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1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</p:sldIdLst>
  <p:sldSz cy="6858000" cx="9144000"/>
  <p:notesSz cx="6858000" cy="9144000"/>
  <p:embeddedFontLst>
    <p:embeddedFont>
      <p:font typeface="Tahoma"/>
      <p:regular r:id="rId88"/>
      <p:bold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285A8C-D629-4F60-B745-289C601BCAA0}">
  <a:tblStyle styleId="{2F285A8C-D629-4F60-B745-289C601BCAA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42" Type="http://schemas.openxmlformats.org/officeDocument/2006/relationships/slide" Target="slides/slide35.xml"/><Relationship Id="rId86" Type="http://schemas.openxmlformats.org/officeDocument/2006/relationships/slide" Target="slides/slide79.xml"/><Relationship Id="rId41" Type="http://schemas.openxmlformats.org/officeDocument/2006/relationships/slide" Target="slides/slide34.xml"/><Relationship Id="rId85" Type="http://schemas.openxmlformats.org/officeDocument/2006/relationships/slide" Target="slides/slide78.xml"/><Relationship Id="rId44" Type="http://schemas.openxmlformats.org/officeDocument/2006/relationships/slide" Target="slides/slide37.xml"/><Relationship Id="rId88" Type="http://schemas.openxmlformats.org/officeDocument/2006/relationships/font" Target="fonts/Tahoma-regular.fntdata"/><Relationship Id="rId43" Type="http://schemas.openxmlformats.org/officeDocument/2006/relationships/slide" Target="slides/slide36.xml"/><Relationship Id="rId87" Type="http://schemas.openxmlformats.org/officeDocument/2006/relationships/slide" Target="slides/slide8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Tahoma-bold.fntdata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79554da333713d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79554da333713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a79554da333713d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c23c18c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2c23c1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52c23c18cb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c23c18cb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c23c18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2c23c18cb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2c23c18cb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2c23c18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52c23c18cb_0_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ca653d0a3b01c7f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ca653d0a3b01c7f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2ca653d0a3b01c7f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ee019cc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6ee019ccff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ee010e318abd6a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ee010e318abd6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8ee010e318abd6a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6ee019cc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6ee019ccf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ee019cc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6ee019ccff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6ee019ccf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6ee019ccff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ee019cc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6ee019ccff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ee019ccf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6ee019ccff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ee019ccf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6ee019ccff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6ee019ccf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g6ee019ccff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ee019cc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6ee019ccff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6ee019ccf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6ee019ccff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ee019ccf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6ee019ccff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ee019ccf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6ee019ccff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ee019ccf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6ee019ccff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6ee019ccf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6ee019ccff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ee019ccf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6ee019ccff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6ee019ccf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6ee019ccff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6ee019ccf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g6ee019ccff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ee019ccf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g6ee019ccff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6ee019ccf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g6ee019ccff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6ee019ccf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g6ee019ccff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6ee019ccf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g6ee019ccff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6ee019ccf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6ee019ccff_0_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4343400" y="2198687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A979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rtl="0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rtl="0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rtl="0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5791200" y="6405562"/>
            <a:ext cx="304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304800" y="6410325"/>
            <a:ext cx="3581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4343400" y="2198687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46050" y="6391275"/>
            <a:ext cx="8832850" cy="309562"/>
          </a:xfrm>
          <a:prstGeom prst="rect">
            <a:avLst/>
          </a:prstGeom>
          <a:solidFill>
            <a:srgbClr val="8CAD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155575" y="2419350"/>
            <a:ext cx="8832850" cy="0"/>
          </a:xfrm>
          <a:prstGeom prst="straightConnector1">
            <a:avLst/>
          </a:prstGeom>
          <a:noFill/>
          <a:ln cap="flat" cmpd="sng" w="11425">
            <a:solidFill>
              <a:srgbClr val="7B98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362450" y="2209800"/>
            <a:ext cx="419100" cy="420687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301625" y="1524000"/>
            <a:ext cx="8534400" cy="459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C7B70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8FB08C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4343400" y="2198687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149225" y="6388100"/>
            <a:ext cx="8832850" cy="309562"/>
          </a:xfrm>
          <a:prstGeom prst="rect">
            <a:avLst/>
          </a:prstGeom>
          <a:solidFill>
            <a:srgbClr val="8CAD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7" name="Google Shape;37;p3"/>
          <p:cNvCxnSpPr/>
          <p:nvPr/>
        </p:nvCxnSpPr>
        <p:spPr>
          <a:xfrm>
            <a:off x="152400" y="1276350"/>
            <a:ext cx="8832850" cy="0"/>
          </a:xfrm>
          <a:prstGeom prst="straightConnector1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" name="Google Shape;38;p3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4362450" y="1050925"/>
            <a:ext cx="419100" cy="420687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Google Shape;40;p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301625" y="1524000"/>
            <a:ext cx="8534400" cy="459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C7B70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8FB08C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ima.cs.berkeley.edu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aispace.org/search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aispace.org/search/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aispace.org/search/" TargetMode="External"/><Relationship Id="rId4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aima.cs.berkeley.edu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://aispace.org/search/" TargetMode="External"/><Relationship Id="rId4" Type="http://schemas.openxmlformats.org/officeDocument/2006/relationships/image" Target="../media/image4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5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://aispace.org/search/" TargetMode="External"/><Relationship Id="rId4" Type="http://schemas.openxmlformats.org/officeDocument/2006/relationships/image" Target="../media/image4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idx="1" type="subTitle"/>
          </p:nvPr>
        </p:nvSpPr>
        <p:spPr>
          <a:xfrm>
            <a:off x="304800" y="2819400"/>
            <a:ext cx="85311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CHAPTER 3</a:t>
            </a:r>
            <a:endParaRPr b="1" i="0" sz="2400" u="non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0" lang="en-US" sz="2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Stuart Russell and Peter Norvig, Artificial Intelligence: A Modern Approach, Global Edition 3/E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304800" y="6410325"/>
            <a:ext cx="5486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Artificial Intelligence - Modern Approach </a:t>
            </a:r>
            <a:endParaRPr/>
          </a:p>
        </p:txBody>
      </p:sp>
      <p:sp>
        <p:nvSpPr>
          <p:cNvPr id="64" name="Google Shape;64;p6"/>
          <p:cNvSpPr txBox="1"/>
          <p:nvPr/>
        </p:nvSpPr>
        <p:spPr>
          <a:xfrm>
            <a:off x="4343400" y="2198687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Problem Solving by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lang="en-US" sz="4000">
                <a:solidFill>
                  <a:srgbClr val="7B9899"/>
                </a:solidFill>
              </a:rPr>
              <a:t>Single-state problem formulation</a:t>
            </a: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301750" y="1335725"/>
            <a:ext cx="8661300" cy="52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problem is defined by 4 items: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b="1" lang="en-US"/>
              <a:t>initial state</a:t>
            </a:r>
            <a:r>
              <a:rPr lang="en-US"/>
              <a:t> e.g., “at Arad”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b="1" lang="en-US"/>
              <a:t>Successor function</a:t>
            </a:r>
            <a:r>
              <a:rPr lang="en-US"/>
              <a:t> S(x)= set of action–state </a:t>
            </a:r>
            <a:endParaRPr sz="24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b="1" lang="en-US"/>
              <a:t>Goal test</a:t>
            </a:r>
            <a:r>
              <a:rPr lang="en-US"/>
              <a:t>, can be 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⚪"/>
            </a:pPr>
            <a:r>
              <a:rPr lang="en-US"/>
              <a:t>explicit, e.g., x = “at Bucharest”, or “checkmate” in chess 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⚪"/>
            </a:pPr>
            <a:r>
              <a:rPr lang="en-US"/>
              <a:t>implicit, e.g., NoDirt(x)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b="1" lang="en-US"/>
              <a:t>Path cost</a:t>
            </a:r>
            <a:r>
              <a:rPr lang="en-US"/>
              <a:t> (additive) e.g., sum of distances, number of actions executed, etc. c(x, a, y) is the step cost, assumed to be ≥ 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solution is a sequence of actions leading from the initial state to a goal state</a:t>
            </a:r>
            <a:endParaRPr/>
          </a:p>
        </p:txBody>
      </p:sp>
      <p:sp>
        <p:nvSpPr>
          <p:cNvPr id="173" name="Google Shape;173;p1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successor function </a:t>
            </a:r>
            <a:endParaRPr/>
          </a:p>
        </p:txBody>
      </p:sp>
      <p:sp>
        <p:nvSpPr>
          <p:cNvPr id="180" name="Google Shape;180;p16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Successor function: for a given state, returns a set of action/new-state pairs. 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Vacuum-cleaner world: (A, dirty, clean) → (’Left’, (A, dirty, clean)),(’Right’, (B, dirty, clean)), (’Suck’, (A, clean, dirty)), (’NoOp, (A, dirty, clean)) 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Romania: In(Arad) → ((Go(Timisoara), In(Timisoara), (Go(Sibiu), In(Sibiu)), (Go(Zerind), In(Zerind))</a:t>
            </a:r>
            <a:endParaRPr/>
          </a:p>
        </p:txBody>
      </p:sp>
      <p:sp>
        <p:nvSpPr>
          <p:cNvPr id="181" name="Google Shape;181;p1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Size of space </a:t>
            </a:r>
            <a:endParaRPr/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8-puzzle: 9!/2 = 181, 000 states (easy)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15-puzzle: ∼ 1.3 trillion states (pretty easy)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24-puzzle: ∼ 1025 states (hard)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TSP, 20 cities: 20! = 2.43 × 1018 states (hard)</a:t>
            </a:r>
            <a:endParaRPr/>
          </a:p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Selecting a state space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Real world is complex </a:t>
            </a:r>
            <a:endParaRPr/>
          </a:p>
          <a:p>
            <a:pPr indent="-311785" lvl="1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⚪"/>
            </a:pP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state space must be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abstracted</a:t>
            </a: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for problem solving</a:t>
            </a:r>
            <a:b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(Abstract) state = set of real states</a:t>
            </a:r>
            <a:b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(Abstract) action = complex combination of real actions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⚪"/>
            </a:pP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e.g., "Arad </a:t>
            </a:r>
            <a:r>
              <a:rPr lang="en-US" sz="1900"/>
              <a:t>-&gt;</a:t>
            </a: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Zerind" represents a complex set of possible routes, detours, rest stops, etc.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(Abstract) solution = 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⚪"/>
            </a:pP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set of real paths that are solutions in the real world</a:t>
            </a:r>
            <a:b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Each abstract action should be "easier" than the original problem</a:t>
            </a:r>
            <a:b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198" name="Google Shape;198;p1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Vacuum world state space graph</a:t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301625" y="2060575"/>
            <a:ext cx="8504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874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8740" lvl="0" marL="273050" marR="0" rtl="0" algn="l">
              <a:lnSpc>
                <a:spcPct val="7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0809" lvl="1" marL="547687" marR="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0809" lvl="1" marL="547687" marR="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8740" lvl="0" marL="273050" marR="0" rtl="0" algn="l">
              <a:lnSpc>
                <a:spcPct val="7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sz="3600"/>
          </a:p>
          <a:p>
            <a:pPr indent="-78740" lvl="0" marL="273050" marR="0" rtl="0" algn="l">
              <a:lnSpc>
                <a:spcPct val="7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sz="3600"/>
          </a:p>
          <a:p>
            <a:pPr indent="-273050" lvl="0" marL="273050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states?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actions?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goal test?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path cost?</a:t>
            </a:r>
            <a:b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28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rgbClr val="CC0099"/>
              </a:solidFill>
            </a:endParaRPr>
          </a:p>
        </p:txBody>
      </p:sp>
      <p:pic>
        <p:nvPicPr>
          <p:cNvPr descr="vacuum2-paths" id="207" name="Google Shape;2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600" y="1468400"/>
            <a:ext cx="6855825" cy="34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Vacuum world state space graph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457200" y="1676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317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7317" lvl="0" marL="27305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5259" lvl="1" marL="547687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5259" lvl="1" marL="547687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7317" lvl="0" marL="27305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/>
          </a:p>
          <a:p>
            <a:pPr indent="-127317" lvl="0" marL="27305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/>
          </a:p>
          <a:p>
            <a:pPr indent="0" lvl="0" marL="145732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states?</a:t>
            </a:r>
            <a:r>
              <a:rPr b="0" i="0" lang="en-US" sz="24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integer dirt and robot location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actions?</a:t>
            </a:r>
            <a:r>
              <a:rPr b="0" i="0" lang="en-US" sz="24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Left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Right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Suck</a:t>
            </a:r>
            <a:endParaRPr b="0" i="0" sz="18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goal test?</a:t>
            </a:r>
            <a:r>
              <a:rPr b="0" i="0" lang="en-US" sz="24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 dirt at all locations</a:t>
            </a:r>
            <a:endParaRPr b="0" i="0" sz="18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path cost?</a:t>
            </a:r>
            <a:r>
              <a:rPr b="0" i="0" lang="en-US" sz="24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per action</a:t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vacuum2-paths" id="217" name="Google Shape;2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524000"/>
            <a:ext cx="6422125" cy="30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Example: The 8-puzzle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192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192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636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636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192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sz="2800">
              <a:solidFill>
                <a:srgbClr val="CC0099"/>
              </a:solidFill>
            </a:endParaRPr>
          </a:p>
          <a:p>
            <a:pPr indent="-12192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sz="2800">
              <a:solidFill>
                <a:srgbClr val="CC0099"/>
              </a:solidFill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states?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actions?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goal test?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path cost?</a:t>
            </a:r>
            <a:endParaRPr b="0" i="0" sz="28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rgbClr val="CC0099"/>
              </a:solidFill>
            </a:endParaRPr>
          </a:p>
        </p:txBody>
      </p:sp>
      <p:pic>
        <p:nvPicPr>
          <p:cNvPr descr="8puzzle" id="227" name="Google Shape;2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676400"/>
            <a:ext cx="5732725" cy="29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Example: The 8-puzzle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5259" lvl="1" marL="547687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5259" lvl="1" marL="547687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2600" u="sng">
              <a:solidFill>
                <a:srgbClr val="CC0099"/>
              </a:solidFill>
            </a:endParaRPr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2600" u="sng">
              <a:solidFill>
                <a:srgbClr val="CC0099"/>
              </a:solidFill>
            </a:endParaRPr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2600" u="sng">
              <a:solidFill>
                <a:srgbClr val="CC0099"/>
              </a:solidFill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states?</a:t>
            </a:r>
            <a:r>
              <a:rPr b="0" i="0" lang="en-US" sz="26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locations of tiles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actions?</a:t>
            </a:r>
            <a:r>
              <a:rPr b="0" i="0" lang="en-US" sz="26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move blank left, right, up, down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goal test?</a:t>
            </a:r>
            <a:r>
              <a:rPr b="0" i="0" lang="en-US" sz="26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 goal state (given)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path cost? 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per move</a:t>
            </a:r>
            <a:endParaRPr/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[Note: optimal solution of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-Puzzle family is NP-hard]</a:t>
            </a:r>
            <a:b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154305" lvl="0" marL="2730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8puzzle" id="237" name="Google Shape;2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600200"/>
            <a:ext cx="5081150" cy="25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Example: robotic assembly</a:t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228600" y="4316975"/>
            <a:ext cx="87324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730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states?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real-valued coordinates of robot joint angles parts of the object to be assembled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actions?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continuous motions of robot joints</a:t>
            </a:r>
            <a:endParaRPr b="0" i="0" sz="17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goal test?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 </a:t>
            </a:r>
            <a: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complete assembl</a:t>
            </a:r>
            <a: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path cost?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time to execute</a:t>
            </a:r>
            <a:b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stanford-arm+blocks" id="247" name="Google Shape;2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182" y="1508100"/>
            <a:ext cx="7013844" cy="28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Problem-solving agents</a:t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75" y="1468400"/>
            <a:ext cx="8936348" cy="49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/>
        </p:nvSpPr>
        <p:spPr>
          <a:xfrm>
            <a:off x="914400" y="6096000"/>
            <a:ext cx="7193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this is offline problem solving; solution executed “eyes closed.”</a:t>
            </a:r>
            <a:endParaRPr/>
          </a:p>
        </p:txBody>
      </p:sp>
      <p:sp>
        <p:nvSpPr>
          <p:cNvPr id="258" name="Google Shape;258;p2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Problem formulation: representing sequential problems.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 problems.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Planning for solving sequential problems without uncertainty.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 search algorithms</a:t>
            </a:r>
            <a:endParaRPr/>
          </a:p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Tree search algorithms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301625" y="1527175"/>
            <a:ext cx="8504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 idea: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offline, simulated exploration of state space by generating successors of already-explored states (a.k.a.~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expanding</a:t>
            </a: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states)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id="267" name="Google Shape;267;p25"/>
          <p:cNvPicPr preferRelativeResize="0"/>
          <p:nvPr/>
        </p:nvPicPr>
        <p:blipFill rotWithShape="1">
          <a:blip r:embed="rId3">
            <a:alphaModFix/>
          </a:blip>
          <a:srcRect b="28125" l="14843" r="3124" t="37500"/>
          <a:stretch/>
        </p:blipFill>
        <p:spPr>
          <a:xfrm>
            <a:off x="213350" y="3429000"/>
            <a:ext cx="8767575" cy="28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Tree search example</a:t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search-map1c" id="276" name="Google Shape;2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828800"/>
            <a:ext cx="57054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Tree search example</a:t>
            </a:r>
            <a:endParaRPr/>
          </a:p>
        </p:txBody>
      </p:sp>
      <p:sp>
        <p:nvSpPr>
          <p:cNvPr id="283" name="Google Shape;283;p27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search-map2c" id="285" name="Google Shape;285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76400"/>
            <a:ext cx="6986700" cy="2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Tree search example</a:t>
            </a:r>
            <a:endParaRPr/>
          </a:p>
        </p:txBody>
      </p:sp>
      <p:sp>
        <p:nvSpPr>
          <p:cNvPr id="292" name="Google Shape;292;p2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search-map3c" id="294" name="Google Shape;294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00" y="1671619"/>
            <a:ext cx="6986700" cy="25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Search Graph vs. State Graph</a:t>
            </a:r>
            <a:endParaRPr/>
          </a:p>
        </p:txBody>
      </p:sp>
      <p:sp>
        <p:nvSpPr>
          <p:cNvPr id="301" name="Google Shape;301;p29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 careful to distinguish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Search tree: nodes are </a:t>
            </a:r>
            <a:r>
              <a:rPr b="1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sequences of actions.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State Graph: Nodes are states of the environment.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We will also consider soon </a:t>
            </a:r>
            <a:r>
              <a:rPr b="1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search graphs</a:t>
            </a: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Demo: </a:t>
            </a:r>
            <a:r>
              <a:rPr b="0" i="0" lang="en-US" sz="27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http://aispace.org/search/</a:t>
            </a:r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4" name="Google Shape;304;p2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Search strategies</a:t>
            </a:r>
            <a:endParaRPr/>
          </a:p>
        </p:txBody>
      </p:sp>
      <p:sp>
        <p:nvSpPr>
          <p:cNvPr id="310" name="Google Shape;310;p3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301625" y="1527175"/>
            <a:ext cx="8677200" cy="4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search strategy is defined by picking the 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order of node expansion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Strategies are evaluated along the following dimensions: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completeness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does it always find a solution if one exists?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time complexity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number of nodes generated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space complexity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maximum number of nodes in memory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optimality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does it always find a least-cost solution?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 and space complexity are measured in terms of 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1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b: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maximum branching factor of the search tree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1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d: 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depth of the least-cost solution</a:t>
            </a:r>
            <a:endParaRPr/>
          </a:p>
          <a:p>
            <a:pPr indent="-273050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1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maximum depth of the state space (may be ∞)</a:t>
            </a:r>
            <a:endParaRPr sz="2000"/>
          </a:p>
          <a:p>
            <a:pPr indent="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13" name="Google Shape;313;p3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</a:t>
            </a:r>
            <a:r>
              <a:rPr lang="en-US"/>
              <a:t>Strategies</a:t>
            </a:r>
            <a:r>
              <a:rPr lang="en-US"/>
              <a:t> </a:t>
            </a:r>
            <a:endParaRPr/>
          </a:p>
        </p:txBody>
      </p:sp>
      <p:sp>
        <p:nvSpPr>
          <p:cNvPr id="320" name="Google Shape;320;p31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Uninformed (blind) search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Informed Search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Adversarial Search (Game Theory)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Uninformed search strategies</a:t>
            </a:r>
            <a:endParaRPr/>
          </a:p>
        </p:txBody>
      </p:sp>
      <p:sp>
        <p:nvSpPr>
          <p:cNvPr id="327" name="Google Shape;327;p3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9" name="Google Shape;329;p32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Uninformed</a:t>
            </a: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search strategies use only the information available in the problem definition</a:t>
            </a:r>
            <a:endParaRPr b="0" i="0" sz="23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4957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 sz="2300"/>
              <a:t>Uninformed search (blind search) </a:t>
            </a:r>
            <a:endParaRPr sz="2300"/>
          </a:p>
          <a:p>
            <a:pPr indent="-317182" lvl="1" marL="547687" marR="0" rtl="0" algn="l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⚪"/>
            </a:pP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Breadth-first search</a:t>
            </a:r>
            <a:endParaRPr/>
          </a:p>
          <a:p>
            <a:pPr indent="-317182" lvl="1" marL="547687" marR="0" rtl="0" algn="l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⚪"/>
            </a:pP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  <a:p>
            <a:pPr indent="-317182" lvl="1" marL="547687" marR="0" rtl="0" algn="l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⚪"/>
            </a:pP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Depth-limited search</a:t>
            </a:r>
            <a:endParaRPr/>
          </a:p>
          <a:p>
            <a:pPr indent="-317182" lvl="1" marL="547687" marR="0" rtl="0" algn="l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⚪"/>
            </a:pP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Iterative deepening search</a:t>
            </a:r>
            <a:endParaRPr/>
          </a:p>
        </p:txBody>
      </p:sp>
      <p:sp>
        <p:nvSpPr>
          <p:cNvPr id="330" name="Google Shape;330;p3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Breadth-first search</a:t>
            </a:r>
            <a:endParaRPr/>
          </a:p>
        </p:txBody>
      </p:sp>
      <p:sp>
        <p:nvSpPr>
          <p:cNvPr id="336" name="Google Shape;336;p33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8" name="Google Shape;338;p33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shallowest unexpanded node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is a FIFO queue, i.e., new successors go at end</a:t>
            </a:r>
            <a:b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bfs-progress1c" id="339" name="Google Shape;3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4075" y="3886200"/>
            <a:ext cx="3387725" cy="205581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Breadth-first search</a:t>
            </a:r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bfs-progress2c" id="348" name="Google Shape;348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4114800"/>
            <a:ext cx="3311525" cy="2173287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4"/>
          <p:cNvSpPr txBox="1"/>
          <p:nvPr>
            <p:ph idx="1" type="body"/>
          </p:nvPr>
        </p:nvSpPr>
        <p:spPr>
          <a:xfrm>
            <a:off x="533400" y="1639887"/>
            <a:ext cx="8328025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shallowest unexpanded node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is a FIFO queue, i.e., new successors go at end</a:t>
            </a:r>
            <a:br>
              <a:rPr b="0" i="0" lang="en-US" sz="22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350" name="Google Shape;350;p3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Environment Type Discussed In this Lecture</a:t>
            </a:r>
            <a:endParaRPr/>
          </a:p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5102225" y="1828800"/>
            <a:ext cx="37369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Static Environment</a:t>
            </a:r>
            <a:endParaRPr/>
          </a:p>
        </p:txBody>
      </p:sp>
      <p:sp>
        <p:nvSpPr>
          <p:cNvPr id="81" name="Google Shape;81;p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3" name="Google Shape;83;p8"/>
          <p:cNvSpPr txBox="1"/>
          <p:nvPr/>
        </p:nvSpPr>
        <p:spPr>
          <a:xfrm>
            <a:off x="1676400" y="1728875"/>
            <a:ext cx="2209800" cy="44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Fully Observable</a:t>
            </a:r>
            <a:endParaRPr/>
          </a:p>
        </p:txBody>
      </p:sp>
      <p:sp>
        <p:nvSpPr>
          <p:cNvPr id="84" name="Google Shape;84;p8"/>
          <p:cNvSpPr txBox="1"/>
          <p:nvPr/>
        </p:nvSpPr>
        <p:spPr>
          <a:xfrm>
            <a:off x="1981200" y="2819400"/>
            <a:ext cx="16002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Deterministic</a:t>
            </a:r>
            <a:endParaRPr/>
          </a:p>
        </p:txBody>
      </p:sp>
      <p:sp>
        <p:nvSpPr>
          <p:cNvPr id="85" name="Google Shape;85;p8"/>
          <p:cNvSpPr txBox="1"/>
          <p:nvPr/>
        </p:nvSpPr>
        <p:spPr>
          <a:xfrm>
            <a:off x="1981200" y="3810000"/>
            <a:ext cx="16002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</a:t>
            </a:r>
            <a:endParaRPr/>
          </a:p>
        </p:txBody>
      </p:sp>
      <p:cxnSp>
        <p:nvCxnSpPr>
          <p:cNvPr id="86" name="Google Shape;86;p8"/>
          <p:cNvCxnSpPr/>
          <p:nvPr/>
        </p:nvCxnSpPr>
        <p:spPr>
          <a:xfrm rot="5400000">
            <a:off x="2457450" y="2493962"/>
            <a:ext cx="649287" cy="1587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cxnSp>
        <p:nvCxnSpPr>
          <p:cNvPr id="87" name="Google Shape;87;p8"/>
          <p:cNvCxnSpPr/>
          <p:nvPr/>
        </p:nvCxnSpPr>
        <p:spPr>
          <a:xfrm rot="5400000">
            <a:off x="2470943" y="3499643"/>
            <a:ext cx="620712" cy="3175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88" name="Google Shape;88;p8"/>
          <p:cNvSpPr txBox="1"/>
          <p:nvPr/>
        </p:nvSpPr>
        <p:spPr>
          <a:xfrm>
            <a:off x="2286000" y="2297112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89" name="Google Shape;89;p8"/>
          <p:cNvSpPr txBox="1"/>
          <p:nvPr/>
        </p:nvSpPr>
        <p:spPr>
          <a:xfrm>
            <a:off x="2133600" y="3287712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838200" y="4583112"/>
            <a:ext cx="11430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Discrete </a:t>
            </a:r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4038600" y="4419600"/>
            <a:ext cx="11430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Discrete </a:t>
            </a:r>
            <a:endParaRPr/>
          </a:p>
        </p:txBody>
      </p:sp>
      <p:cxnSp>
        <p:nvCxnSpPr>
          <p:cNvPr id="92" name="Google Shape;92;p8"/>
          <p:cNvCxnSpPr/>
          <p:nvPr/>
        </p:nvCxnSpPr>
        <p:spPr>
          <a:xfrm rot="5400000">
            <a:off x="1893887" y="3695700"/>
            <a:ext cx="403225" cy="13716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cxnSp>
        <p:nvCxnSpPr>
          <p:cNvPr id="93" name="Google Shape;93;p8"/>
          <p:cNvCxnSpPr/>
          <p:nvPr/>
        </p:nvCxnSpPr>
        <p:spPr>
          <a:xfrm flipH="1" rot="-5400000">
            <a:off x="3575843" y="3385343"/>
            <a:ext cx="239712" cy="18288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94" name="Google Shape;94;p8"/>
          <p:cNvSpPr txBox="1"/>
          <p:nvPr/>
        </p:nvSpPr>
        <p:spPr>
          <a:xfrm>
            <a:off x="1371600" y="4049712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95" name="Google Shape;95;p8"/>
          <p:cNvSpPr txBox="1"/>
          <p:nvPr/>
        </p:nvSpPr>
        <p:spPr>
          <a:xfrm>
            <a:off x="381000" y="5410200"/>
            <a:ext cx="1295400" cy="923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Planning, heuristic search</a:t>
            </a:r>
            <a:endParaRPr/>
          </a:p>
        </p:txBody>
      </p:sp>
      <p:cxnSp>
        <p:nvCxnSpPr>
          <p:cNvPr id="96" name="Google Shape;96;p8"/>
          <p:cNvCxnSpPr/>
          <p:nvPr/>
        </p:nvCxnSpPr>
        <p:spPr>
          <a:xfrm flipH="1">
            <a:off x="533400" y="4768850"/>
            <a:ext cx="304800" cy="64135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97" name="Google Shape;97;p8"/>
          <p:cNvSpPr txBox="1"/>
          <p:nvPr/>
        </p:nvSpPr>
        <p:spPr>
          <a:xfrm>
            <a:off x="228600" y="4659312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98" name="Google Shape;98;p8"/>
          <p:cNvSpPr txBox="1"/>
          <p:nvPr/>
        </p:nvSpPr>
        <p:spPr>
          <a:xfrm>
            <a:off x="1752600" y="5410200"/>
            <a:ext cx="1524000" cy="646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Control, cybernetics</a:t>
            </a:r>
            <a:endParaRPr/>
          </a:p>
        </p:txBody>
      </p:sp>
      <p:cxnSp>
        <p:nvCxnSpPr>
          <p:cNvPr id="99" name="Google Shape;99;p8"/>
          <p:cNvCxnSpPr/>
          <p:nvPr/>
        </p:nvCxnSpPr>
        <p:spPr>
          <a:xfrm>
            <a:off x="1981200" y="4768850"/>
            <a:ext cx="533400" cy="64135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100" name="Google Shape;100;p8"/>
          <p:cNvSpPr txBox="1"/>
          <p:nvPr/>
        </p:nvSpPr>
        <p:spPr>
          <a:xfrm>
            <a:off x="2209800" y="4735512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101" name="Google Shape;101;p8"/>
          <p:cNvSpPr txBox="1"/>
          <p:nvPr/>
        </p:nvSpPr>
        <p:spPr>
          <a:xfrm>
            <a:off x="4038600" y="3962400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5943600" y="5334000"/>
            <a:ext cx="2895600" cy="646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Continuous Function Optimization</a:t>
            </a:r>
            <a:endParaRPr/>
          </a:p>
        </p:txBody>
      </p:sp>
      <p:sp>
        <p:nvSpPr>
          <p:cNvPr id="103" name="Google Shape;103;p8"/>
          <p:cNvSpPr txBox="1"/>
          <p:nvPr/>
        </p:nvSpPr>
        <p:spPr>
          <a:xfrm>
            <a:off x="3810000" y="5410200"/>
            <a:ext cx="1905000" cy="923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Vector Search: Constraint Satisfaction</a:t>
            </a:r>
            <a:endParaRPr/>
          </a:p>
        </p:txBody>
      </p:sp>
      <p:cxnSp>
        <p:nvCxnSpPr>
          <p:cNvPr id="104" name="Google Shape;104;p8"/>
          <p:cNvCxnSpPr/>
          <p:nvPr/>
        </p:nvCxnSpPr>
        <p:spPr>
          <a:xfrm rot="5400000">
            <a:off x="4280693" y="5080793"/>
            <a:ext cx="620712" cy="381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cxnSp>
        <p:nvCxnSpPr>
          <p:cNvPr id="105" name="Google Shape;105;p8"/>
          <p:cNvCxnSpPr/>
          <p:nvPr/>
        </p:nvCxnSpPr>
        <p:spPr>
          <a:xfrm>
            <a:off x="5181600" y="4603750"/>
            <a:ext cx="2209800" cy="73025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106" name="Google Shape;106;p8"/>
          <p:cNvSpPr txBox="1"/>
          <p:nvPr/>
        </p:nvSpPr>
        <p:spPr>
          <a:xfrm>
            <a:off x="5791200" y="4419600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107" name="Google Shape;107;p8"/>
          <p:cNvSpPr txBox="1"/>
          <p:nvPr/>
        </p:nvSpPr>
        <p:spPr>
          <a:xfrm>
            <a:off x="3962400" y="5040312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108" name="Google Shape;108;p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Breadth-first search</a:t>
            </a:r>
            <a:endParaRPr/>
          </a:p>
        </p:txBody>
      </p:sp>
      <p:sp>
        <p:nvSpPr>
          <p:cNvPr id="356" name="Google Shape;356;p35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35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8" name="Google Shape;358;p35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shallowest unexpanded node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is a FIFO queue, i.e., new successors go at end</a:t>
            </a:r>
            <a:b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bfs-progress3c" id="359" name="Google Shape;3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733800"/>
            <a:ext cx="3352800" cy="220503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Breadth-first search</a:t>
            </a:r>
            <a:endParaRPr/>
          </a:p>
        </p:txBody>
      </p:sp>
      <p:sp>
        <p:nvSpPr>
          <p:cNvPr id="366" name="Google Shape;366;p36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8" name="Google Shape;368;p36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shallowest unexpanded node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7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http://aispace.org/search/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is a FIFO queue, i.e., new successors go at end</a:t>
            </a:r>
            <a:b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bfs-progress4c" id="369" name="Google Shape;36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3657600"/>
            <a:ext cx="3886200" cy="233203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Properties of breadth-first search</a:t>
            </a: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 Time? Space? Optimal?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</a:t>
            </a:r>
            <a:r>
              <a:rPr b="0" i="0" lang="en-US" sz="24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Yes (if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finite)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1+b+b</a:t>
            </a:r>
            <a:r>
              <a:rPr b="0" baseline="30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+b</a:t>
            </a:r>
            <a:r>
              <a:rPr b="0" baseline="30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+… +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b(b</a:t>
            </a:r>
            <a:r>
              <a:rPr b="0" baseline="30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 O(b</a:t>
            </a:r>
            <a:r>
              <a:rPr b="0" baseline="30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d+1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</a:t>
            </a:r>
            <a:r>
              <a:rPr b="0" baseline="30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d+1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(keeps every node in memory)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Yes (if cost = 1 per step)</a:t>
            </a:r>
            <a:endParaRPr b="0" i="0" sz="2400" u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Space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bigger problem (more than time)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379" name="Google Shape;379;p3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385" name="Google Shape;385;p3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" name="Google Shape;386;p3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7" name="Google Shape;387;p38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1c" id="388" name="Google Shape;3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687762"/>
            <a:ext cx="43434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395" name="Google Shape;395;p3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7" name="Google Shape;397;p39"/>
          <p:cNvSpPr txBox="1"/>
          <p:nvPr>
            <p:ph idx="1" type="body"/>
          </p:nvPr>
        </p:nvSpPr>
        <p:spPr>
          <a:xfrm>
            <a:off x="304800" y="1524000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2c" id="398" name="Google Shape;39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3667125"/>
            <a:ext cx="41148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05" name="Google Shape;405;p4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6" name="Google Shape;406;p4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7" name="Google Shape;407;p40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3c" id="408" name="Google Shape;40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4038600"/>
            <a:ext cx="3352800" cy="1922462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15" name="Google Shape;415;p41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6" name="Google Shape;416;p41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7" name="Google Shape;417;p41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1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frontier </a:t>
            </a: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= 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4c" id="418" name="Google Shape;4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4038600"/>
            <a:ext cx="3352800" cy="1884362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25" name="Google Shape;425;p4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4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7" name="Google Shape;427;p42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5c" id="428" name="Google Shape;4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4038600"/>
            <a:ext cx="3733800" cy="217011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35" name="Google Shape;435;p43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p4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7" name="Google Shape;437;p43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6c" id="438" name="Google Shape;43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894137"/>
            <a:ext cx="37338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45" name="Google Shape;445;p44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6" name="Google Shape;446;p4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47" name="Google Shape;447;p44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1c" id="448" name="Google Shape;4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3611562"/>
            <a:ext cx="3581400" cy="2081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s-progress07c" id="449" name="Google Shape;44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3581400"/>
            <a:ext cx="3810000" cy="22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Choice in a Deterministic Known Environment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Without uncertainty, choice is trivial in principle: choose what you know to be the best option.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Trivial if the problem is represented in a look-up table.</a:t>
            </a:r>
            <a:endParaRPr/>
          </a:p>
          <a:p>
            <a:pPr indent="-127317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7317" lvl="0" marL="27305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aphicFrame>
        <p:nvGraphicFramePr>
          <p:cNvPr id="117" name="Google Shape;117;p9"/>
          <p:cNvGraphicFramePr/>
          <p:nvPr/>
        </p:nvGraphicFramePr>
        <p:xfrm>
          <a:off x="990600" y="36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{2F285A8C-D629-4F60-B745-289C601BCAA0}</a:tableStyleId>
              </a:tblPr>
              <a:tblGrid>
                <a:gridCol w="3048000"/>
                <a:gridCol w="30480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eorgi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eorgi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Chocolate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3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Coffee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A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Book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9"/>
          <p:cNvSpPr txBox="1"/>
          <p:nvPr/>
        </p:nvSpPr>
        <p:spPr>
          <a:xfrm>
            <a:off x="685800" y="5486400"/>
            <a:ext cx="69342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the standard problem representation in decision theory (economics).</a:t>
            </a:r>
            <a:endParaRPr/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56" name="Google Shape;456;p45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7" name="Google Shape;457;p45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8" name="Google Shape;458;p45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8c" id="459" name="Google Shape;45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733800"/>
            <a:ext cx="3738562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66" name="Google Shape;466;p46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7" name="Google Shape;467;p46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8" name="Google Shape;468;p46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9c" id="469" name="Google Shape;46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3627437"/>
            <a:ext cx="41910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76" name="Google Shape;476;p47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7" name="Google Shape;477;p4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8" name="Google Shape;478;p47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10c" id="479" name="Google Shape;47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3667125"/>
            <a:ext cx="41148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86" name="Google Shape;486;p4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7" name="Google Shape;487;p4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8" name="Google Shape;488;p48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11c" id="489" name="Google Shape;48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810000"/>
            <a:ext cx="387032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96" name="Google Shape;496;p4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8" name="Google Shape;498;p49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http://aispace.org/search/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12c" id="499" name="Google Shape;49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3816350"/>
            <a:ext cx="3886200" cy="2271712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Properties of depth-first search</a:t>
            </a:r>
            <a:endParaRPr/>
          </a:p>
        </p:txBody>
      </p:sp>
      <p:sp>
        <p:nvSpPr>
          <p:cNvPr id="506" name="Google Shape;506;p5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7" name="Google Shape;507;p5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8" name="Google Shape;508;p50"/>
          <p:cNvSpPr txBox="1"/>
          <p:nvPr>
            <p:ph idx="1" type="body"/>
          </p:nvPr>
        </p:nvSpPr>
        <p:spPr>
          <a:xfrm>
            <a:off x="316725" y="1642100"/>
            <a:ext cx="8504100" cy="4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 Time? Space? Optimal?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No: fails in infinite-depth spaces, spaces with loops</a:t>
            </a:r>
            <a:endParaRPr/>
          </a:p>
          <a:p>
            <a:pPr indent="-273050" lvl="1" marL="547687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Modify to avoid repeated states along path (graph search)</a:t>
            </a:r>
            <a:endParaRPr/>
          </a:p>
          <a:p>
            <a:pPr indent="-228600" lvl="2" marL="822325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8CADAE"/>
              </a:buClr>
              <a:buSzPts val="1125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🡪 complete in finite spaces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</a:t>
            </a:r>
            <a:r>
              <a:rPr b="0" baseline="3000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terrible if maximum depth 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much larger than solution depth 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endParaRPr/>
          </a:p>
          <a:p>
            <a:pPr indent="-273050" lvl="1" marL="547687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but if solutions are dense, may be much faster than breadth-first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O(bm), 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i.e., linear space! Store single path with unexpanded siblings.</a:t>
            </a:r>
            <a:endParaRPr/>
          </a:p>
          <a:p>
            <a:pPr indent="-273050" lvl="1" marL="547687" marR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⚪"/>
            </a:pPr>
            <a:r>
              <a:rPr b="0" i="0" lang="en-US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Seems to be common in animals and humans.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No.</a:t>
            </a:r>
            <a:b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Important for exploration (on-line search)</a:t>
            </a:r>
            <a:endParaRPr/>
          </a:p>
        </p:txBody>
      </p:sp>
      <p:sp>
        <p:nvSpPr>
          <p:cNvPr id="509" name="Google Shape;509;p5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Depth-limited search</a:t>
            </a:r>
            <a:endParaRPr/>
          </a:p>
        </p:txBody>
      </p:sp>
      <p:sp>
        <p:nvSpPr>
          <p:cNvPr id="515" name="Google Shape;515;p51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6" name="Google Shape;516;p51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depth-first search with depth limit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⚪"/>
            </a:pP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i.e., nodes at depth </a:t>
            </a:r>
            <a:r>
              <a:rPr b="0" i="1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have no successors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⚪"/>
            </a:pP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Solves infinite loop problem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Common AI strategy: let user choose search/resource bound.</a:t>
            </a:r>
            <a:b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Complete?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 if l &lt; d:</a:t>
            </a:r>
            <a:endParaRPr b="0" i="0" sz="2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2715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</a:t>
            </a:r>
            <a:r>
              <a:rPr b="0" baseline="30000" i="1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b="0" i="1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/>
          </a:p>
          <a:p>
            <a:pPr indent="-132715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O(bl), 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i.e., linear space!</a:t>
            </a:r>
            <a:endParaRPr/>
          </a:p>
          <a:p>
            <a:pPr indent="-132715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 if l &gt; b</a:t>
            </a:r>
            <a:endParaRPr b="0" i="0" sz="2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4305" lvl="0" marL="2730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Google Shape;517;p5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</a:t>
            </a:r>
            <a:endParaRPr/>
          </a:p>
        </p:txBody>
      </p:sp>
      <p:sp>
        <p:nvSpPr>
          <p:cNvPr id="523" name="Google Shape;523;p5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4" name="Google Shape;524;p5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25" name="Google Shape;525;p52"/>
          <p:cNvPicPr preferRelativeResize="0"/>
          <p:nvPr/>
        </p:nvPicPr>
        <p:blipFill rotWithShape="1">
          <a:blip r:embed="rId3">
            <a:alphaModFix/>
          </a:blip>
          <a:srcRect b="51042" l="14843" r="3124" t="18750"/>
          <a:stretch/>
        </p:blipFill>
        <p:spPr>
          <a:xfrm>
            <a:off x="128050" y="1600200"/>
            <a:ext cx="8939750" cy="2469076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 </a:t>
            </a:r>
            <a:r>
              <a:rPr b="0" i="1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=0</a:t>
            </a:r>
            <a:endParaRPr/>
          </a:p>
        </p:txBody>
      </p:sp>
      <p:sp>
        <p:nvSpPr>
          <p:cNvPr id="532" name="Google Shape;532;p53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5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ids-progress1c" id="534" name="Google Shape;53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5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 </a:t>
            </a:r>
            <a:r>
              <a:rPr b="0" i="1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=1</a:t>
            </a:r>
            <a:endParaRPr/>
          </a:p>
        </p:txBody>
      </p:sp>
      <p:sp>
        <p:nvSpPr>
          <p:cNvPr id="541" name="Google Shape;541;p54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2" name="Google Shape;542;p5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ids-progress2c" id="543" name="Google Shape;54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Computational Choice Under Certainty</a:t>
            </a:r>
            <a:endParaRPr/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 choice can be 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computationally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hard if the problem information is represented differently.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Options may be </a:t>
            </a:r>
            <a:r>
              <a:rPr b="1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structured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the best option needs to be constructed.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E.g., an option may consist of a path, sequence of actions, plan, or strategy.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value of options may be given </a:t>
            </a:r>
            <a:r>
              <a:rPr b="1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implicitly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rather than explicitly.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E.g., cost of paths need to be computed from map.</a:t>
            </a:r>
            <a:endParaRPr/>
          </a:p>
        </p:txBody>
      </p:sp>
      <p:sp>
        <p:nvSpPr>
          <p:cNvPr id="126" name="Google Shape;126;p1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5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 </a:t>
            </a:r>
            <a:r>
              <a:rPr b="0" i="1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=2</a:t>
            </a:r>
            <a:endParaRPr/>
          </a:p>
        </p:txBody>
      </p:sp>
      <p:sp>
        <p:nvSpPr>
          <p:cNvPr id="550" name="Google Shape;550;p55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1" name="Google Shape;551;p55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ids-progress3c" id="552" name="Google Shape;5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175" y="1468423"/>
            <a:ext cx="8685226" cy="40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5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6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 </a:t>
            </a:r>
            <a:r>
              <a:rPr b="0" i="1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=3</a:t>
            </a:r>
            <a:endParaRPr/>
          </a:p>
        </p:txBody>
      </p:sp>
      <p:sp>
        <p:nvSpPr>
          <p:cNvPr id="559" name="Google Shape;559;p56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0" name="Google Shape;560;p56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ids-progress4c" id="561" name="Google Shape;56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657350"/>
            <a:ext cx="8839824" cy="4110513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</a:t>
            </a:r>
            <a:endParaRPr/>
          </a:p>
        </p:txBody>
      </p:sp>
      <p:sp>
        <p:nvSpPr>
          <p:cNvPr id="568" name="Google Shape;568;p57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9" name="Google Shape;569;p5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0" name="Google Shape;570;p57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Number of nodes generated in a depth-limited search to depth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with branching factor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/>
          </a:p>
          <a:p>
            <a:pPr indent="-273050" lvl="0" marL="273050" marR="0" rtl="0" algn="ctr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N</a:t>
            </a:r>
            <a:r>
              <a:rPr b="0" baseline="-2500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DLS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d-2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d-1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Number of nodes generated in an iterative deepening search to depth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with branching factor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/>
          </a:p>
          <a:p>
            <a:pPr indent="-273050" lvl="0" marL="273050" marR="0" rtl="0" algn="ctr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baseline="-25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IDS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(d+1)b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d 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(d-1)b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+ 3b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d-2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+2b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d-1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+ 1b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 = 10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 = 5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b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baseline="-2500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DLS </a:t>
            </a: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= 1 + 10 + 100 + 1,000 + 10,000 + 100,000 = 111,111</a:t>
            </a:r>
            <a:b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baseline="-2500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IDS</a:t>
            </a: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= 6 + 50 + 400 + 3,000 + 20,000 + 100,000 = 123,456</a:t>
            </a:r>
            <a:b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2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Overhead = (123,456 - 111,111)/111,111 = 11%</a:t>
            </a:r>
            <a:endParaRPr/>
          </a:p>
        </p:txBody>
      </p:sp>
      <p:sp>
        <p:nvSpPr>
          <p:cNvPr id="571" name="Google Shape;571;p5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Properties of iterative deepening search</a:t>
            </a:r>
            <a:endParaRPr/>
          </a:p>
        </p:txBody>
      </p:sp>
      <p:sp>
        <p:nvSpPr>
          <p:cNvPr id="577" name="Google Shape;577;p5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8" name="Google Shape;578;p5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9" name="Google Shape;579;p58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Yes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7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(d+1)b</a:t>
            </a:r>
            <a:r>
              <a:rPr b="0" baseline="3000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d b</a:t>
            </a:r>
            <a:r>
              <a:rPr b="0" baseline="3000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(d-1)b</a:t>
            </a:r>
            <a:r>
              <a:rPr b="0" baseline="3000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b</a:t>
            </a:r>
            <a:r>
              <a:rPr b="0" baseline="3000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O(b</a:t>
            </a:r>
            <a:r>
              <a:rPr b="0" baseline="3000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O(bd)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Yes, if step cost = 1</a:t>
            </a:r>
            <a:endParaRPr/>
          </a:p>
        </p:txBody>
      </p:sp>
      <p:sp>
        <p:nvSpPr>
          <p:cNvPr id="580" name="Google Shape;580;p5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Summary of algorithms</a:t>
            </a:r>
            <a:endParaRPr/>
          </a:p>
        </p:txBody>
      </p:sp>
      <p:sp>
        <p:nvSpPr>
          <p:cNvPr id="586" name="Google Shape;586;p5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7" name="Google Shape;587;p5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88" name="Google Shape;588;p59"/>
          <p:cNvPicPr preferRelativeResize="0"/>
          <p:nvPr/>
        </p:nvPicPr>
        <p:blipFill rotWithShape="1">
          <a:blip r:embed="rId3">
            <a:alphaModFix/>
          </a:blip>
          <a:srcRect b="51042" l="14062" r="17967" t="22917"/>
          <a:stretch/>
        </p:blipFill>
        <p:spPr>
          <a:xfrm>
            <a:off x="529431" y="1676400"/>
            <a:ext cx="8081170" cy="2322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s-alb-pc3.massey.ac.nz/notes/59302/fig03.18.gif" id="589" name="Google Shape;58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901" y="4270378"/>
            <a:ext cx="8534401" cy="1798396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Graph search</a:t>
            </a:r>
            <a:endParaRPr/>
          </a:p>
        </p:txBody>
      </p:sp>
      <p:sp>
        <p:nvSpPr>
          <p:cNvPr id="596" name="Google Shape;596;p6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" name="Google Shape;597;p6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98" name="Google Shape;598;p60"/>
          <p:cNvPicPr preferRelativeResize="0"/>
          <p:nvPr/>
        </p:nvPicPr>
        <p:blipFill rotWithShape="1">
          <a:blip r:embed="rId3">
            <a:alphaModFix/>
          </a:blip>
          <a:srcRect b="35416" l="14061" r="3125" t="16667"/>
          <a:stretch/>
        </p:blipFill>
        <p:spPr>
          <a:xfrm>
            <a:off x="609600" y="1676400"/>
            <a:ext cx="80772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60"/>
          <p:cNvSpPr txBox="1"/>
          <p:nvPr/>
        </p:nvSpPr>
        <p:spPr>
          <a:xfrm>
            <a:off x="381000" y="5486400"/>
            <a:ext cx="8305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Simple solution: just keep track of which states you have visited.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Usually easy to implement in modern computers.</a:t>
            </a:r>
            <a:endParaRPr/>
          </a:p>
        </p:txBody>
      </p:sp>
      <p:sp>
        <p:nvSpPr>
          <p:cNvPr id="600" name="Google Shape;600;p6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The Separation Property of Graph Search</a:t>
            </a:r>
            <a:endParaRPr/>
          </a:p>
        </p:txBody>
      </p:sp>
      <p:pic>
        <p:nvPicPr>
          <p:cNvPr descr="graph-separation.pdf" id="606" name="Google Shape;606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4476" l="0" r="0" t="-15212"/>
          <a:stretch/>
        </p:blipFill>
        <p:spPr>
          <a:xfrm>
            <a:off x="429300" y="1632500"/>
            <a:ext cx="8323500" cy="33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61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8" name="Google Shape;608;p61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9" name="Google Shape;609;p61"/>
          <p:cNvSpPr txBox="1"/>
          <p:nvPr/>
        </p:nvSpPr>
        <p:spPr>
          <a:xfrm>
            <a:off x="457200" y="5476875"/>
            <a:ext cx="76962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Black: expanded nodes.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White: frontier nodes.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Grey: unexplored nodes.</a:t>
            </a:r>
            <a:endParaRPr/>
          </a:p>
        </p:txBody>
      </p:sp>
      <p:sp>
        <p:nvSpPr>
          <p:cNvPr id="610" name="Google Shape;610;p6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Summary</a:t>
            </a:r>
            <a:endParaRPr/>
          </a:p>
        </p:txBody>
      </p:sp>
      <p:sp>
        <p:nvSpPr>
          <p:cNvPr id="616" name="Google Shape;616;p6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Google Shape;617;p6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18" name="Google Shape;618;p62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Problem formulation usually requires abstracting away real-world details to define a state space that can feasibly be explored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127000" lvl="4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FB08C"/>
              </a:buClr>
              <a:buSzPts val="1600"/>
              <a:buFont typeface="Georgi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Variety of uninformed search strategies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127000" lvl="4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FB08C"/>
              </a:buClr>
              <a:buSzPts val="1600"/>
              <a:buFont typeface="Georgi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Iterative deepening search uses only linear space and not much more time than other uninformed algorithms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619" name="Google Shape;619;p6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3200"/>
              <a:t>End of Chapter 3 </a:t>
            </a:r>
            <a:endParaRPr sz="32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4"/>
          <p:cNvSpPr txBox="1"/>
          <p:nvPr>
            <p:ph type="ctrTitle"/>
          </p:nvPr>
        </p:nvSpPr>
        <p:spPr>
          <a:xfrm>
            <a:off x="685800" y="720275"/>
            <a:ext cx="7772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b="0" i="0" lang="en-US" sz="4200" u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Informed search algorithms</a:t>
            </a:r>
            <a:br>
              <a:rPr b="0" i="0" lang="en-US" sz="4200" u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631" name="Google Shape;631;p64"/>
          <p:cNvSpPr txBox="1"/>
          <p:nvPr>
            <p:ph idx="1" type="subTitle"/>
          </p:nvPr>
        </p:nvSpPr>
        <p:spPr>
          <a:xfrm>
            <a:off x="304800" y="2819400"/>
            <a:ext cx="85311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CHAPTER </a:t>
            </a:r>
            <a:r>
              <a:rPr lang="en-US" sz="2400"/>
              <a:t>4</a:t>
            </a:r>
            <a:endParaRPr b="1" i="0" sz="2400" u="non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0" lang="en-US" sz="2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Stuart Russell and Peter Norvig, Artificial Intelligence: A Modern Approach, Global Edition 3/E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Types </a:t>
            </a:r>
            <a:endParaRPr/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301750" y="1527050"/>
            <a:ext cx="8503800" cy="494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⚫"/>
            </a:pPr>
            <a:r>
              <a:rPr b="1" lang="en-US" sz="2400"/>
              <a:t>Deterministic</a:t>
            </a:r>
            <a:r>
              <a:rPr lang="en-US" sz="2400"/>
              <a:t>, fully observable -&gt; single-state problem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⚪"/>
            </a:pPr>
            <a:r>
              <a:rPr lang="en-US" sz="2400"/>
              <a:t>Agent knows exactly which state it will be in; solution is a </a:t>
            </a:r>
            <a:r>
              <a:rPr b="1" lang="en-US" sz="2400"/>
              <a:t>sequence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b="1" lang="en-US" sz="2400"/>
              <a:t>Non-observable</a:t>
            </a:r>
            <a:r>
              <a:rPr lang="en-US" sz="2400"/>
              <a:t>  -&gt; conformant problem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⚪"/>
            </a:pPr>
            <a:r>
              <a:rPr lang="en-US" sz="2400"/>
              <a:t>Agent may have no idea where it is; solution (if any) is a </a:t>
            </a:r>
            <a:r>
              <a:rPr b="1" lang="en-US" sz="2400"/>
              <a:t>sequence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b="1" lang="en-US" sz="2400"/>
              <a:t>Nondeterministic</a:t>
            </a:r>
            <a:r>
              <a:rPr lang="en-US" sz="2400"/>
              <a:t> and/or partially observable -&gt; contingency problem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⚪"/>
            </a:pPr>
            <a:r>
              <a:rPr lang="en-US" sz="2400"/>
              <a:t>percepts provide new information about current state</a:t>
            </a:r>
            <a:br>
              <a:rPr lang="en-US" sz="2400"/>
            </a:br>
            <a:r>
              <a:rPr lang="en-US" sz="2400"/>
              <a:t>solution is a contingent plan or a policy</a:t>
            </a:r>
            <a:br>
              <a:rPr lang="en-US" sz="2400"/>
            </a:br>
            <a:r>
              <a:rPr lang="en-US" sz="2400"/>
              <a:t>often </a:t>
            </a:r>
            <a:r>
              <a:rPr b="1" lang="en-US" sz="2400"/>
              <a:t>interleave search, execution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b="1" lang="en-US" sz="2400"/>
              <a:t>Unknown state space</a:t>
            </a:r>
            <a:r>
              <a:rPr lang="en-US" sz="2400"/>
              <a:t> -&gt; exploration problem (“online”)</a:t>
            </a:r>
            <a:endParaRPr sz="2400"/>
          </a:p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5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/>
          </a:p>
        </p:txBody>
      </p:sp>
      <p:sp>
        <p:nvSpPr>
          <p:cNvPr id="637" name="Google Shape;637;p65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Best-first search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search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Heuristics</a:t>
            </a:r>
            <a:endParaRPr/>
          </a:p>
          <a:p>
            <a:pPr indent="0" lvl="0" marL="2730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6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Environment Type Discussed In this Lecture</a:t>
            </a:r>
            <a:endParaRPr/>
          </a:p>
        </p:txBody>
      </p:sp>
      <p:sp>
        <p:nvSpPr>
          <p:cNvPr id="644" name="Google Shape;644;p66"/>
          <p:cNvSpPr txBox="1"/>
          <p:nvPr>
            <p:ph idx="1" type="body"/>
          </p:nvPr>
        </p:nvSpPr>
        <p:spPr>
          <a:xfrm>
            <a:off x="5102225" y="1828800"/>
            <a:ext cx="373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Static Environment</a:t>
            </a:r>
            <a:endParaRPr/>
          </a:p>
        </p:txBody>
      </p:sp>
      <p:sp>
        <p:nvSpPr>
          <p:cNvPr id="645" name="Google Shape;645;p66"/>
          <p:cNvSpPr txBox="1"/>
          <p:nvPr/>
        </p:nvSpPr>
        <p:spPr>
          <a:xfrm>
            <a:off x="5791200" y="6405562"/>
            <a:ext cx="304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6"/>
          <p:cNvSpPr txBox="1"/>
          <p:nvPr/>
        </p:nvSpPr>
        <p:spPr>
          <a:xfrm>
            <a:off x="4362450" y="1027112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7" name="Google Shape;647;p66"/>
          <p:cNvSpPr txBox="1"/>
          <p:nvPr/>
        </p:nvSpPr>
        <p:spPr>
          <a:xfrm>
            <a:off x="2057400" y="1524000"/>
            <a:ext cx="14478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Observable</a:t>
            </a:r>
            <a:endParaRPr/>
          </a:p>
        </p:txBody>
      </p:sp>
      <p:sp>
        <p:nvSpPr>
          <p:cNvPr id="648" name="Google Shape;648;p66"/>
          <p:cNvSpPr txBox="1"/>
          <p:nvPr/>
        </p:nvSpPr>
        <p:spPr>
          <a:xfrm>
            <a:off x="1981200" y="2819400"/>
            <a:ext cx="1600200" cy="3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</a:t>
            </a:r>
            <a:endParaRPr/>
          </a:p>
        </p:txBody>
      </p:sp>
      <p:sp>
        <p:nvSpPr>
          <p:cNvPr id="649" name="Google Shape;649;p66"/>
          <p:cNvSpPr txBox="1"/>
          <p:nvPr/>
        </p:nvSpPr>
        <p:spPr>
          <a:xfrm>
            <a:off x="1981200" y="3810000"/>
            <a:ext cx="1600200" cy="3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</a:t>
            </a:r>
            <a:endParaRPr/>
          </a:p>
        </p:txBody>
      </p:sp>
      <p:cxnSp>
        <p:nvCxnSpPr>
          <p:cNvPr id="650" name="Google Shape;650;p66"/>
          <p:cNvCxnSpPr/>
          <p:nvPr/>
        </p:nvCxnSpPr>
        <p:spPr>
          <a:xfrm rot="5400000">
            <a:off x="2457537" y="2493962"/>
            <a:ext cx="649200" cy="15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cxnSp>
        <p:nvCxnSpPr>
          <p:cNvPr id="651" name="Google Shape;651;p66"/>
          <p:cNvCxnSpPr/>
          <p:nvPr/>
        </p:nvCxnSpPr>
        <p:spPr>
          <a:xfrm rot="5400000">
            <a:off x="2470887" y="3499574"/>
            <a:ext cx="620700" cy="33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sp>
        <p:nvSpPr>
          <p:cNvPr id="652" name="Google Shape;652;p66"/>
          <p:cNvSpPr txBox="1"/>
          <p:nvPr/>
        </p:nvSpPr>
        <p:spPr>
          <a:xfrm>
            <a:off x="2286000" y="2297112"/>
            <a:ext cx="838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653" name="Google Shape;653;p66"/>
          <p:cNvSpPr txBox="1"/>
          <p:nvPr/>
        </p:nvSpPr>
        <p:spPr>
          <a:xfrm>
            <a:off x="2133600" y="3287712"/>
            <a:ext cx="838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654" name="Google Shape;654;p66"/>
          <p:cNvSpPr txBox="1"/>
          <p:nvPr/>
        </p:nvSpPr>
        <p:spPr>
          <a:xfrm>
            <a:off x="838200" y="4583112"/>
            <a:ext cx="1143000" cy="3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 </a:t>
            </a:r>
            <a:endParaRPr/>
          </a:p>
        </p:txBody>
      </p:sp>
      <p:sp>
        <p:nvSpPr>
          <p:cNvPr id="655" name="Google Shape;655;p66"/>
          <p:cNvSpPr txBox="1"/>
          <p:nvPr/>
        </p:nvSpPr>
        <p:spPr>
          <a:xfrm>
            <a:off x="4038600" y="4419600"/>
            <a:ext cx="1143000" cy="3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 </a:t>
            </a:r>
            <a:endParaRPr/>
          </a:p>
        </p:txBody>
      </p:sp>
      <p:cxnSp>
        <p:nvCxnSpPr>
          <p:cNvPr id="656" name="Google Shape;656;p66"/>
          <p:cNvCxnSpPr/>
          <p:nvPr/>
        </p:nvCxnSpPr>
        <p:spPr>
          <a:xfrm rot="5400000">
            <a:off x="1893899" y="3695688"/>
            <a:ext cx="403200" cy="13716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cxnSp>
        <p:nvCxnSpPr>
          <p:cNvPr id="657" name="Google Shape;657;p66"/>
          <p:cNvCxnSpPr/>
          <p:nvPr/>
        </p:nvCxnSpPr>
        <p:spPr>
          <a:xfrm flipH="1" rot="-5400000">
            <a:off x="3575849" y="3385337"/>
            <a:ext cx="239700" cy="18288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sp>
        <p:nvSpPr>
          <p:cNvPr id="658" name="Google Shape;658;p66"/>
          <p:cNvSpPr txBox="1"/>
          <p:nvPr/>
        </p:nvSpPr>
        <p:spPr>
          <a:xfrm>
            <a:off x="1371600" y="4049712"/>
            <a:ext cx="838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659" name="Google Shape;659;p66"/>
          <p:cNvSpPr txBox="1"/>
          <p:nvPr/>
        </p:nvSpPr>
        <p:spPr>
          <a:xfrm>
            <a:off x="381000" y="5410200"/>
            <a:ext cx="1295400" cy="9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Planning, heuristic search</a:t>
            </a:r>
            <a:endParaRPr/>
          </a:p>
        </p:txBody>
      </p:sp>
      <p:cxnSp>
        <p:nvCxnSpPr>
          <p:cNvPr id="660" name="Google Shape;660;p66"/>
          <p:cNvCxnSpPr/>
          <p:nvPr/>
        </p:nvCxnSpPr>
        <p:spPr>
          <a:xfrm flipH="1">
            <a:off x="533400" y="4768850"/>
            <a:ext cx="304800" cy="6414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sp>
        <p:nvSpPr>
          <p:cNvPr id="661" name="Google Shape;661;p66"/>
          <p:cNvSpPr txBox="1"/>
          <p:nvPr/>
        </p:nvSpPr>
        <p:spPr>
          <a:xfrm>
            <a:off x="228600" y="4659312"/>
            <a:ext cx="838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662" name="Google Shape;662;p66"/>
          <p:cNvSpPr txBox="1"/>
          <p:nvPr/>
        </p:nvSpPr>
        <p:spPr>
          <a:xfrm>
            <a:off x="1752600" y="5410200"/>
            <a:ext cx="15240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Control, cybernetics</a:t>
            </a:r>
            <a:endParaRPr/>
          </a:p>
        </p:txBody>
      </p:sp>
      <p:cxnSp>
        <p:nvCxnSpPr>
          <p:cNvPr id="663" name="Google Shape;663;p66"/>
          <p:cNvCxnSpPr/>
          <p:nvPr/>
        </p:nvCxnSpPr>
        <p:spPr>
          <a:xfrm>
            <a:off x="1981200" y="4768850"/>
            <a:ext cx="533400" cy="6414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sp>
        <p:nvSpPr>
          <p:cNvPr id="664" name="Google Shape;664;p66"/>
          <p:cNvSpPr txBox="1"/>
          <p:nvPr/>
        </p:nvSpPr>
        <p:spPr>
          <a:xfrm>
            <a:off x="2209800" y="4735512"/>
            <a:ext cx="609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665" name="Google Shape;665;p66"/>
          <p:cNvSpPr txBox="1"/>
          <p:nvPr/>
        </p:nvSpPr>
        <p:spPr>
          <a:xfrm>
            <a:off x="4038600" y="3962400"/>
            <a:ext cx="609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666" name="Google Shape;666;p66"/>
          <p:cNvSpPr txBox="1"/>
          <p:nvPr/>
        </p:nvSpPr>
        <p:spPr>
          <a:xfrm>
            <a:off x="5943600" y="5334000"/>
            <a:ext cx="28956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Function Optimization</a:t>
            </a:r>
            <a:endParaRPr/>
          </a:p>
        </p:txBody>
      </p:sp>
      <p:sp>
        <p:nvSpPr>
          <p:cNvPr id="667" name="Google Shape;667;p66"/>
          <p:cNvSpPr txBox="1"/>
          <p:nvPr/>
        </p:nvSpPr>
        <p:spPr>
          <a:xfrm>
            <a:off x="3810000" y="5410200"/>
            <a:ext cx="1905000" cy="9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Search: Constraint Satisfaction</a:t>
            </a:r>
            <a:endParaRPr/>
          </a:p>
        </p:txBody>
      </p:sp>
      <p:cxnSp>
        <p:nvCxnSpPr>
          <p:cNvPr id="668" name="Google Shape;668;p66"/>
          <p:cNvCxnSpPr/>
          <p:nvPr/>
        </p:nvCxnSpPr>
        <p:spPr>
          <a:xfrm rot="5400000">
            <a:off x="4280699" y="5080787"/>
            <a:ext cx="620700" cy="381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cxnSp>
        <p:nvCxnSpPr>
          <p:cNvPr id="669" name="Google Shape;669;p66"/>
          <p:cNvCxnSpPr/>
          <p:nvPr/>
        </p:nvCxnSpPr>
        <p:spPr>
          <a:xfrm>
            <a:off x="5181600" y="4603750"/>
            <a:ext cx="2209800" cy="7302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sp>
        <p:nvSpPr>
          <p:cNvPr id="670" name="Google Shape;670;p66"/>
          <p:cNvSpPr txBox="1"/>
          <p:nvPr/>
        </p:nvSpPr>
        <p:spPr>
          <a:xfrm>
            <a:off x="5791200" y="4419600"/>
            <a:ext cx="609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671" name="Google Shape;671;p66"/>
          <p:cNvSpPr txBox="1"/>
          <p:nvPr/>
        </p:nvSpPr>
        <p:spPr>
          <a:xfrm>
            <a:off x="3962400" y="5040312"/>
            <a:ext cx="838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672" name="Google Shape;672;p6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7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Review: Tree search</a:t>
            </a:r>
            <a:endParaRPr/>
          </a:p>
        </p:txBody>
      </p:sp>
      <p:sp>
        <p:nvSpPr>
          <p:cNvPr id="678" name="Google Shape;678;p67"/>
          <p:cNvSpPr txBox="1"/>
          <p:nvPr>
            <p:ph idx="1" type="body"/>
          </p:nvPr>
        </p:nvSpPr>
        <p:spPr>
          <a:xfrm>
            <a:off x="381000" y="4572000"/>
            <a:ext cx="8229600" cy="1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search strategy is defined by picking the </a:t>
            </a:r>
            <a:r>
              <a:rPr b="0" i="0" lang="en-US" sz="27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order of node expansion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nodes to check first?</a:t>
            </a:r>
            <a:endParaRPr/>
          </a:p>
        </p:txBody>
      </p:sp>
      <p:pic>
        <p:nvPicPr>
          <p:cNvPr id="679" name="Google Shape;67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76400"/>
            <a:ext cx="8729662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8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Knowledge and Heuristics</a:t>
            </a:r>
            <a:endParaRPr/>
          </a:p>
        </p:txBody>
      </p:sp>
      <p:sp>
        <p:nvSpPr>
          <p:cNvPr id="686" name="Google Shape;686;p68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Simon and Newell,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Human Problem Solving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1972.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S&amp;N: intelligence comes from </a:t>
            </a:r>
            <a:r>
              <a:rPr b="1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heuristics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that help find promising states fast.</a:t>
            </a:r>
            <a:endParaRPr/>
          </a:p>
        </p:txBody>
      </p:sp>
      <p:sp>
        <p:nvSpPr>
          <p:cNvPr id="687" name="Google Shape;687;p6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9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Best-first search</a:t>
            </a:r>
            <a:endParaRPr/>
          </a:p>
        </p:txBody>
      </p:sp>
      <p:sp>
        <p:nvSpPr>
          <p:cNvPr id="693" name="Google Shape;693;p69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Idea: use an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evaluation function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f(n)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each node</a:t>
            </a:r>
            <a:endParaRPr/>
          </a:p>
          <a:p>
            <a:pPr indent="-273050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estimate of "desirability"</a:t>
            </a:r>
            <a:endParaRPr/>
          </a:p>
          <a:p>
            <a:pPr indent="-273050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Expand most desirable unexpanded node</a:t>
            </a:r>
            <a:b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184150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Order the nodes in frontier in decreasing order of desirability</a:t>
            </a:r>
            <a:b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Special cases:</a:t>
            </a:r>
            <a:endParaRPr/>
          </a:p>
          <a:p>
            <a:pPr indent="-273050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greedy best-first search</a:t>
            </a:r>
            <a:endParaRPr/>
          </a:p>
          <a:p>
            <a:pPr indent="-273050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search</a:t>
            </a:r>
            <a:b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694" name="Google Shape;694;p6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0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Romania with step costs in km</a:t>
            </a:r>
            <a:endParaRPr/>
          </a:p>
        </p:txBody>
      </p:sp>
      <p:sp>
        <p:nvSpPr>
          <p:cNvPr id="700" name="Google Shape;700;p7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1" name="Google Shape;70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6025"/>
            <a:ext cx="8839202" cy="50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1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Greedy best-first search</a:t>
            </a:r>
            <a:endParaRPr/>
          </a:p>
        </p:txBody>
      </p:sp>
      <p:sp>
        <p:nvSpPr>
          <p:cNvPr id="707" name="Google Shape;707;p71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Evaluation function </a:t>
            </a:r>
            <a:endParaRPr/>
          </a:p>
          <a:p>
            <a:pPr indent="-273050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1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f(n) = h(n) </a:t>
            </a: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0" i="0" lang="en-US" sz="2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euristic)</a:t>
            </a:r>
            <a:endParaRPr/>
          </a:p>
          <a:p>
            <a:pPr indent="-273050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= estimate of cost from </a:t>
            </a:r>
            <a:r>
              <a:rPr b="0" i="1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b="0" i="1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goal</a:t>
            </a:r>
            <a:endParaRPr/>
          </a:p>
          <a:p>
            <a:pPr indent="-17525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e.g.,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="0" baseline="-2500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SLD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(n)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straight-line distance from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Bucharest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expands the node that </a:t>
            </a:r>
            <a:r>
              <a:rPr b="0" i="0" lang="en-US" sz="27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appears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be closest to goal</a:t>
            </a:r>
            <a:b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708" name="Google Shape;708;p7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2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example</a:t>
            </a:r>
            <a:endParaRPr/>
          </a:p>
        </p:txBody>
      </p:sp>
      <p:sp>
        <p:nvSpPr>
          <p:cNvPr id="714" name="Google Shape;714;p7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5" name="Google Shape;71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650" y="2024212"/>
            <a:ext cx="28098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3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example</a:t>
            </a:r>
            <a:endParaRPr/>
          </a:p>
        </p:txBody>
      </p:sp>
      <p:sp>
        <p:nvSpPr>
          <p:cNvPr id="721" name="Google Shape;721;p7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2" name="Google Shape;72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200" cy="17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4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example</a:t>
            </a:r>
            <a:endParaRPr/>
          </a:p>
        </p:txBody>
      </p:sp>
      <p:sp>
        <p:nvSpPr>
          <p:cNvPr id="728" name="Google Shape;728;p7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9" name="Google Shape;72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198" cy="2378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Sequential Action Example</a:t>
            </a:r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4" name="Google Shape;144;p12"/>
          <p:cNvSpPr txBox="1"/>
          <p:nvPr>
            <p:ph idx="1" type="body"/>
          </p:nvPr>
        </p:nvSpPr>
        <p:spPr>
          <a:xfrm>
            <a:off x="457200" y="1600200"/>
            <a:ext cx="85344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Deterministic, fully observable</a:t>
            </a:r>
            <a:r>
              <a:rPr lang="en-US" sz="2400"/>
              <a:t>: 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single-state problem</a:t>
            </a:r>
            <a:endParaRPr/>
          </a:p>
          <a:p>
            <a:pPr indent="-273050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Agent knows exactly which state it will be in; solution is a sequence</a:t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Vacuum world</a:t>
            </a:r>
            <a:r>
              <a:rPr lang="en-US" sz="2000"/>
              <a:t>: 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everything observed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Romania</a:t>
            </a:r>
            <a:r>
              <a:rPr lang="en-US" sz="2000"/>
              <a:t>: 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The full map is observed</a:t>
            </a:r>
            <a:endParaRPr/>
          </a:p>
          <a:p>
            <a:pPr indent="-1841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41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Single-state:  </a:t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S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tart in #5. Solution??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[Right, Suck]</a:t>
            </a:r>
            <a:endParaRPr/>
          </a:p>
          <a:p>
            <a:pPr indent="-1841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510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vacuum2-space"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2590800"/>
            <a:ext cx="3218300" cy="34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5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example</a:t>
            </a:r>
            <a:endParaRPr/>
          </a:p>
        </p:txBody>
      </p:sp>
      <p:sp>
        <p:nvSpPr>
          <p:cNvPr id="735" name="Google Shape;735;p75"/>
          <p:cNvSpPr txBox="1"/>
          <p:nvPr/>
        </p:nvSpPr>
        <p:spPr>
          <a:xfrm>
            <a:off x="990600" y="6019800"/>
            <a:ext cx="701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http://aispace.org/search/</a:t>
            </a:r>
            <a:endParaRPr/>
          </a:p>
        </p:txBody>
      </p:sp>
      <p:sp>
        <p:nvSpPr>
          <p:cNvPr id="736" name="Google Shape;736;p7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7" name="Google Shape;73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" y="1726610"/>
            <a:ext cx="9144002" cy="3655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6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Properties of greedy best-first search</a:t>
            </a:r>
            <a:endParaRPr/>
          </a:p>
        </p:txBody>
      </p:sp>
      <p:sp>
        <p:nvSpPr>
          <p:cNvPr id="743" name="Google Shape;743;p76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 cap="none" strike="noStrik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 – can get stuck in loops, </a:t>
            </a:r>
            <a:endParaRPr/>
          </a:p>
          <a:p>
            <a:pPr indent="-273050" lvl="1" marL="547687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e.g. as Oradea as goal</a:t>
            </a:r>
            <a:endParaRPr/>
          </a:p>
          <a:p>
            <a:pPr indent="0" lvl="0" marL="822325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Iasi -</a:t>
            </a:r>
            <a:r>
              <a:rPr lang="en-US"/>
              <a:t>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Neamt </a:t>
            </a:r>
            <a:r>
              <a:rPr lang="en-US"/>
              <a:t>-&gt;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Iasi </a:t>
            </a:r>
            <a:r>
              <a:rPr lang="en-US"/>
              <a:t>-&gt;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Neamt </a:t>
            </a:r>
            <a:r>
              <a:rPr lang="en-US"/>
              <a:t>…..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 cap="none" strike="noStrik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</a:t>
            </a:r>
            <a:r>
              <a:rPr b="0" baseline="3000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but a good heuristic can give dramatic improvement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 cap="none" strike="noStrik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</a:t>
            </a:r>
            <a:r>
              <a:rPr b="0" baseline="3000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-- keeps all nodes in memory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 cap="none" strike="noStrik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</a:t>
            </a:r>
            <a:b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744" name="Google Shape;744;p7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7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</a:t>
            </a:r>
            <a:endParaRPr/>
          </a:p>
        </p:txBody>
      </p:sp>
      <p:sp>
        <p:nvSpPr>
          <p:cNvPr id="750" name="Google Shape;750;p77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Idea: avoid expanding paths that are already expensive.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Very important!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Evaluation function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f(n) = g(n) + h(n)</a:t>
            </a:r>
            <a:b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g(n) 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 cost so far to reach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h(n)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estimated cost from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goal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1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f(n) </a:t>
            </a:r>
            <a:r>
              <a:rPr b="1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 estimated total cost of path through </a:t>
            </a:r>
            <a:r>
              <a:rPr b="1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1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goal</a:t>
            </a:r>
            <a:endParaRPr/>
          </a:p>
        </p:txBody>
      </p:sp>
      <p:sp>
        <p:nvSpPr>
          <p:cNvPr id="751" name="Google Shape;751;p7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8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57" name="Google Shape;757;p7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8" name="Google Shape;75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88" y="1996387"/>
            <a:ext cx="27908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9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64" name="Google Shape;764;p7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5" name="Google Shape;76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202" cy="1713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0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71" name="Google Shape;771;p8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2" name="Google Shape;77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198" cy="204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1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78" name="Google Shape;778;p8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9" name="Google Shape;77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198" cy="274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2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85" name="Google Shape;785;p8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6" name="Google Shape;78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199" cy="2762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83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92" name="Google Shape;792;p83"/>
          <p:cNvSpPr txBox="1"/>
          <p:nvPr/>
        </p:nvSpPr>
        <p:spPr>
          <a:xfrm>
            <a:off x="990600" y="5334000"/>
            <a:ext cx="701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http://aispace.org/search/</a:t>
            </a:r>
            <a:endParaRPr/>
          </a:p>
        </p:txBody>
      </p:sp>
      <p:sp>
        <p:nvSpPr>
          <p:cNvPr id="793" name="Google Shape;793;p83"/>
          <p:cNvSpPr txBox="1"/>
          <p:nvPr/>
        </p:nvSpPr>
        <p:spPr>
          <a:xfrm>
            <a:off x="745550" y="5607450"/>
            <a:ext cx="8090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stop when the node with the lowest f-value is a goal state.</a:t>
            </a:r>
            <a:endParaRPr sz="2200"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this guaranteed to find the shortest path?</a:t>
            </a:r>
            <a:endParaRPr sz="2200"/>
          </a:p>
        </p:txBody>
      </p:sp>
      <p:sp>
        <p:nvSpPr>
          <p:cNvPr id="794" name="Google Shape;794;p8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5" name="Google Shape;795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44600"/>
            <a:ext cx="8822373" cy="37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4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Properties of A*</a:t>
            </a:r>
            <a:endParaRPr/>
          </a:p>
        </p:txBody>
      </p:sp>
      <p:sp>
        <p:nvSpPr>
          <p:cNvPr id="801" name="Google Shape;801;p84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Yes (unless there are infinitely many nodes with f 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≤ f(G) 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Exponential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Keeps all nodes in memory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Yes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802" name="Google Shape;802;p8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Example: Romania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holiday in Romania; currently in Arad.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Formulate goal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be in Bucharest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Formulate problem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states</a:t>
            </a: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various cities</a:t>
            </a:r>
            <a:endParaRPr/>
          </a:p>
          <a:p>
            <a:pPr indent="-273050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actions</a:t>
            </a: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drive between cities</a:t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Find solution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sequence of cities, e.g., Arad, Sibiu, Fagaras, Bucharest</a:t>
            </a:r>
            <a:b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155" name="Google Shape;155;p1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5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Summary</a:t>
            </a:r>
            <a:endParaRPr/>
          </a:p>
        </p:txBody>
      </p:sp>
      <p:sp>
        <p:nvSpPr>
          <p:cNvPr id="808" name="Google Shape;808;p85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Heuristic functions estimate costs of shortest paths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Good heuristics can dramatically reduce search cost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expands lowest h</a:t>
            </a:r>
            <a:endParaRPr/>
          </a:p>
          <a:p>
            <a:pPr indent="-273050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incomplete and not always optimal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A∗ search expands lowest g + h</a:t>
            </a:r>
            <a:endParaRPr/>
          </a:p>
          <a:p>
            <a:pPr indent="-273050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complete and optimal</a:t>
            </a:r>
            <a:endParaRPr/>
          </a:p>
          <a:p>
            <a:pPr indent="-273050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also optimally efficient (up to tie-breaks)</a:t>
            </a:r>
            <a:endParaRPr/>
          </a:p>
          <a:p>
            <a:pPr indent="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8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Example: Romania</a:t>
            </a:r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152400" y="6224675"/>
            <a:ext cx="8712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Abstraction: The process of removing details from a representation Is the map a good representation of the problem? What is a good replacement?</a:t>
            </a:r>
            <a:endParaRPr/>
          </a:p>
        </p:txBody>
      </p:sp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125"/>
            <a:ext cx="8870424" cy="510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