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1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y="6858000" cx="9144000"/>
  <p:notesSz cx="6858000" cy="9144000"/>
  <p:embeddedFontLst>
    <p:embeddedFont>
      <p:font typeface="Tahoma"/>
      <p:regular r:id="rId88"/>
      <p:bold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9AF0C2-1A3D-4689-8660-9AB65969F85A}">
  <a:tblStyle styleId="{4F9AF0C2-1A3D-4689-8660-9AB65969F8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font" Target="fonts/Tahoma-regular.fntdata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Tahoma-bold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79554da333713d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79554da333713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a79554da333713d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c23c18c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c23c1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2c23c18cb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c23c18cb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c23c18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2c23c18cb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2c23c18c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2c23c18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52c23c18cb_0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ca653d0a3b01c7f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ca653d0a3b01c7f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2ca653d0a3b01c7f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ee019cc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6ee019ccff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ee010e318abd6a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ee010e318abd6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8ee010e318abd6a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ee019cc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6ee019ccf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ee019cc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6ee019ccff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6ee019cc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6ee019ccff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ee019cc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6ee019ccf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6ee019ccf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6ee019ccff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ee019ccf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6ee019ccf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6ee019ccf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6ee019ccff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ee019cc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6ee019ccff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6ee019ccf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6ee019ccff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ee019ccf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6ee019ccff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ee019ccf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6ee019ccff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ee019ccf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6ee019ccff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6ee019ccf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6ee019ccff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ee019ccf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6ee019ccff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6ee019ccf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6ee019ccff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ee019ccf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g6ee019ccff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6ee019ccf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g6ee019ccff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ee019ccf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6ee019ccff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6ee019ccf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6ee019ccf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ee019ccf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g6ee019ccff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ee019ccf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6ee019ccff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979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5791200" y="6405562"/>
            <a:ext cx="304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304800" y="6410325"/>
            <a:ext cx="3581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4343400" y="2198687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  <a:defRPr b="0" i="0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46050" y="6391275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155575" y="2419350"/>
            <a:ext cx="8832850" cy="0"/>
          </a:xfrm>
          <a:prstGeom prst="straightConnector1">
            <a:avLst/>
          </a:prstGeom>
          <a:noFill/>
          <a:ln cap="flat" cmpd="sng" w="114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362450" y="2209800"/>
            <a:ext cx="419100" cy="420687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301625" y="1524000"/>
            <a:ext cx="8534400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8FB08C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2" type="sldNum"/>
          </p:nvPr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149225" y="6388100"/>
            <a:ext cx="8832850" cy="309562"/>
          </a:xfrm>
          <a:prstGeom prst="rect">
            <a:avLst/>
          </a:prstGeom>
          <a:solidFill>
            <a:srgbClr val="8CADA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" name="Google Shape;37;p3"/>
          <p:cNvCxnSpPr/>
          <p:nvPr/>
        </p:nvCxnSpPr>
        <p:spPr>
          <a:xfrm>
            <a:off x="152400" y="1276350"/>
            <a:ext cx="8832850" cy="0"/>
          </a:xfrm>
          <a:prstGeom prst="straightConnector1">
            <a:avLst/>
          </a:prstGeom>
          <a:noFill/>
          <a:ln cap="flat" cmpd="sng" w="9525">
            <a:solidFill>
              <a:srgbClr val="7B98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" name="Google Shape;38;p3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4362450" y="1050925"/>
            <a:ext cx="419100" cy="420687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B98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Google Shape;40;p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301625" y="1524000"/>
            <a:ext cx="8534400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C7B70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8FB08C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304800" y="6410325"/>
            <a:ext cx="358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  <a:defRPr b="0" i="0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ima.cs.berkeley.edu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aispace.org/search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aima.cs.berkeley.edu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3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aispace.org/search/" TargetMode="External"/><Relationship Id="rId4" Type="http://schemas.openxmlformats.org/officeDocument/2006/relationships/image" Target="../media/image4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304800" y="2819400"/>
            <a:ext cx="8531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CHAPTER 3</a:t>
            </a:r>
            <a:endParaRPr b="1" i="0" sz="2400" u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Stuart Russell and Peter Norvig, Artificial Intelligence: A Modern Approach, Global Edition 3/E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304800" y="6410325"/>
            <a:ext cx="5486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Artificial Intelligence - Modern Approach </a:t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4343400" y="2198687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Problem Solving by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lang="en-US" sz="4000">
                <a:solidFill>
                  <a:srgbClr val="7B9899"/>
                </a:solidFill>
              </a:rPr>
              <a:t>Single-state problem formulation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301750" y="1335725"/>
            <a:ext cx="8661300" cy="524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problem is defined by 4 items: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initial state</a:t>
            </a:r>
            <a:r>
              <a:rPr lang="en-US"/>
              <a:t> e.g., “at Arad”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Successor function</a:t>
            </a:r>
            <a:r>
              <a:rPr lang="en-US"/>
              <a:t> S(x)= set of action–state </a:t>
            </a:r>
            <a:endParaRPr sz="24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Goal test</a:t>
            </a:r>
            <a:r>
              <a:rPr lang="en-US"/>
              <a:t>, can be 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⚪"/>
            </a:pPr>
            <a:r>
              <a:rPr lang="en-US"/>
              <a:t>explicit, e.g., x = “at Bucharest”, or “checkmate” in chess </a:t>
            </a:r>
            <a:endParaRPr/>
          </a:p>
          <a:p>
            <a:pPr indent="-308610" lvl="1" marL="914400" rtl="0" algn="l">
              <a:spcBef>
                <a:spcPts val="0"/>
              </a:spcBef>
              <a:spcAft>
                <a:spcPts val="0"/>
              </a:spcAft>
              <a:buSzPts val="1260"/>
              <a:buChar char="⚪"/>
            </a:pPr>
            <a:r>
              <a:rPr lang="en-US"/>
              <a:t>implicit, e.g., NoDirt(x)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b="1" lang="en-US"/>
              <a:t>Path cost</a:t>
            </a:r>
            <a:r>
              <a:rPr lang="en-US"/>
              <a:t> (additive) e.g., sum of distances, number of actions executed, etc. c(x, a, y) is the step cost, assumed to be ≥ 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solution is a sequence of actions leading from the initial state to a goal state</a:t>
            </a:r>
            <a:endParaRPr/>
          </a:p>
        </p:txBody>
      </p:sp>
      <p:sp>
        <p:nvSpPr>
          <p:cNvPr id="173" name="Google Shape;173;p1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successor function </a:t>
            </a:r>
            <a:endParaRPr/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Successor function: for a given state, returns a set of action/new-state pairs.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Vacuum-cleaner world: (A, dirty, clean) → (’Left’, (A, dirty, clean)),(’Right’, (B, dirty, clean)), (’Suck’, (A, clean, dirty)), (’NoOp, (A, dirty, clean)) 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Romania: In(Arad) → ((Go(Timisoara), In(Timisoara), (Go(Sibiu), In(Sibiu)), (Go(Zerind), In(Zerind))</a:t>
            </a:r>
            <a:endParaRPr/>
          </a:p>
        </p:txBody>
      </p:sp>
      <p:sp>
        <p:nvSpPr>
          <p:cNvPr id="181" name="Google Shape;181;p1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Size of space </a:t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8-puzzle: 9!/2 = 181, 000 states (easy)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15-puzzle: ∼ 1.3 trillion states (pretty easy)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24-puzzle: ∼ 1025 states (hard)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TSP, 20 cities: 20! = 2.43 × 1018 states (hard)</a:t>
            </a:r>
            <a:endParaRPr/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Selecting a state space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Real world is complex </a:t>
            </a:r>
            <a:endParaRPr/>
          </a:p>
          <a:p>
            <a:pPr indent="-311785" lvl="1" marL="547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state space must be </a:t>
            </a:r>
            <a:r>
              <a:rPr b="0" i="0" lang="en-US" sz="19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abstracted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for problem solving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(Abstract) state = set of real states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(Abstract) action = complex combination of real actions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"Arad </a:t>
            </a:r>
            <a:r>
              <a:rPr lang="en-US" sz="1900"/>
              <a:t>-&gt;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Zerind" represents a complex set of possible routes, detours, rest stops, etc.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(Abstract) solution = 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set of real paths that are solutions in the real world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abstract action should be "easier" than the original problem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Vacuum world state space graph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301625" y="2060575"/>
            <a:ext cx="8504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874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8740" lvl="0" marL="273050" marR="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0809" lvl="1" marL="547687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0809" lvl="1" marL="547687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8740" lvl="0" marL="273050" marR="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sz="3600"/>
          </a:p>
          <a:p>
            <a:pPr indent="-78740" lvl="0" marL="273050" marR="0" rtl="0" algn="l">
              <a:lnSpc>
                <a:spcPct val="7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Noto Sans Symbols"/>
              <a:buNone/>
            </a:pPr>
            <a:r>
              <a:t/>
            </a:r>
            <a:endParaRPr sz="3600"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b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rgbClr val="CC0099"/>
              </a:solidFill>
            </a:endParaRPr>
          </a:p>
        </p:txBody>
      </p:sp>
      <p:pic>
        <p:nvPicPr>
          <p:cNvPr descr="vacuum2-paths"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600" y="1468400"/>
            <a:ext cx="6855825" cy="34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Vacuum world state space graph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457200" y="1676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317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317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317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/>
          </a:p>
          <a:p>
            <a:pPr indent="-127317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/>
          </a:p>
          <a:p>
            <a:pPr indent="0" lvl="0" marL="145732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integer dirt and robot location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Left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Right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Suck</a:t>
            </a:r>
            <a:endParaRPr b="0" i="0" sz="1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dirt at all locations</a:t>
            </a:r>
            <a:endParaRPr b="0" i="0" sz="1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per action</a:t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descr="vacuum2-paths"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524000"/>
            <a:ext cx="6422125" cy="30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The 8-puzzle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192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36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36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CC0099"/>
              </a:solidFill>
            </a:endParaRPr>
          </a:p>
          <a:p>
            <a:pPr indent="-12192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sz="2800">
              <a:solidFill>
                <a:srgbClr val="CC0099"/>
              </a:solidFill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endParaRPr b="0" i="0" sz="28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rgbClr val="CC0099"/>
              </a:solidFill>
            </a:endParaRPr>
          </a:p>
        </p:txBody>
      </p:sp>
      <p:pic>
        <p:nvPicPr>
          <p:cNvPr descr="8puzzle"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676400"/>
            <a:ext cx="5732725" cy="29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The 8-puzzle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5259" lvl="1" marL="547687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 u="sng">
              <a:solidFill>
                <a:srgbClr val="CC0099"/>
              </a:solidFill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 u="sng">
              <a:solidFill>
                <a:srgbClr val="CC0099"/>
              </a:solidFill>
            </a:endParaRPr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2600" u="sng">
              <a:solidFill>
                <a:srgbClr val="CC0099"/>
              </a:solidFill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r>
              <a:rPr b="0" i="0" lang="en-US" sz="26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locations of tiles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r>
              <a:rPr b="0" i="0" lang="en-US" sz="26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move blank left, right, up, down 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r>
              <a:rPr b="0" i="0" lang="en-US" sz="26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goal state (given)</a:t>
            </a: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 per move</a:t>
            </a:r>
            <a:endParaRPr/>
          </a:p>
          <a:p>
            <a:pPr indent="-132715" lvl="0" marL="273050" marR="0" rtl="0" algn="l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[Note: optimal solution of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-Puzzle family is NP-hard]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54305" lvl="0" marL="2730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8puzzle"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600200"/>
            <a:ext cx="5081150" cy="25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robotic assembly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228600" y="4316975"/>
            <a:ext cx="87324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7305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states?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real-valued coordinates of robot joint angles parts of the object to be assembled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actions?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continuous motions of robot joints</a:t>
            </a:r>
            <a:endParaRPr b="0" i="0" sz="17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goal test?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complete assembl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path cost?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time to execute</a:t>
            </a:r>
            <a:br>
              <a:rPr b="0" i="0" lang="en-US" sz="17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stanford-arm+blocks"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182" y="1508100"/>
            <a:ext cx="7013844" cy="28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Problem-solving agents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75" y="1468400"/>
            <a:ext cx="8936348" cy="49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914400" y="6096000"/>
            <a:ext cx="7193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this is offline problem solving; solution executed “eyes closed.”</a:t>
            </a:r>
            <a:endParaRPr/>
          </a:p>
        </p:txBody>
      </p:sp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formulation: representing sequential problems.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 problems.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Planning for solving sequential problems without uncertainty.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search algorithms</a:t>
            </a:r>
            <a:endParaRPr/>
          </a:p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algorithms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301625" y="1527175"/>
            <a:ext cx="8504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Basic idea: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offline, simulated exploration of state space by generating successors of already-explored states (a.k.a.~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expanding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states)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 b="28125" l="14843" r="3124" t="37500"/>
          <a:stretch/>
        </p:blipFill>
        <p:spPr>
          <a:xfrm>
            <a:off x="213350" y="3429000"/>
            <a:ext cx="8767575" cy="28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example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search-map1c" id="276" name="Google Shape;2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828800"/>
            <a:ext cx="57054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example</a:t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search-map2c" id="285" name="Google Shape;28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76400"/>
            <a:ext cx="6986700" cy="2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Tree search example</a:t>
            </a: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search-map3c" id="294" name="Google Shape;29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00" y="1671619"/>
            <a:ext cx="6986700" cy="25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Search Graph vs. State Graph</a:t>
            </a:r>
            <a:endParaRPr/>
          </a:p>
        </p:txBody>
      </p:sp>
      <p:sp>
        <p:nvSpPr>
          <p:cNvPr id="301" name="Google Shape;301;p29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 careful to distinguish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Search tree: nodes are </a:t>
            </a:r>
            <a:r>
              <a:rPr b="1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sequences of actions.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State Graph: Nodes are states of the environment.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We will also consider soon </a:t>
            </a:r>
            <a:r>
              <a:rPr b="1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search graphs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Demo: </a:t>
            </a:r>
            <a:r>
              <a:rPr b="0" i="0" lang="en-US" sz="27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http://aispace.org/search/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Search strategies</a:t>
            </a:r>
            <a:endParaRPr/>
          </a:p>
        </p:txBody>
      </p:sp>
      <p:sp>
        <p:nvSpPr>
          <p:cNvPr id="310" name="Google Shape;310;p3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301625" y="1527175"/>
            <a:ext cx="8677200" cy="4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search strategy is defined by picking the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order of node expansion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Strategies are evaluated along the following dimensions: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completeness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does it always find a solution if one exists?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time complexity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number of nodes generated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space complexity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maximum number of nodes in memory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optimality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does it always find a least-cost solution?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 and space complexity are measured in terms of 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1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b: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maximum branching factor of the search tree</a:t>
            </a:r>
            <a:endParaRPr/>
          </a:p>
          <a:p>
            <a:pPr indent="-273049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1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depth of the least-cost solution</a:t>
            </a:r>
            <a:endParaRPr/>
          </a:p>
          <a:p>
            <a:pPr indent="-273050" lvl="1" marL="547687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1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maximum depth of the state space (may be ∞)</a:t>
            </a:r>
            <a:endParaRPr sz="2000"/>
          </a:p>
          <a:p>
            <a:pPr indent="0" lvl="0" marL="27305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</a:t>
            </a:r>
            <a:r>
              <a:rPr lang="en-US"/>
              <a:t>Strategies</a:t>
            </a:r>
            <a:r>
              <a:rPr lang="en-US"/>
              <a:t> </a:t>
            </a:r>
            <a:endParaRPr/>
          </a:p>
        </p:txBody>
      </p:sp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Uninformed (blind) search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Informed Search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⚫"/>
            </a:pPr>
            <a:r>
              <a:rPr lang="en-US"/>
              <a:t>Adversarial Search (Game Theory)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Uninformed search strategies</a:t>
            </a:r>
            <a:endParaRPr/>
          </a:p>
        </p:txBody>
      </p:sp>
      <p:sp>
        <p:nvSpPr>
          <p:cNvPr id="327" name="Google Shape;327;p3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⚫"/>
            </a:pPr>
            <a:r>
              <a:rPr b="0" i="0" lang="en-US" sz="23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Uninformed</a:t>
            </a: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search strategies use only the information available in the problem definition</a:t>
            </a:r>
            <a:endParaRPr b="0" i="0" sz="23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4957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⚫"/>
            </a:pPr>
            <a:r>
              <a:rPr lang="en-US" sz="2300"/>
              <a:t>Uninformed search (blind search) </a:t>
            </a:r>
            <a:endParaRPr sz="2300"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Depth-limited search</a:t>
            </a:r>
            <a:endParaRPr/>
          </a:p>
          <a:p>
            <a:pPr indent="-317182" lvl="1" marL="547687" marR="0" rtl="0" algn="l">
              <a:lnSpc>
                <a:spcPct val="15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⚪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Iterative deepening search</a:t>
            </a:r>
            <a:endParaRPr/>
          </a:p>
        </p:txBody>
      </p:sp>
      <p:sp>
        <p:nvSpPr>
          <p:cNvPr id="330" name="Google Shape;330;p3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bfs-progress1c" id="339" name="Google Shape;3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075" y="3886200"/>
            <a:ext cx="3387725" cy="205581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bfs-progress2c" id="348" name="Google Shape;34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114800"/>
            <a:ext cx="3311525" cy="217328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533400" y="1639887"/>
            <a:ext cx="832802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350" name="Google Shape;350;p3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Environment Type Discussed In this Lecture</a:t>
            </a:r>
            <a:endParaRPr/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5102225" y="1828800"/>
            <a:ext cx="37369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Static Environment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1676400" y="1728875"/>
            <a:ext cx="2209800" cy="44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Fully Observable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1981200" y="2819400"/>
            <a:ext cx="1600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Deterministic</a:t>
            </a:r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1981200" y="3810000"/>
            <a:ext cx="16002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</a:t>
            </a:r>
            <a:endParaRPr/>
          </a:p>
        </p:txBody>
      </p:sp>
      <p:cxnSp>
        <p:nvCxnSpPr>
          <p:cNvPr id="86" name="Google Shape;86;p8"/>
          <p:cNvCxnSpPr/>
          <p:nvPr/>
        </p:nvCxnSpPr>
        <p:spPr>
          <a:xfrm rot="5400000">
            <a:off x="2457450" y="2493962"/>
            <a:ext cx="649287" cy="1587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87" name="Google Shape;87;p8"/>
          <p:cNvCxnSpPr/>
          <p:nvPr/>
        </p:nvCxnSpPr>
        <p:spPr>
          <a:xfrm rot="5400000">
            <a:off x="2470943" y="3499643"/>
            <a:ext cx="620712" cy="3175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88" name="Google Shape;88;p8"/>
          <p:cNvSpPr txBox="1"/>
          <p:nvPr/>
        </p:nvSpPr>
        <p:spPr>
          <a:xfrm>
            <a:off x="2286000" y="22971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2133600" y="32877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838200" y="4583112"/>
            <a:ext cx="11430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Discrete 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4038600" y="4419600"/>
            <a:ext cx="1143000" cy="369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Discrete </a:t>
            </a:r>
            <a:endParaRPr/>
          </a:p>
        </p:txBody>
      </p:sp>
      <p:cxnSp>
        <p:nvCxnSpPr>
          <p:cNvPr id="92" name="Google Shape;92;p8"/>
          <p:cNvCxnSpPr/>
          <p:nvPr/>
        </p:nvCxnSpPr>
        <p:spPr>
          <a:xfrm rot="5400000">
            <a:off x="1893887" y="3695700"/>
            <a:ext cx="403225" cy="13716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93" name="Google Shape;93;p8"/>
          <p:cNvCxnSpPr/>
          <p:nvPr/>
        </p:nvCxnSpPr>
        <p:spPr>
          <a:xfrm flipH="1" rot="-5400000">
            <a:off x="3575843" y="3385343"/>
            <a:ext cx="239712" cy="18288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94" name="Google Shape;94;p8"/>
          <p:cNvSpPr txBox="1"/>
          <p:nvPr/>
        </p:nvSpPr>
        <p:spPr>
          <a:xfrm>
            <a:off x="1371600" y="40497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95" name="Google Shape;95;p8"/>
          <p:cNvSpPr txBox="1"/>
          <p:nvPr/>
        </p:nvSpPr>
        <p:spPr>
          <a:xfrm>
            <a:off x="381000" y="5410200"/>
            <a:ext cx="1295400" cy="923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Planning, heuristic search</a:t>
            </a:r>
            <a:endParaRPr/>
          </a:p>
        </p:txBody>
      </p:sp>
      <p:cxnSp>
        <p:nvCxnSpPr>
          <p:cNvPr id="96" name="Google Shape;96;p8"/>
          <p:cNvCxnSpPr/>
          <p:nvPr/>
        </p:nvCxnSpPr>
        <p:spPr>
          <a:xfrm flipH="1">
            <a:off x="533400" y="4768850"/>
            <a:ext cx="304800" cy="64135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97" name="Google Shape;97;p8"/>
          <p:cNvSpPr txBox="1"/>
          <p:nvPr/>
        </p:nvSpPr>
        <p:spPr>
          <a:xfrm>
            <a:off x="228600" y="46593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1752600" y="5410200"/>
            <a:ext cx="1524000" cy="64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Control, cybernetics</a:t>
            </a:r>
            <a:endParaRPr/>
          </a:p>
        </p:txBody>
      </p:sp>
      <p:cxnSp>
        <p:nvCxnSpPr>
          <p:cNvPr id="99" name="Google Shape;99;p8"/>
          <p:cNvCxnSpPr/>
          <p:nvPr/>
        </p:nvCxnSpPr>
        <p:spPr>
          <a:xfrm>
            <a:off x="1981200" y="4768850"/>
            <a:ext cx="533400" cy="64135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100" name="Google Shape;100;p8"/>
          <p:cNvSpPr txBox="1"/>
          <p:nvPr/>
        </p:nvSpPr>
        <p:spPr>
          <a:xfrm>
            <a:off x="2209800" y="4735512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4038600" y="39624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5943600" y="5334000"/>
            <a:ext cx="2895600" cy="64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Continuous Function Optimization</a:t>
            </a:r>
            <a:endParaRPr/>
          </a:p>
        </p:txBody>
      </p:sp>
      <p:sp>
        <p:nvSpPr>
          <p:cNvPr id="103" name="Google Shape;103;p8"/>
          <p:cNvSpPr txBox="1"/>
          <p:nvPr/>
        </p:nvSpPr>
        <p:spPr>
          <a:xfrm>
            <a:off x="3810000" y="5410200"/>
            <a:ext cx="1905000" cy="923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 Search: Constraint Satisfaction</a:t>
            </a:r>
            <a:endParaRPr/>
          </a:p>
        </p:txBody>
      </p:sp>
      <p:cxnSp>
        <p:nvCxnSpPr>
          <p:cNvPr id="104" name="Google Shape;104;p8"/>
          <p:cNvCxnSpPr/>
          <p:nvPr/>
        </p:nvCxnSpPr>
        <p:spPr>
          <a:xfrm rot="5400000">
            <a:off x="4280693" y="5080793"/>
            <a:ext cx="620712" cy="381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cxnSp>
        <p:nvCxnSpPr>
          <p:cNvPr id="105" name="Google Shape;105;p8"/>
          <p:cNvCxnSpPr/>
          <p:nvPr/>
        </p:nvCxnSpPr>
        <p:spPr>
          <a:xfrm>
            <a:off x="5181600" y="4603750"/>
            <a:ext cx="2209800" cy="73025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1"/>
              </a:srgbClr>
            </a:outerShdw>
          </a:effectLst>
        </p:spPr>
      </p:cxnSp>
      <p:sp>
        <p:nvSpPr>
          <p:cNvPr id="106" name="Google Shape;106;p8"/>
          <p:cNvSpPr txBox="1"/>
          <p:nvPr/>
        </p:nvSpPr>
        <p:spPr>
          <a:xfrm>
            <a:off x="5791200" y="4419600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3962400" y="5040312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56" name="Google Shape;356;p3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bfs-progress3c" id="359" name="Google Shape;3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733800"/>
            <a:ext cx="3352800" cy="2205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Breadth-first search</a:t>
            </a:r>
            <a:endParaRPr/>
          </a:p>
        </p:txBody>
      </p:sp>
      <p:sp>
        <p:nvSpPr>
          <p:cNvPr id="366" name="Google Shape;366;p3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8" name="Google Shape;368;p36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shallowest unexpanded node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7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http://aispace.org/search/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is a FIFO queue, i.e., new successors go at end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bfs-progress4c" id="369" name="Google Shape;36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657600"/>
            <a:ext cx="3886200" cy="2332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breadth-first search</a:t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 Time? Space? Optimal?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4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Yes (if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finite)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1+b+b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+… +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b(b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 O(b</a:t>
            </a:r>
            <a:r>
              <a:rPr b="0" baseline="30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d+1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d+1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(keeps every node in memory)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 (if cost = 1 per step)</a:t>
            </a:r>
            <a:endParaRPr b="0" i="0" sz="2400" u="non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Space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the bigger problem (more than time)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379" name="Google Shape;379;p3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385" name="Google Shape;385;p3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3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7" name="Google Shape;387;p3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1c" id="388" name="Google Shape;3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687762"/>
            <a:ext cx="43434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395" name="Google Shape;395;p3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304800" y="1524000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2c" id="398" name="Google Shape;39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667125"/>
            <a:ext cx="41148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05" name="Google Shape;405;p4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6" name="Google Shape;406;p4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7" name="Google Shape;407;p40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3c" id="408" name="Google Shape;4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4038600"/>
            <a:ext cx="3352800" cy="192246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15" name="Google Shape;415;p41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7" name="Google Shape;417;p4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1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frontier 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4c" id="418" name="Google Shape;4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4038600"/>
            <a:ext cx="3352800" cy="188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25" name="Google Shape;425;p4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7" name="Google Shape;427;p4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5c" id="428" name="Google Shape;4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4038600"/>
            <a:ext cx="3733800" cy="217011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35" name="Google Shape;435;p4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7" name="Google Shape;437;p4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6c" id="438" name="Google Shape;4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894137"/>
            <a:ext cx="37338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45" name="Google Shape;445;p4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7" name="Google Shape;447;p44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1c" id="448" name="Google Shape;4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611562"/>
            <a:ext cx="3581400" cy="2081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fs-progress07c" id="449" name="Google Shape;44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3581400"/>
            <a:ext cx="3810000" cy="2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2800"/>
              <a:buFont typeface="Georgia"/>
              <a:buNone/>
            </a:pPr>
            <a:r>
              <a:rPr b="0" i="0" lang="en-US" sz="28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Choice in a Deterministic Known Environment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Without uncertainty, choice is trivial in principle: choose what you know to be the best option.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Trivial if the problem is represented in a look-up table.</a:t>
            </a:r>
            <a:endParaRPr/>
          </a:p>
          <a:p>
            <a:pPr indent="-1273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317" lvl="0" marL="27305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117" name="Google Shape;117;p9"/>
          <p:cNvGraphicFramePr/>
          <p:nvPr/>
        </p:nvGraphicFramePr>
        <p:xfrm>
          <a:off x="9906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{4F9AF0C2-1A3D-4689-8660-9AB65969F85A}</a:tableStyleId>
              </a:tblPr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eorg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eorgi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Chocolate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Coffee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A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Book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eorgi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3CF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9"/>
          <p:cNvSpPr txBox="1"/>
          <p:nvPr/>
        </p:nvSpPr>
        <p:spPr>
          <a:xfrm>
            <a:off x="685800" y="5486400"/>
            <a:ext cx="69342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standard problem representation in decision theory (economics).</a:t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56" name="Google Shape;456;p4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4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8" name="Google Shape;458;p45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8c" id="459" name="Google Shape;4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733800"/>
            <a:ext cx="3738562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66" name="Google Shape;466;p4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Google Shape;467;p4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8" name="Google Shape;468;p46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09c" id="469" name="Google Shape;4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627437"/>
            <a:ext cx="41910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76" name="Google Shape;476;p4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4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8" name="Google Shape;478;p4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10c" id="479" name="Google Shape;47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667125"/>
            <a:ext cx="41148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86" name="Google Shape;486;p4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4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8" name="Google Shape;488;p4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11c" id="489" name="Google Shape;4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810000"/>
            <a:ext cx="38703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Depth-first search</a:t>
            </a:r>
            <a:endParaRPr/>
          </a:p>
        </p:txBody>
      </p:sp>
      <p:sp>
        <p:nvSpPr>
          <p:cNvPr id="496" name="Google Shape;496;p4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8" name="Google Shape;498;p49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deepest unexpanded node</a:t>
            </a:r>
            <a:b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http://aispace.org/search/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⚪"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LIFO queue, i.e., put successors at front</a:t>
            </a:r>
            <a:b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pic>
        <p:nvPicPr>
          <p:cNvPr descr="dfs-progress12c" id="499" name="Google Shape;49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816350"/>
            <a:ext cx="3886200" cy="2271712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depth-first search</a:t>
            </a:r>
            <a:endParaRPr/>
          </a:p>
        </p:txBody>
      </p:sp>
      <p:sp>
        <p:nvSpPr>
          <p:cNvPr id="506" name="Google Shape;506;p5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7" name="Google Shape;507;p5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8" name="Google Shape;508;p50"/>
          <p:cNvSpPr txBox="1"/>
          <p:nvPr>
            <p:ph idx="1" type="body"/>
          </p:nvPr>
        </p:nvSpPr>
        <p:spPr>
          <a:xfrm>
            <a:off x="316725" y="1408475"/>
            <a:ext cx="85041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 Time? Space? Optimal?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No: fails in infinite-depth spaces, spaces with loops</a:t>
            </a:r>
            <a:endParaRPr/>
          </a:p>
          <a:p>
            <a:pPr indent="-273048" lvl="1" marL="547687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Modify to avoid repeated states along path (graph search)</a:t>
            </a:r>
            <a:br>
              <a:rPr b="0" i="0" lang="en-US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28600" lvl="2" marL="822325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8CADAE"/>
              </a:buClr>
              <a:buSzPts val="1125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🡪 complete in finite spaces</a:t>
            </a:r>
            <a:br>
              <a:rPr b="0" i="0" lang="en-US" sz="15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terrible if maximum depth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much larger than solution depth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endParaRPr/>
          </a:p>
          <a:p>
            <a:pPr indent="-273048" lvl="1" marL="547687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⚪"/>
            </a:pPr>
            <a:r>
              <a:rPr b="0" i="0" lang="en-US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but if solutions are dense, may be much faster than breadth-first</a:t>
            </a:r>
            <a:br>
              <a:rPr b="0" i="0" lang="en-US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O(bm), 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i.e., linear space! Store single path with unexpanded siblings.</a:t>
            </a:r>
            <a:endParaRPr/>
          </a:p>
          <a:p>
            <a:pPr indent="-273049" lvl="1" marL="547687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⚪"/>
            </a:pPr>
            <a:r>
              <a:rPr b="0" i="0" lang="en-US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Seems to be common in animals and humans.</a:t>
            </a:r>
            <a:br>
              <a:rPr b="0" i="0" lang="en-US" sz="1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No.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Important for exploration (on-line search).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509" name="Google Shape;509;p5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Depth-limited search</a:t>
            </a:r>
            <a:endParaRPr/>
          </a:p>
        </p:txBody>
      </p:sp>
      <p:sp>
        <p:nvSpPr>
          <p:cNvPr id="515" name="Google Shape;515;p5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6" name="Google Shape;516;p51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depth-first search with depth limit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i.e., nodes at depth </a:t>
            </a:r>
            <a:r>
              <a:rPr b="0" i="1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have no successors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⚪"/>
            </a:pP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Solves infinite loop problem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Common AI strategy: let user choose search/resource bound.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Complete?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 if l &lt; d:</a:t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2715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b="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/>
          </a:p>
          <a:p>
            <a:pPr indent="-132715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sng">
              <a:solidFill>
                <a:srgbClr val="CC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O(bl), 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i.e., linear space!</a:t>
            </a:r>
            <a:endParaRPr/>
          </a:p>
          <a:p>
            <a:pPr indent="-132715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 if l &gt; b</a:t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54305" lvl="0" marL="27305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5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</a:t>
            </a:r>
            <a:endParaRPr/>
          </a:p>
        </p:txBody>
      </p:sp>
      <p:sp>
        <p:nvSpPr>
          <p:cNvPr id="523" name="Google Shape;523;p5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4" name="Google Shape;524;p5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25" name="Google Shape;525;p52"/>
          <p:cNvPicPr preferRelativeResize="0"/>
          <p:nvPr/>
        </p:nvPicPr>
        <p:blipFill rotWithShape="1">
          <a:blip r:embed="rId3">
            <a:alphaModFix/>
          </a:blip>
          <a:srcRect b="51042" l="14843" r="3124" t="18750"/>
          <a:stretch/>
        </p:blipFill>
        <p:spPr>
          <a:xfrm>
            <a:off x="128050" y="1600200"/>
            <a:ext cx="8939750" cy="246907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=0</a:t>
            </a:r>
            <a:endParaRPr/>
          </a:p>
        </p:txBody>
      </p:sp>
      <p:sp>
        <p:nvSpPr>
          <p:cNvPr id="532" name="Google Shape;532;p5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5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1c" id="534" name="Google Shape;53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5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=1</a:t>
            </a:r>
            <a:endParaRPr/>
          </a:p>
        </p:txBody>
      </p:sp>
      <p:sp>
        <p:nvSpPr>
          <p:cNvPr id="541" name="Google Shape;541;p5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5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2c" id="543" name="Google Shape;54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Computational Choice Under Certainty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 choice can be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computationally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hard if the problem information is represented differently.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Options may be </a:t>
            </a:r>
            <a:r>
              <a:rPr b="1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structured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the best option needs to be constructed.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an option may consist of a path, sequence of actions, plan, or strategy.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value of options may be given </a:t>
            </a:r>
            <a:r>
              <a:rPr b="1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implicitly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rather than explicitly.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E.g., cost of paths need to be computed from map.</a:t>
            </a:r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5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=2</a:t>
            </a:r>
            <a:endParaRPr/>
          </a:p>
        </p:txBody>
      </p:sp>
      <p:sp>
        <p:nvSpPr>
          <p:cNvPr id="550" name="Google Shape;550;p55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55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3c" id="552" name="Google Shape;5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75" y="1468423"/>
            <a:ext cx="8685226" cy="40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6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Georgia"/>
              <a:buNone/>
            </a:pP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</a:t>
            </a:r>
            <a:r>
              <a:rPr b="0" i="1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l </a:t>
            </a:r>
            <a:r>
              <a:rPr b="0" i="0" lang="en-US" sz="40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=3</a:t>
            </a:r>
            <a:endParaRPr/>
          </a:p>
        </p:txBody>
      </p:sp>
      <p:sp>
        <p:nvSpPr>
          <p:cNvPr id="559" name="Google Shape;559;p56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56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ids-progress4c" id="561" name="Google Shape;56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657350"/>
            <a:ext cx="8839824" cy="411051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7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Iterative deepening search</a:t>
            </a:r>
            <a:endParaRPr/>
          </a:p>
        </p:txBody>
      </p:sp>
      <p:sp>
        <p:nvSpPr>
          <p:cNvPr id="568" name="Google Shape;568;p57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9" name="Google Shape;569;p57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0" name="Google Shape;570;p57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nodes generated in a depth-limited search to depth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with branching factor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/>
          </a:p>
          <a:p>
            <a:pPr indent="-273050" lvl="0" marL="273050" marR="0" rtl="0" algn="ctr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N</a:t>
            </a:r>
            <a:r>
              <a:rPr b="0" baseline="-2500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DLS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d-2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d-1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b</a:t>
            </a:r>
            <a:r>
              <a:rPr b="0" baseline="3000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nodes generated in an iterative deepening search to depth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with branching factor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/>
          </a:p>
          <a:p>
            <a:pPr indent="-273050" lvl="0" marL="273050" marR="0" rtl="0" algn="ctr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baseline="-25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IDS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(d+1)b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d 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(d-1)b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+ 3b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d-2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+2b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d-1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+ 1b</a:t>
            </a:r>
            <a:r>
              <a:rPr b="0" baseline="3000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 = 10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0" i="1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 = 5</a:t>
            </a: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b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baseline="-2500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DLS 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 1 + 10 + 100 + 1,000 + 10,000 + 100,000 = 111,111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baseline="-2500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IDS</a:t>
            </a:r>
            <a: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= 6 + 50 + 400 + 3,000 + 20,000 + 100,000 = 123,456</a:t>
            </a:r>
            <a:br>
              <a:rPr b="0" i="0" lang="en-US" sz="1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b="0" i="0" sz="22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Overhead = (123,456 - 111,111)/111,111 = 11%</a:t>
            </a:r>
            <a:endParaRPr/>
          </a:p>
        </p:txBody>
      </p:sp>
      <p:sp>
        <p:nvSpPr>
          <p:cNvPr id="571" name="Google Shape;571;p5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8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iterative deepening search</a:t>
            </a:r>
            <a:endParaRPr/>
          </a:p>
        </p:txBody>
      </p:sp>
      <p:sp>
        <p:nvSpPr>
          <p:cNvPr id="577" name="Google Shape;577;p58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58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9" name="Google Shape;579;p58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700" u="non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(d+1)b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d 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(d-1)b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+ … + 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O(b</a:t>
            </a:r>
            <a:r>
              <a:rPr b="0" baseline="3000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O(bd)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Yes, if step cost = 1</a:t>
            </a:r>
            <a:endParaRPr/>
          </a:p>
        </p:txBody>
      </p:sp>
      <p:sp>
        <p:nvSpPr>
          <p:cNvPr id="580" name="Google Shape;580;p5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Summary of algorithms</a:t>
            </a:r>
            <a:endParaRPr/>
          </a:p>
        </p:txBody>
      </p:sp>
      <p:sp>
        <p:nvSpPr>
          <p:cNvPr id="586" name="Google Shape;586;p59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7" name="Google Shape;587;p59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88" name="Google Shape;588;p59"/>
          <p:cNvPicPr preferRelativeResize="0"/>
          <p:nvPr/>
        </p:nvPicPr>
        <p:blipFill rotWithShape="1">
          <a:blip r:embed="rId3">
            <a:alphaModFix/>
          </a:blip>
          <a:srcRect b="51042" l="14062" r="17967" t="22917"/>
          <a:stretch/>
        </p:blipFill>
        <p:spPr>
          <a:xfrm>
            <a:off x="529431" y="1676400"/>
            <a:ext cx="8081170" cy="232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s-alb-pc3.massey.ac.nz/notes/59302/fig03.18.gif" id="589" name="Google Shape;58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901" y="4270378"/>
            <a:ext cx="8534401" cy="179839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0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Graph search</a:t>
            </a:r>
            <a:endParaRPr/>
          </a:p>
        </p:txBody>
      </p:sp>
      <p:sp>
        <p:nvSpPr>
          <p:cNvPr id="596" name="Google Shape;596;p60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" name="Google Shape;597;p60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598" name="Google Shape;598;p60"/>
          <p:cNvPicPr preferRelativeResize="0"/>
          <p:nvPr/>
        </p:nvPicPr>
        <p:blipFill rotWithShape="1">
          <a:blip r:embed="rId3">
            <a:alphaModFix/>
          </a:blip>
          <a:srcRect b="35416" l="14061" r="3125" t="16667"/>
          <a:stretch/>
        </p:blipFill>
        <p:spPr>
          <a:xfrm>
            <a:off x="609600" y="1676400"/>
            <a:ext cx="80772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0"/>
          <p:cNvSpPr txBox="1"/>
          <p:nvPr/>
        </p:nvSpPr>
        <p:spPr>
          <a:xfrm>
            <a:off x="381000" y="5486400"/>
            <a:ext cx="8305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Simple solution: just keep track of which states you have visited.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Usually easy to implement in modern computers.</a:t>
            </a:r>
            <a:endParaRPr/>
          </a:p>
        </p:txBody>
      </p:sp>
      <p:sp>
        <p:nvSpPr>
          <p:cNvPr id="600" name="Google Shape;600;p6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1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The Separation Property of Graph Search</a:t>
            </a:r>
            <a:endParaRPr/>
          </a:p>
        </p:txBody>
      </p:sp>
      <p:pic>
        <p:nvPicPr>
          <p:cNvPr descr="graph-separation.pdf" id="606" name="Google Shape;606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6607" l="0" r="0" t="-36607"/>
          <a:stretch/>
        </p:blipFill>
        <p:spPr>
          <a:xfrm>
            <a:off x="1066800" y="1676400"/>
            <a:ext cx="6581400" cy="3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61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8" name="Google Shape;608;p61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457200" y="5324475"/>
            <a:ext cx="76962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Black: expanded nodes.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White: frontier nodes.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Grey: unexplored nodes.</a:t>
            </a:r>
            <a:endParaRPr/>
          </a:p>
        </p:txBody>
      </p:sp>
      <p:sp>
        <p:nvSpPr>
          <p:cNvPr id="610" name="Google Shape;610;p6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/>
          </a:p>
        </p:txBody>
      </p:sp>
      <p:sp>
        <p:nvSpPr>
          <p:cNvPr id="616" name="Google Shape;616;p6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6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8" name="Google Shape;618;p62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formulation usually requires abstracting away real-world details to define a state space that can feasibly be explored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27000" lvl="4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FB08C"/>
              </a:buClr>
              <a:buSzPts val="1600"/>
              <a:buFont typeface="Georgi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Variety of uninformed search strategies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27000" lvl="4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FB08C"/>
              </a:buClr>
              <a:buSzPts val="1600"/>
              <a:buFont typeface="Georgi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Iterative deepening search uses only linear space and not much more time than other uninformed algorithms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619" name="Google Shape;619;p6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3200"/>
              <a:t>End of Chapter 3 </a:t>
            </a:r>
            <a:endParaRPr sz="3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4"/>
          <p:cNvSpPr txBox="1"/>
          <p:nvPr>
            <p:ph type="ctrTitle"/>
          </p:nvPr>
        </p:nvSpPr>
        <p:spPr>
          <a:xfrm>
            <a:off x="685800" y="720275"/>
            <a:ext cx="77724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b="0" i="0" lang="en-US" sz="4200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Informed search algorithms</a:t>
            </a:r>
            <a:br>
              <a:rPr b="0" i="0" lang="en-US" sz="4200" u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631" name="Google Shape;631;p64"/>
          <p:cNvSpPr txBox="1"/>
          <p:nvPr>
            <p:ph idx="1" type="subTitle"/>
          </p:nvPr>
        </p:nvSpPr>
        <p:spPr>
          <a:xfrm>
            <a:off x="304800" y="2819400"/>
            <a:ext cx="85311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2400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CHAPTER </a:t>
            </a:r>
            <a:r>
              <a:rPr lang="en-US" sz="2400"/>
              <a:t>4</a:t>
            </a:r>
            <a:endParaRPr b="1" i="0" sz="2400" u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Stuart Russell and Peter Norvig, Artificial Intelligence: A Modern Approach, Global Edition 3/E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Types </a:t>
            </a:r>
            <a:endParaRPr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301750" y="1527050"/>
            <a:ext cx="8503800" cy="494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Deterministic</a:t>
            </a:r>
            <a:r>
              <a:rPr lang="en-US" sz="2400"/>
              <a:t>, fully observable -&gt; single-state problem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⚪"/>
            </a:pPr>
            <a:r>
              <a:rPr lang="en-US" sz="2400"/>
              <a:t>Agent knows exactly which state it will be in; solution is a </a:t>
            </a:r>
            <a:r>
              <a:rPr b="1" lang="en-US" sz="2400"/>
              <a:t>sequence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Non-observable</a:t>
            </a:r>
            <a:r>
              <a:rPr lang="en-US" sz="2400"/>
              <a:t>  -&gt; conformant problem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⚪"/>
            </a:pPr>
            <a:r>
              <a:rPr lang="en-US" sz="2400"/>
              <a:t>Agent may have no idea where it is; solution (if any) is a </a:t>
            </a:r>
            <a:r>
              <a:rPr b="1" lang="en-US" sz="2400"/>
              <a:t>sequence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Nondeterministic</a:t>
            </a:r>
            <a:r>
              <a:rPr lang="en-US" sz="2400"/>
              <a:t> and/or partially observable -&gt; contingency problem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⚪"/>
            </a:pPr>
            <a:r>
              <a:rPr lang="en-US" sz="2400"/>
              <a:t>percepts provide new information about current state</a:t>
            </a:r>
            <a:br>
              <a:rPr lang="en-US" sz="2400"/>
            </a:br>
            <a:r>
              <a:rPr lang="en-US" sz="2400"/>
              <a:t>solution is a contingent plan or a policy</a:t>
            </a:r>
            <a:br>
              <a:rPr lang="en-US" sz="2400"/>
            </a:br>
            <a:r>
              <a:rPr lang="en-US" sz="2400"/>
              <a:t>often </a:t>
            </a:r>
            <a:r>
              <a:rPr b="1" lang="en-US" sz="2400"/>
              <a:t>interleave search, execution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b="1" lang="en-US" sz="2400"/>
              <a:t>Unknown state space</a:t>
            </a:r>
            <a:r>
              <a:rPr lang="en-US" sz="2400"/>
              <a:t> -&gt; exploration problem (“online”)</a:t>
            </a:r>
            <a:endParaRPr sz="2400"/>
          </a:p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/>
          </a:p>
        </p:txBody>
      </p:sp>
      <p:sp>
        <p:nvSpPr>
          <p:cNvPr id="637" name="Google Shape;637;p65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Best-first search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search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Heuristics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Local search algorithms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Hill-climbing search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Simulated annealing search</a:t>
            </a:r>
            <a:endParaRPr/>
          </a:p>
          <a:p>
            <a:pPr indent="-273050" lvl="0" marL="2730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Local beam search</a:t>
            </a:r>
            <a:endParaRPr/>
          </a:p>
        </p:txBody>
      </p:sp>
      <p:sp>
        <p:nvSpPr>
          <p:cNvPr id="638" name="Google Shape;638;p6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Environment Type Discussed In this Lecture</a:t>
            </a:r>
            <a:endParaRPr/>
          </a:p>
        </p:txBody>
      </p:sp>
      <p:sp>
        <p:nvSpPr>
          <p:cNvPr id="644" name="Google Shape;644;p66"/>
          <p:cNvSpPr txBox="1"/>
          <p:nvPr>
            <p:ph idx="1" type="body"/>
          </p:nvPr>
        </p:nvSpPr>
        <p:spPr>
          <a:xfrm>
            <a:off x="5102225" y="1828800"/>
            <a:ext cx="3737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Static Environment</a:t>
            </a:r>
            <a:endParaRPr/>
          </a:p>
        </p:txBody>
      </p:sp>
      <p:sp>
        <p:nvSpPr>
          <p:cNvPr id="645" name="Google Shape;645;p66"/>
          <p:cNvSpPr txBox="1"/>
          <p:nvPr/>
        </p:nvSpPr>
        <p:spPr>
          <a:xfrm>
            <a:off x="5791200" y="6405562"/>
            <a:ext cx="3044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6"/>
          <p:cNvSpPr txBox="1"/>
          <p:nvPr/>
        </p:nvSpPr>
        <p:spPr>
          <a:xfrm>
            <a:off x="4362450" y="102711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7" name="Google Shape;647;p66"/>
          <p:cNvSpPr txBox="1"/>
          <p:nvPr/>
        </p:nvSpPr>
        <p:spPr>
          <a:xfrm>
            <a:off x="2057400" y="1524000"/>
            <a:ext cx="14478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Observable</a:t>
            </a:r>
            <a:endParaRPr/>
          </a:p>
        </p:txBody>
      </p:sp>
      <p:sp>
        <p:nvSpPr>
          <p:cNvPr id="648" name="Google Shape;648;p66"/>
          <p:cNvSpPr txBox="1"/>
          <p:nvPr/>
        </p:nvSpPr>
        <p:spPr>
          <a:xfrm>
            <a:off x="1981200" y="2819400"/>
            <a:ext cx="16002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</a:t>
            </a:r>
            <a:endParaRPr/>
          </a:p>
        </p:txBody>
      </p:sp>
      <p:sp>
        <p:nvSpPr>
          <p:cNvPr id="649" name="Google Shape;649;p66"/>
          <p:cNvSpPr txBox="1"/>
          <p:nvPr/>
        </p:nvSpPr>
        <p:spPr>
          <a:xfrm>
            <a:off x="1981200" y="3810000"/>
            <a:ext cx="16002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</a:t>
            </a:r>
            <a:endParaRPr/>
          </a:p>
        </p:txBody>
      </p:sp>
      <p:cxnSp>
        <p:nvCxnSpPr>
          <p:cNvPr id="650" name="Google Shape;650;p66"/>
          <p:cNvCxnSpPr/>
          <p:nvPr/>
        </p:nvCxnSpPr>
        <p:spPr>
          <a:xfrm rot="5400000">
            <a:off x="2457537" y="2493962"/>
            <a:ext cx="649200" cy="15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cxnSp>
        <p:nvCxnSpPr>
          <p:cNvPr id="651" name="Google Shape;651;p66"/>
          <p:cNvCxnSpPr/>
          <p:nvPr/>
        </p:nvCxnSpPr>
        <p:spPr>
          <a:xfrm rot="5400000">
            <a:off x="2470887" y="3499574"/>
            <a:ext cx="620700" cy="33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52" name="Google Shape;652;p66"/>
          <p:cNvSpPr txBox="1"/>
          <p:nvPr/>
        </p:nvSpPr>
        <p:spPr>
          <a:xfrm>
            <a:off x="2286000" y="22971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53" name="Google Shape;653;p66"/>
          <p:cNvSpPr txBox="1"/>
          <p:nvPr/>
        </p:nvSpPr>
        <p:spPr>
          <a:xfrm>
            <a:off x="2133600" y="32877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54" name="Google Shape;654;p66"/>
          <p:cNvSpPr txBox="1"/>
          <p:nvPr/>
        </p:nvSpPr>
        <p:spPr>
          <a:xfrm>
            <a:off x="838200" y="4583112"/>
            <a:ext cx="11430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</a:t>
            </a:r>
            <a:endParaRPr/>
          </a:p>
        </p:txBody>
      </p:sp>
      <p:sp>
        <p:nvSpPr>
          <p:cNvPr id="655" name="Google Shape;655;p66"/>
          <p:cNvSpPr txBox="1"/>
          <p:nvPr/>
        </p:nvSpPr>
        <p:spPr>
          <a:xfrm>
            <a:off x="4038600" y="4419600"/>
            <a:ext cx="1143000" cy="3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</a:t>
            </a:r>
            <a:endParaRPr/>
          </a:p>
        </p:txBody>
      </p:sp>
      <p:cxnSp>
        <p:nvCxnSpPr>
          <p:cNvPr id="656" name="Google Shape;656;p66"/>
          <p:cNvCxnSpPr/>
          <p:nvPr/>
        </p:nvCxnSpPr>
        <p:spPr>
          <a:xfrm rot="5400000">
            <a:off x="1893899" y="3695688"/>
            <a:ext cx="403200" cy="13716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cxnSp>
        <p:nvCxnSpPr>
          <p:cNvPr id="657" name="Google Shape;657;p66"/>
          <p:cNvCxnSpPr/>
          <p:nvPr/>
        </p:nvCxnSpPr>
        <p:spPr>
          <a:xfrm flipH="1" rot="-5400000">
            <a:off x="3575849" y="3385337"/>
            <a:ext cx="239700" cy="18288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58" name="Google Shape;658;p66"/>
          <p:cNvSpPr txBox="1"/>
          <p:nvPr/>
        </p:nvSpPr>
        <p:spPr>
          <a:xfrm>
            <a:off x="1371600" y="40497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59" name="Google Shape;659;p66"/>
          <p:cNvSpPr txBox="1"/>
          <p:nvPr/>
        </p:nvSpPr>
        <p:spPr>
          <a:xfrm>
            <a:off x="381000" y="5410200"/>
            <a:ext cx="1295400" cy="9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Planning, heuristic search</a:t>
            </a:r>
            <a:endParaRPr/>
          </a:p>
        </p:txBody>
      </p:sp>
      <p:cxnSp>
        <p:nvCxnSpPr>
          <p:cNvPr id="660" name="Google Shape;660;p66"/>
          <p:cNvCxnSpPr/>
          <p:nvPr/>
        </p:nvCxnSpPr>
        <p:spPr>
          <a:xfrm flipH="1">
            <a:off x="533400" y="4768850"/>
            <a:ext cx="304800" cy="6414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61" name="Google Shape;661;p66"/>
          <p:cNvSpPr txBox="1"/>
          <p:nvPr/>
        </p:nvSpPr>
        <p:spPr>
          <a:xfrm>
            <a:off x="228600" y="46593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62" name="Google Shape;662;p66"/>
          <p:cNvSpPr txBox="1"/>
          <p:nvPr/>
        </p:nvSpPr>
        <p:spPr>
          <a:xfrm>
            <a:off x="1752600" y="5410200"/>
            <a:ext cx="15240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Control, cybernetics</a:t>
            </a:r>
            <a:endParaRPr/>
          </a:p>
        </p:txBody>
      </p:sp>
      <p:cxnSp>
        <p:nvCxnSpPr>
          <p:cNvPr id="663" name="Google Shape;663;p66"/>
          <p:cNvCxnSpPr/>
          <p:nvPr/>
        </p:nvCxnSpPr>
        <p:spPr>
          <a:xfrm>
            <a:off x="1981200" y="4768850"/>
            <a:ext cx="533400" cy="6414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64" name="Google Shape;664;p66"/>
          <p:cNvSpPr txBox="1"/>
          <p:nvPr/>
        </p:nvSpPr>
        <p:spPr>
          <a:xfrm>
            <a:off x="2209800" y="4735512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665" name="Google Shape;665;p66"/>
          <p:cNvSpPr txBox="1"/>
          <p:nvPr/>
        </p:nvSpPr>
        <p:spPr>
          <a:xfrm>
            <a:off x="4038600" y="3962400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666" name="Google Shape;666;p66"/>
          <p:cNvSpPr txBox="1"/>
          <p:nvPr/>
        </p:nvSpPr>
        <p:spPr>
          <a:xfrm>
            <a:off x="5943600" y="5334000"/>
            <a:ext cx="28956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Function Optimization</a:t>
            </a:r>
            <a:endParaRPr/>
          </a:p>
        </p:txBody>
      </p:sp>
      <p:sp>
        <p:nvSpPr>
          <p:cNvPr id="667" name="Google Shape;667;p66"/>
          <p:cNvSpPr txBox="1"/>
          <p:nvPr/>
        </p:nvSpPr>
        <p:spPr>
          <a:xfrm>
            <a:off x="3810000" y="5410200"/>
            <a:ext cx="1905000" cy="9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Search: Constraint Satisfaction</a:t>
            </a:r>
            <a:endParaRPr/>
          </a:p>
        </p:txBody>
      </p:sp>
      <p:cxnSp>
        <p:nvCxnSpPr>
          <p:cNvPr id="668" name="Google Shape;668;p66"/>
          <p:cNvCxnSpPr/>
          <p:nvPr/>
        </p:nvCxnSpPr>
        <p:spPr>
          <a:xfrm rot="5400000">
            <a:off x="4280699" y="5080787"/>
            <a:ext cx="620700" cy="381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cxnSp>
        <p:nvCxnSpPr>
          <p:cNvPr id="669" name="Google Shape;669;p66"/>
          <p:cNvCxnSpPr/>
          <p:nvPr/>
        </p:nvCxnSpPr>
        <p:spPr>
          <a:xfrm>
            <a:off x="5181600" y="4603750"/>
            <a:ext cx="2209800" cy="730200"/>
          </a:xfrm>
          <a:prstGeom prst="straightConnector1">
            <a:avLst/>
          </a:prstGeom>
          <a:noFill/>
          <a:ln cap="flat" cmpd="sng" w="114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5400">
              <a:srgbClr val="808080">
                <a:alpha val="34900"/>
              </a:srgbClr>
            </a:outerShdw>
          </a:effectLst>
        </p:spPr>
      </p:cxnSp>
      <p:sp>
        <p:nvSpPr>
          <p:cNvPr id="670" name="Google Shape;670;p66"/>
          <p:cNvSpPr txBox="1"/>
          <p:nvPr/>
        </p:nvSpPr>
        <p:spPr>
          <a:xfrm>
            <a:off x="5791200" y="4419600"/>
            <a:ext cx="609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671" name="Google Shape;671;p66"/>
          <p:cNvSpPr txBox="1"/>
          <p:nvPr/>
        </p:nvSpPr>
        <p:spPr>
          <a:xfrm>
            <a:off x="3962400" y="5040312"/>
            <a:ext cx="838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672" name="Google Shape;672;p6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7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Review: Tree search</a:t>
            </a:r>
            <a:endParaRPr/>
          </a:p>
        </p:txBody>
      </p:sp>
      <p:sp>
        <p:nvSpPr>
          <p:cNvPr id="678" name="Google Shape;678;p67"/>
          <p:cNvSpPr txBox="1"/>
          <p:nvPr>
            <p:ph idx="1" type="body"/>
          </p:nvPr>
        </p:nvSpPr>
        <p:spPr>
          <a:xfrm>
            <a:off x="381000" y="4572000"/>
            <a:ext cx="82296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search strategy is defined by picking the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order of node expansion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nodes to check first?</a:t>
            </a:r>
            <a:endParaRPr/>
          </a:p>
        </p:txBody>
      </p:sp>
      <p:pic>
        <p:nvPicPr>
          <p:cNvPr id="679" name="Google Shape;67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76400"/>
            <a:ext cx="8729662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8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Knowledge and Heuristics</a:t>
            </a:r>
            <a:endParaRPr/>
          </a:p>
        </p:txBody>
      </p:sp>
      <p:sp>
        <p:nvSpPr>
          <p:cNvPr id="686" name="Google Shape;686;p68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and Newell,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Human Problem Solving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1972.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S&amp;N: intelligence comes from </a:t>
            </a: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heuristics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that help find promising states fast.</a:t>
            </a:r>
            <a:endParaRPr/>
          </a:p>
        </p:txBody>
      </p:sp>
      <p:sp>
        <p:nvSpPr>
          <p:cNvPr id="687" name="Google Shape;687;p6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9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Best-first search</a:t>
            </a:r>
            <a:endParaRPr/>
          </a:p>
        </p:txBody>
      </p:sp>
      <p:sp>
        <p:nvSpPr>
          <p:cNvPr id="693" name="Google Shape;693;p69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Idea: use an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evaluation function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f(n)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each node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estimate of "desirability"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Expand most desirable unexpanded node</a:t>
            </a:r>
            <a:b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1841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Order the nodes in frontier in decreasing order of desirability</a:t>
            </a:r>
            <a:b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Special cases: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greedy best-first search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search</a:t>
            </a:r>
            <a:b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694" name="Google Shape;694;p6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0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Romania with step costs in km</a:t>
            </a:r>
            <a:endParaRPr/>
          </a:p>
        </p:txBody>
      </p:sp>
      <p:sp>
        <p:nvSpPr>
          <p:cNvPr id="700" name="Google Shape;700;p7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1" name="Google Shape;70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8" cy="425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</a:t>
            </a:r>
            <a:endParaRPr/>
          </a:p>
        </p:txBody>
      </p:sp>
      <p:sp>
        <p:nvSpPr>
          <p:cNvPr id="707" name="Google Shape;707;p71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Evaluation function 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1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f(n) = h(n) 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euristic)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= estimate of cost from </a:t>
            </a:r>
            <a:r>
              <a:rPr b="0" i="1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b="0" i="1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goal</a:t>
            </a:r>
            <a:endParaRPr/>
          </a:p>
          <a:p>
            <a:pPr indent="-17525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e.g.,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="0" baseline="-2500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SLD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(n)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straight-line distance from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Bucharest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expands the node that </a:t>
            </a:r>
            <a:r>
              <a:rPr b="0" i="0" lang="en-US" sz="27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appears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be closest to goal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708" name="Google Shape;708;p7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2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14" name="Google Shape;714;p7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5" name="Google Shape;71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650" y="2024212"/>
            <a:ext cx="28098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3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21" name="Google Shape;721;p7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2" name="Google Shape;72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200" cy="17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4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28" name="Google Shape;728;p7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9" name="Google Shape;72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8" cy="237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Sequential Action Example</a:t>
            </a:r>
            <a:endParaRPr/>
          </a:p>
        </p:txBody>
      </p:sp>
      <p:sp>
        <p:nvSpPr>
          <p:cNvPr id="142" name="Google Shape;142;p12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457200" y="1600200"/>
            <a:ext cx="85344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Deterministic, fully observable</a:t>
            </a:r>
            <a:r>
              <a:rPr lang="en-US" sz="2400"/>
              <a:t>: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single-state problem</a:t>
            </a:r>
            <a:endParaRPr/>
          </a:p>
          <a:p>
            <a:pPr indent="-273050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Agent knows exactly which state it will be in; solution is a sequence</a:t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Vacuum world</a:t>
            </a:r>
            <a:r>
              <a:rPr lang="en-US" sz="2000"/>
              <a:t>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everything observed</a:t>
            </a:r>
            <a:endParaRPr/>
          </a:p>
          <a:p>
            <a:pPr indent="-2730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Romania</a:t>
            </a:r>
            <a:r>
              <a:rPr lang="en-US" sz="2000"/>
              <a:t>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The full map is observed</a:t>
            </a:r>
            <a:endParaRPr/>
          </a:p>
          <a:p>
            <a:pPr indent="-1841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41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Single-state:  </a:t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/>
              <a:t>S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tart in #5. Solution??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⚪"/>
            </a:pP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[Right, Suck]</a:t>
            </a:r>
            <a:endParaRPr/>
          </a:p>
          <a:p>
            <a:pPr indent="-184149" lvl="1" marL="5476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510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vacuum2-space"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2590800"/>
            <a:ext cx="3218300" cy="34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example</a:t>
            </a:r>
            <a:endParaRPr/>
          </a:p>
        </p:txBody>
      </p:sp>
      <p:sp>
        <p:nvSpPr>
          <p:cNvPr id="735" name="Google Shape;735;p75"/>
          <p:cNvSpPr txBox="1"/>
          <p:nvPr/>
        </p:nvSpPr>
        <p:spPr>
          <a:xfrm>
            <a:off x="990600" y="6019800"/>
            <a:ext cx="701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http://aispace.org/search/</a:t>
            </a:r>
            <a:endParaRPr/>
          </a:p>
        </p:txBody>
      </p:sp>
      <p:sp>
        <p:nvSpPr>
          <p:cNvPr id="736" name="Google Shape;736;p7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7" name="Google Shape;73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" y="1726610"/>
            <a:ext cx="9144002" cy="3655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6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greedy best-first search</a:t>
            </a:r>
            <a:endParaRPr/>
          </a:p>
        </p:txBody>
      </p:sp>
      <p:sp>
        <p:nvSpPr>
          <p:cNvPr id="743" name="Google Shape;743;p76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 – can get stuck in loops, 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e.g. as Oradea as goal</a:t>
            </a:r>
            <a:endParaRPr/>
          </a:p>
          <a:p>
            <a:pPr indent="-2286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ADAE"/>
              </a:buClr>
              <a:buSzPts val="1500"/>
              <a:buFont typeface="Noto Sans Symbols"/>
              <a:buChar char="⯍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Iasi 🡪 Neamt 🡪 Iasi 🡪 Neamt 🡪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but a good heuristic can give dramatic improvement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O(b</a:t>
            </a:r>
            <a:r>
              <a:rPr b="0" baseline="3000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-- keeps all nodes in memory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 cap="none" strike="noStrike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744" name="Google Shape;744;p76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7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</a:t>
            </a:r>
            <a:endParaRPr/>
          </a:p>
        </p:txBody>
      </p:sp>
      <p:sp>
        <p:nvSpPr>
          <p:cNvPr id="750" name="Google Shape;750;p77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Idea: avoid expanding paths that are already expensive.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Very important!</a:t>
            </a:r>
            <a:endParaRPr/>
          </a:p>
          <a:p>
            <a:pPr indent="-127317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Evaluation function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f(n) = g(n) + h(n)</a:t>
            </a:r>
            <a:b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g(n) 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cost so far to reach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h(n)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estimated cost from </a:t>
            </a:r>
            <a:r>
              <a:rPr b="0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0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goal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1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f(n) </a:t>
            </a: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estimated total cost of path through </a:t>
            </a:r>
            <a:r>
              <a:rPr b="1" i="1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b="1" i="0" lang="en-US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goal</a:t>
            </a:r>
            <a:endParaRPr/>
          </a:p>
        </p:txBody>
      </p:sp>
      <p:sp>
        <p:nvSpPr>
          <p:cNvPr id="751" name="Google Shape;751;p77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8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57" name="Google Shape;757;p78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8" name="Google Shape;75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1996387"/>
            <a:ext cx="27908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9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64" name="Google Shape;764;p79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5" name="Google Shape;76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202" cy="171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71" name="Google Shape;771;p80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2" name="Google Shape;77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8" cy="204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1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78" name="Google Shape;778;p81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9" name="Google Shape;77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8" cy="274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2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85" name="Google Shape;785;p82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6" name="Google Shape;78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0812"/>
            <a:ext cx="8839199" cy="276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3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baseline="3000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*</a:t>
            </a: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 search example</a:t>
            </a:r>
            <a:endParaRPr/>
          </a:p>
        </p:txBody>
      </p:sp>
      <p:sp>
        <p:nvSpPr>
          <p:cNvPr id="792" name="Google Shape;792;p83"/>
          <p:cNvSpPr txBox="1"/>
          <p:nvPr/>
        </p:nvSpPr>
        <p:spPr>
          <a:xfrm>
            <a:off x="990600" y="5334000"/>
            <a:ext cx="70104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http://aispace.org/search/</a:t>
            </a:r>
            <a:endParaRPr/>
          </a:p>
        </p:txBody>
      </p:sp>
      <p:sp>
        <p:nvSpPr>
          <p:cNvPr id="793" name="Google Shape;793;p83"/>
          <p:cNvSpPr txBox="1"/>
          <p:nvPr/>
        </p:nvSpPr>
        <p:spPr>
          <a:xfrm>
            <a:off x="745550" y="5607450"/>
            <a:ext cx="8090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stop when the node with the lowest f-value is a goal state.</a:t>
            </a:r>
            <a:endParaRPr sz="2200"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this guaranteed to find the shortest path?</a:t>
            </a:r>
            <a:endParaRPr sz="2200"/>
          </a:p>
        </p:txBody>
      </p:sp>
      <p:sp>
        <p:nvSpPr>
          <p:cNvPr id="794" name="Google Shape;794;p8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5" name="Google Shape;795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44600"/>
            <a:ext cx="8822373" cy="37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84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Properties of A*</a:t>
            </a:r>
            <a:endParaRPr/>
          </a:p>
        </p:txBody>
      </p:sp>
      <p:sp>
        <p:nvSpPr>
          <p:cNvPr id="801" name="Google Shape;801;p84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Complete?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 (unless there are infinitely many nodes with f </a:t>
            </a:r>
            <a:r>
              <a:rPr b="0" i="1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≤ f(G) 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Time?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Exponential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Space?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Keeps all nodes in memory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</a:pPr>
            <a:r>
              <a:rPr b="0" i="0" lang="en-US" sz="2700" u="sng">
                <a:solidFill>
                  <a:srgbClr val="CC0099"/>
                </a:solidFill>
                <a:latin typeface="Georgia"/>
                <a:ea typeface="Georgia"/>
                <a:cs typeface="Georgia"/>
                <a:sym typeface="Georgia"/>
              </a:rPr>
              <a:t>Optimal?</a:t>
            </a:r>
            <a: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Yes</a:t>
            </a:r>
            <a:br>
              <a:rPr b="0" i="0" lang="en-US" sz="27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802" name="Google Shape;802;p8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Romania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301625" y="1527175"/>
            <a:ext cx="85042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holiday in Romania; currently in Arad.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Formulate goal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be in Bucharest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Formulate problem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states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various cities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drive between cities</a:t>
            </a:r>
            <a:endParaRPr b="0" i="0" sz="22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Find solution</a:t>
            </a: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/>
          </a:p>
          <a:p>
            <a:pPr indent="-273049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sequence of cities, e.g., Arad, Sibiu, Fagaras, Bucharest</a:t>
            </a:r>
            <a:b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  <p:sp>
        <p:nvSpPr>
          <p:cNvPr id="155" name="Google Shape;155;p13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5"/>
          <p:cNvSpPr txBox="1"/>
          <p:nvPr>
            <p:ph type="title"/>
          </p:nvPr>
        </p:nvSpPr>
        <p:spPr>
          <a:xfrm>
            <a:off x="301625" y="228600"/>
            <a:ext cx="85344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/>
          </a:p>
        </p:txBody>
      </p:sp>
      <p:sp>
        <p:nvSpPr>
          <p:cNvPr id="808" name="Google Shape;808;p85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Heuristic functions estimate costs of shortest paths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Good heuristics can dramatically reduce search cost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Greedy best-first search expands lowest h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incomplete and not always optimal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A∗ search expands lowest g + h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complete and optimal</a:t>
            </a:r>
            <a:endParaRPr/>
          </a:p>
          <a:p>
            <a:pPr indent="-273050" lvl="1" marL="54768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</a:pPr>
            <a:r>
              <a:rPr b="0" i="0" lang="en-US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also optimally efficient (up to tie-breaks)</a:t>
            </a:r>
            <a:endParaRPr/>
          </a:p>
          <a:p>
            <a:pPr indent="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85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300"/>
              <a:buFont typeface="Georgia"/>
              <a:buNone/>
            </a:pPr>
            <a:r>
              <a:rPr b="0" i="0" lang="en-US" sz="3300" u="none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rPr>
              <a:t>Example: Romania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5791200" y="6405562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4362450" y="102711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b="0" i="0" lang="en-US" sz="1600" u="none">
                <a:solidFill>
                  <a:srgbClr val="7B9899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romania-distances" id="163" name="Google Shape;16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900" y="1500490"/>
            <a:ext cx="7308300" cy="43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533400" y="6019800"/>
            <a:ext cx="8331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Abstraction: The process of removing details from a representation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map a good representation of the problem? What is a good replacement?</a:t>
            </a:r>
            <a:endParaRPr/>
          </a:p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4362450" y="1027112"/>
            <a:ext cx="457200" cy="4413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16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