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A68CBD-544B-401D-9777-FC6832F7824A}">
  <a:tblStyle styleId="{36A68CBD-544B-401D-9777-FC6832F7824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5DA7D0C-78D9-4F9D-95DF-B001BB090AF3}" styleName="Table_1">
    <a:wholeTbl>
      <a:tcTxStyle b="off" i="off">
        <a:font>
          <a:latin typeface="Georgia"/>
          <a:ea typeface="Georgia"/>
          <a:cs typeface="Georg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AE8"/>
          </a:solidFill>
        </a:fill>
      </a:tcStyle>
    </a:wholeTbl>
    <a:band1H>
      <a:tcTxStyle/>
      <a:tcStyle>
        <a:fill>
          <a:solidFill>
            <a:srgbClr val="EED2CE"/>
          </a:solidFill>
        </a:fill>
      </a:tcStyle>
    </a:band1H>
    <a:band2H>
      <a:tcTxStyle/>
    </a:band2H>
    <a:band1V>
      <a:tcTxStyle/>
      <a:tcStyle>
        <a:fill>
          <a:solidFill>
            <a:srgbClr val="EED2CE"/>
          </a:solidFill>
        </a:fill>
      </a:tcStyle>
    </a:band1V>
    <a:band2V>
      <a:tcTxStyle/>
    </a:band2V>
    <a:lastCol>
      <a:tcTxStyle b="on" i="off">
        <a:font>
          <a:latin typeface="Georgia"/>
          <a:ea typeface="Georgia"/>
          <a:cs typeface="Georgia"/>
        </a:font>
        <a:schemeClr val="lt1"/>
      </a:tcTxStyle>
      <a:tcStyle>
        <a:fill>
          <a:solidFill>
            <a:schemeClr val="accent1"/>
          </a:solidFill>
        </a:fill>
      </a:tcStyle>
    </a:lastCol>
    <a:firstCol>
      <a:tcTxStyle b="on" i="off">
        <a:font>
          <a:latin typeface="Georgia"/>
          <a:ea typeface="Georgia"/>
          <a:cs typeface="Georgia"/>
        </a:font>
        <a:schemeClr val="lt1"/>
      </a:tcTxStyle>
      <a:tcStyle>
        <a:fill>
          <a:solidFill>
            <a:schemeClr val="accent1"/>
          </a:solidFill>
        </a:fill>
      </a:tcStyle>
    </a:firstCol>
    <a:lastRow>
      <a:tcTxStyle b="on" i="off">
        <a:font>
          <a:latin typeface="Georgia"/>
          <a:ea typeface="Georgia"/>
          <a:cs typeface="Georg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eorgia"/>
          <a:ea typeface="Georgia"/>
          <a:cs typeface="Georg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3" name="Google Shape;26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fded721e2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fded721e2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g6fded721e2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9" name="Google Shape;279;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Chocolate playing: max gets x number of chocolates, min has to give up x number of chocolates.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2" name="Google Shape;31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4" name="Google Shape;344;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Ply = 2 half moves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3" name="Google Shape;36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fded721e2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fded721e2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5" name="Google Shape;375;g6fded721e2_0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6fded721e2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fded721e2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3" name="Google Shape;383;g6fded721e2_0_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fded721e2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fded721e2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g6fded721e2_0_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fded721e2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fded721e2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0" name="Google Shape;400;g6fded721e2_0_1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discrete variables a little bit.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fded721e2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fded721e2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8" name="Google Shape;408;g6fded721e2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fded721e2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fded721e2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7" name="Google Shape;417;g6fded721e2_0_1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6fded721e2_0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fded721e2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6" name="Google Shape;426;g6fded721e2_0_1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6fded721e2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6fded721e2_0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5" name="Google Shape;435;g6fded721e2_0_1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6fded721e2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6fded721e2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3" name="Google Shape;443;g6fded721e2_0_1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Can have negative values too</a:t>
            </a:r>
            <a:endParaRPr/>
          </a:p>
        </p:txBody>
      </p:sp>
      <p:sp>
        <p:nvSpPr>
          <p:cNvPr id="451" name="Google Shape;45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fded721e2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fded721e2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0" name="Google Shape;460;g6fded721e2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7" name="Google Shape;46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8" name="Google Shape;46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8" name="Google Shape;4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9" name="Google Shape;479;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fded721e2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fded721e2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7" name="Google Shape;487;g6fded721e2_0_1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6fded721e2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fded721e2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5" name="Google Shape;495;g6fded721e2_0_16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6fded721e2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fded721e2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3" name="Google Shape;503;g6fded721e2_0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6fded721e2_0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fded721e2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2" name="Google Shape;512;g6fded721e2_0_1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6fded721e2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6fded721e2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0" name="Google Shape;520;g6fded721e2_0_1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6fded721e2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fded721e2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8" name="Google Shape;528;g6fded721e2_0_1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6fded721e2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fded721e2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7" name="Google Shape;537;g6fded721e2_0_2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6fded721e2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6fded721e2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5" name="Google Shape;545;g6fded721e2_0_2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6fded721e2_0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6fded721e2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4" name="Google Shape;554;g6fded721e2_0_2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6fded721e2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fded721e2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2" name="Google Shape;562;g6fded721e2_0_2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6fded721e2_0_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6fded721e2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0" name="Google Shape;570;g6fded721e2_0_2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8" name="Google Shape;57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9" name="Google Shape;579;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4" name="Google Shape;59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5" name="Google Shape;595;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8" name="Google Shape;60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9" name="Google Shape;609;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2" name="Google Shape;62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3" name="Google Shape;623;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2" name="Google Shape;63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3" name="Google Shape;633;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5" name="Google Shape;64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6" name="Google Shape;646;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9" name="Google Shape;6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0" name="Google Shape;660;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Google Shape;672;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3" name="Google Shape;67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4" name="Google Shape;674;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6" name="Google Shape;6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7" name="Google Shape;687;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1" name="Google Shape;70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2" name="Google Shape;70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2" name="Google Shape;22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9" name="Google Shape;709;p3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710" name="Google Shape;710;p3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7" name="Google Shape;71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8" name="Google Shape;71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Nothing actually.</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7" name="Google Shape;75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8" name="Google Shape;75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5" name="Google Shape;76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6" name="Google Shape;76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3" name="Google Shape;773;p4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774" name="Google Shape;774;p4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1" name="Google Shape;78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2" name="Google Shape;78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8" name="Google Shape;788;p4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789" name="Google Shape;789;p4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6" name="Google Shape;796;p4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797" name="Google Shape;797;p4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5" name="Google Shape;80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6" name="Google Shape;80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3" name="Google Shape;81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4" name="Google Shape;81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0" name="Google Shape;23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None/>
            </a:pPr>
            <a:r>
              <a:rPr lang="en-US"/>
              <a:t>If Nature is not a player, then poker etc. involve chance moves like drawing cards, tiles. The other card games involve no more chance. Play with class.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0" name="Google Shape;82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1" name="Google Shape;82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8" name="Google Shape;82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9" name="Google Shape;82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9" name="Google Shape;83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0" name="Google Shape;84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0" name="Google Shape;850;p4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851" name="Google Shape;851;p4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Add something on retrograde analysis</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8" name="Google Shape;858;p5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859" name="Google Shape;859;p5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Add something on retrograde analysis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6" name="Google Shape;866;p5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867" name="Google Shape;867;p5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Add something on retrograde analysis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5" name="Google Shape;875;p5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876" name="Google Shape;876;p5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Add something on retrograde analysis</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3" name="Google Shape;88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sz="1200"/>
          </a:p>
          <a:p>
            <a:pPr indent="-76200" lvl="0" marL="0" rtl="0" algn="l">
              <a:spcBef>
                <a:spcPts val="360"/>
              </a:spcBef>
              <a:spcAft>
                <a:spcPts val="0"/>
              </a:spcAft>
              <a:buClr>
                <a:schemeClr val="dk1"/>
              </a:buClr>
              <a:buSzPts val="1200"/>
              <a:buFont typeface="Arial"/>
              <a:buChar char="•"/>
            </a:pPr>
            <a:r>
              <a:rPr lang="en-US" sz="1200"/>
              <a:t> Suppose that the row player announces their probability. What is the best one to use?</a:t>
            </a:r>
            <a:endParaRPr sz="1200"/>
          </a:p>
          <a:p>
            <a:pPr indent="0" lvl="0" marL="0" rtl="0" algn="l">
              <a:spcBef>
                <a:spcPts val="360"/>
              </a:spcBef>
              <a:spcAft>
                <a:spcPts val="0"/>
              </a:spcAft>
              <a:buNone/>
            </a:pPr>
            <a:r>
              <a:t/>
            </a:r>
            <a:endParaRPr/>
          </a:p>
        </p:txBody>
      </p:sp>
      <p:sp>
        <p:nvSpPr>
          <p:cNvPr id="884" name="Google Shape;884;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2" name="Google Shape;892;p5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893" name="Google Shape;893;p5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Add something on retrograde analysis</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0" name="Google Shape;90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these conventions carefully. Maybe contrast with general game trees.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Google Shape;927;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8" name="Google Shape;928;p5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929" name="Google Shape;929;p5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Add something on retrograde analysis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5" name="Shape 935"/>
        <p:cNvGrpSpPr/>
        <p:nvPr/>
      </p:nvGrpSpPr>
      <p:grpSpPr>
        <a:xfrm>
          <a:off x="0" y="0"/>
          <a:ext cx="0" cy="0"/>
          <a:chOff x="0" y="0"/>
          <a:chExt cx="0" cy="0"/>
        </a:xfrm>
      </p:grpSpPr>
      <p:sp>
        <p:nvSpPr>
          <p:cNvPr id="936" name="Google Shape;936;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7" name="Google Shape;93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4" name="Google Shape;94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5" name="Google Shape;945;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Mention that problem of computing best reply = problem of optimal planning in game with nature.</a:t>
            </a:r>
            <a:endParaRPr>
              <a:latin typeface="Times New Roman"/>
              <a:ea typeface="Times New Roman"/>
              <a:cs typeface="Times New Roman"/>
              <a:sym typeface="Times New Roman"/>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1" name="Google Shape;96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8" name="Google Shape;96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6" name="Google Shape;97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7" name="Google Shape;24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5" name="Google Shape;25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p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2"/>
          <p:cNvSpPr/>
          <p:nvPr/>
        </p:nvSpPr>
        <p:spPr>
          <a:xfrm>
            <a:off x="8991600" y="3175"/>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2"/>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2"/>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0" name="Google Shape;30;p2"/>
          <p:cNvCxnSpPr/>
          <p:nvPr/>
        </p:nvCxnSpPr>
        <p:spPr>
          <a:xfrm>
            <a:off x="155575" y="2419350"/>
            <a:ext cx="8832850" cy="0"/>
          </a:xfrm>
          <a:prstGeom prst="straightConnector1">
            <a:avLst/>
          </a:prstGeom>
          <a:noFill/>
          <a:ln cap="flat" cmpd="sng" w="11425">
            <a:solidFill>
              <a:srgbClr val="7A9798"/>
            </a:solidFill>
            <a:prstDash val="dash"/>
            <a:round/>
            <a:headEnd len="sm" w="sm" type="none"/>
            <a:tailEnd len="sm" w="sm" type="none"/>
          </a:ln>
        </p:spPr>
      </p:cxnSp>
      <p:sp>
        <p:nvSpPr>
          <p:cNvPr id="31" name="Google Shape;31;p2"/>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2" name="Google Shape;32;p2"/>
          <p:cNvSpPr/>
          <p:nvPr/>
        </p:nvSpPr>
        <p:spPr>
          <a:xfrm>
            <a:off x="4267200" y="211455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3" name="Google Shape;33;p2"/>
          <p:cNvSpPr/>
          <p:nvPr/>
        </p:nvSpPr>
        <p:spPr>
          <a:xfrm>
            <a:off x="4362450" y="2209800"/>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34" name="Google Shape;34;p2"/>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35" name="Google Shape;35;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200">
                <a:solidFill>
                  <a:schemeClr val="accen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4343400" y="21986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28" name="Shape 128"/>
        <p:cNvGrpSpPr/>
        <p:nvPr/>
      </p:nvGrpSpPr>
      <p:grpSpPr>
        <a:xfrm>
          <a:off x="0" y="0"/>
          <a:ext cx="0" cy="0"/>
          <a:chOff x="0" y="0"/>
          <a:chExt cx="0" cy="0"/>
        </a:xfrm>
      </p:grpSpPr>
      <p:cxnSp>
        <p:nvCxnSpPr>
          <p:cNvPr id="129" name="Google Shape;129;p11"/>
          <p:cNvCxnSpPr/>
          <p:nvPr/>
        </p:nvCxnSpPr>
        <p:spPr>
          <a:xfrm>
            <a:off x="152400" y="533400"/>
            <a:ext cx="8832850" cy="0"/>
          </a:xfrm>
          <a:prstGeom prst="straightConnector1">
            <a:avLst/>
          </a:prstGeom>
          <a:noFill/>
          <a:ln cap="flat" cmpd="sng" w="11425">
            <a:solidFill>
              <a:srgbClr val="7A9798"/>
            </a:solidFill>
            <a:prstDash val="dash"/>
            <a:round/>
            <a:headEnd len="sm" w="sm" type="none"/>
            <a:tailEnd len="sm" w="sm" type="none"/>
          </a:ln>
        </p:spPr>
      </p:cxnSp>
      <p:sp>
        <p:nvSpPr>
          <p:cNvPr id="130" name="Google Shape;130;p1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1" name="Google Shape;131;p1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11"/>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3" name="Google Shape;133;p1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4" name="Google Shape;134;p11"/>
          <p:cNvSpPr/>
          <p:nvPr/>
        </p:nvSpPr>
        <p:spPr>
          <a:xfrm>
            <a:off x="152400" y="152400"/>
            <a:ext cx="8832850" cy="30162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5" name="Google Shape;135;p11"/>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 name="Google Shape;136;p11"/>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7" name="Google Shape;137;p11"/>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8" name="Google Shape;138;p11"/>
          <p:cNvSpPr/>
          <p:nvPr/>
        </p:nvSpPr>
        <p:spPr>
          <a:xfrm>
            <a:off x="1390650" y="323850"/>
            <a:ext cx="419100"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9" name="Google Shape;139;p11"/>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0" name="Google Shape;140;p11"/>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1" name="Google Shape;141;p11"/>
          <p:cNvSpPr/>
          <p:nvPr>
            <p:ph idx="2" type="pic"/>
          </p:nvPr>
        </p:nvSpPr>
        <p:spPr>
          <a:xfrm>
            <a:off x="3000375" y="609600"/>
            <a:ext cx="5867400" cy="42672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720"/>
              <a:buFont typeface="Noto Sans Symbols"/>
              <a:buNone/>
              <a:defRPr b="0" i="0" sz="3200" u="none" cap="none" strike="noStrike">
                <a:solidFill>
                  <a:schemeClr val="dk1"/>
                </a:solidFill>
                <a:latin typeface="Georgia"/>
                <a:ea typeface="Georgia"/>
                <a:cs typeface="Georgia"/>
                <a:sym typeface="Georgia"/>
              </a:defRPr>
            </a:lvl1pPr>
            <a:lvl2pPr lvl="1"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lvl="2" marR="0" rtl="0" algn="l">
              <a:spcBef>
                <a:spcPts val="400"/>
              </a:spcBef>
              <a:spcAft>
                <a:spcPts val="0"/>
              </a:spcAft>
              <a:buClr>
                <a:srgbClr val="8CADAE"/>
              </a:buClr>
              <a:buSzPts val="1500"/>
              <a:buFont typeface="Noto Sans Symbols"/>
              <a:buChar char="⯍"/>
              <a:defRPr b="0" i="0" sz="2000" u="none" cap="none" strike="noStrike">
                <a:solidFill>
                  <a:schemeClr val="dk1"/>
                </a:solidFill>
                <a:latin typeface="Georgia"/>
                <a:ea typeface="Georgia"/>
                <a:cs typeface="Georgia"/>
                <a:sym typeface="Georgia"/>
              </a:defRPr>
            </a:lvl3pPr>
            <a:lvl4pPr lvl="3" marR="0" rtl="0" algn="l">
              <a:spcBef>
                <a:spcPts val="400"/>
              </a:spcBef>
              <a:spcAft>
                <a:spcPts val="0"/>
              </a:spcAft>
              <a:buClr>
                <a:srgbClr val="8C7B70"/>
              </a:buClr>
              <a:buSzPts val="1400"/>
              <a:buFont typeface="Noto Sans Symbols"/>
              <a:buChar char="🞆"/>
              <a:defRPr b="0" i="0" sz="2000" u="none" cap="none" strike="noStrike">
                <a:solidFill>
                  <a:schemeClr val="dk2"/>
                </a:solidFill>
                <a:latin typeface="Georgia"/>
                <a:ea typeface="Georgia"/>
                <a:cs typeface="Georgia"/>
                <a:sym typeface="Georgia"/>
              </a:defRPr>
            </a:lvl4pPr>
            <a:lvl5pPr lvl="4" marR="0" rtl="0" algn="l">
              <a:spcBef>
                <a:spcPts val="360"/>
              </a:spcBef>
              <a:spcAft>
                <a:spcPts val="0"/>
              </a:spcAft>
              <a:buClr>
                <a:srgbClr val="8FB08C"/>
              </a:buClr>
              <a:buSzPts val="1800"/>
              <a:buFont typeface="Georgia"/>
              <a:buChar char="•"/>
              <a:defRPr b="0" i="0" sz="1800" u="none" cap="none" strike="noStrike">
                <a:solidFill>
                  <a:schemeClr val="dk1"/>
                </a:solidFill>
                <a:latin typeface="Georgia"/>
                <a:ea typeface="Georgia"/>
                <a:cs typeface="Georgia"/>
                <a:sym typeface="Georgia"/>
              </a:defRPr>
            </a:lvl5pPr>
            <a:lvl6pPr lvl="5"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lvl="6"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lvl="7"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lvl="8"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
        <p:nvSpPr>
          <p:cNvPr id="142" name="Google Shape;142;p11"/>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3" name="Google Shape;143;p11"/>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44" name="Google Shape;144;p11"/>
          <p:cNvSpPr txBox="1"/>
          <p:nvPr>
            <p:ph idx="10" type="dt"/>
          </p:nvPr>
        </p:nvSpPr>
        <p:spPr>
          <a:xfrm>
            <a:off x="5788025"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1"/>
          <p:cNvSpPr txBox="1"/>
          <p:nvPr>
            <p:ph idx="11" type="ftr"/>
          </p:nvPr>
        </p:nvSpPr>
        <p:spPr>
          <a:xfrm>
            <a:off x="301625" y="6410325"/>
            <a:ext cx="3584575"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bg>
      <p:bgPr>
        <a:solidFill>
          <a:schemeClr val="lt2"/>
        </a:solidFill>
      </p:bgPr>
    </p:bg>
    <p:spTree>
      <p:nvGrpSpPr>
        <p:cNvPr id="146" name="Shape 146"/>
        <p:cNvGrpSpPr/>
        <p:nvPr/>
      </p:nvGrpSpPr>
      <p:grpSpPr>
        <a:xfrm>
          <a:off x="0" y="0"/>
          <a:ext cx="0" cy="0"/>
          <a:chOff x="0" y="0"/>
          <a:chExt cx="0" cy="0"/>
        </a:xfrm>
      </p:grpSpPr>
      <p:sp>
        <p:nvSpPr>
          <p:cNvPr id="147" name="Google Shape;147;p1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8" name="Google Shape;148;p12"/>
          <p:cNvSpPr txBox="1"/>
          <p:nvPr>
            <p:ph idx="1" type="body"/>
          </p:nvPr>
        </p:nvSpPr>
        <p:spPr>
          <a:xfrm rot="5400000">
            <a:off x="2269331" y="-443706"/>
            <a:ext cx="4598988" cy="85344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9" name="Google Shape;149;p12"/>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2"/>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bg>
      <p:bgPr>
        <a:solidFill>
          <a:schemeClr val="lt2"/>
        </a:solidFill>
      </p:bgPr>
    </p:bg>
    <p:spTree>
      <p:nvGrpSpPr>
        <p:cNvPr id="152" name="Shape 152"/>
        <p:cNvGrpSpPr/>
        <p:nvPr/>
      </p:nvGrpSpPr>
      <p:grpSpPr>
        <a:xfrm>
          <a:off x="0" y="0"/>
          <a:ext cx="0" cy="0"/>
          <a:chOff x="0" y="0"/>
          <a:chExt cx="0" cy="0"/>
        </a:xfrm>
      </p:grpSpPr>
      <p:sp>
        <p:nvSpPr>
          <p:cNvPr id="153" name="Google Shape;153;p13"/>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4" name="Google Shape;154;p13"/>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5" name="Google Shape;155;p13"/>
          <p:cNvSpPr/>
          <p:nvPr/>
        </p:nvSpPr>
        <p:spPr>
          <a:xfrm>
            <a:off x="0" y="0"/>
            <a:ext cx="9144000" cy="1555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6" name="Google Shape;156;p13"/>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7" name="Google Shape;157;p13"/>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8" name="Google Shape;158;p13"/>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9" name="Google Shape;159;p13"/>
          <p:cNvCxnSpPr/>
          <p:nvPr/>
        </p:nvCxnSpPr>
        <p:spPr>
          <a:xfrm rot="5400000">
            <a:off x="4021137" y="3278188"/>
            <a:ext cx="6245225" cy="0"/>
          </a:xfrm>
          <a:prstGeom prst="straightConnector1">
            <a:avLst/>
          </a:prstGeom>
          <a:noFill/>
          <a:ln cap="flat" cmpd="sng" w="9525">
            <a:solidFill>
              <a:srgbClr val="7A9798"/>
            </a:solidFill>
            <a:prstDash val="dash"/>
            <a:round/>
            <a:headEnd len="sm" w="sm" type="none"/>
            <a:tailEnd len="sm" w="sm" type="none"/>
          </a:ln>
        </p:spPr>
      </p:cxnSp>
      <p:sp>
        <p:nvSpPr>
          <p:cNvPr id="160" name="Google Shape;160;p13"/>
          <p:cNvSpPr/>
          <p:nvPr/>
        </p:nvSpPr>
        <p:spPr>
          <a:xfrm>
            <a:off x="6838950"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61" name="Google Shape;161;p13"/>
          <p:cNvSpPr/>
          <p:nvPr/>
        </p:nvSpPr>
        <p:spPr>
          <a:xfrm>
            <a:off x="6934200" y="3021013"/>
            <a:ext cx="420688"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62" name="Google Shape;162;p13"/>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63" name="Google Shape;163;p13"/>
          <p:cNvSpPr txBox="1"/>
          <p:nvPr>
            <p:ph type="title"/>
          </p:nvPr>
        </p:nvSpPr>
        <p:spPr>
          <a:xfrm rot="5400000">
            <a:off x="5189537" y="2506664"/>
            <a:ext cx="5851525" cy="14478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4" name="Google Shape;164;p13"/>
          <p:cNvSpPr txBox="1"/>
          <p:nvPr>
            <p:ph idx="12" type="sldNum"/>
          </p:nvPr>
        </p:nvSpPr>
        <p:spPr>
          <a:xfrm>
            <a:off x="6915150" y="3009900"/>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65" name="Google Shape;165;p13"/>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3"/>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bg>
      <p:bgPr>
        <a:solidFill>
          <a:schemeClr val="lt2"/>
        </a:solidFill>
      </p:bgPr>
    </p:bg>
    <p:spTree>
      <p:nvGrpSpPr>
        <p:cNvPr id="39" name="Shape 39"/>
        <p:cNvGrpSpPr/>
        <p:nvPr/>
      </p:nvGrpSpPr>
      <p:grpSpPr>
        <a:xfrm>
          <a:off x="0" y="0"/>
          <a:ext cx="0" cy="0"/>
          <a:chOff x="0" y="0"/>
          <a:chExt cx="0" cy="0"/>
        </a:xfrm>
      </p:grpSpPr>
      <p:sp>
        <p:nvSpPr>
          <p:cNvPr id="40" name="Google Shape;40;p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rgbClr val="7A9798"/>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42" name="Google Shape;42;p3"/>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4362450" y="10271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4"/>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4343400" y="10366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0" name="Shape 50"/>
        <p:cNvGrpSpPr/>
        <p:nvPr/>
      </p:nvGrpSpPr>
      <p:grpSpPr>
        <a:xfrm>
          <a:off x="0" y="0"/>
          <a:ext cx="0" cy="0"/>
          <a:chOff x="0" y="0"/>
          <a:chExt cx="0" cy="0"/>
        </a:xfrm>
      </p:grpSpPr>
      <p:sp>
        <p:nvSpPr>
          <p:cNvPr id="51" name="Google Shape;51;p5"/>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5"/>
          <p:cNvSpPr/>
          <p:nvPr/>
        </p:nvSpPr>
        <p:spPr>
          <a:xfrm>
            <a:off x="0" y="0"/>
            <a:ext cx="9144000" cy="1555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3" name="Google Shape;53;p5"/>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4" name="Google Shape;54;p5"/>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5" name="Google Shape;55;p5"/>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6" name="Google Shape;56;p5"/>
          <p:cNvSpPr/>
          <p:nvPr/>
        </p:nvSpPr>
        <p:spPr>
          <a:xfrm>
            <a:off x="152400" y="15875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7" name="Google Shape;57;p5"/>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2" type="sldNum"/>
          </p:nvPr>
        </p:nvSpPr>
        <p:spPr>
          <a:xfrm>
            <a:off x="4267200" y="6324600"/>
            <a:ext cx="6096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FFFFFF"/>
                </a:solidFill>
                <a:latin typeface="Georgia"/>
                <a:ea typeface="Georgia"/>
                <a:cs typeface="Georgia"/>
                <a:sym typeface="Georgia"/>
              </a:defRPr>
            </a:lvl1pPr>
            <a:lvl2pPr indent="0" lvl="1" marL="0" algn="ctr">
              <a:spcBef>
                <a:spcPts val="0"/>
              </a:spcBef>
              <a:spcAft>
                <a:spcPts val="0"/>
              </a:spcAft>
              <a:buNone/>
              <a:defRPr sz="1600">
                <a:solidFill>
                  <a:srgbClr val="FFFFFF"/>
                </a:solidFill>
                <a:latin typeface="Georgia"/>
                <a:ea typeface="Georgia"/>
                <a:cs typeface="Georgia"/>
                <a:sym typeface="Georgia"/>
              </a:defRPr>
            </a:lvl2pPr>
            <a:lvl3pPr indent="0" lvl="2" marL="0" algn="ctr">
              <a:spcBef>
                <a:spcPts val="0"/>
              </a:spcBef>
              <a:spcAft>
                <a:spcPts val="0"/>
              </a:spcAft>
              <a:buNone/>
              <a:defRPr sz="1600">
                <a:solidFill>
                  <a:srgbClr val="FFFFFF"/>
                </a:solidFill>
                <a:latin typeface="Georgia"/>
                <a:ea typeface="Georgia"/>
                <a:cs typeface="Georgia"/>
                <a:sym typeface="Georgia"/>
              </a:defRPr>
            </a:lvl3pPr>
            <a:lvl4pPr indent="0" lvl="3" marL="0" algn="ctr">
              <a:spcBef>
                <a:spcPts val="0"/>
              </a:spcBef>
              <a:spcAft>
                <a:spcPts val="0"/>
              </a:spcAft>
              <a:buNone/>
              <a:defRPr sz="1600">
                <a:solidFill>
                  <a:srgbClr val="FFFFFF"/>
                </a:solidFill>
                <a:latin typeface="Georgia"/>
                <a:ea typeface="Georgia"/>
                <a:cs typeface="Georgia"/>
                <a:sym typeface="Georgia"/>
              </a:defRPr>
            </a:lvl4pPr>
            <a:lvl5pPr indent="0" lvl="4" marL="0" algn="ctr">
              <a:spcBef>
                <a:spcPts val="0"/>
              </a:spcBef>
              <a:spcAft>
                <a:spcPts val="0"/>
              </a:spcAft>
              <a:buNone/>
              <a:defRPr sz="1600">
                <a:solidFill>
                  <a:srgbClr val="FFFFFF"/>
                </a:solidFill>
                <a:latin typeface="Georgia"/>
                <a:ea typeface="Georgia"/>
                <a:cs typeface="Georgia"/>
                <a:sym typeface="Georgia"/>
              </a:defRPr>
            </a:lvl5pPr>
            <a:lvl6pPr indent="0" lvl="5" marL="0" algn="ctr">
              <a:spcBef>
                <a:spcPts val="0"/>
              </a:spcBef>
              <a:spcAft>
                <a:spcPts val="0"/>
              </a:spcAft>
              <a:buNone/>
              <a:defRPr sz="1600">
                <a:solidFill>
                  <a:srgbClr val="FFFFFF"/>
                </a:solidFill>
                <a:latin typeface="Georgia"/>
                <a:ea typeface="Georgia"/>
                <a:cs typeface="Georgia"/>
                <a:sym typeface="Georgia"/>
              </a:defRPr>
            </a:lvl6pPr>
            <a:lvl7pPr indent="0" lvl="6" marL="0" algn="ctr">
              <a:spcBef>
                <a:spcPts val="0"/>
              </a:spcBef>
              <a:spcAft>
                <a:spcPts val="0"/>
              </a:spcAft>
              <a:buNone/>
              <a:defRPr sz="1600">
                <a:solidFill>
                  <a:srgbClr val="FFFFFF"/>
                </a:solidFill>
                <a:latin typeface="Georgia"/>
                <a:ea typeface="Georgia"/>
                <a:cs typeface="Georgia"/>
                <a:sym typeface="Georgia"/>
              </a:defRPr>
            </a:lvl7pPr>
            <a:lvl8pPr indent="0" lvl="7" marL="0" algn="ctr">
              <a:spcBef>
                <a:spcPts val="0"/>
              </a:spcBef>
              <a:spcAft>
                <a:spcPts val="0"/>
              </a:spcAft>
              <a:buNone/>
              <a:defRPr sz="1600">
                <a:solidFill>
                  <a:srgbClr val="FFFFFF"/>
                </a:solidFill>
                <a:latin typeface="Georgia"/>
                <a:ea typeface="Georgia"/>
                <a:cs typeface="Georgia"/>
                <a:sym typeface="Georgia"/>
              </a:defRPr>
            </a:lvl8pPr>
            <a:lvl9pPr indent="0" lvl="8" marL="0" algn="ctr">
              <a:spcBef>
                <a:spcPts val="0"/>
              </a:spcBef>
              <a:spcAft>
                <a:spcPts val="0"/>
              </a:spcAft>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60" name="Shape 60"/>
        <p:cNvGrpSpPr/>
        <p:nvPr/>
      </p:nvGrpSpPr>
      <p:grpSpPr>
        <a:xfrm>
          <a:off x="0" y="0"/>
          <a:ext cx="0" cy="0"/>
          <a:chOff x="0" y="0"/>
          <a:chExt cx="0" cy="0"/>
        </a:xfrm>
      </p:grpSpPr>
      <p:sp>
        <p:nvSpPr>
          <p:cNvPr id="61" name="Google Shape;61;p6"/>
          <p:cNvSpPr txBox="1"/>
          <p:nvPr>
            <p:ph type="title"/>
          </p:nvPr>
        </p:nvSpPr>
        <p:spPr>
          <a:xfrm>
            <a:off x="685800" y="6096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6"/>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65" name="Shape 65"/>
        <p:cNvGrpSpPr/>
        <p:nvPr/>
      </p:nvGrpSpPr>
      <p:grpSpPr>
        <a:xfrm>
          <a:off x="0" y="0"/>
          <a:ext cx="0" cy="0"/>
          <a:chOff x="0" y="0"/>
          <a:chExt cx="0" cy="0"/>
        </a:xfrm>
      </p:grpSpPr>
      <p:sp>
        <p:nvSpPr>
          <p:cNvPr id="66" name="Google Shape;66;p7"/>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7" name="Google Shape;67;p7"/>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8" name="Google Shape;68;p7"/>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9" name="Google Shape;69;p7"/>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0" name="Google Shape;70;p7"/>
          <p:cNvSpPr/>
          <p:nvPr/>
        </p:nvSpPr>
        <p:spPr>
          <a:xfrm>
            <a:off x="152400" y="2286000"/>
            <a:ext cx="8832850"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1" name="Google Shape;71;p7"/>
          <p:cNvSpPr/>
          <p:nvPr/>
        </p:nvSpPr>
        <p:spPr>
          <a:xfrm>
            <a:off x="155575" y="142875"/>
            <a:ext cx="8832850" cy="21399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 name="Google Shape;72;p7"/>
          <p:cNvSpPr/>
          <p:nvPr/>
        </p:nvSpPr>
        <p:spPr>
          <a:xfrm>
            <a:off x="146050" y="6391275"/>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7"/>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74" name="Google Shape;74;p7"/>
          <p:cNvCxnSpPr/>
          <p:nvPr/>
        </p:nvCxnSpPr>
        <p:spPr>
          <a:xfrm>
            <a:off x="152400" y="2438400"/>
            <a:ext cx="8832850" cy="0"/>
          </a:xfrm>
          <a:prstGeom prst="straightConnector1">
            <a:avLst/>
          </a:prstGeom>
          <a:noFill/>
          <a:ln cap="flat" cmpd="sng" w="11425">
            <a:solidFill>
              <a:srgbClr val="7A9798"/>
            </a:solidFill>
            <a:prstDash val="dash"/>
            <a:round/>
            <a:headEnd len="sm" w="sm" type="none"/>
            <a:tailEnd len="sm" w="sm" type="none"/>
          </a:ln>
        </p:spPr>
      </p:cxnSp>
      <p:sp>
        <p:nvSpPr>
          <p:cNvPr id="75" name="Google Shape;75;p7"/>
          <p:cNvSpPr/>
          <p:nvPr/>
        </p:nvSpPr>
        <p:spPr>
          <a:xfrm>
            <a:off x="4267200" y="211455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6" name="Google Shape;76;p7"/>
          <p:cNvSpPr/>
          <p:nvPr/>
        </p:nvSpPr>
        <p:spPr>
          <a:xfrm>
            <a:off x="4362450" y="2209800"/>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77" name="Google Shape;77;p7"/>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8" name="Google Shape;78;p7"/>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7"/>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2" type="sldNum"/>
          </p:nvPr>
        </p:nvSpPr>
        <p:spPr>
          <a:xfrm>
            <a:off x="4343400" y="21986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solidFill>
          <a:schemeClr val="lt2"/>
        </a:solidFill>
      </p:bgPr>
    </p:bg>
    <p:spTree>
      <p:nvGrpSpPr>
        <p:cNvPr id="82" name="Shape 82"/>
        <p:cNvGrpSpPr/>
        <p:nvPr/>
      </p:nvGrpSpPr>
      <p:grpSpPr>
        <a:xfrm>
          <a:off x="0" y="0"/>
          <a:ext cx="0" cy="0"/>
          <a:chOff x="0" y="0"/>
          <a:chExt cx="0" cy="0"/>
        </a:xfrm>
      </p:grpSpPr>
      <p:cxnSp>
        <p:nvCxnSpPr>
          <p:cNvPr id="83" name="Google Shape;83;p8"/>
          <p:cNvCxnSpPr/>
          <p:nvPr/>
        </p:nvCxnSpPr>
        <p:spPr>
          <a:xfrm flipH="1" rot="10800000">
            <a:off x="4562475" y="1576388"/>
            <a:ext cx="9525" cy="4818062"/>
          </a:xfrm>
          <a:prstGeom prst="straightConnector1">
            <a:avLst/>
          </a:prstGeom>
          <a:noFill/>
          <a:ln cap="flat" cmpd="sng" w="9525">
            <a:solidFill>
              <a:schemeClr val="dk2"/>
            </a:solidFill>
            <a:prstDash val="dash"/>
            <a:round/>
            <a:headEnd len="med" w="med" type="none"/>
            <a:tailEnd len="med" w="med" type="none"/>
          </a:ln>
        </p:spPr>
      </p:cxnSp>
      <p:sp>
        <p:nvSpPr>
          <p:cNvPr id="84" name="Google Shape;84;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8"/>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8"/>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7" name="Google Shape;87;p8"/>
          <p:cNvSpPr txBox="1"/>
          <p:nvPr>
            <p:ph idx="10" type="dt"/>
          </p:nvPr>
        </p:nvSpPr>
        <p:spPr>
          <a:xfrm>
            <a:off x="5791200" y="6410325"/>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solidFill>
          <a:schemeClr val="lt2"/>
        </a:solidFill>
      </p:bgPr>
    </p:bg>
    <p:spTree>
      <p:nvGrpSpPr>
        <p:cNvPr id="90" name="Shape 90"/>
        <p:cNvGrpSpPr/>
        <p:nvPr/>
      </p:nvGrpSpPr>
      <p:grpSpPr>
        <a:xfrm>
          <a:off x="0" y="0"/>
          <a:ext cx="0" cy="0"/>
          <a:chOff x="0" y="0"/>
          <a:chExt cx="0" cy="0"/>
        </a:xfrm>
      </p:grpSpPr>
      <p:cxnSp>
        <p:nvCxnSpPr>
          <p:cNvPr id="91" name="Google Shape;91;p9"/>
          <p:cNvCxnSpPr/>
          <p:nvPr/>
        </p:nvCxnSpPr>
        <p:spPr>
          <a:xfrm rot="10800000">
            <a:off x="4572000" y="2200275"/>
            <a:ext cx="0" cy="4187825"/>
          </a:xfrm>
          <a:prstGeom prst="straightConnector1">
            <a:avLst/>
          </a:prstGeom>
          <a:noFill/>
          <a:ln cap="flat" cmpd="sng" w="9525">
            <a:solidFill>
              <a:schemeClr val="dk2"/>
            </a:solidFill>
            <a:prstDash val="dash"/>
            <a:round/>
            <a:headEnd len="med" w="med" type="none"/>
            <a:tailEnd len="med" w="med" type="none"/>
          </a:ln>
        </p:spPr>
      </p:cxnSp>
      <p:sp>
        <p:nvSpPr>
          <p:cNvPr id="92" name="Google Shape;92;p9"/>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3" name="Google Shape;93;p9"/>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4" name="Google Shape;94;p9"/>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5" name="Google Shape;95;p9"/>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6" name="Google Shape;96;p9"/>
          <p:cNvSpPr/>
          <p:nvPr/>
        </p:nvSpPr>
        <p:spPr>
          <a:xfrm>
            <a:off x="152400" y="1371600"/>
            <a:ext cx="8832850"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7" name="Google Shape;97;p9"/>
          <p:cNvSpPr/>
          <p:nvPr/>
        </p:nvSpPr>
        <p:spPr>
          <a:xfrm>
            <a:off x="146050" y="6391275"/>
            <a:ext cx="8832850" cy="31115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98" name="Google Shape;98;p9"/>
          <p:cNvCxnSpPr/>
          <p:nvPr/>
        </p:nvCxnSpPr>
        <p:spPr>
          <a:xfrm>
            <a:off x="152400" y="1279525"/>
            <a:ext cx="8832850" cy="0"/>
          </a:xfrm>
          <a:prstGeom prst="straightConnector1">
            <a:avLst/>
          </a:prstGeom>
          <a:noFill/>
          <a:ln cap="flat" cmpd="sng" w="11425">
            <a:solidFill>
              <a:srgbClr val="7A9798"/>
            </a:solidFill>
            <a:prstDash val="dash"/>
            <a:round/>
            <a:headEnd len="sm" w="sm" type="none"/>
            <a:tailEnd len="sm" w="sm" type="none"/>
          </a:ln>
        </p:spPr>
      </p:cxnSp>
      <p:sp>
        <p:nvSpPr>
          <p:cNvPr id="99" name="Google Shape;99;p9"/>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9"/>
          <p:cNvSpPr/>
          <p:nvPr/>
        </p:nvSpPr>
        <p:spPr>
          <a:xfrm>
            <a:off x="4267200" y="955675"/>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1" name="Google Shape;101;p9"/>
          <p:cNvSpPr/>
          <p:nvPr/>
        </p:nvSpPr>
        <p:spPr>
          <a:xfrm>
            <a:off x="4362450" y="1050925"/>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2" name="Google Shape;102;p9"/>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3" name="Google Shape;103;p9"/>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4" name="Google Shape;104;p9"/>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5" name="Google Shape;105;p9"/>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6" name="Google Shape;106;p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9"/>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1" type="ftr"/>
          </p:nvPr>
        </p:nvSpPr>
        <p:spPr>
          <a:xfrm>
            <a:off x="304800" y="6410325"/>
            <a:ext cx="35814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9"/>
          <p:cNvSpPr txBox="1"/>
          <p:nvPr>
            <p:ph idx="12" type="sldNum"/>
          </p:nvPr>
        </p:nvSpPr>
        <p:spPr>
          <a:xfrm>
            <a:off x="4343400" y="104298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10"/>
          <p:cNvSpPr/>
          <p:nvPr/>
        </p:nvSpPr>
        <p:spPr>
          <a:xfrm>
            <a:off x="152400" y="152400"/>
            <a:ext cx="8832850"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2" name="Google Shape;112;p1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3" name="Google Shape;113;p1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4" name="Google Shape;114;p10"/>
          <p:cNvSpPr/>
          <p:nvPr/>
        </p:nvSpPr>
        <p:spPr>
          <a:xfrm>
            <a:off x="0" y="0"/>
            <a:ext cx="9144000" cy="11906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5" name="Google Shape;115;p1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6" name="Google Shape;116;p10"/>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17" name="Google Shape;117;p10"/>
          <p:cNvSpPr/>
          <p:nvPr/>
        </p:nvSpPr>
        <p:spPr>
          <a:xfrm>
            <a:off x="152400" y="152400"/>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8" name="Google Shape;118;p10"/>
          <p:cNvCxnSpPr/>
          <p:nvPr/>
        </p:nvCxnSpPr>
        <p:spPr>
          <a:xfrm>
            <a:off x="152400" y="533400"/>
            <a:ext cx="8832850" cy="0"/>
          </a:xfrm>
          <a:prstGeom prst="straightConnector1">
            <a:avLst/>
          </a:prstGeom>
          <a:noFill/>
          <a:ln cap="flat" cmpd="sng" w="11425">
            <a:solidFill>
              <a:srgbClr val="7A9798"/>
            </a:solidFill>
            <a:prstDash val="dash"/>
            <a:round/>
            <a:headEnd len="sm" w="sm" type="none"/>
            <a:tailEnd len="sm" w="sm" type="none"/>
          </a:ln>
        </p:spPr>
      </p:cxnSp>
      <p:sp>
        <p:nvSpPr>
          <p:cNvPr id="119" name="Google Shape;119;p10"/>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0" name="Google Shape;120;p10"/>
          <p:cNvSpPr/>
          <p:nvPr/>
        </p:nvSpPr>
        <p:spPr>
          <a:xfrm>
            <a:off x="1390650" y="323850"/>
            <a:ext cx="419100" cy="419100"/>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21" name="Google Shape;121;p10"/>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2" name="Google Shape;122;p10"/>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3" name="Google Shape;123;p10"/>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24" name="Google Shape;124;p10"/>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25" name="Google Shape;125;p10"/>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Autofit/>
          </a:bodyPr>
          <a:lstStyle>
            <a:lvl1pPr indent="0" lvl="0" marL="0" algn="ctr">
              <a:spcBef>
                <a:spcPts val="0"/>
              </a:spcBef>
              <a:spcAft>
                <a:spcPts val="0"/>
              </a:spcAft>
              <a:buNone/>
              <a:defRPr sz="1600">
                <a:solidFill>
                  <a:srgbClr val="7B9899"/>
                </a:solidFill>
                <a:latin typeface="Georgia"/>
                <a:ea typeface="Georgia"/>
                <a:cs typeface="Georgia"/>
                <a:sym typeface="Georgia"/>
              </a:defRPr>
            </a:lvl1pPr>
            <a:lvl2pPr indent="0" lvl="1" marL="0" algn="ctr">
              <a:spcBef>
                <a:spcPts val="0"/>
              </a:spcBef>
              <a:spcAft>
                <a:spcPts val="0"/>
              </a:spcAft>
              <a:buNone/>
              <a:defRPr sz="1600">
                <a:solidFill>
                  <a:srgbClr val="7B9899"/>
                </a:solidFill>
                <a:latin typeface="Georgia"/>
                <a:ea typeface="Georgia"/>
                <a:cs typeface="Georgia"/>
                <a:sym typeface="Georgia"/>
              </a:defRPr>
            </a:lvl2pPr>
            <a:lvl3pPr indent="0" lvl="2" marL="0" algn="ctr">
              <a:spcBef>
                <a:spcPts val="0"/>
              </a:spcBef>
              <a:spcAft>
                <a:spcPts val="0"/>
              </a:spcAft>
              <a:buNone/>
              <a:defRPr sz="1600">
                <a:solidFill>
                  <a:srgbClr val="7B9899"/>
                </a:solidFill>
                <a:latin typeface="Georgia"/>
                <a:ea typeface="Georgia"/>
                <a:cs typeface="Georgia"/>
                <a:sym typeface="Georgia"/>
              </a:defRPr>
            </a:lvl3pPr>
            <a:lvl4pPr indent="0" lvl="3" marL="0" algn="ctr">
              <a:spcBef>
                <a:spcPts val="0"/>
              </a:spcBef>
              <a:spcAft>
                <a:spcPts val="0"/>
              </a:spcAft>
              <a:buNone/>
              <a:defRPr sz="1600">
                <a:solidFill>
                  <a:srgbClr val="7B9899"/>
                </a:solidFill>
                <a:latin typeface="Georgia"/>
                <a:ea typeface="Georgia"/>
                <a:cs typeface="Georgia"/>
                <a:sym typeface="Georgia"/>
              </a:defRPr>
            </a:lvl4pPr>
            <a:lvl5pPr indent="0" lvl="4" marL="0" algn="ctr">
              <a:spcBef>
                <a:spcPts val="0"/>
              </a:spcBef>
              <a:spcAft>
                <a:spcPts val="0"/>
              </a:spcAft>
              <a:buNone/>
              <a:defRPr sz="1600">
                <a:solidFill>
                  <a:srgbClr val="7B9899"/>
                </a:solidFill>
                <a:latin typeface="Georgia"/>
                <a:ea typeface="Georgia"/>
                <a:cs typeface="Georgia"/>
                <a:sym typeface="Georgia"/>
              </a:defRPr>
            </a:lvl5pPr>
            <a:lvl6pPr indent="0" lvl="5" marL="0" algn="ctr">
              <a:spcBef>
                <a:spcPts val="0"/>
              </a:spcBef>
              <a:spcAft>
                <a:spcPts val="0"/>
              </a:spcAft>
              <a:buNone/>
              <a:defRPr sz="1600">
                <a:solidFill>
                  <a:srgbClr val="7B9899"/>
                </a:solidFill>
                <a:latin typeface="Georgia"/>
                <a:ea typeface="Georgia"/>
                <a:cs typeface="Georgia"/>
                <a:sym typeface="Georgia"/>
              </a:defRPr>
            </a:lvl6pPr>
            <a:lvl7pPr indent="0" lvl="6" marL="0" algn="ctr">
              <a:spcBef>
                <a:spcPts val="0"/>
              </a:spcBef>
              <a:spcAft>
                <a:spcPts val="0"/>
              </a:spcAft>
              <a:buNone/>
              <a:defRPr sz="1600">
                <a:solidFill>
                  <a:srgbClr val="7B9899"/>
                </a:solidFill>
                <a:latin typeface="Georgia"/>
                <a:ea typeface="Georgia"/>
                <a:cs typeface="Georgia"/>
                <a:sym typeface="Georgia"/>
              </a:defRPr>
            </a:lvl7pPr>
            <a:lvl8pPr indent="0" lvl="7" marL="0" algn="ctr">
              <a:spcBef>
                <a:spcPts val="0"/>
              </a:spcBef>
              <a:spcAft>
                <a:spcPts val="0"/>
              </a:spcAft>
              <a:buNone/>
              <a:defRPr sz="1600">
                <a:solidFill>
                  <a:srgbClr val="7B9899"/>
                </a:solidFill>
                <a:latin typeface="Georgia"/>
                <a:ea typeface="Georgia"/>
                <a:cs typeface="Georgia"/>
                <a:sym typeface="Georgia"/>
              </a:defRPr>
            </a:lvl8pPr>
            <a:lvl9pPr indent="0" lvl="8" marL="0" algn="ctr">
              <a:spcBef>
                <a:spcPts val="0"/>
              </a:spcBef>
              <a:spcAft>
                <a:spcPts val="0"/>
              </a:spcAft>
              <a:buNone/>
              <a:defRPr sz="1600">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6" name="Google Shape;126;p10"/>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0"/>
          <p:cNvSpPr txBox="1"/>
          <p:nvPr>
            <p:ph idx="11" type="ftr"/>
          </p:nvPr>
        </p:nvSpPr>
        <p:spPr>
          <a:xfrm>
            <a:off x="301625" y="6410325"/>
            <a:ext cx="3382963" cy="3667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1"/>
          <p:cNvSpPr/>
          <p:nvPr/>
        </p:nvSpPr>
        <p:spPr>
          <a:xfrm>
            <a:off x="0" y="0"/>
            <a:ext cx="9144000" cy="1393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1"/>
          <p:cNvSpPr/>
          <p:nvPr/>
        </p:nvSpPr>
        <p:spPr>
          <a:xfrm>
            <a:off x="149225" y="6388100"/>
            <a:ext cx="8832850"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1"/>
          <p:cNvSpPr txBox="1"/>
          <p:nvPr>
            <p:ph idx="10" type="dt"/>
          </p:nvPr>
        </p:nvSpPr>
        <p:spPr>
          <a:xfrm>
            <a:off x="5791200" y="6405563"/>
            <a:ext cx="3044825"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304800" y="6410325"/>
            <a:ext cx="3581400" cy="366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p:nvPr/>
        </p:nvSpPr>
        <p:spPr>
          <a:xfrm>
            <a:off x="152400" y="155575"/>
            <a:ext cx="8832850" cy="6546850"/>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1"/>
          <p:cNvCxnSpPr/>
          <p:nvPr/>
        </p:nvCxnSpPr>
        <p:spPr>
          <a:xfrm>
            <a:off x="152400" y="1276350"/>
            <a:ext cx="8832850" cy="0"/>
          </a:xfrm>
          <a:prstGeom prst="straightConnector1">
            <a:avLst/>
          </a:prstGeom>
          <a:noFill/>
          <a:ln cap="flat" cmpd="sng" w="9525">
            <a:solidFill>
              <a:srgbClr val="7A9798"/>
            </a:solidFill>
            <a:prstDash val="dash"/>
            <a:round/>
            <a:headEnd len="sm" w="sm" type="none"/>
            <a:tailEnd len="sm" w="sm" type="none"/>
          </a:ln>
        </p:spPr>
      </p:cxnSp>
      <p:sp>
        <p:nvSpPr>
          <p:cNvPr id="19" name="Google Shape;19;p1"/>
          <p:cNvSpPr/>
          <p:nvPr/>
        </p:nvSpPr>
        <p:spPr>
          <a:xfrm>
            <a:off x="4267200" y="955675"/>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0" name="Google Shape;20;p1"/>
          <p:cNvSpPr/>
          <p:nvPr/>
        </p:nvSpPr>
        <p:spPr>
          <a:xfrm>
            <a:off x="4362450" y="1050925"/>
            <a:ext cx="419100" cy="420688"/>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1" name="Google Shape;21;p1"/>
          <p:cNvSpPr txBox="1"/>
          <p:nvPr>
            <p:ph idx="12" type="sldNum"/>
          </p:nvPr>
        </p:nvSpPr>
        <p:spPr>
          <a:xfrm>
            <a:off x="4343400" y="1039813"/>
            <a:ext cx="457200" cy="4413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spcAft>
                <a:spcPts val="0"/>
              </a:spcAft>
              <a:buNone/>
              <a:defRPr b="0" sz="1600" u="none">
                <a:solidFill>
                  <a:srgbClr val="7B9899"/>
                </a:solidFill>
                <a:latin typeface="Georgia"/>
                <a:ea typeface="Georgia"/>
                <a:cs typeface="Georgia"/>
                <a:sym typeface="Georgia"/>
              </a:defRPr>
            </a:lvl1pPr>
            <a:lvl2pPr indent="0" lvl="1" marL="0" marR="0" rtl="0" algn="ctr">
              <a:spcBef>
                <a:spcPts val="0"/>
              </a:spcBef>
              <a:spcAft>
                <a:spcPts val="0"/>
              </a:spcAft>
              <a:buNone/>
              <a:defRPr b="0" sz="1600" u="none">
                <a:solidFill>
                  <a:srgbClr val="7B9899"/>
                </a:solidFill>
                <a:latin typeface="Georgia"/>
                <a:ea typeface="Georgia"/>
                <a:cs typeface="Georgia"/>
                <a:sym typeface="Georgia"/>
              </a:defRPr>
            </a:lvl2pPr>
            <a:lvl3pPr indent="0" lvl="2" marL="0" marR="0" rtl="0" algn="ctr">
              <a:spcBef>
                <a:spcPts val="0"/>
              </a:spcBef>
              <a:spcAft>
                <a:spcPts val="0"/>
              </a:spcAft>
              <a:buNone/>
              <a:defRPr b="0" sz="1600" u="none">
                <a:solidFill>
                  <a:srgbClr val="7B9899"/>
                </a:solidFill>
                <a:latin typeface="Georgia"/>
                <a:ea typeface="Georgia"/>
                <a:cs typeface="Georgia"/>
                <a:sym typeface="Georgia"/>
              </a:defRPr>
            </a:lvl3pPr>
            <a:lvl4pPr indent="0" lvl="3" marL="0" marR="0" rtl="0" algn="ctr">
              <a:spcBef>
                <a:spcPts val="0"/>
              </a:spcBef>
              <a:spcAft>
                <a:spcPts val="0"/>
              </a:spcAft>
              <a:buNone/>
              <a:defRPr b="0" sz="1600" u="none">
                <a:solidFill>
                  <a:srgbClr val="7B9899"/>
                </a:solidFill>
                <a:latin typeface="Georgia"/>
                <a:ea typeface="Georgia"/>
                <a:cs typeface="Georgia"/>
                <a:sym typeface="Georgia"/>
              </a:defRPr>
            </a:lvl4pPr>
            <a:lvl5pPr indent="0" lvl="4" marL="0" marR="0" rtl="0" algn="ctr">
              <a:spcBef>
                <a:spcPts val="0"/>
              </a:spcBef>
              <a:spcAft>
                <a:spcPts val="0"/>
              </a:spcAft>
              <a:buNone/>
              <a:defRPr b="0" sz="1600" u="none">
                <a:solidFill>
                  <a:srgbClr val="7B9899"/>
                </a:solidFill>
                <a:latin typeface="Georgia"/>
                <a:ea typeface="Georgia"/>
                <a:cs typeface="Georgia"/>
                <a:sym typeface="Georgia"/>
              </a:defRPr>
            </a:lvl5pPr>
            <a:lvl6pPr indent="0" lvl="5" marL="0" marR="0" rtl="0" algn="ctr">
              <a:spcBef>
                <a:spcPts val="0"/>
              </a:spcBef>
              <a:spcAft>
                <a:spcPts val="0"/>
              </a:spcAft>
              <a:buNone/>
              <a:defRPr b="0" sz="1600" u="none">
                <a:solidFill>
                  <a:srgbClr val="7B9899"/>
                </a:solidFill>
                <a:latin typeface="Georgia"/>
                <a:ea typeface="Georgia"/>
                <a:cs typeface="Georgia"/>
                <a:sym typeface="Georgia"/>
              </a:defRPr>
            </a:lvl6pPr>
            <a:lvl7pPr indent="0" lvl="6" marL="0" marR="0" rtl="0" algn="ctr">
              <a:spcBef>
                <a:spcPts val="0"/>
              </a:spcBef>
              <a:spcAft>
                <a:spcPts val="0"/>
              </a:spcAft>
              <a:buNone/>
              <a:defRPr b="0" sz="1600" u="none">
                <a:solidFill>
                  <a:srgbClr val="7B9899"/>
                </a:solidFill>
                <a:latin typeface="Georgia"/>
                <a:ea typeface="Georgia"/>
                <a:cs typeface="Georgia"/>
                <a:sym typeface="Georgia"/>
              </a:defRPr>
            </a:lvl7pPr>
            <a:lvl8pPr indent="0" lvl="7" marL="0" marR="0" rtl="0" algn="ctr">
              <a:spcBef>
                <a:spcPts val="0"/>
              </a:spcBef>
              <a:spcAft>
                <a:spcPts val="0"/>
              </a:spcAft>
              <a:buNone/>
              <a:defRPr b="0" sz="1600" u="none">
                <a:solidFill>
                  <a:srgbClr val="7B9899"/>
                </a:solidFill>
                <a:latin typeface="Georgia"/>
                <a:ea typeface="Georgia"/>
                <a:cs typeface="Georgia"/>
                <a:sym typeface="Georgia"/>
              </a:defRPr>
            </a:lvl8pPr>
            <a:lvl9pPr indent="0" lvl="8" marL="0" marR="0" rtl="0" algn="ctr">
              <a:spcBef>
                <a:spcPts val="0"/>
              </a:spcBef>
              <a:spcAft>
                <a:spcPts val="0"/>
              </a:spcAft>
              <a:buNone/>
              <a:defRPr b="0" sz="1600" u="none">
                <a:solidFill>
                  <a:srgbClr val="7B9899"/>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1pPr>
            <a:lvl2pPr lvl="1"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2pPr>
            <a:lvl3pPr lvl="2"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3pPr>
            <a:lvl4pPr lvl="3"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4pPr>
            <a:lvl5pPr lvl="4"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5pPr>
            <a:lvl6pPr lvl="5"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6pPr>
            <a:lvl7pPr lvl="6"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7pPr>
            <a:lvl8pPr lvl="7"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8pPr>
            <a:lvl9pPr lvl="8" marR="0" rtl="0" algn="ctr">
              <a:spcBef>
                <a:spcPts val="0"/>
              </a:spcBef>
              <a:spcAft>
                <a:spcPts val="0"/>
              </a:spcAft>
              <a:buSzPts val="1400"/>
              <a:buNone/>
              <a:defRPr b="0" i="0" sz="3300" u="none" cap="none" strike="noStrike">
                <a:solidFill>
                  <a:srgbClr val="7B9899"/>
                </a:solidFill>
                <a:latin typeface="Georgia"/>
                <a:ea typeface="Georgia"/>
                <a:cs typeface="Georgia"/>
                <a:sym typeface="Georgia"/>
              </a:defRPr>
            </a:lvl9pPr>
          </a:lstStyle>
          <a:p/>
        </p:txBody>
      </p:sp>
      <p:sp>
        <p:nvSpPr>
          <p:cNvPr id="23" name="Google Shape;23;p1"/>
          <p:cNvSpPr txBox="1"/>
          <p:nvPr>
            <p:ph idx="1" type="body"/>
          </p:nvPr>
        </p:nvSpPr>
        <p:spPr>
          <a:xfrm>
            <a:off x="301625" y="1524000"/>
            <a:ext cx="8534400" cy="4598988"/>
          </a:xfrm>
          <a:prstGeom prst="rect">
            <a:avLst/>
          </a:prstGeom>
          <a:noFill/>
          <a:ln>
            <a:noFill/>
          </a:ln>
        </p:spPr>
        <p:txBody>
          <a:bodyPr anchorCtr="0" anchor="t" bIns="45700" lIns="91425" spcFirstLastPara="1" rIns="91425" wrap="square" tIns="45700">
            <a:no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rgbClr val="8CADAE"/>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rgbClr val="8C7B70"/>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rgbClr val="8FB08C"/>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ima.cs.berkele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5.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www.ocf.berkeley.edu/~yosenl/extras/alphabeta/alphabeta.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www.cs.ualberta.ca/~game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laytictactoe.org/" TargetMode="External"/><Relationship Id="rId4" Type="http://schemas.openxmlformats.org/officeDocument/2006/relationships/hyperlink" Target="https://cardgames.io/backgamm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7.png"/><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hyperlink" Target="http://en.wikipedia.org/wiki/Theory_of_games_and_economic_behavior"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en.wikipedia.org/wiki/Nash_equilibriu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4"/>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Adversarial Search and Game-Playing</a:t>
            </a:r>
            <a:endParaRPr/>
          </a:p>
        </p:txBody>
      </p:sp>
      <p:sp>
        <p:nvSpPr>
          <p:cNvPr id="173" name="Google Shape;173;p14"/>
          <p:cNvSpPr txBox="1"/>
          <p:nvPr/>
        </p:nvSpPr>
        <p:spPr>
          <a:xfrm>
            <a:off x="304800" y="2819400"/>
            <a:ext cx="85311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2400">
                <a:solidFill>
                  <a:srgbClr val="646B86"/>
                </a:solidFill>
                <a:latin typeface="Georgia"/>
                <a:ea typeface="Georgia"/>
                <a:cs typeface="Georgia"/>
                <a:sym typeface="Georgia"/>
              </a:rPr>
              <a:t>CHAPTER 6</a:t>
            </a:r>
            <a:endParaRPr b="1" sz="2400">
              <a:solidFill>
                <a:srgbClr val="646B86"/>
              </a:solidFill>
              <a:latin typeface="Georgia"/>
              <a:ea typeface="Georgia"/>
              <a:cs typeface="Georgia"/>
              <a:sym typeface="Georgia"/>
            </a:endParaRPr>
          </a:p>
          <a:p>
            <a:pPr indent="0" lvl="0" marL="0" rtl="0" algn="ctr">
              <a:spcBef>
                <a:spcPts val="320"/>
              </a:spcBef>
              <a:spcAft>
                <a:spcPts val="0"/>
              </a:spcAft>
              <a:buNone/>
            </a:pPr>
            <a:r>
              <a:rPr lang="en-US" sz="2400">
                <a:solidFill>
                  <a:srgbClr val="000000"/>
                </a:solidFill>
                <a:highlight>
                  <a:srgbClr val="FFFFFF"/>
                </a:highlight>
                <a:uFill>
                  <a:noFill/>
                </a:uFill>
                <a:hlinkClick r:id="rId3"/>
              </a:rPr>
              <a:t>Stuart Russell and Peter Norvig, Artificial Intelligence: A Modern Approach, Global Edition 3/E</a:t>
            </a:r>
            <a:endParaRPr b="1" sz="2400">
              <a:solidFill>
                <a:srgbClr val="000000"/>
              </a:solidFill>
              <a:latin typeface="Georgia"/>
              <a:ea typeface="Georgia"/>
              <a:cs typeface="Georgia"/>
              <a:sym typeface="Georgia"/>
            </a:endParaRPr>
          </a:p>
          <a:p>
            <a:pPr indent="0" lvl="0" marL="0" rtl="0" algn="l">
              <a:spcBef>
                <a:spcPts val="0"/>
              </a:spcBef>
              <a:spcAft>
                <a:spcPts val="0"/>
              </a:spcAft>
              <a:buNone/>
            </a:pPr>
            <a:r>
              <a:t/>
            </a:r>
            <a:endParaRPr b="1" sz="1600">
              <a:solidFill>
                <a:srgbClr val="646B86"/>
              </a:solidFill>
              <a:latin typeface="Georgia"/>
              <a:ea typeface="Georgia"/>
              <a:cs typeface="Georgia"/>
              <a:sym typeface="Georgia"/>
            </a:endParaRPr>
          </a:p>
        </p:txBody>
      </p:sp>
      <p:sp>
        <p:nvSpPr>
          <p:cNvPr id="174" name="Google Shape;174;p14"/>
          <p:cNvSpPr txBox="1"/>
          <p:nvPr>
            <p:ph idx="12" type="sldNum"/>
          </p:nvPr>
        </p:nvSpPr>
        <p:spPr>
          <a:xfrm>
            <a:off x="4343400" y="219868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solidFill>
                  <a:srgbClr val="7B9899"/>
                </a:solidFill>
              </a:rPr>
              <a:t>Minimax strategy: Look ahead and reason backwards</a:t>
            </a:r>
            <a:endParaRPr sz="2800">
              <a:solidFill>
                <a:srgbClr val="7B9899"/>
              </a:solidFill>
            </a:endParaRPr>
          </a:p>
        </p:txBody>
      </p:sp>
      <p:sp>
        <p:nvSpPr>
          <p:cNvPr id="266" name="Google Shape;266;p23"/>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150000"/>
              </a:lnSpc>
              <a:spcBef>
                <a:spcPts val="0"/>
              </a:spcBef>
              <a:spcAft>
                <a:spcPts val="0"/>
              </a:spcAft>
              <a:buSzPts val="2295"/>
              <a:buChar char="⚫"/>
            </a:pPr>
            <a:r>
              <a:rPr lang="en-US"/>
              <a:t>Find the optimal </a:t>
            </a:r>
            <a:r>
              <a:rPr i="1" lang="en-US"/>
              <a:t>strategy</a:t>
            </a:r>
            <a:r>
              <a:rPr lang="en-US"/>
              <a:t> for MAX assuming an infallible MIN opponent</a:t>
            </a:r>
            <a:endParaRPr/>
          </a:p>
          <a:p>
            <a:pPr indent="-273050" lvl="1" marL="547688" rtl="0" algn="l">
              <a:lnSpc>
                <a:spcPct val="150000"/>
              </a:lnSpc>
              <a:spcBef>
                <a:spcPts val="440"/>
              </a:spcBef>
              <a:spcAft>
                <a:spcPts val="0"/>
              </a:spcAft>
              <a:buSzPts val="1540"/>
              <a:buChar char="⚪"/>
            </a:pPr>
            <a:r>
              <a:rPr lang="en-US"/>
              <a:t>Need to compute this all the down the tree</a:t>
            </a:r>
            <a:endParaRPr/>
          </a:p>
          <a:p>
            <a:pPr indent="-273050" lvl="0" marL="273050" rtl="0" algn="l">
              <a:lnSpc>
                <a:spcPct val="150000"/>
              </a:lnSpc>
              <a:spcBef>
                <a:spcPts val="540"/>
              </a:spcBef>
              <a:spcAft>
                <a:spcPts val="0"/>
              </a:spcAft>
              <a:buSzPts val="2295"/>
              <a:buChar char="⚫"/>
            </a:pPr>
            <a:r>
              <a:rPr lang="en-US"/>
              <a:t>Assumption: Both players play optimally!</a:t>
            </a:r>
            <a:endParaRPr/>
          </a:p>
          <a:p>
            <a:pPr indent="-273050" lvl="0" marL="273050" rtl="0" algn="l">
              <a:lnSpc>
                <a:spcPct val="150000"/>
              </a:lnSpc>
              <a:spcBef>
                <a:spcPts val="540"/>
              </a:spcBef>
              <a:spcAft>
                <a:spcPts val="0"/>
              </a:spcAft>
              <a:buSzPts val="2295"/>
              <a:buChar char="⚫"/>
            </a:pPr>
            <a:r>
              <a:rPr lang="en-US"/>
              <a:t>Given a game tree, the optimal strategy can be determined by using the </a:t>
            </a:r>
            <a:r>
              <a:rPr b="1" lang="en-US"/>
              <a:t>minimax value of each node.</a:t>
            </a:r>
            <a:endParaRPr/>
          </a:p>
          <a:p>
            <a:pPr indent="0" lvl="0" marL="273050" rtl="0" algn="l">
              <a:spcBef>
                <a:spcPts val="540"/>
              </a:spcBef>
              <a:spcAft>
                <a:spcPts val="0"/>
              </a:spcAft>
              <a:buNone/>
            </a:pPr>
            <a:r>
              <a:t/>
            </a:r>
            <a:endParaRPr/>
          </a:p>
          <a:p>
            <a:pPr indent="-273050" lvl="0" marL="273050" rtl="0" algn="l">
              <a:spcBef>
                <a:spcPts val="280"/>
              </a:spcBef>
              <a:spcAft>
                <a:spcPts val="0"/>
              </a:spcAft>
              <a:buSzPts val="1190"/>
              <a:buFont typeface="Georgia"/>
              <a:buNone/>
            </a:pPr>
            <a:r>
              <a:t/>
            </a:r>
            <a:endParaRPr sz="1400"/>
          </a:p>
          <a:p>
            <a:pPr indent="-273050" lvl="0" marL="273050" rtl="0" algn="l">
              <a:spcBef>
                <a:spcPts val="320"/>
              </a:spcBef>
              <a:spcAft>
                <a:spcPts val="0"/>
              </a:spcAft>
              <a:buSzPts val="1360"/>
              <a:buFont typeface="Georgia"/>
              <a:buNone/>
            </a:pPr>
            <a:r>
              <a:rPr lang="en-US" sz="1600"/>
              <a:t>	</a:t>
            </a:r>
            <a:endParaRPr/>
          </a:p>
          <a:p>
            <a:pPr indent="-127317" lvl="0" marL="273050" rtl="0" algn="l">
              <a:spcBef>
                <a:spcPts val="540"/>
              </a:spcBef>
              <a:spcAft>
                <a:spcPts val="0"/>
              </a:spcAft>
              <a:buSzPts val="2295"/>
              <a:buNone/>
            </a:pPr>
            <a:r>
              <a:t/>
            </a:r>
            <a:endParaRPr/>
          </a:p>
        </p:txBody>
      </p:sp>
      <p:sp>
        <p:nvSpPr>
          <p:cNvPr id="267" name="Google Shape;267;p2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a:t>
            </a:r>
            <a:endParaRPr/>
          </a:p>
        </p:txBody>
      </p:sp>
      <p:sp>
        <p:nvSpPr>
          <p:cNvPr id="274" name="Google Shape;274;p2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75" name="Google Shape;275;p24"/>
          <p:cNvPicPr preferRelativeResize="0"/>
          <p:nvPr/>
        </p:nvPicPr>
        <p:blipFill>
          <a:blip r:embed="rId3">
            <a:alphaModFix/>
          </a:blip>
          <a:stretch>
            <a:fillRect/>
          </a:stretch>
        </p:blipFill>
        <p:spPr>
          <a:xfrm>
            <a:off x="19050" y="1931041"/>
            <a:ext cx="9143999" cy="37640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282" name="Google Shape;282;p25"/>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283" name="Google Shape;283;p25"/>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284" name="Google Shape;284;p25"/>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285" name="Google Shape;285;p25"/>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286" name="Google Shape;286;p25"/>
          <p:cNvPicPr preferRelativeResize="0"/>
          <p:nvPr/>
        </p:nvPicPr>
        <p:blipFill rotWithShape="1">
          <a:blip r:embed="rId4">
            <a:alphaModFix/>
          </a:blip>
          <a:srcRect b="0" l="0" r="0" t="0"/>
          <a:stretch/>
        </p:blipFill>
        <p:spPr>
          <a:xfrm>
            <a:off x="6248400" y="4200525"/>
            <a:ext cx="762000" cy="447675"/>
          </a:xfrm>
          <a:prstGeom prst="rect">
            <a:avLst/>
          </a:prstGeom>
          <a:noFill/>
          <a:ln>
            <a:noFill/>
          </a:ln>
        </p:spPr>
      </p:pic>
      <p:pic>
        <p:nvPicPr>
          <p:cNvPr id="287" name="Google Shape;287;p25"/>
          <p:cNvPicPr preferRelativeResize="0"/>
          <p:nvPr/>
        </p:nvPicPr>
        <p:blipFill rotWithShape="1">
          <a:blip r:embed="rId4">
            <a:alphaModFix/>
          </a:blip>
          <a:srcRect b="0" l="0" r="0" t="0"/>
          <a:stretch/>
        </p:blipFill>
        <p:spPr>
          <a:xfrm>
            <a:off x="7239000" y="4343400"/>
            <a:ext cx="304800" cy="219075"/>
          </a:xfrm>
          <a:prstGeom prst="rect">
            <a:avLst/>
          </a:prstGeom>
          <a:noFill/>
          <a:ln>
            <a:noFill/>
          </a:ln>
        </p:spPr>
      </p:pic>
      <p:pic>
        <p:nvPicPr>
          <p:cNvPr id="288" name="Google Shape;288;p25"/>
          <p:cNvPicPr preferRelativeResize="0"/>
          <p:nvPr/>
        </p:nvPicPr>
        <p:blipFill rotWithShape="1">
          <a:blip r:embed="rId4">
            <a:alphaModFix/>
          </a:blip>
          <a:srcRect b="0" l="0" r="0" t="0"/>
          <a:stretch/>
        </p:blipFill>
        <p:spPr>
          <a:xfrm>
            <a:off x="7315200" y="4495800"/>
            <a:ext cx="304800" cy="179388"/>
          </a:xfrm>
          <a:prstGeom prst="rect">
            <a:avLst/>
          </a:prstGeom>
          <a:noFill/>
          <a:ln>
            <a:noFill/>
          </a:ln>
        </p:spPr>
      </p:pic>
      <p:pic>
        <p:nvPicPr>
          <p:cNvPr id="289" name="Google Shape;289;p25"/>
          <p:cNvPicPr preferRelativeResize="0"/>
          <p:nvPr/>
        </p:nvPicPr>
        <p:blipFill rotWithShape="1">
          <a:blip r:embed="rId4">
            <a:alphaModFix/>
          </a:blip>
          <a:srcRect b="0" l="0" r="0" t="0"/>
          <a:stretch/>
        </p:blipFill>
        <p:spPr>
          <a:xfrm>
            <a:off x="7772400" y="4495800"/>
            <a:ext cx="304800" cy="179388"/>
          </a:xfrm>
          <a:prstGeom prst="rect">
            <a:avLst/>
          </a:prstGeom>
          <a:noFill/>
          <a:ln>
            <a:noFill/>
          </a:ln>
        </p:spPr>
      </p:pic>
      <p:pic>
        <p:nvPicPr>
          <p:cNvPr id="290" name="Google Shape;290;p25"/>
          <p:cNvPicPr preferRelativeResize="0"/>
          <p:nvPr/>
        </p:nvPicPr>
        <p:blipFill rotWithShape="1">
          <a:blip r:embed="rId4">
            <a:alphaModFix/>
          </a:blip>
          <a:srcRect b="0" l="0" r="0" t="0"/>
          <a:stretch/>
        </p:blipFill>
        <p:spPr>
          <a:xfrm>
            <a:off x="7772400" y="4386263"/>
            <a:ext cx="152400" cy="109537"/>
          </a:xfrm>
          <a:prstGeom prst="rect">
            <a:avLst/>
          </a:prstGeom>
          <a:noFill/>
          <a:ln>
            <a:noFill/>
          </a:ln>
        </p:spPr>
      </p:pic>
      <p:pic>
        <p:nvPicPr>
          <p:cNvPr id="291" name="Google Shape;291;p25"/>
          <p:cNvPicPr preferRelativeResize="0"/>
          <p:nvPr/>
        </p:nvPicPr>
        <p:blipFill rotWithShape="1">
          <a:blip r:embed="rId4">
            <a:alphaModFix/>
          </a:blip>
          <a:srcRect b="0" l="0" r="0" t="0"/>
          <a:stretch/>
        </p:blipFill>
        <p:spPr>
          <a:xfrm>
            <a:off x="5638800" y="4452938"/>
            <a:ext cx="304800" cy="179387"/>
          </a:xfrm>
          <a:prstGeom prst="rect">
            <a:avLst/>
          </a:prstGeom>
          <a:noFill/>
          <a:ln>
            <a:noFill/>
          </a:ln>
        </p:spPr>
      </p:pic>
      <p:pic>
        <p:nvPicPr>
          <p:cNvPr id="292" name="Google Shape;292;p25"/>
          <p:cNvPicPr preferRelativeResize="0"/>
          <p:nvPr/>
        </p:nvPicPr>
        <p:blipFill rotWithShape="1">
          <a:blip r:embed="rId4">
            <a:alphaModFix/>
          </a:blip>
          <a:srcRect b="0" l="0" r="0" t="0"/>
          <a:stretch/>
        </p:blipFill>
        <p:spPr>
          <a:xfrm>
            <a:off x="5638800" y="4343400"/>
            <a:ext cx="152400" cy="109538"/>
          </a:xfrm>
          <a:prstGeom prst="rect">
            <a:avLst/>
          </a:prstGeom>
          <a:noFill/>
          <a:ln>
            <a:noFill/>
          </a:ln>
        </p:spPr>
      </p:pic>
      <p:pic>
        <p:nvPicPr>
          <p:cNvPr id="293" name="Google Shape;293;p25"/>
          <p:cNvPicPr preferRelativeResize="0"/>
          <p:nvPr/>
        </p:nvPicPr>
        <p:blipFill rotWithShape="1">
          <a:blip r:embed="rId4">
            <a:alphaModFix/>
          </a:blip>
          <a:srcRect b="0" l="0" r="0" t="0"/>
          <a:stretch/>
        </p:blipFill>
        <p:spPr>
          <a:xfrm>
            <a:off x="4724400" y="4468813"/>
            <a:ext cx="304800" cy="179387"/>
          </a:xfrm>
          <a:prstGeom prst="rect">
            <a:avLst/>
          </a:prstGeom>
          <a:noFill/>
          <a:ln>
            <a:noFill/>
          </a:ln>
        </p:spPr>
      </p:pic>
      <p:pic>
        <p:nvPicPr>
          <p:cNvPr id="294" name="Google Shape;294;p25"/>
          <p:cNvPicPr preferRelativeResize="0"/>
          <p:nvPr/>
        </p:nvPicPr>
        <p:blipFill rotWithShape="1">
          <a:blip r:embed="rId4">
            <a:alphaModFix/>
          </a:blip>
          <a:srcRect b="0" l="0" r="0" t="0"/>
          <a:stretch/>
        </p:blipFill>
        <p:spPr>
          <a:xfrm>
            <a:off x="4724400" y="4359275"/>
            <a:ext cx="152400" cy="109538"/>
          </a:xfrm>
          <a:prstGeom prst="rect">
            <a:avLst/>
          </a:prstGeom>
          <a:noFill/>
          <a:ln>
            <a:noFill/>
          </a:ln>
        </p:spPr>
      </p:pic>
      <p:pic>
        <p:nvPicPr>
          <p:cNvPr id="295" name="Google Shape;295;p25"/>
          <p:cNvPicPr preferRelativeResize="0"/>
          <p:nvPr/>
        </p:nvPicPr>
        <p:blipFill rotWithShape="1">
          <a:blip r:embed="rId4">
            <a:alphaModFix/>
          </a:blip>
          <a:srcRect b="0" l="0" r="0" t="0"/>
          <a:stretch/>
        </p:blipFill>
        <p:spPr>
          <a:xfrm>
            <a:off x="5257800" y="4452938"/>
            <a:ext cx="304800" cy="179387"/>
          </a:xfrm>
          <a:prstGeom prst="rect">
            <a:avLst/>
          </a:prstGeom>
          <a:noFill/>
          <a:ln>
            <a:noFill/>
          </a:ln>
        </p:spPr>
      </p:pic>
      <p:pic>
        <p:nvPicPr>
          <p:cNvPr id="296" name="Google Shape;296;p25"/>
          <p:cNvPicPr preferRelativeResize="0"/>
          <p:nvPr/>
        </p:nvPicPr>
        <p:blipFill rotWithShape="1">
          <a:blip r:embed="rId4">
            <a:alphaModFix/>
          </a:blip>
          <a:srcRect b="0" l="0" r="0" t="0"/>
          <a:stretch/>
        </p:blipFill>
        <p:spPr>
          <a:xfrm>
            <a:off x="5257800" y="4343400"/>
            <a:ext cx="152400" cy="109538"/>
          </a:xfrm>
          <a:prstGeom prst="rect">
            <a:avLst/>
          </a:prstGeom>
          <a:noFill/>
          <a:ln>
            <a:noFill/>
          </a:ln>
        </p:spPr>
      </p:pic>
      <p:pic>
        <p:nvPicPr>
          <p:cNvPr id="297" name="Google Shape;297;p25"/>
          <p:cNvPicPr preferRelativeResize="0"/>
          <p:nvPr/>
        </p:nvPicPr>
        <p:blipFill rotWithShape="1">
          <a:blip r:embed="rId4">
            <a:alphaModFix/>
          </a:blip>
          <a:srcRect b="0" l="0" r="0" t="0"/>
          <a:stretch/>
        </p:blipFill>
        <p:spPr>
          <a:xfrm>
            <a:off x="3581400" y="4468813"/>
            <a:ext cx="457200" cy="269875"/>
          </a:xfrm>
          <a:prstGeom prst="rect">
            <a:avLst/>
          </a:prstGeom>
          <a:noFill/>
          <a:ln>
            <a:noFill/>
          </a:ln>
        </p:spPr>
      </p:pic>
      <p:pic>
        <p:nvPicPr>
          <p:cNvPr id="298" name="Google Shape;298;p25"/>
          <p:cNvPicPr preferRelativeResize="0"/>
          <p:nvPr/>
        </p:nvPicPr>
        <p:blipFill rotWithShape="1">
          <a:blip r:embed="rId4">
            <a:alphaModFix/>
          </a:blip>
          <a:srcRect b="0" l="0" r="0" t="0"/>
          <a:stretch/>
        </p:blipFill>
        <p:spPr>
          <a:xfrm>
            <a:off x="3657600" y="4359275"/>
            <a:ext cx="228600" cy="165100"/>
          </a:xfrm>
          <a:prstGeom prst="rect">
            <a:avLst/>
          </a:prstGeom>
          <a:noFill/>
          <a:ln>
            <a:noFill/>
          </a:ln>
        </p:spPr>
      </p:pic>
      <p:pic>
        <p:nvPicPr>
          <p:cNvPr id="299" name="Google Shape;299;p25"/>
          <p:cNvPicPr preferRelativeResize="0"/>
          <p:nvPr/>
        </p:nvPicPr>
        <p:blipFill rotWithShape="1">
          <a:blip r:embed="rId4">
            <a:alphaModFix/>
          </a:blip>
          <a:srcRect b="0" l="0" r="0" t="0"/>
          <a:stretch/>
        </p:blipFill>
        <p:spPr>
          <a:xfrm>
            <a:off x="2438400" y="4452938"/>
            <a:ext cx="304800" cy="179387"/>
          </a:xfrm>
          <a:prstGeom prst="rect">
            <a:avLst/>
          </a:prstGeom>
          <a:noFill/>
          <a:ln>
            <a:noFill/>
          </a:ln>
        </p:spPr>
      </p:pic>
      <p:pic>
        <p:nvPicPr>
          <p:cNvPr id="300" name="Google Shape;300;p25"/>
          <p:cNvPicPr preferRelativeResize="0"/>
          <p:nvPr/>
        </p:nvPicPr>
        <p:blipFill rotWithShape="1">
          <a:blip r:embed="rId4">
            <a:alphaModFix/>
          </a:blip>
          <a:srcRect b="0" l="0" r="0" t="0"/>
          <a:stretch/>
        </p:blipFill>
        <p:spPr>
          <a:xfrm>
            <a:off x="2438400" y="4343400"/>
            <a:ext cx="152400" cy="109538"/>
          </a:xfrm>
          <a:prstGeom prst="rect">
            <a:avLst/>
          </a:prstGeom>
          <a:noFill/>
          <a:ln>
            <a:noFill/>
          </a:ln>
        </p:spPr>
      </p:pic>
      <p:pic>
        <p:nvPicPr>
          <p:cNvPr id="301" name="Google Shape;301;p25"/>
          <p:cNvPicPr preferRelativeResize="0"/>
          <p:nvPr/>
        </p:nvPicPr>
        <p:blipFill rotWithShape="1">
          <a:blip r:embed="rId4">
            <a:alphaModFix/>
          </a:blip>
          <a:srcRect b="0" l="0" r="0" t="0"/>
          <a:stretch/>
        </p:blipFill>
        <p:spPr>
          <a:xfrm>
            <a:off x="3124200" y="4452938"/>
            <a:ext cx="304800" cy="179387"/>
          </a:xfrm>
          <a:prstGeom prst="rect">
            <a:avLst/>
          </a:prstGeom>
          <a:noFill/>
          <a:ln>
            <a:noFill/>
          </a:ln>
        </p:spPr>
      </p:pic>
      <p:pic>
        <p:nvPicPr>
          <p:cNvPr id="302" name="Google Shape;302;p25"/>
          <p:cNvPicPr preferRelativeResize="0"/>
          <p:nvPr/>
        </p:nvPicPr>
        <p:blipFill rotWithShape="1">
          <a:blip r:embed="rId4">
            <a:alphaModFix/>
          </a:blip>
          <a:srcRect b="0" l="0" r="0" t="0"/>
          <a:stretch/>
        </p:blipFill>
        <p:spPr>
          <a:xfrm>
            <a:off x="3124200" y="4343400"/>
            <a:ext cx="152400" cy="109538"/>
          </a:xfrm>
          <a:prstGeom prst="rect">
            <a:avLst/>
          </a:prstGeom>
          <a:noFill/>
          <a:ln>
            <a:noFill/>
          </a:ln>
        </p:spPr>
      </p:pic>
      <p:pic>
        <p:nvPicPr>
          <p:cNvPr id="303" name="Google Shape;303;p25"/>
          <p:cNvPicPr preferRelativeResize="0"/>
          <p:nvPr/>
        </p:nvPicPr>
        <p:blipFill rotWithShape="1">
          <a:blip r:embed="rId5">
            <a:alphaModFix/>
          </a:blip>
          <a:srcRect b="0" l="0" r="0" t="0"/>
          <a:stretch/>
        </p:blipFill>
        <p:spPr>
          <a:xfrm>
            <a:off x="2514600" y="5181600"/>
            <a:ext cx="6324600" cy="377825"/>
          </a:xfrm>
          <a:prstGeom prst="rect">
            <a:avLst/>
          </a:prstGeom>
          <a:noFill/>
          <a:ln>
            <a:noFill/>
          </a:ln>
        </p:spPr>
      </p:pic>
      <p:pic>
        <p:nvPicPr>
          <p:cNvPr id="304" name="Google Shape;304;p25"/>
          <p:cNvPicPr preferRelativeResize="0"/>
          <p:nvPr/>
        </p:nvPicPr>
        <p:blipFill rotWithShape="1">
          <a:blip r:embed="rId5">
            <a:alphaModFix/>
          </a:blip>
          <a:srcRect b="0" l="0" r="0" t="0"/>
          <a:stretch/>
        </p:blipFill>
        <p:spPr>
          <a:xfrm>
            <a:off x="3733800" y="3638550"/>
            <a:ext cx="381000" cy="400050"/>
          </a:xfrm>
          <a:prstGeom prst="rect">
            <a:avLst/>
          </a:prstGeom>
          <a:noFill/>
          <a:ln>
            <a:noFill/>
          </a:ln>
        </p:spPr>
      </p:pic>
      <p:pic>
        <p:nvPicPr>
          <p:cNvPr id="305" name="Google Shape;305;p25"/>
          <p:cNvPicPr preferRelativeResize="0"/>
          <p:nvPr/>
        </p:nvPicPr>
        <p:blipFill rotWithShape="1">
          <a:blip r:embed="rId5">
            <a:alphaModFix/>
          </a:blip>
          <a:srcRect b="0" l="0" r="0" t="0"/>
          <a:stretch/>
        </p:blipFill>
        <p:spPr>
          <a:xfrm>
            <a:off x="5715000" y="3581400"/>
            <a:ext cx="381000" cy="400050"/>
          </a:xfrm>
          <a:prstGeom prst="rect">
            <a:avLst/>
          </a:prstGeom>
          <a:noFill/>
          <a:ln>
            <a:noFill/>
          </a:ln>
        </p:spPr>
      </p:pic>
      <p:pic>
        <p:nvPicPr>
          <p:cNvPr id="306" name="Google Shape;306;p25"/>
          <p:cNvPicPr preferRelativeResize="0"/>
          <p:nvPr/>
        </p:nvPicPr>
        <p:blipFill rotWithShape="1">
          <a:blip r:embed="rId5">
            <a:alphaModFix/>
          </a:blip>
          <a:srcRect b="0" l="0" r="0" t="0"/>
          <a:stretch/>
        </p:blipFill>
        <p:spPr>
          <a:xfrm>
            <a:off x="7543800" y="3581400"/>
            <a:ext cx="381000" cy="400050"/>
          </a:xfrm>
          <a:prstGeom prst="rect">
            <a:avLst/>
          </a:prstGeom>
          <a:noFill/>
          <a:ln>
            <a:noFill/>
          </a:ln>
        </p:spPr>
      </p:pic>
      <p:pic>
        <p:nvPicPr>
          <p:cNvPr id="307" name="Google Shape;307;p25"/>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08" name="Google Shape;308;p25"/>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15" name="Google Shape;315;p26"/>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316" name="Google Shape;316;p26"/>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317" name="Google Shape;317;p26"/>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318" name="Google Shape;318;p26"/>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319" name="Google Shape;319;p26"/>
          <p:cNvPicPr preferRelativeResize="0"/>
          <p:nvPr/>
        </p:nvPicPr>
        <p:blipFill rotWithShape="1">
          <a:blip r:embed="rId4">
            <a:alphaModFix/>
          </a:blip>
          <a:srcRect b="0" l="0" r="0" t="0"/>
          <a:stretch/>
        </p:blipFill>
        <p:spPr>
          <a:xfrm>
            <a:off x="6248400" y="4200525"/>
            <a:ext cx="762000" cy="447675"/>
          </a:xfrm>
          <a:prstGeom prst="rect">
            <a:avLst/>
          </a:prstGeom>
          <a:noFill/>
          <a:ln>
            <a:noFill/>
          </a:ln>
        </p:spPr>
      </p:pic>
      <p:pic>
        <p:nvPicPr>
          <p:cNvPr id="320" name="Google Shape;320;p26"/>
          <p:cNvPicPr preferRelativeResize="0"/>
          <p:nvPr/>
        </p:nvPicPr>
        <p:blipFill rotWithShape="1">
          <a:blip r:embed="rId4">
            <a:alphaModFix/>
          </a:blip>
          <a:srcRect b="0" l="0" r="0" t="0"/>
          <a:stretch/>
        </p:blipFill>
        <p:spPr>
          <a:xfrm>
            <a:off x="7239000" y="4343400"/>
            <a:ext cx="304800" cy="219075"/>
          </a:xfrm>
          <a:prstGeom prst="rect">
            <a:avLst/>
          </a:prstGeom>
          <a:noFill/>
          <a:ln>
            <a:noFill/>
          </a:ln>
        </p:spPr>
      </p:pic>
      <p:pic>
        <p:nvPicPr>
          <p:cNvPr id="321" name="Google Shape;321;p26"/>
          <p:cNvPicPr preferRelativeResize="0"/>
          <p:nvPr/>
        </p:nvPicPr>
        <p:blipFill rotWithShape="1">
          <a:blip r:embed="rId4">
            <a:alphaModFix/>
          </a:blip>
          <a:srcRect b="0" l="0" r="0" t="0"/>
          <a:stretch/>
        </p:blipFill>
        <p:spPr>
          <a:xfrm>
            <a:off x="7315200" y="4495800"/>
            <a:ext cx="304800" cy="179388"/>
          </a:xfrm>
          <a:prstGeom prst="rect">
            <a:avLst/>
          </a:prstGeom>
          <a:noFill/>
          <a:ln>
            <a:noFill/>
          </a:ln>
        </p:spPr>
      </p:pic>
      <p:pic>
        <p:nvPicPr>
          <p:cNvPr id="322" name="Google Shape;322;p26"/>
          <p:cNvPicPr preferRelativeResize="0"/>
          <p:nvPr/>
        </p:nvPicPr>
        <p:blipFill rotWithShape="1">
          <a:blip r:embed="rId4">
            <a:alphaModFix/>
          </a:blip>
          <a:srcRect b="0" l="0" r="0" t="0"/>
          <a:stretch/>
        </p:blipFill>
        <p:spPr>
          <a:xfrm>
            <a:off x="7772400" y="4495800"/>
            <a:ext cx="304800" cy="179388"/>
          </a:xfrm>
          <a:prstGeom prst="rect">
            <a:avLst/>
          </a:prstGeom>
          <a:noFill/>
          <a:ln>
            <a:noFill/>
          </a:ln>
        </p:spPr>
      </p:pic>
      <p:pic>
        <p:nvPicPr>
          <p:cNvPr id="323" name="Google Shape;323;p26"/>
          <p:cNvPicPr preferRelativeResize="0"/>
          <p:nvPr/>
        </p:nvPicPr>
        <p:blipFill rotWithShape="1">
          <a:blip r:embed="rId4">
            <a:alphaModFix/>
          </a:blip>
          <a:srcRect b="0" l="0" r="0" t="0"/>
          <a:stretch/>
        </p:blipFill>
        <p:spPr>
          <a:xfrm>
            <a:off x="7772400" y="4386263"/>
            <a:ext cx="152400" cy="109537"/>
          </a:xfrm>
          <a:prstGeom prst="rect">
            <a:avLst/>
          </a:prstGeom>
          <a:noFill/>
          <a:ln>
            <a:noFill/>
          </a:ln>
        </p:spPr>
      </p:pic>
      <p:pic>
        <p:nvPicPr>
          <p:cNvPr id="324" name="Google Shape;324;p26"/>
          <p:cNvPicPr preferRelativeResize="0"/>
          <p:nvPr/>
        </p:nvPicPr>
        <p:blipFill rotWithShape="1">
          <a:blip r:embed="rId4">
            <a:alphaModFix/>
          </a:blip>
          <a:srcRect b="0" l="0" r="0" t="0"/>
          <a:stretch/>
        </p:blipFill>
        <p:spPr>
          <a:xfrm>
            <a:off x="5638800" y="4452938"/>
            <a:ext cx="304800" cy="179387"/>
          </a:xfrm>
          <a:prstGeom prst="rect">
            <a:avLst/>
          </a:prstGeom>
          <a:noFill/>
          <a:ln>
            <a:noFill/>
          </a:ln>
        </p:spPr>
      </p:pic>
      <p:pic>
        <p:nvPicPr>
          <p:cNvPr id="325" name="Google Shape;325;p26"/>
          <p:cNvPicPr preferRelativeResize="0"/>
          <p:nvPr/>
        </p:nvPicPr>
        <p:blipFill rotWithShape="1">
          <a:blip r:embed="rId4">
            <a:alphaModFix/>
          </a:blip>
          <a:srcRect b="0" l="0" r="0" t="0"/>
          <a:stretch/>
        </p:blipFill>
        <p:spPr>
          <a:xfrm>
            <a:off x="5638800" y="4343400"/>
            <a:ext cx="152400" cy="109538"/>
          </a:xfrm>
          <a:prstGeom prst="rect">
            <a:avLst/>
          </a:prstGeom>
          <a:noFill/>
          <a:ln>
            <a:noFill/>
          </a:ln>
        </p:spPr>
      </p:pic>
      <p:pic>
        <p:nvPicPr>
          <p:cNvPr id="326" name="Google Shape;326;p26"/>
          <p:cNvPicPr preferRelativeResize="0"/>
          <p:nvPr/>
        </p:nvPicPr>
        <p:blipFill rotWithShape="1">
          <a:blip r:embed="rId4">
            <a:alphaModFix/>
          </a:blip>
          <a:srcRect b="0" l="0" r="0" t="0"/>
          <a:stretch/>
        </p:blipFill>
        <p:spPr>
          <a:xfrm>
            <a:off x="4724400" y="4468813"/>
            <a:ext cx="304800" cy="179387"/>
          </a:xfrm>
          <a:prstGeom prst="rect">
            <a:avLst/>
          </a:prstGeom>
          <a:noFill/>
          <a:ln>
            <a:noFill/>
          </a:ln>
        </p:spPr>
      </p:pic>
      <p:pic>
        <p:nvPicPr>
          <p:cNvPr id="327" name="Google Shape;327;p26"/>
          <p:cNvPicPr preferRelativeResize="0"/>
          <p:nvPr/>
        </p:nvPicPr>
        <p:blipFill rotWithShape="1">
          <a:blip r:embed="rId4">
            <a:alphaModFix/>
          </a:blip>
          <a:srcRect b="0" l="0" r="0" t="0"/>
          <a:stretch/>
        </p:blipFill>
        <p:spPr>
          <a:xfrm>
            <a:off x="4724400" y="4359275"/>
            <a:ext cx="152400" cy="109538"/>
          </a:xfrm>
          <a:prstGeom prst="rect">
            <a:avLst/>
          </a:prstGeom>
          <a:noFill/>
          <a:ln>
            <a:noFill/>
          </a:ln>
        </p:spPr>
      </p:pic>
      <p:pic>
        <p:nvPicPr>
          <p:cNvPr id="328" name="Google Shape;328;p26"/>
          <p:cNvPicPr preferRelativeResize="0"/>
          <p:nvPr/>
        </p:nvPicPr>
        <p:blipFill rotWithShape="1">
          <a:blip r:embed="rId4">
            <a:alphaModFix/>
          </a:blip>
          <a:srcRect b="0" l="0" r="0" t="0"/>
          <a:stretch/>
        </p:blipFill>
        <p:spPr>
          <a:xfrm>
            <a:off x="5257800" y="4452938"/>
            <a:ext cx="304800" cy="179387"/>
          </a:xfrm>
          <a:prstGeom prst="rect">
            <a:avLst/>
          </a:prstGeom>
          <a:noFill/>
          <a:ln>
            <a:noFill/>
          </a:ln>
        </p:spPr>
      </p:pic>
      <p:pic>
        <p:nvPicPr>
          <p:cNvPr id="329" name="Google Shape;329;p26"/>
          <p:cNvPicPr preferRelativeResize="0"/>
          <p:nvPr/>
        </p:nvPicPr>
        <p:blipFill rotWithShape="1">
          <a:blip r:embed="rId4">
            <a:alphaModFix/>
          </a:blip>
          <a:srcRect b="0" l="0" r="0" t="0"/>
          <a:stretch/>
        </p:blipFill>
        <p:spPr>
          <a:xfrm>
            <a:off x="5257800" y="4343400"/>
            <a:ext cx="152400" cy="109538"/>
          </a:xfrm>
          <a:prstGeom prst="rect">
            <a:avLst/>
          </a:prstGeom>
          <a:noFill/>
          <a:ln>
            <a:noFill/>
          </a:ln>
        </p:spPr>
      </p:pic>
      <p:pic>
        <p:nvPicPr>
          <p:cNvPr id="330" name="Google Shape;330;p26"/>
          <p:cNvPicPr preferRelativeResize="0"/>
          <p:nvPr/>
        </p:nvPicPr>
        <p:blipFill rotWithShape="1">
          <a:blip r:embed="rId4">
            <a:alphaModFix/>
          </a:blip>
          <a:srcRect b="0" l="0" r="0" t="0"/>
          <a:stretch/>
        </p:blipFill>
        <p:spPr>
          <a:xfrm>
            <a:off x="3581400" y="4468813"/>
            <a:ext cx="457200" cy="269875"/>
          </a:xfrm>
          <a:prstGeom prst="rect">
            <a:avLst/>
          </a:prstGeom>
          <a:noFill/>
          <a:ln>
            <a:noFill/>
          </a:ln>
        </p:spPr>
      </p:pic>
      <p:pic>
        <p:nvPicPr>
          <p:cNvPr id="331" name="Google Shape;331;p26"/>
          <p:cNvPicPr preferRelativeResize="0"/>
          <p:nvPr/>
        </p:nvPicPr>
        <p:blipFill rotWithShape="1">
          <a:blip r:embed="rId4">
            <a:alphaModFix/>
          </a:blip>
          <a:srcRect b="0" l="0" r="0" t="0"/>
          <a:stretch/>
        </p:blipFill>
        <p:spPr>
          <a:xfrm>
            <a:off x="3657600" y="4359275"/>
            <a:ext cx="228600" cy="165100"/>
          </a:xfrm>
          <a:prstGeom prst="rect">
            <a:avLst/>
          </a:prstGeom>
          <a:noFill/>
          <a:ln>
            <a:noFill/>
          </a:ln>
        </p:spPr>
      </p:pic>
      <p:pic>
        <p:nvPicPr>
          <p:cNvPr id="332" name="Google Shape;332;p26"/>
          <p:cNvPicPr preferRelativeResize="0"/>
          <p:nvPr/>
        </p:nvPicPr>
        <p:blipFill rotWithShape="1">
          <a:blip r:embed="rId4">
            <a:alphaModFix/>
          </a:blip>
          <a:srcRect b="0" l="0" r="0" t="0"/>
          <a:stretch/>
        </p:blipFill>
        <p:spPr>
          <a:xfrm>
            <a:off x="2438400" y="4452938"/>
            <a:ext cx="304800" cy="179387"/>
          </a:xfrm>
          <a:prstGeom prst="rect">
            <a:avLst/>
          </a:prstGeom>
          <a:noFill/>
          <a:ln>
            <a:noFill/>
          </a:ln>
        </p:spPr>
      </p:pic>
      <p:pic>
        <p:nvPicPr>
          <p:cNvPr id="333" name="Google Shape;333;p26"/>
          <p:cNvPicPr preferRelativeResize="0"/>
          <p:nvPr/>
        </p:nvPicPr>
        <p:blipFill rotWithShape="1">
          <a:blip r:embed="rId4">
            <a:alphaModFix/>
          </a:blip>
          <a:srcRect b="0" l="0" r="0" t="0"/>
          <a:stretch/>
        </p:blipFill>
        <p:spPr>
          <a:xfrm>
            <a:off x="2438400" y="4343400"/>
            <a:ext cx="152400" cy="109538"/>
          </a:xfrm>
          <a:prstGeom prst="rect">
            <a:avLst/>
          </a:prstGeom>
          <a:noFill/>
          <a:ln>
            <a:noFill/>
          </a:ln>
        </p:spPr>
      </p:pic>
      <p:pic>
        <p:nvPicPr>
          <p:cNvPr id="334" name="Google Shape;334;p26"/>
          <p:cNvPicPr preferRelativeResize="0"/>
          <p:nvPr/>
        </p:nvPicPr>
        <p:blipFill rotWithShape="1">
          <a:blip r:embed="rId4">
            <a:alphaModFix/>
          </a:blip>
          <a:srcRect b="0" l="0" r="0" t="0"/>
          <a:stretch/>
        </p:blipFill>
        <p:spPr>
          <a:xfrm>
            <a:off x="3124200" y="4452938"/>
            <a:ext cx="304800" cy="179387"/>
          </a:xfrm>
          <a:prstGeom prst="rect">
            <a:avLst/>
          </a:prstGeom>
          <a:noFill/>
          <a:ln>
            <a:noFill/>
          </a:ln>
        </p:spPr>
      </p:pic>
      <p:pic>
        <p:nvPicPr>
          <p:cNvPr id="335" name="Google Shape;335;p26"/>
          <p:cNvPicPr preferRelativeResize="0"/>
          <p:nvPr/>
        </p:nvPicPr>
        <p:blipFill rotWithShape="1">
          <a:blip r:embed="rId4">
            <a:alphaModFix/>
          </a:blip>
          <a:srcRect b="0" l="0" r="0" t="0"/>
          <a:stretch/>
        </p:blipFill>
        <p:spPr>
          <a:xfrm>
            <a:off x="3124200" y="4343400"/>
            <a:ext cx="152400" cy="109538"/>
          </a:xfrm>
          <a:prstGeom prst="rect">
            <a:avLst/>
          </a:prstGeom>
          <a:noFill/>
          <a:ln>
            <a:noFill/>
          </a:ln>
        </p:spPr>
      </p:pic>
      <p:pic>
        <p:nvPicPr>
          <p:cNvPr id="336" name="Google Shape;336;p26"/>
          <p:cNvPicPr preferRelativeResize="0"/>
          <p:nvPr/>
        </p:nvPicPr>
        <p:blipFill rotWithShape="1">
          <a:blip r:embed="rId5">
            <a:alphaModFix/>
          </a:blip>
          <a:srcRect b="0" l="0" r="0" t="0"/>
          <a:stretch/>
        </p:blipFill>
        <p:spPr>
          <a:xfrm>
            <a:off x="3733800" y="3638550"/>
            <a:ext cx="381000" cy="400050"/>
          </a:xfrm>
          <a:prstGeom prst="rect">
            <a:avLst/>
          </a:prstGeom>
          <a:noFill/>
          <a:ln>
            <a:noFill/>
          </a:ln>
        </p:spPr>
      </p:pic>
      <p:pic>
        <p:nvPicPr>
          <p:cNvPr id="337" name="Google Shape;337;p26"/>
          <p:cNvPicPr preferRelativeResize="0"/>
          <p:nvPr/>
        </p:nvPicPr>
        <p:blipFill rotWithShape="1">
          <a:blip r:embed="rId5">
            <a:alphaModFix/>
          </a:blip>
          <a:srcRect b="0" l="0" r="0" t="0"/>
          <a:stretch/>
        </p:blipFill>
        <p:spPr>
          <a:xfrm>
            <a:off x="5715000" y="3581400"/>
            <a:ext cx="381000" cy="400050"/>
          </a:xfrm>
          <a:prstGeom prst="rect">
            <a:avLst/>
          </a:prstGeom>
          <a:noFill/>
          <a:ln>
            <a:noFill/>
          </a:ln>
        </p:spPr>
      </p:pic>
      <p:pic>
        <p:nvPicPr>
          <p:cNvPr id="338" name="Google Shape;338;p26"/>
          <p:cNvPicPr preferRelativeResize="0"/>
          <p:nvPr/>
        </p:nvPicPr>
        <p:blipFill rotWithShape="1">
          <a:blip r:embed="rId5">
            <a:alphaModFix/>
          </a:blip>
          <a:srcRect b="0" l="0" r="0" t="0"/>
          <a:stretch/>
        </p:blipFill>
        <p:spPr>
          <a:xfrm>
            <a:off x="7543800" y="3581400"/>
            <a:ext cx="381000" cy="400050"/>
          </a:xfrm>
          <a:prstGeom prst="rect">
            <a:avLst/>
          </a:prstGeom>
          <a:noFill/>
          <a:ln>
            <a:noFill/>
          </a:ln>
        </p:spPr>
      </p:pic>
      <p:pic>
        <p:nvPicPr>
          <p:cNvPr id="339" name="Google Shape;339;p26"/>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40" name="Google Shape;340;p26"/>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47" name="Google Shape;347;p27"/>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pic>
        <p:nvPicPr>
          <p:cNvPr id="348" name="Google Shape;348;p27"/>
          <p:cNvPicPr preferRelativeResize="0"/>
          <p:nvPr/>
        </p:nvPicPr>
        <p:blipFill rotWithShape="1">
          <a:blip r:embed="rId4">
            <a:alphaModFix/>
          </a:blip>
          <a:srcRect b="0" l="0" r="0" t="0"/>
          <a:stretch/>
        </p:blipFill>
        <p:spPr>
          <a:xfrm>
            <a:off x="3429000" y="2971800"/>
            <a:ext cx="762000" cy="447675"/>
          </a:xfrm>
          <a:prstGeom prst="rect">
            <a:avLst/>
          </a:prstGeom>
          <a:noFill/>
          <a:ln>
            <a:noFill/>
          </a:ln>
        </p:spPr>
      </p:pic>
      <p:pic>
        <p:nvPicPr>
          <p:cNvPr id="349" name="Google Shape;349;p27"/>
          <p:cNvPicPr preferRelativeResize="0"/>
          <p:nvPr/>
        </p:nvPicPr>
        <p:blipFill rotWithShape="1">
          <a:blip r:embed="rId4">
            <a:alphaModFix/>
          </a:blip>
          <a:srcRect b="0" l="0" r="0" t="0"/>
          <a:stretch/>
        </p:blipFill>
        <p:spPr>
          <a:xfrm>
            <a:off x="5181600" y="3048000"/>
            <a:ext cx="304800" cy="296863"/>
          </a:xfrm>
          <a:prstGeom prst="rect">
            <a:avLst/>
          </a:prstGeom>
          <a:noFill/>
          <a:ln>
            <a:noFill/>
          </a:ln>
        </p:spPr>
      </p:pic>
      <p:pic>
        <p:nvPicPr>
          <p:cNvPr id="350" name="Google Shape;350;p27"/>
          <p:cNvPicPr preferRelativeResize="0"/>
          <p:nvPr/>
        </p:nvPicPr>
        <p:blipFill rotWithShape="1">
          <a:blip r:embed="rId4">
            <a:alphaModFix/>
          </a:blip>
          <a:srcRect b="0" l="0" r="0" t="0"/>
          <a:stretch/>
        </p:blipFill>
        <p:spPr>
          <a:xfrm>
            <a:off x="6629400" y="2905125"/>
            <a:ext cx="762000" cy="447675"/>
          </a:xfrm>
          <a:prstGeom prst="rect">
            <a:avLst/>
          </a:prstGeom>
          <a:noFill/>
          <a:ln>
            <a:noFill/>
          </a:ln>
        </p:spPr>
      </p:pic>
      <p:pic>
        <p:nvPicPr>
          <p:cNvPr id="351" name="Google Shape;351;p27"/>
          <p:cNvPicPr preferRelativeResize="0"/>
          <p:nvPr/>
        </p:nvPicPr>
        <p:blipFill rotWithShape="1">
          <a:blip r:embed="rId5">
            <a:alphaModFix/>
          </a:blip>
          <a:srcRect b="0" l="0" r="0" t="0"/>
          <a:stretch/>
        </p:blipFill>
        <p:spPr>
          <a:xfrm>
            <a:off x="5791200" y="2514600"/>
            <a:ext cx="381000" cy="400050"/>
          </a:xfrm>
          <a:prstGeom prst="rect">
            <a:avLst/>
          </a:prstGeom>
          <a:noFill/>
          <a:ln>
            <a:noFill/>
          </a:ln>
        </p:spPr>
      </p:pic>
      <p:sp>
        <p:nvSpPr>
          <p:cNvPr id="352" name="Google Shape;352;p27"/>
          <p:cNvSpPr/>
          <p:nvPr/>
        </p:nvSpPr>
        <p:spPr>
          <a:xfrm>
            <a:off x="25146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53" name="Google Shape;353;p27"/>
          <p:cNvCxnSpPr>
            <a:stCxn id="352" idx="2"/>
          </p:cNvCxnSpPr>
          <p:nvPr/>
        </p:nvCxnSpPr>
        <p:spPr>
          <a:xfrm flipH="1" rot="10800000">
            <a:off x="2514600" y="3810000"/>
            <a:ext cx="914400" cy="1447800"/>
          </a:xfrm>
          <a:prstGeom prst="curvedConnector4">
            <a:avLst>
              <a:gd fmla="val -25000" name="adj1"/>
              <a:gd fmla="val 78398" name="adj2"/>
            </a:avLst>
          </a:prstGeom>
          <a:noFill/>
          <a:ln cap="flat" cmpd="sng" w="12700">
            <a:solidFill>
              <a:srgbClr val="FF0000"/>
            </a:solidFill>
            <a:prstDash val="solid"/>
            <a:round/>
            <a:headEnd len="sm" w="sm" type="none"/>
            <a:tailEnd len="sm" w="sm" type="triangle"/>
          </a:ln>
        </p:spPr>
      </p:cxnSp>
      <p:sp>
        <p:nvSpPr>
          <p:cNvPr id="354" name="Google Shape;354;p27"/>
          <p:cNvSpPr/>
          <p:nvPr/>
        </p:nvSpPr>
        <p:spPr>
          <a:xfrm>
            <a:off x="84582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5" name="Google Shape;355;p27"/>
          <p:cNvSpPr/>
          <p:nvPr/>
        </p:nvSpPr>
        <p:spPr>
          <a:xfrm>
            <a:off x="4724400" y="5105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6" name="Google Shape;356;p27"/>
          <p:cNvSpPr/>
          <p:nvPr/>
        </p:nvSpPr>
        <p:spPr>
          <a:xfrm flipH="1">
            <a:off x="5334000" y="3810000"/>
            <a:ext cx="76200" cy="152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57" name="Google Shape;357;p27"/>
          <p:cNvCxnSpPr>
            <a:stCxn id="355" idx="2"/>
            <a:endCxn id="356" idx="0"/>
          </p:cNvCxnSpPr>
          <p:nvPr/>
        </p:nvCxnSpPr>
        <p:spPr>
          <a:xfrm flipH="1" rot="10800000">
            <a:off x="4724400" y="3810000"/>
            <a:ext cx="647700" cy="1447800"/>
          </a:xfrm>
          <a:prstGeom prst="curvedConnector4">
            <a:avLst>
              <a:gd fmla="val -35296" name="adj1"/>
              <a:gd fmla="val 95833" name="adj2"/>
            </a:avLst>
          </a:prstGeom>
          <a:noFill/>
          <a:ln cap="flat" cmpd="sng" w="12700">
            <a:solidFill>
              <a:srgbClr val="FF0000"/>
            </a:solidFill>
            <a:prstDash val="solid"/>
            <a:round/>
            <a:headEnd len="sm" w="sm" type="none"/>
            <a:tailEnd len="sm" w="sm" type="triangle"/>
          </a:ln>
        </p:spPr>
      </p:cxnSp>
      <p:cxnSp>
        <p:nvCxnSpPr>
          <p:cNvPr id="358" name="Google Shape;358;p27"/>
          <p:cNvCxnSpPr>
            <a:stCxn id="354" idx="6"/>
          </p:cNvCxnSpPr>
          <p:nvPr/>
        </p:nvCxnSpPr>
        <p:spPr>
          <a:xfrm rot="10800000">
            <a:off x="7772400" y="3721200"/>
            <a:ext cx="990600" cy="1536600"/>
          </a:xfrm>
          <a:prstGeom prst="curvedConnector4">
            <a:avLst>
              <a:gd fmla="val -23079" name="adj1"/>
              <a:gd fmla="val 98349" name="adj2"/>
            </a:avLst>
          </a:prstGeom>
          <a:noFill/>
          <a:ln cap="flat" cmpd="sng" w="12700">
            <a:solidFill>
              <a:srgbClr val="FF0000"/>
            </a:solidFill>
            <a:prstDash val="solid"/>
            <a:round/>
            <a:headEnd len="sm" w="sm" type="none"/>
            <a:tailEnd len="sm" w="sm" type="triangle"/>
          </a:ln>
        </p:spPr>
      </p:cxnSp>
      <p:sp>
        <p:nvSpPr>
          <p:cNvPr id="359" name="Google Shape;359;p27"/>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Two-Ply Game Tree</a:t>
            </a:r>
            <a:endParaRPr/>
          </a:p>
        </p:txBody>
      </p:sp>
      <p:pic>
        <p:nvPicPr>
          <p:cNvPr id="366" name="Google Shape;366;p28"/>
          <p:cNvPicPr preferRelativeResize="0"/>
          <p:nvPr/>
        </p:nvPicPr>
        <p:blipFill rotWithShape="1">
          <a:blip r:embed="rId3">
            <a:alphaModFix/>
          </a:blip>
          <a:srcRect b="0" l="0" r="0" t="0"/>
          <a:stretch/>
        </p:blipFill>
        <p:spPr>
          <a:xfrm>
            <a:off x="1524000" y="2514600"/>
            <a:ext cx="7620000" cy="3022600"/>
          </a:xfrm>
          <a:prstGeom prst="rect">
            <a:avLst/>
          </a:prstGeom>
          <a:noFill/>
          <a:ln>
            <a:noFill/>
          </a:ln>
        </p:spPr>
      </p:pic>
      <p:sp>
        <p:nvSpPr>
          <p:cNvPr id="367" name="Google Shape;367;p28"/>
          <p:cNvSpPr/>
          <p:nvPr/>
        </p:nvSpPr>
        <p:spPr>
          <a:xfrm>
            <a:off x="3657600" y="3581400"/>
            <a:ext cx="304800" cy="304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368" name="Google Shape;368;p28"/>
          <p:cNvCxnSpPr>
            <a:stCxn id="367" idx="2"/>
          </p:cNvCxnSpPr>
          <p:nvPr/>
        </p:nvCxnSpPr>
        <p:spPr>
          <a:xfrm flipH="1" rot="10800000">
            <a:off x="3657600" y="2667000"/>
            <a:ext cx="1752600" cy="1066800"/>
          </a:xfrm>
          <a:prstGeom prst="curvedConnector3">
            <a:avLst>
              <a:gd fmla="val -13042" name="adj1"/>
            </a:avLst>
          </a:prstGeom>
          <a:noFill/>
          <a:ln cap="flat" cmpd="sng" w="12700">
            <a:solidFill>
              <a:srgbClr val="FF0000"/>
            </a:solidFill>
            <a:prstDash val="solid"/>
            <a:round/>
            <a:headEnd len="sm" w="sm" type="none"/>
            <a:tailEnd len="sm" w="sm" type="triangle"/>
          </a:ln>
        </p:spPr>
      </p:cxnSp>
      <p:sp>
        <p:nvSpPr>
          <p:cNvPr id="369" name="Google Shape;369;p28"/>
          <p:cNvSpPr txBox="1"/>
          <p:nvPr/>
        </p:nvSpPr>
        <p:spPr>
          <a:xfrm>
            <a:off x="2895600" y="2359025"/>
            <a:ext cx="24050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600">
                <a:solidFill>
                  <a:srgbClr val="FF0000"/>
                </a:solidFill>
                <a:latin typeface="Verdana"/>
                <a:ea typeface="Verdana"/>
                <a:cs typeface="Verdana"/>
                <a:sym typeface="Verdana"/>
              </a:rPr>
              <a:t>The minimax decision</a:t>
            </a:r>
            <a:endParaRPr/>
          </a:p>
        </p:txBody>
      </p:sp>
      <p:sp>
        <p:nvSpPr>
          <p:cNvPr id="370" name="Google Shape;370;p28"/>
          <p:cNvSpPr txBox="1"/>
          <p:nvPr/>
        </p:nvSpPr>
        <p:spPr>
          <a:xfrm>
            <a:off x="609600" y="1412875"/>
            <a:ext cx="6837363"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Minimax maximizes the utility for the worst-case outcome for max</a:t>
            </a:r>
            <a:endParaRPr/>
          </a:p>
        </p:txBody>
      </p:sp>
      <p:sp>
        <p:nvSpPr>
          <p:cNvPr id="371" name="Google Shape;371;p2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a:t>
            </a:r>
            <a:endParaRPr/>
          </a:p>
        </p:txBody>
      </p:sp>
      <p:sp>
        <p:nvSpPr>
          <p:cNvPr id="378" name="Google Shape;378;p29"/>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79" name="Google Shape;379;p29"/>
          <p:cNvPicPr preferRelativeResize="0"/>
          <p:nvPr/>
        </p:nvPicPr>
        <p:blipFill>
          <a:blip r:embed="rId3">
            <a:alphaModFix/>
          </a:blip>
          <a:stretch>
            <a:fillRect/>
          </a:stretch>
        </p:blipFill>
        <p:spPr>
          <a:xfrm>
            <a:off x="457200" y="1554138"/>
            <a:ext cx="8411646" cy="50752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t>
            </a:r>
            <a:r>
              <a:rPr lang="en-US"/>
              <a:t>Algorithm Steps</a:t>
            </a:r>
            <a:endParaRPr/>
          </a:p>
        </p:txBody>
      </p:sp>
      <p:sp>
        <p:nvSpPr>
          <p:cNvPr id="386" name="Google Shape;386;p3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87" name="Google Shape;387;p30"/>
          <p:cNvSpPr txBox="1"/>
          <p:nvPr>
            <p:ph idx="1" type="body"/>
          </p:nvPr>
        </p:nvSpPr>
        <p:spPr>
          <a:xfrm>
            <a:off x="159650" y="1527050"/>
            <a:ext cx="8823600" cy="51111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b="1" lang="en-US" sz="2200"/>
              <a:t>Step 1</a:t>
            </a:r>
            <a:r>
              <a:rPr lang="en-US" sz="2200"/>
              <a:t>: First, generate the entire game tree starting with the current position of the game all the way upto the terminal states. This is how the game tree looks like for the game tic-tac-toe.</a:t>
            </a:r>
            <a:endParaRPr sz="2200"/>
          </a:p>
          <a:p>
            <a:pPr indent="0" lvl="0" marL="0" rtl="0" algn="l">
              <a:lnSpc>
                <a:spcPct val="115000"/>
              </a:lnSpc>
              <a:spcBef>
                <a:spcPts val="0"/>
              </a:spcBef>
              <a:spcAft>
                <a:spcPts val="0"/>
              </a:spcAft>
              <a:buClr>
                <a:schemeClr val="dk1"/>
              </a:buClr>
              <a:buSzPts val="1100"/>
              <a:buFont typeface="Arial"/>
              <a:buNone/>
            </a:pPr>
            <a:r>
              <a:rPr lang="en-US" sz="2000">
                <a:solidFill>
                  <a:srgbClr val="000000"/>
                </a:solidFill>
                <a:latin typeface="Times New Roman"/>
                <a:ea typeface="Times New Roman"/>
                <a:cs typeface="Times New Roman"/>
                <a:sym typeface="Times New Roman"/>
              </a:rPr>
              <a:t>Let us understand the defined terminology in terms of the diagram above.</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1500"/>
              </a:spcBef>
              <a:spcAft>
                <a:spcPts val="0"/>
              </a:spcAft>
              <a:buClr>
                <a:srgbClr val="000000"/>
              </a:buClr>
              <a:buSzPts val="2000"/>
              <a:buFont typeface="Times New Roman"/>
              <a:buAutoNum type="arabicPeriod"/>
            </a:pPr>
            <a:r>
              <a:rPr lang="en-US" sz="2000">
                <a:solidFill>
                  <a:srgbClr val="000000"/>
                </a:solidFill>
                <a:latin typeface="Times New Roman"/>
                <a:ea typeface="Times New Roman"/>
                <a:cs typeface="Times New Roman"/>
                <a:sym typeface="Times New Roman"/>
              </a:rPr>
              <a:t>The </a:t>
            </a:r>
            <a:r>
              <a:rPr b="1" lang="en-US" sz="2000">
                <a:solidFill>
                  <a:srgbClr val="000000"/>
                </a:solidFill>
                <a:latin typeface="Times New Roman"/>
                <a:ea typeface="Times New Roman"/>
                <a:cs typeface="Times New Roman"/>
                <a:sym typeface="Times New Roman"/>
              </a:rPr>
              <a:t>initial state</a:t>
            </a:r>
            <a:r>
              <a:rPr lang="en-US" sz="2000">
                <a:solidFill>
                  <a:srgbClr val="000000"/>
                </a:solidFill>
                <a:latin typeface="Times New Roman"/>
                <a:ea typeface="Times New Roman"/>
                <a:cs typeface="Times New Roman"/>
                <a:sym typeface="Times New Roman"/>
              </a:rPr>
              <a:t> is the first layer that defines that the board is blank it’s MAX’s turn to play.</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Successor function</a:t>
            </a:r>
            <a:r>
              <a:rPr lang="en-US" sz="2000">
                <a:solidFill>
                  <a:srgbClr val="000000"/>
                </a:solidFill>
                <a:latin typeface="Times New Roman"/>
                <a:ea typeface="Times New Roman"/>
                <a:cs typeface="Times New Roman"/>
                <a:sym typeface="Times New Roman"/>
              </a:rPr>
              <a:t> lists all the possible successor moves. It is defined for all the layers in the tree.</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Terminal State</a:t>
            </a:r>
            <a:r>
              <a:rPr lang="en-US" sz="2000">
                <a:solidFill>
                  <a:srgbClr val="000000"/>
                </a:solidFill>
                <a:latin typeface="Times New Roman"/>
                <a:ea typeface="Times New Roman"/>
                <a:cs typeface="Times New Roman"/>
                <a:sym typeface="Times New Roman"/>
              </a:rPr>
              <a:t> is the last layer of the tree that shows the final state, i.e whether the player MAX wins, loses, or ties with the opponent.</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b="1" lang="en-US" sz="2000">
                <a:solidFill>
                  <a:srgbClr val="000000"/>
                </a:solidFill>
                <a:latin typeface="Times New Roman"/>
                <a:ea typeface="Times New Roman"/>
                <a:cs typeface="Times New Roman"/>
                <a:sym typeface="Times New Roman"/>
              </a:rPr>
              <a:t>Utilities</a:t>
            </a:r>
            <a:r>
              <a:rPr lang="en-US" sz="2000">
                <a:solidFill>
                  <a:srgbClr val="000000"/>
                </a:solidFill>
                <a:latin typeface="Times New Roman"/>
                <a:ea typeface="Times New Roman"/>
                <a:cs typeface="Times New Roman"/>
                <a:sym typeface="Times New Roman"/>
              </a:rPr>
              <a:t> in this case for the terminal states are 1, 0, and -1 as discussed earlier, and they can be used to determine the utilities of the other nodes as well.</a:t>
            </a:r>
            <a:endParaRPr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1</a:t>
            </a:r>
            <a:endParaRPr/>
          </a:p>
        </p:txBody>
      </p:sp>
      <p:sp>
        <p:nvSpPr>
          <p:cNvPr id="394" name="Google Shape;394;p31"/>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5" name="Google Shape;395;p3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96" name="Google Shape;396;p31"/>
          <p:cNvPicPr preferRelativeResize="0"/>
          <p:nvPr/>
        </p:nvPicPr>
        <p:blipFill>
          <a:blip r:embed="rId3">
            <a:alphaModFix/>
          </a:blip>
          <a:stretch>
            <a:fillRect/>
          </a:stretch>
        </p:blipFill>
        <p:spPr>
          <a:xfrm>
            <a:off x="666750" y="1452563"/>
            <a:ext cx="7810500" cy="517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03" name="Google Shape;403;p32"/>
          <p:cNvSpPr txBox="1"/>
          <p:nvPr>
            <p:ph idx="1" type="body"/>
          </p:nvPr>
        </p:nvSpPr>
        <p:spPr>
          <a:xfrm>
            <a:off x="301750" y="1527050"/>
            <a:ext cx="8639400" cy="45720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b="1" lang="en-US"/>
              <a:t>Step 2</a:t>
            </a:r>
            <a:r>
              <a:rPr lang="en-US"/>
              <a:t>: Apply the utility function to get the utility values for all the terminal states.</a:t>
            </a:r>
            <a:endParaRPr/>
          </a:p>
          <a:p>
            <a:pPr indent="0" lvl="0" marL="0" rtl="0" algn="l">
              <a:lnSpc>
                <a:spcPct val="150000"/>
              </a:lnSpc>
              <a:spcBef>
                <a:spcPts val="360"/>
              </a:spcBef>
              <a:spcAft>
                <a:spcPts val="0"/>
              </a:spcAft>
              <a:buNone/>
            </a:pPr>
            <a:r>
              <a:rPr b="1" lang="en-US"/>
              <a:t>Step 3</a:t>
            </a:r>
            <a:r>
              <a:rPr lang="en-US"/>
              <a:t>: Determine the utilities of the higher nodes with the help of the utilities of the terminal nodes. </a:t>
            </a:r>
            <a:endParaRPr/>
          </a:p>
          <a:p>
            <a:pPr indent="0" lvl="0" marL="0" rtl="0" algn="l">
              <a:lnSpc>
                <a:spcPct val="150000"/>
              </a:lnSpc>
              <a:spcBef>
                <a:spcPts val="360"/>
              </a:spcBef>
              <a:spcAft>
                <a:spcPts val="0"/>
              </a:spcAft>
              <a:buNone/>
            </a:pPr>
            <a:r>
              <a:rPr lang="en-US" sz="2000"/>
              <a:t>Calculate the utility for the left node(red) of the layer above the terminal. Since it is the move of the player MIN, we will choose the minimum of all the utilities. For this case, we have to evaluate MIN{3, 5, 10}, which we know is certainly 3. So the utility for the red node is 3.</a:t>
            </a:r>
            <a:endParaRPr sz="2000"/>
          </a:p>
          <a:p>
            <a:pPr indent="0" lvl="0" marL="0" rtl="0" algn="l">
              <a:lnSpc>
                <a:spcPct val="150000"/>
              </a:lnSpc>
              <a:spcBef>
                <a:spcPts val="360"/>
              </a:spcBef>
              <a:spcAft>
                <a:spcPts val="0"/>
              </a:spcAft>
              <a:buNone/>
            </a:pPr>
            <a:r>
              <a:t/>
            </a:r>
            <a:endParaRPr/>
          </a:p>
          <a:p>
            <a:pPr indent="0" lvl="0" marL="0" rtl="0" algn="l">
              <a:lnSpc>
                <a:spcPct val="150000"/>
              </a:lnSpc>
              <a:spcBef>
                <a:spcPts val="360"/>
              </a:spcBef>
              <a:spcAft>
                <a:spcPts val="0"/>
              </a:spcAft>
              <a:buNone/>
            </a:pPr>
            <a:r>
              <a:t/>
            </a:r>
            <a:endParaRPr/>
          </a:p>
        </p:txBody>
      </p:sp>
      <p:sp>
        <p:nvSpPr>
          <p:cNvPr id="404" name="Google Shape;404;p3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Environment Type Discussed In this Lecture</a:t>
            </a:r>
            <a:endParaRPr/>
          </a:p>
        </p:txBody>
      </p:sp>
      <p:sp>
        <p:nvSpPr>
          <p:cNvPr id="180" name="Google Shape;180;p15"/>
          <p:cNvSpPr txBox="1"/>
          <p:nvPr>
            <p:ph idx="1" type="body"/>
          </p:nvPr>
        </p:nvSpPr>
        <p:spPr>
          <a:xfrm>
            <a:off x="3962400" y="1828800"/>
            <a:ext cx="4876800" cy="1371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US" sz="2000"/>
              <a:t>Turn-taking: Semi-dynamic</a:t>
            </a:r>
            <a:endParaRPr/>
          </a:p>
          <a:p>
            <a:pPr indent="-273050" lvl="0" marL="273050" rtl="0" algn="l">
              <a:spcBef>
                <a:spcPts val="400"/>
              </a:spcBef>
              <a:spcAft>
                <a:spcPts val="0"/>
              </a:spcAft>
              <a:buSzPts val="1700"/>
              <a:buChar char="⚫"/>
            </a:pPr>
            <a:r>
              <a:rPr lang="en-US" sz="2000"/>
              <a:t>Deterministic and non-deterministic</a:t>
            </a:r>
            <a:endParaRPr/>
          </a:p>
        </p:txBody>
      </p:sp>
      <p:sp>
        <p:nvSpPr>
          <p:cNvPr id="181" name="Google Shape;181;p15"/>
          <p:cNvSpPr txBox="1"/>
          <p:nvPr>
            <p:ph idx="12" type="sldNum"/>
          </p:nvPr>
        </p:nvSpPr>
        <p:spPr>
          <a:xfrm>
            <a:off x="4362450" y="1027113"/>
            <a:ext cx="457200" cy="441325"/>
          </a:xfrm>
          <a:prstGeom prst="rect">
            <a:avLst/>
          </a:prstGeom>
          <a:noFill/>
          <a:ln>
            <a:noFill/>
          </a:ln>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2" name="Google Shape;182;p15"/>
          <p:cNvSpPr txBox="1"/>
          <p:nvPr/>
        </p:nvSpPr>
        <p:spPr>
          <a:xfrm>
            <a:off x="2057400" y="1524000"/>
            <a:ext cx="1447800" cy="65087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Fully Observable</a:t>
            </a:r>
            <a:endParaRPr/>
          </a:p>
        </p:txBody>
      </p:sp>
      <p:sp>
        <p:nvSpPr>
          <p:cNvPr id="183" name="Google Shape;183;p15"/>
          <p:cNvSpPr txBox="1"/>
          <p:nvPr/>
        </p:nvSpPr>
        <p:spPr>
          <a:xfrm>
            <a:off x="1981200" y="2819400"/>
            <a:ext cx="16002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Multi-agent</a:t>
            </a:r>
            <a:endParaRPr/>
          </a:p>
        </p:txBody>
      </p:sp>
      <p:sp>
        <p:nvSpPr>
          <p:cNvPr id="184" name="Google Shape;184;p15"/>
          <p:cNvSpPr txBox="1"/>
          <p:nvPr/>
        </p:nvSpPr>
        <p:spPr>
          <a:xfrm>
            <a:off x="1981200" y="3810000"/>
            <a:ext cx="16002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Sequential</a:t>
            </a:r>
            <a:endParaRPr/>
          </a:p>
        </p:txBody>
      </p:sp>
      <p:cxnSp>
        <p:nvCxnSpPr>
          <p:cNvPr id="185" name="Google Shape;185;p15"/>
          <p:cNvCxnSpPr>
            <a:stCxn id="182" idx="2"/>
            <a:endCxn id="183" idx="0"/>
          </p:cNvCxnSpPr>
          <p:nvPr/>
        </p:nvCxnSpPr>
        <p:spPr>
          <a:xfrm>
            <a:off x="2781300" y="2174875"/>
            <a:ext cx="0" cy="644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cxnSp>
        <p:nvCxnSpPr>
          <p:cNvPr id="186" name="Google Shape;186;p15"/>
          <p:cNvCxnSpPr>
            <a:stCxn id="183" idx="2"/>
            <a:endCxn id="184" idx="0"/>
          </p:cNvCxnSpPr>
          <p:nvPr/>
        </p:nvCxnSpPr>
        <p:spPr>
          <a:xfrm>
            <a:off x="2781300" y="3195638"/>
            <a:ext cx="0" cy="614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87" name="Google Shape;187;p15"/>
          <p:cNvSpPr txBox="1"/>
          <p:nvPr/>
        </p:nvSpPr>
        <p:spPr>
          <a:xfrm>
            <a:off x="2286000" y="22971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88" name="Google Shape;188;p15"/>
          <p:cNvSpPr txBox="1"/>
          <p:nvPr/>
        </p:nvSpPr>
        <p:spPr>
          <a:xfrm>
            <a:off x="2133600" y="32877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89" name="Google Shape;189;p15"/>
          <p:cNvSpPr txBox="1"/>
          <p:nvPr/>
        </p:nvSpPr>
        <p:spPr>
          <a:xfrm>
            <a:off x="838200" y="4583113"/>
            <a:ext cx="1143000" cy="37623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Discrete </a:t>
            </a:r>
            <a:endParaRPr/>
          </a:p>
        </p:txBody>
      </p:sp>
      <p:sp>
        <p:nvSpPr>
          <p:cNvPr id="190" name="Google Shape;190;p15"/>
          <p:cNvSpPr txBox="1"/>
          <p:nvPr/>
        </p:nvSpPr>
        <p:spPr>
          <a:xfrm>
            <a:off x="4038600" y="4419600"/>
            <a:ext cx="1143000" cy="37623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Discrete </a:t>
            </a:r>
            <a:endParaRPr/>
          </a:p>
        </p:txBody>
      </p:sp>
      <p:cxnSp>
        <p:nvCxnSpPr>
          <p:cNvPr id="191" name="Google Shape;191;p15"/>
          <p:cNvCxnSpPr>
            <a:stCxn id="184" idx="2"/>
            <a:endCxn id="189" idx="0"/>
          </p:cNvCxnSpPr>
          <p:nvPr/>
        </p:nvCxnSpPr>
        <p:spPr>
          <a:xfrm flipH="1">
            <a:off x="1409700" y="4186238"/>
            <a:ext cx="1371600" cy="3969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cxnSp>
        <p:nvCxnSpPr>
          <p:cNvPr id="192" name="Google Shape;192;p15"/>
          <p:cNvCxnSpPr>
            <a:stCxn id="184" idx="2"/>
            <a:endCxn id="190" idx="0"/>
          </p:cNvCxnSpPr>
          <p:nvPr/>
        </p:nvCxnSpPr>
        <p:spPr>
          <a:xfrm>
            <a:off x="2781300" y="4186238"/>
            <a:ext cx="1828800" cy="2334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93" name="Google Shape;193;p15"/>
          <p:cNvSpPr txBox="1"/>
          <p:nvPr/>
        </p:nvSpPr>
        <p:spPr>
          <a:xfrm>
            <a:off x="1371600" y="40497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94" name="Google Shape;194;p15"/>
          <p:cNvSpPr txBox="1"/>
          <p:nvPr/>
        </p:nvSpPr>
        <p:spPr>
          <a:xfrm>
            <a:off x="381000" y="5410200"/>
            <a:ext cx="1295400" cy="9239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Game Tree Search</a:t>
            </a:r>
            <a:endParaRPr/>
          </a:p>
        </p:txBody>
      </p:sp>
      <p:cxnSp>
        <p:nvCxnSpPr>
          <p:cNvPr id="195" name="Google Shape;195;p15"/>
          <p:cNvCxnSpPr>
            <a:stCxn id="189" idx="2"/>
          </p:cNvCxnSpPr>
          <p:nvPr/>
        </p:nvCxnSpPr>
        <p:spPr>
          <a:xfrm flipH="1">
            <a:off x="533400" y="4959350"/>
            <a:ext cx="876300" cy="453900"/>
          </a:xfrm>
          <a:prstGeom prst="straightConnector1">
            <a:avLst/>
          </a:prstGeom>
          <a:noFill/>
          <a:ln cap="flat" cmpd="sng" w="11425">
            <a:solidFill>
              <a:schemeClr val="accent1"/>
            </a:solidFill>
            <a:prstDash val="dash"/>
            <a:round/>
            <a:headEnd len="med" w="med" type="none"/>
            <a:tailEnd len="med" w="med" type="stealth"/>
          </a:ln>
          <a:effectLst>
            <a:outerShdw blurRad="50800" rotWithShape="0" dir="5400000" dist="25400">
              <a:srgbClr val="000000">
                <a:alpha val="34901"/>
              </a:srgbClr>
            </a:outerShdw>
          </a:effectLst>
        </p:spPr>
      </p:cxnSp>
      <p:sp>
        <p:nvSpPr>
          <p:cNvPr id="196" name="Google Shape;196;p15"/>
          <p:cNvSpPr txBox="1"/>
          <p:nvPr/>
        </p:nvSpPr>
        <p:spPr>
          <a:xfrm>
            <a:off x="228600" y="46593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
        <p:nvSpPr>
          <p:cNvPr id="197" name="Google Shape;197;p15"/>
          <p:cNvSpPr txBox="1"/>
          <p:nvPr/>
        </p:nvSpPr>
        <p:spPr>
          <a:xfrm>
            <a:off x="4038600" y="3962400"/>
            <a:ext cx="6096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a:t>
            </a:r>
            <a:endParaRPr/>
          </a:p>
        </p:txBody>
      </p:sp>
      <p:sp>
        <p:nvSpPr>
          <p:cNvPr id="198" name="Google Shape;198;p15"/>
          <p:cNvSpPr txBox="1"/>
          <p:nvPr/>
        </p:nvSpPr>
        <p:spPr>
          <a:xfrm>
            <a:off x="5943600" y="5334000"/>
            <a:ext cx="2895600" cy="36988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Continuous Action Games</a:t>
            </a:r>
            <a:endParaRPr/>
          </a:p>
        </p:txBody>
      </p:sp>
      <p:sp>
        <p:nvSpPr>
          <p:cNvPr id="199" name="Google Shape;199;p15"/>
          <p:cNvSpPr txBox="1"/>
          <p:nvPr/>
        </p:nvSpPr>
        <p:spPr>
          <a:xfrm>
            <a:off x="3810000" y="5410200"/>
            <a:ext cx="1905000" cy="36988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accent1"/>
                </a:solidFill>
                <a:latin typeface="Arial"/>
                <a:ea typeface="Arial"/>
                <a:cs typeface="Arial"/>
                <a:sym typeface="Arial"/>
              </a:rPr>
              <a:t>Game Matrices</a:t>
            </a:r>
            <a:endParaRPr/>
          </a:p>
        </p:txBody>
      </p:sp>
      <p:cxnSp>
        <p:nvCxnSpPr>
          <p:cNvPr id="200" name="Google Shape;200;p15"/>
          <p:cNvCxnSpPr>
            <a:stCxn id="190" idx="2"/>
          </p:cNvCxnSpPr>
          <p:nvPr/>
        </p:nvCxnSpPr>
        <p:spPr>
          <a:xfrm flipH="1">
            <a:off x="4572000" y="4795838"/>
            <a:ext cx="38100" cy="620700"/>
          </a:xfrm>
          <a:prstGeom prst="straightConnector1">
            <a:avLst/>
          </a:prstGeom>
          <a:noFill/>
          <a:ln cap="flat" cmpd="sng" w="11425">
            <a:solidFill>
              <a:schemeClr val="accent1"/>
            </a:solidFill>
            <a:prstDash val="dash"/>
            <a:round/>
            <a:headEnd len="sm" w="sm" type="none"/>
            <a:tailEnd len="med" w="med" type="stealth"/>
          </a:ln>
          <a:effectLst>
            <a:outerShdw blurRad="50800" rotWithShape="0" dir="5400000" dist="25400">
              <a:srgbClr val="000000">
                <a:alpha val="34901"/>
              </a:srgbClr>
            </a:outerShdw>
          </a:effectLst>
        </p:spPr>
      </p:cxnSp>
      <p:cxnSp>
        <p:nvCxnSpPr>
          <p:cNvPr id="201" name="Google Shape;201;p15"/>
          <p:cNvCxnSpPr>
            <a:stCxn id="190" idx="3"/>
            <a:endCxn id="198" idx="0"/>
          </p:cNvCxnSpPr>
          <p:nvPr/>
        </p:nvCxnSpPr>
        <p:spPr>
          <a:xfrm>
            <a:off x="5181600" y="4607719"/>
            <a:ext cx="2209800" cy="726300"/>
          </a:xfrm>
          <a:prstGeom prst="straightConnector1">
            <a:avLst/>
          </a:prstGeom>
          <a:noFill/>
          <a:ln cap="flat" cmpd="sng" w="11425">
            <a:solidFill>
              <a:schemeClr val="accent1"/>
            </a:solidFill>
            <a:prstDash val="dash"/>
            <a:round/>
            <a:headEnd len="sm" w="sm" type="none"/>
            <a:tailEnd len="med" w="med" type="stealth"/>
          </a:ln>
          <a:effectLst>
            <a:outerShdw blurRad="50800" rotWithShape="0" dir="5400000" dist="25400">
              <a:srgbClr val="000000">
                <a:alpha val="34901"/>
              </a:srgbClr>
            </a:outerShdw>
          </a:effectLst>
        </p:spPr>
      </p:cxnSp>
      <p:sp>
        <p:nvSpPr>
          <p:cNvPr id="202" name="Google Shape;202;p15"/>
          <p:cNvSpPr txBox="1"/>
          <p:nvPr/>
        </p:nvSpPr>
        <p:spPr>
          <a:xfrm>
            <a:off x="5791200" y="4419600"/>
            <a:ext cx="60960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a:t>
            </a:r>
            <a:endParaRPr/>
          </a:p>
        </p:txBody>
      </p:sp>
      <p:sp>
        <p:nvSpPr>
          <p:cNvPr id="203" name="Google Shape;203;p15"/>
          <p:cNvSpPr txBox="1"/>
          <p:nvPr/>
        </p:nvSpPr>
        <p:spPr>
          <a:xfrm>
            <a:off x="3962400" y="5040313"/>
            <a:ext cx="83820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2, 3</a:t>
            </a:r>
            <a:endParaRPr/>
          </a:p>
        </p:txBody>
      </p:sp>
      <p:sp>
        <p:nvSpPr>
          <p:cNvPr id="411" name="Google Shape;411;p33"/>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2" name="Google Shape;412;p3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413" name="Google Shape;413;p33"/>
          <p:cNvPicPr preferRelativeResize="0"/>
          <p:nvPr/>
        </p:nvPicPr>
        <p:blipFill>
          <a:blip r:embed="rId3">
            <a:alphaModFix/>
          </a:blip>
          <a:stretch>
            <a:fillRect/>
          </a:stretch>
        </p:blipFill>
        <p:spPr>
          <a:xfrm>
            <a:off x="2015525" y="2117600"/>
            <a:ext cx="5112950" cy="339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2, 3</a:t>
            </a:r>
            <a:endParaRPr/>
          </a:p>
        </p:txBody>
      </p:sp>
      <p:sp>
        <p:nvSpPr>
          <p:cNvPr id="420" name="Google Shape;420;p34"/>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1" name="Google Shape;421;p3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2" name="Google Shape;422;p34"/>
          <p:cNvPicPr preferRelativeResize="0"/>
          <p:nvPr/>
        </p:nvPicPr>
        <p:blipFill>
          <a:blip r:embed="rId3">
            <a:alphaModFix/>
          </a:blip>
          <a:stretch>
            <a:fillRect/>
          </a:stretch>
        </p:blipFill>
        <p:spPr>
          <a:xfrm>
            <a:off x="1781175" y="2462213"/>
            <a:ext cx="5581650" cy="330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Step 2, 3</a:t>
            </a:r>
            <a:endParaRPr/>
          </a:p>
        </p:txBody>
      </p:sp>
      <p:sp>
        <p:nvSpPr>
          <p:cNvPr id="429" name="Google Shape;429;p35"/>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0" name="Google Shape;430;p3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31" name="Google Shape;431;p35"/>
          <p:cNvPicPr preferRelativeResize="0"/>
          <p:nvPr/>
        </p:nvPicPr>
        <p:blipFill>
          <a:blip r:embed="rId3">
            <a:alphaModFix/>
          </a:blip>
          <a:stretch>
            <a:fillRect/>
          </a:stretch>
        </p:blipFill>
        <p:spPr>
          <a:xfrm>
            <a:off x="1728788" y="2262188"/>
            <a:ext cx="5686425" cy="3248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6"/>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38" name="Google Shape;438;p36"/>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US"/>
              <a:t>Step 4: Calculate the utility values with the help of leaves considering one layer at a time until the root of the tree.</a:t>
            </a:r>
            <a:endParaRPr/>
          </a:p>
          <a:p>
            <a:pPr indent="0" lvl="0" marL="0" rtl="0" algn="l">
              <a:lnSpc>
                <a:spcPct val="115000"/>
              </a:lnSpc>
              <a:spcBef>
                <a:spcPts val="360"/>
              </a:spcBef>
              <a:spcAft>
                <a:spcPts val="0"/>
              </a:spcAft>
              <a:buNone/>
            </a:pPr>
            <a:r>
              <a:t/>
            </a:r>
            <a:endParaRPr/>
          </a:p>
          <a:p>
            <a:pPr indent="0" lvl="0" marL="0" rtl="0" algn="l">
              <a:lnSpc>
                <a:spcPct val="115000"/>
              </a:lnSpc>
              <a:spcBef>
                <a:spcPts val="360"/>
              </a:spcBef>
              <a:spcAft>
                <a:spcPts val="0"/>
              </a:spcAft>
              <a:buNone/>
            </a:pPr>
            <a:r>
              <a:rPr lang="en-US"/>
              <a:t>Step 5: Eventually, all the backed-up values reach to the root of the tree, i.e., the topmost point. At that point, MAX has to choose the highest value.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439" name="Google Shape;439;p3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7"/>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Algorithm Steps</a:t>
            </a:r>
            <a:endParaRPr/>
          </a:p>
        </p:txBody>
      </p:sp>
      <p:sp>
        <p:nvSpPr>
          <p:cNvPr id="446" name="Google Shape;446;p37"/>
          <p:cNvSpPr txBox="1"/>
          <p:nvPr>
            <p:ph idx="1" type="body"/>
          </p:nvPr>
        </p:nvSpPr>
        <p:spPr>
          <a:xfrm>
            <a:off x="301750" y="1527050"/>
            <a:ext cx="8723100" cy="51111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Char char="⚫"/>
            </a:pPr>
            <a:r>
              <a:rPr lang="en-US" sz="2400"/>
              <a:t>In our example, we only have 3 layers so we immediately reached to the root but in actual games, there will be many more layers and nodes. So we have to evaluate MAX{3,2} which is 3.</a:t>
            </a:r>
            <a:endParaRPr sz="2400"/>
          </a:p>
          <a:p>
            <a:pPr indent="-381000" lvl="0" marL="457200" rtl="0" algn="l">
              <a:lnSpc>
                <a:spcPct val="115000"/>
              </a:lnSpc>
              <a:spcBef>
                <a:spcPts val="0"/>
              </a:spcBef>
              <a:spcAft>
                <a:spcPts val="0"/>
              </a:spcAft>
              <a:buSzPts val="2400"/>
              <a:buChar char="⚫"/>
            </a:pPr>
            <a:r>
              <a:rPr lang="en-US" sz="2400"/>
              <a:t>Therefore, the best opening move for MAX is the left node(or the red one). This move is called the minimax decision as it maximizes the utility following the assumption that the opponent is also playing optimally to minimize it.</a:t>
            </a:r>
            <a:endParaRPr sz="2400"/>
          </a:p>
          <a:p>
            <a:pPr indent="-381000" lvl="0" marL="457200" rtl="0" algn="l">
              <a:lnSpc>
                <a:spcPct val="115000"/>
              </a:lnSpc>
              <a:spcBef>
                <a:spcPts val="0"/>
              </a:spcBef>
              <a:spcAft>
                <a:spcPts val="0"/>
              </a:spcAft>
              <a:buSzPts val="2400"/>
              <a:buChar char="⚫"/>
            </a:pPr>
            <a:r>
              <a:rPr lang="en-US" sz="2400"/>
              <a:t>To summarize: Minimax Decision = </a:t>
            </a:r>
            <a:r>
              <a:rPr b="1" lang="en-US" sz="2400"/>
              <a:t>MAX{MIN{3,5,10},MIN{2,2}} = MAX{3,2} = 3</a:t>
            </a:r>
            <a:endParaRPr b="1" sz="2400"/>
          </a:p>
        </p:txBody>
      </p:sp>
      <p:sp>
        <p:nvSpPr>
          <p:cNvPr id="447" name="Google Shape;447;p3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Algorithm Execution</a:t>
            </a:r>
            <a:endParaRPr/>
          </a:p>
        </p:txBody>
      </p:sp>
      <p:pic>
        <p:nvPicPr>
          <p:cNvPr id="454" name="Google Shape;454;p38"/>
          <p:cNvPicPr preferRelativeResize="0"/>
          <p:nvPr/>
        </p:nvPicPr>
        <p:blipFill rotWithShape="1">
          <a:blip r:embed="rId3">
            <a:alphaModFix/>
          </a:blip>
          <a:srcRect b="0" l="0" r="0" t="0"/>
          <a:stretch/>
        </p:blipFill>
        <p:spPr>
          <a:xfrm>
            <a:off x="1230952" y="1905000"/>
            <a:ext cx="7184400" cy="4355475"/>
          </a:xfrm>
          <a:prstGeom prst="rect">
            <a:avLst/>
          </a:prstGeom>
          <a:noFill/>
          <a:ln>
            <a:noFill/>
          </a:ln>
        </p:spPr>
      </p:pic>
      <p:sp>
        <p:nvSpPr>
          <p:cNvPr id="455" name="Google Shape;455;p38"/>
          <p:cNvSpPr txBox="1"/>
          <p:nvPr/>
        </p:nvSpPr>
        <p:spPr>
          <a:xfrm>
            <a:off x="838200" y="1447800"/>
            <a:ext cx="157003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 to move</a:t>
            </a:r>
            <a:endParaRPr/>
          </a:p>
        </p:txBody>
      </p:sp>
      <p:sp>
        <p:nvSpPr>
          <p:cNvPr id="456" name="Google Shape;456;p3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3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Properties of minmax</a:t>
            </a:r>
            <a:endParaRPr/>
          </a:p>
        </p:txBody>
      </p:sp>
      <p:sp>
        <p:nvSpPr>
          <p:cNvPr id="463" name="Google Shape;463;p3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64" name="Google Shape;464;p39"/>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360"/>
              </a:spcBef>
              <a:spcAft>
                <a:spcPts val="0"/>
              </a:spcAft>
              <a:buSzPts val="1530"/>
              <a:buChar char="⚫"/>
            </a:pPr>
            <a:r>
              <a:rPr lang="en-US"/>
              <a:t>Optimal? Yes, if the tree is finite </a:t>
            </a:r>
            <a:endParaRPr/>
          </a:p>
          <a:p>
            <a:pPr indent="-325755" lvl="0" marL="457200" rtl="0" algn="l">
              <a:lnSpc>
                <a:spcPct val="150000"/>
              </a:lnSpc>
              <a:spcBef>
                <a:spcPts val="0"/>
              </a:spcBef>
              <a:spcAft>
                <a:spcPts val="0"/>
              </a:spcAft>
              <a:buSzPts val="1530"/>
              <a:buChar char="⚫"/>
            </a:pPr>
            <a:r>
              <a:rPr lang="en-US"/>
              <a:t>Optimal? Yes </a:t>
            </a:r>
            <a:endParaRPr/>
          </a:p>
          <a:p>
            <a:pPr indent="-325755" lvl="0" marL="457200" rtl="0" algn="l">
              <a:lnSpc>
                <a:spcPct val="150000"/>
              </a:lnSpc>
              <a:spcBef>
                <a:spcPts val="0"/>
              </a:spcBef>
              <a:spcAft>
                <a:spcPts val="0"/>
              </a:spcAft>
              <a:buSzPts val="1530"/>
              <a:buChar char="⚫"/>
            </a:pPr>
            <a:r>
              <a:rPr lang="en-US"/>
              <a:t>Time complexity? O(b^m) </a:t>
            </a:r>
            <a:endParaRPr/>
          </a:p>
          <a:p>
            <a:pPr indent="-325755" lvl="0" marL="457200" rtl="0" algn="l">
              <a:lnSpc>
                <a:spcPct val="150000"/>
              </a:lnSpc>
              <a:spcBef>
                <a:spcPts val="0"/>
              </a:spcBef>
              <a:spcAft>
                <a:spcPts val="0"/>
              </a:spcAft>
              <a:buSzPts val="1530"/>
              <a:buChar char="⚫"/>
            </a:pPr>
            <a:r>
              <a:rPr lang="en-US"/>
              <a:t>Space Complexity O(bm) </a:t>
            </a:r>
            <a:endParaRPr/>
          </a:p>
          <a:p>
            <a:pPr indent="0" lvl="0" marL="457200" rtl="0" algn="l">
              <a:spcBef>
                <a:spcPts val="36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Minimax Algorithm</a:t>
            </a:r>
            <a:endParaRPr/>
          </a:p>
        </p:txBody>
      </p:sp>
      <p:sp>
        <p:nvSpPr>
          <p:cNvPr id="471" name="Google Shape;471;p40"/>
          <p:cNvSpPr txBox="1"/>
          <p:nvPr>
            <p:ph idx="1" type="body"/>
          </p:nvPr>
        </p:nvSpPr>
        <p:spPr>
          <a:xfrm>
            <a:off x="301625" y="1527175"/>
            <a:ext cx="8504238" cy="4721225"/>
          </a:xfrm>
          <a:prstGeom prst="rect">
            <a:avLst/>
          </a:prstGeom>
          <a:noFill/>
          <a:ln>
            <a:noFill/>
          </a:ln>
        </p:spPr>
        <p:txBody>
          <a:bodyPr anchorCtr="0" anchor="t" bIns="45700" lIns="91425" spcFirstLastPara="1" rIns="91425" wrap="square" tIns="45700">
            <a:noAutofit/>
          </a:bodyPr>
          <a:lstStyle/>
          <a:p>
            <a:pPr indent="-273050" lvl="0" marL="273050" rtl="0" algn="l">
              <a:lnSpc>
                <a:spcPct val="115000"/>
              </a:lnSpc>
              <a:spcBef>
                <a:spcPts val="0"/>
              </a:spcBef>
              <a:spcAft>
                <a:spcPts val="0"/>
              </a:spcAft>
              <a:buSzPts val="2295"/>
              <a:buChar char="⚫"/>
            </a:pPr>
            <a:r>
              <a:rPr lang="en-US"/>
              <a:t>Complete depth-first exploration of the game tree</a:t>
            </a:r>
            <a:endParaRPr/>
          </a:p>
          <a:p>
            <a:pPr indent="-273050" lvl="0" marL="273050" rtl="0" algn="l">
              <a:lnSpc>
                <a:spcPct val="115000"/>
              </a:lnSpc>
              <a:spcBef>
                <a:spcPts val="540"/>
              </a:spcBef>
              <a:spcAft>
                <a:spcPts val="0"/>
              </a:spcAft>
              <a:buSzPts val="2295"/>
              <a:buChar char="⚫"/>
            </a:pPr>
            <a:r>
              <a:rPr lang="en-US"/>
              <a:t>Assumptions:</a:t>
            </a:r>
            <a:endParaRPr/>
          </a:p>
          <a:p>
            <a:pPr indent="-273050" lvl="1" marL="547688" rtl="0" algn="l">
              <a:lnSpc>
                <a:spcPct val="115000"/>
              </a:lnSpc>
              <a:spcBef>
                <a:spcPts val="440"/>
              </a:spcBef>
              <a:spcAft>
                <a:spcPts val="0"/>
              </a:spcAft>
              <a:buSzPts val="1540"/>
              <a:buChar char="⚪"/>
            </a:pPr>
            <a:r>
              <a:rPr lang="en-US"/>
              <a:t>Max depth = d, b legal moves at each point</a:t>
            </a:r>
            <a:endParaRPr/>
          </a:p>
          <a:p>
            <a:pPr indent="-273050" lvl="1" marL="547687" rtl="0" algn="l">
              <a:lnSpc>
                <a:spcPct val="115000"/>
              </a:lnSpc>
              <a:spcBef>
                <a:spcPts val="440"/>
              </a:spcBef>
              <a:spcAft>
                <a:spcPts val="0"/>
              </a:spcAft>
              <a:buSzPts val="1540"/>
              <a:buChar char="⚪"/>
            </a:pPr>
            <a:r>
              <a:rPr lang="en-US"/>
              <a:t>E.g., Chess: d ~ 100, b ~35</a:t>
            </a:r>
            <a:endParaRPr/>
          </a:p>
          <a:p>
            <a:pPr indent="-255269" lvl="1" marL="547688" rtl="0" algn="l">
              <a:lnSpc>
                <a:spcPct val="115000"/>
              </a:lnSpc>
              <a:spcBef>
                <a:spcPts val="440"/>
              </a:spcBef>
              <a:spcAft>
                <a:spcPts val="0"/>
              </a:spcAft>
              <a:buSzPts val="1260"/>
              <a:buChar char="⚪"/>
            </a:pPr>
            <a:r>
              <a:rPr lang="en-US"/>
              <a:t>do we need to explore every path? </a:t>
            </a:r>
            <a:endParaRPr/>
          </a:p>
        </p:txBody>
      </p:sp>
      <p:graphicFrame>
        <p:nvGraphicFramePr>
          <p:cNvPr id="472" name="Google Shape;472;p40"/>
          <p:cNvGraphicFramePr/>
          <p:nvPr/>
        </p:nvGraphicFramePr>
        <p:xfrm>
          <a:off x="4419600" y="4343400"/>
          <a:ext cx="3000000" cy="3000000"/>
        </p:xfrm>
        <a:graphic>
          <a:graphicData uri="http://schemas.openxmlformats.org/drawingml/2006/table">
            <a:tbl>
              <a:tblPr>
                <a:noFill/>
                <a:tableStyleId>{36A68CBD-544B-401D-9777-FC6832F7824A}</a:tableStyleId>
              </a:tblPr>
              <a:tblGrid>
                <a:gridCol w="2133600"/>
                <a:gridCol w="1905000"/>
              </a:tblGrid>
              <a:tr h="345275">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Criterion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Minimax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9175">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Time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O(b</a:t>
                      </a:r>
                      <a:r>
                        <a:rPr b="0" baseline="30000" i="0" lang="en-US" sz="1800" u="none" cap="none" strike="noStrike">
                          <a:solidFill>
                            <a:schemeClr val="dk1"/>
                          </a:solidFill>
                          <a:latin typeface="Verdana"/>
                          <a:ea typeface="Verdana"/>
                          <a:cs typeface="Verdana"/>
                          <a:sym typeface="Verdana"/>
                        </a:rPr>
                        <a:t>d</a:t>
                      </a:r>
                      <a:r>
                        <a:rPr b="0" i="0" lang="en-US" sz="1800" u="none" cap="none" strike="noStrike">
                          <a:solidFill>
                            <a:schemeClr val="dk1"/>
                          </a:solidFill>
                          <a:latin typeface="Verdana"/>
                          <a:ea typeface="Verdana"/>
                          <a:cs typeface="Verdana"/>
                          <a:sym typeface="Verdan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80550">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Space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O(bd)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73" name="Google Shape;473;p40"/>
          <p:cNvSpPr txBox="1"/>
          <p:nvPr/>
        </p:nvSpPr>
        <p:spPr>
          <a:xfrm>
            <a:off x="5943588" y="5680150"/>
            <a:ext cx="4413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a:p>
        </p:txBody>
      </p:sp>
      <p:sp>
        <p:nvSpPr>
          <p:cNvPr id="474" name="Google Shape;474;p40"/>
          <p:cNvSpPr txBox="1"/>
          <p:nvPr/>
        </p:nvSpPr>
        <p:spPr>
          <a:xfrm>
            <a:off x="5943600" y="4876800"/>
            <a:ext cx="4413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475" name="Google Shape;475;p4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4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Practical problem with minimax search</a:t>
            </a:r>
            <a:endParaRPr/>
          </a:p>
        </p:txBody>
      </p:sp>
      <p:sp>
        <p:nvSpPr>
          <p:cNvPr id="482" name="Google Shape;482;p41"/>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US" sz="2400"/>
              <a:t>Number of game states is exponential in the number of moves.</a:t>
            </a:r>
            <a:endParaRPr/>
          </a:p>
          <a:p>
            <a:pPr indent="-273049" lvl="1" marL="547688" rtl="0" algn="l">
              <a:spcBef>
                <a:spcPts val="480"/>
              </a:spcBef>
              <a:spcAft>
                <a:spcPts val="0"/>
              </a:spcAft>
              <a:buSzPts val="1680"/>
              <a:buChar char="⚪"/>
            </a:pPr>
            <a:r>
              <a:rPr lang="en-US" sz="2400"/>
              <a:t>Solution: Do not examine every node </a:t>
            </a:r>
            <a:endParaRPr/>
          </a:p>
          <a:p>
            <a:pPr indent="-273049" lvl="1" marL="547688" rtl="0" algn="l">
              <a:spcBef>
                <a:spcPts val="480"/>
              </a:spcBef>
              <a:spcAft>
                <a:spcPts val="0"/>
              </a:spcAft>
              <a:buSzPts val="1680"/>
              <a:buFont typeface="Georgia"/>
              <a:buNone/>
            </a:pPr>
            <a:r>
              <a:rPr lang="en-US" sz="2400"/>
              <a:t> =&gt; pruning</a:t>
            </a:r>
            <a:endParaRPr/>
          </a:p>
          <a:p>
            <a:pPr indent="0" lvl="0" marL="822325" rtl="0" algn="l">
              <a:spcBef>
                <a:spcPts val="480"/>
              </a:spcBef>
              <a:spcAft>
                <a:spcPts val="0"/>
              </a:spcAft>
              <a:buNone/>
            </a:pPr>
            <a:r>
              <a:rPr lang="en-US" sz="2400"/>
              <a:t>Remove branches that do not influence final decision</a:t>
            </a:r>
            <a:endParaRPr/>
          </a:p>
          <a:p>
            <a:pPr indent="-114300" lvl="2" marL="822325" rtl="0" algn="l">
              <a:spcBef>
                <a:spcPts val="480"/>
              </a:spcBef>
              <a:spcAft>
                <a:spcPts val="0"/>
              </a:spcAft>
              <a:buSzPts val="1800"/>
              <a:buNone/>
            </a:pPr>
            <a:r>
              <a:t/>
            </a:r>
            <a:endParaRPr sz="2400"/>
          </a:p>
          <a:p>
            <a:pPr indent="-273050" lvl="0" marL="273050" rtl="0" algn="l">
              <a:spcBef>
                <a:spcPts val="480"/>
              </a:spcBef>
              <a:spcAft>
                <a:spcPts val="0"/>
              </a:spcAft>
              <a:buSzPts val="2040"/>
              <a:buChar char="⚫"/>
            </a:pPr>
            <a:r>
              <a:rPr lang="en-US" sz="2400"/>
              <a:t>Revisit example …</a:t>
            </a:r>
            <a:endParaRPr/>
          </a:p>
        </p:txBody>
      </p:sp>
      <p:sp>
        <p:nvSpPr>
          <p:cNvPr id="483" name="Google Shape;483;p4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4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Minmax optimization </a:t>
            </a:r>
            <a:endParaRPr/>
          </a:p>
        </p:txBody>
      </p:sp>
      <p:sp>
        <p:nvSpPr>
          <p:cNvPr id="490" name="Google Shape;490;p42"/>
          <p:cNvSpPr txBox="1"/>
          <p:nvPr>
            <p:ph idx="1" type="body"/>
          </p:nvPr>
        </p:nvSpPr>
        <p:spPr>
          <a:xfrm>
            <a:off x="187125" y="1527050"/>
            <a:ext cx="8618400" cy="5236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360"/>
              </a:spcBef>
              <a:spcAft>
                <a:spcPts val="0"/>
              </a:spcAft>
              <a:buSzPts val="2400"/>
              <a:buChar char="⚫"/>
            </a:pPr>
            <a:r>
              <a:rPr lang="en-US" sz="2400"/>
              <a:t>Game trees are, in general, very time consuming to build, and it’s only for simple games that it can be generated in a short time.</a:t>
            </a:r>
            <a:endParaRPr sz="2400"/>
          </a:p>
          <a:p>
            <a:pPr indent="-381000" lvl="0" marL="457200" rtl="0" algn="l">
              <a:lnSpc>
                <a:spcPct val="115000"/>
              </a:lnSpc>
              <a:spcBef>
                <a:spcPts val="0"/>
              </a:spcBef>
              <a:spcAft>
                <a:spcPts val="0"/>
              </a:spcAft>
              <a:buSzPts val="2400"/>
              <a:buChar char="⚫"/>
            </a:pPr>
            <a:r>
              <a:rPr lang="en-US" sz="2400"/>
              <a:t>If there are b legal moves, i.e., b nodes at each point and the maximum depth of the tree is m, the time complexity of the minimax algorithm is of the order bm(O(bm)).</a:t>
            </a:r>
            <a:endParaRPr sz="2400"/>
          </a:p>
          <a:p>
            <a:pPr indent="-381000" lvl="0" marL="457200" rtl="0" algn="l">
              <a:lnSpc>
                <a:spcPct val="115000"/>
              </a:lnSpc>
              <a:spcBef>
                <a:spcPts val="0"/>
              </a:spcBef>
              <a:spcAft>
                <a:spcPts val="0"/>
              </a:spcAft>
              <a:buSzPts val="2400"/>
              <a:buChar char="⚫"/>
            </a:pPr>
            <a:r>
              <a:rPr lang="en-US" sz="2400"/>
              <a:t>It is viable to find the actual minimax decision without even looking at every node of the game tree. </a:t>
            </a:r>
            <a:endParaRPr sz="2400"/>
          </a:p>
          <a:p>
            <a:pPr indent="-381000" lvl="0" marL="457200" rtl="0" algn="l">
              <a:lnSpc>
                <a:spcPct val="115000"/>
              </a:lnSpc>
              <a:spcBef>
                <a:spcPts val="0"/>
              </a:spcBef>
              <a:spcAft>
                <a:spcPts val="0"/>
              </a:spcAft>
              <a:buSzPts val="2400"/>
              <a:buChar char="⚫"/>
            </a:pPr>
            <a:r>
              <a:rPr lang="en-US" sz="2400"/>
              <a:t>Hence, we eliminate nodes from the tree without analyzing, and this process is called pruning.</a:t>
            </a:r>
            <a:endParaRPr sz="2400"/>
          </a:p>
        </p:txBody>
      </p:sp>
      <p:sp>
        <p:nvSpPr>
          <p:cNvPr id="491" name="Google Shape;491;p4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Adversarial Search</a:t>
            </a:r>
            <a:endParaRPr/>
          </a:p>
        </p:txBody>
      </p:sp>
      <p:sp>
        <p:nvSpPr>
          <p:cNvPr id="209" name="Google Shape;209;p16"/>
          <p:cNvSpPr txBox="1"/>
          <p:nvPr>
            <p:ph idx="1" type="body"/>
          </p:nvPr>
        </p:nvSpPr>
        <p:spPr>
          <a:xfrm>
            <a:off x="301625" y="1752600"/>
            <a:ext cx="8504238" cy="434657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380"/>
              <a:buChar char="⚫"/>
            </a:pPr>
            <a:r>
              <a:rPr lang="en-US" sz="2800"/>
              <a:t>Examine the problems that arise when we try to plan ahead in a world where other agents are planning against us.</a:t>
            </a:r>
            <a:br>
              <a:rPr lang="en-US" sz="2800"/>
            </a:br>
            <a:endParaRPr sz="2800"/>
          </a:p>
          <a:p>
            <a:pPr indent="-273050" lvl="0" marL="273050" rtl="0" algn="l">
              <a:spcBef>
                <a:spcPts val="560"/>
              </a:spcBef>
              <a:spcAft>
                <a:spcPts val="0"/>
              </a:spcAft>
              <a:buSzPts val="2380"/>
              <a:buChar char="⚫"/>
            </a:pPr>
            <a:r>
              <a:rPr lang="en-US" sz="2800"/>
              <a:t>A good example is in board games.</a:t>
            </a:r>
            <a:br>
              <a:rPr lang="en-US" sz="2800"/>
            </a:br>
            <a:endParaRPr sz="2800"/>
          </a:p>
        </p:txBody>
      </p:sp>
      <p:sp>
        <p:nvSpPr>
          <p:cNvPr id="210" name="Google Shape;210;p1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43"/>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498" name="Google Shape;498;p43"/>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325755" lvl="0" marL="457200" rtl="0" algn="l">
              <a:lnSpc>
                <a:spcPct val="150000"/>
              </a:lnSpc>
              <a:spcBef>
                <a:spcPts val="360"/>
              </a:spcBef>
              <a:spcAft>
                <a:spcPts val="0"/>
              </a:spcAft>
              <a:buSzPts val="1530"/>
              <a:buChar char="⚫"/>
            </a:pPr>
            <a:r>
              <a:rPr lang="en-US"/>
              <a:t>If we apply alpha-beta pruning to a standard minimax algorithm, it returns the same move as the standard one, but it removes (</a:t>
            </a:r>
            <a:r>
              <a:rPr b="1" lang="en-US"/>
              <a:t>prunes</a:t>
            </a:r>
            <a:r>
              <a:rPr lang="en-US"/>
              <a:t>) all the nodes that are possibly not affecting the final decision.</a:t>
            </a:r>
            <a:endParaRPr/>
          </a:p>
        </p:txBody>
      </p:sp>
      <p:sp>
        <p:nvSpPr>
          <p:cNvPr id="499" name="Google Shape;499;p4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506" name="Google Shape;506;p44"/>
          <p:cNvSpPr txBox="1"/>
          <p:nvPr>
            <p:ph idx="1" type="body"/>
          </p:nvPr>
        </p:nvSpPr>
        <p:spPr>
          <a:xfrm>
            <a:off x="214950" y="1527050"/>
            <a:ext cx="8735700" cy="5163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t>Consider the following tree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rPr lang="en-US" sz="2400"/>
              <a:t>Minimax Decision = MAX{MIN{3,5,10}, MIN{2,a,b}, MIN{2,7,3}} = MAX{3,c,2} = 3</a:t>
            </a:r>
            <a:endParaRPr sz="2400"/>
          </a:p>
          <a:p>
            <a:pPr indent="0" lvl="0" marL="0" rtl="0" algn="l">
              <a:spcBef>
                <a:spcPts val="360"/>
              </a:spcBef>
              <a:spcAft>
                <a:spcPts val="0"/>
              </a:spcAft>
              <a:buNone/>
            </a:pPr>
            <a:r>
              <a:t/>
            </a:r>
            <a:endParaRPr sz="2400"/>
          </a:p>
          <a:p>
            <a:pPr indent="0" lvl="0" marL="0" rtl="0" algn="l">
              <a:spcBef>
                <a:spcPts val="360"/>
              </a:spcBef>
              <a:spcAft>
                <a:spcPts val="0"/>
              </a:spcAft>
              <a:buNone/>
            </a:pPr>
            <a:r>
              <a:t/>
            </a:r>
            <a:endParaRPr sz="2400"/>
          </a:p>
        </p:txBody>
      </p:sp>
      <p:sp>
        <p:nvSpPr>
          <p:cNvPr id="507" name="Google Shape;507;p4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08" name="Google Shape;508;p44"/>
          <p:cNvPicPr preferRelativeResize="0"/>
          <p:nvPr/>
        </p:nvPicPr>
        <p:blipFill>
          <a:blip r:embed="rId3">
            <a:alphaModFix/>
          </a:blip>
          <a:stretch>
            <a:fillRect/>
          </a:stretch>
        </p:blipFill>
        <p:spPr>
          <a:xfrm>
            <a:off x="1143000" y="2014538"/>
            <a:ext cx="6858000" cy="359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45"/>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515" name="Google Shape;515;p45"/>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MIN{2,a,b} would certainly be less than or equal to 2, i.e., c&lt;=2 and hence MAX{3,c,2} has to be 3.</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could have reached a conclusion without looking at those nodes. And this is where alpha-beta pruning comes into the picture.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516" name="Google Shape;516;p4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46"/>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 few definitions</a:t>
            </a:r>
            <a:endParaRPr/>
          </a:p>
        </p:txBody>
      </p:sp>
      <p:sp>
        <p:nvSpPr>
          <p:cNvPr id="523" name="Google Shape;523;p46"/>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a:t>Alpha</a:t>
            </a:r>
            <a:r>
              <a:rPr lang="en-US"/>
              <a:t>: It is the best choice so far for the player MAX. We want to get the highest possible value here.</a:t>
            </a:r>
            <a:endParaRPr/>
          </a:p>
          <a:p>
            <a:pPr indent="0" lvl="0" marL="0" rtl="0" algn="l">
              <a:spcBef>
                <a:spcPts val="360"/>
              </a:spcBef>
              <a:spcAft>
                <a:spcPts val="0"/>
              </a:spcAft>
              <a:buNone/>
            </a:pPr>
            <a:r>
              <a:rPr b="1" lang="en-US"/>
              <a:t>Beta</a:t>
            </a:r>
            <a:r>
              <a:rPr lang="en-US"/>
              <a:t>: It is the best choice so far for MIN, and it has to be the lowest possible value.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Note: Each node has to keep track of its alpha and beta values. </a:t>
            </a:r>
            <a:r>
              <a:rPr lang="en-US" u="sng"/>
              <a:t>Alpha can be updated only when it’s MAX’s turn and, similarly, beta can be updated only when it’s MIN’s chance.</a:t>
            </a:r>
            <a:endParaRPr u="sng"/>
          </a:p>
        </p:txBody>
      </p:sp>
      <p:sp>
        <p:nvSpPr>
          <p:cNvPr id="524" name="Google Shape;524;p4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47"/>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 algorithm steps</a:t>
            </a:r>
            <a:endParaRPr/>
          </a:p>
        </p:txBody>
      </p:sp>
      <p:sp>
        <p:nvSpPr>
          <p:cNvPr id="531" name="Google Shape;531;p47"/>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1 - </a:t>
            </a:r>
            <a:r>
              <a:rPr lang="en-US"/>
              <a:t>Initialize alpha = -infinity and beta = infinity as the worst possible cases. The condition to prune a node is when alpha becomes greater than or equal to beta.</a:t>
            </a:r>
            <a:endParaRPr/>
          </a:p>
        </p:txBody>
      </p:sp>
      <p:sp>
        <p:nvSpPr>
          <p:cNvPr id="532" name="Google Shape;532;p4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33" name="Google Shape;533;p47"/>
          <p:cNvPicPr preferRelativeResize="0"/>
          <p:nvPr/>
        </p:nvPicPr>
        <p:blipFill>
          <a:blip r:embed="rId3">
            <a:alphaModFix/>
          </a:blip>
          <a:stretch>
            <a:fillRect/>
          </a:stretch>
        </p:blipFill>
        <p:spPr>
          <a:xfrm>
            <a:off x="1338263" y="3138488"/>
            <a:ext cx="6467475" cy="3171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48"/>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40" name="Google Shape;540;p48"/>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US" sz="2400"/>
              <a:t>2- </a:t>
            </a:r>
            <a:r>
              <a:rPr lang="en-US" sz="2400"/>
              <a:t>Start with assigning the initial values of alpha and beta to root and since alpha is less than beta we don’t prune it.</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3 - Carry these values of alpha and beta to the child node on the left. And now from the utility value of the terminal state, we will update the values of alpha and be, so we don’t have to update the value of beta. Again, we don’t prune because the condition remains the same. Similarly, the third child node also. And then backtracking to the root we set alpha=3 because that is the minimum value that alpha can have.</a:t>
            </a:r>
            <a:endParaRPr sz="2400"/>
          </a:p>
        </p:txBody>
      </p:sp>
      <p:sp>
        <p:nvSpPr>
          <p:cNvPr id="541" name="Google Shape;541;p48"/>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49"/>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48" name="Google Shape;548;p49"/>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9" name="Google Shape;549;p4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50" name="Google Shape;550;p49"/>
          <p:cNvPicPr preferRelativeResize="0"/>
          <p:nvPr/>
        </p:nvPicPr>
        <p:blipFill>
          <a:blip r:embed="rId3">
            <a:alphaModFix/>
          </a:blip>
          <a:stretch>
            <a:fillRect/>
          </a:stretch>
        </p:blipFill>
        <p:spPr>
          <a:xfrm>
            <a:off x="1693403" y="1979400"/>
            <a:ext cx="5750850" cy="4119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50"/>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57" name="Google Shape;557;p50"/>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en-US" sz="2400"/>
              <a:t>4 - </a:t>
            </a:r>
            <a:r>
              <a:rPr lang="en-US" sz="2400"/>
              <a:t>Now, alpha=3 and beta=infinity at the root. So, we don’t prune. Carrying this to the center node, and calculating MIN{2, infinity}, we get alpha=3 and beta=2.</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5 - Prune the second and third child nodes because alpha is now greater than beta.</a:t>
            </a:r>
            <a:endParaRPr sz="2400"/>
          </a:p>
          <a:p>
            <a:pPr indent="0" lvl="0" marL="0" rtl="0" algn="l">
              <a:lnSpc>
                <a:spcPct val="115000"/>
              </a:lnSpc>
              <a:spcBef>
                <a:spcPts val="360"/>
              </a:spcBef>
              <a:spcAft>
                <a:spcPts val="0"/>
              </a:spcAft>
              <a:buNone/>
            </a:pPr>
            <a:r>
              <a:t/>
            </a:r>
            <a:endParaRPr sz="2400"/>
          </a:p>
          <a:p>
            <a:pPr indent="0" lvl="0" marL="0" rtl="0" algn="l">
              <a:lnSpc>
                <a:spcPct val="115000"/>
              </a:lnSpc>
              <a:spcBef>
                <a:spcPts val="360"/>
              </a:spcBef>
              <a:spcAft>
                <a:spcPts val="0"/>
              </a:spcAft>
              <a:buNone/>
            </a:pPr>
            <a:r>
              <a:rPr lang="en-US" sz="2400"/>
              <a:t>6 - Alpha at the root remains 3 because it is greater than 2. Carrying this to the rightmost child node, evaluate MIN{infinity,2}=2. Update beta to 2 and alpha remains 3.</a:t>
            </a:r>
            <a:endParaRPr sz="2400"/>
          </a:p>
          <a:p>
            <a:pPr indent="0" lvl="0" marL="0" rtl="0" algn="l">
              <a:lnSpc>
                <a:spcPct val="115000"/>
              </a:lnSpc>
              <a:spcBef>
                <a:spcPts val="360"/>
              </a:spcBef>
              <a:spcAft>
                <a:spcPts val="0"/>
              </a:spcAft>
              <a:buNone/>
            </a:pPr>
            <a:r>
              <a:t/>
            </a:r>
            <a:endParaRPr sz="2400"/>
          </a:p>
        </p:txBody>
      </p:sp>
      <p:sp>
        <p:nvSpPr>
          <p:cNvPr id="558" name="Google Shape;558;p5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51"/>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Alpha-beta pruning algorithm steps</a:t>
            </a:r>
            <a:endParaRPr/>
          </a:p>
        </p:txBody>
      </p:sp>
      <p:sp>
        <p:nvSpPr>
          <p:cNvPr id="565" name="Google Shape;565;p51"/>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lnSpc>
                <a:spcPct val="150000"/>
              </a:lnSpc>
              <a:spcBef>
                <a:spcPts val="360"/>
              </a:spcBef>
              <a:spcAft>
                <a:spcPts val="0"/>
              </a:spcAft>
              <a:buNone/>
            </a:pPr>
            <a:r>
              <a:rPr lang="en-US" sz="2400"/>
              <a:t>7 - Prune the second and third child nodes because alpha is now greater than beta.</a:t>
            </a:r>
            <a:endParaRPr sz="2400"/>
          </a:p>
          <a:p>
            <a:pPr indent="0" lvl="0" marL="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rPr lang="en-US" sz="2400"/>
              <a:t>8 - Hence, we get 3, 2, 2 at the left, center, and right MIN nodes, respectively. And calculating MAX{3,2,2}, we get 3. Therefore, without even looking at four leaves we could correctly find the minimax decision.</a:t>
            </a:r>
            <a:endParaRPr sz="2400"/>
          </a:p>
        </p:txBody>
      </p:sp>
      <p:sp>
        <p:nvSpPr>
          <p:cNvPr id="566" name="Google Shape;566;p5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52"/>
          <p:cNvSpPr txBox="1"/>
          <p:nvPr>
            <p:ph type="title"/>
          </p:nvPr>
        </p:nvSpPr>
        <p:spPr>
          <a:xfrm>
            <a:off x="301625" y="228600"/>
            <a:ext cx="8534400" cy="758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pruning algorithm steps</a:t>
            </a:r>
            <a:endParaRPr/>
          </a:p>
        </p:txBody>
      </p:sp>
      <p:sp>
        <p:nvSpPr>
          <p:cNvPr id="573" name="Google Shape;573;p52"/>
          <p:cNvSpPr txBox="1"/>
          <p:nvPr>
            <p:ph idx="1" type="body"/>
          </p:nvPr>
        </p:nvSpPr>
        <p:spPr>
          <a:xfrm>
            <a:off x="301752" y="1527048"/>
            <a:ext cx="85038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4" name="Google Shape;574;p5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575" name="Google Shape;575;p52"/>
          <p:cNvPicPr preferRelativeResize="0"/>
          <p:nvPr/>
        </p:nvPicPr>
        <p:blipFill>
          <a:blip r:embed="rId3">
            <a:alphaModFix/>
          </a:blip>
          <a:stretch>
            <a:fillRect/>
          </a:stretch>
        </p:blipFill>
        <p:spPr>
          <a:xfrm>
            <a:off x="304800" y="1298450"/>
            <a:ext cx="8658775" cy="541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609600" y="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Typical AI assumptions</a:t>
            </a:r>
            <a:endParaRPr/>
          </a:p>
        </p:txBody>
      </p:sp>
      <p:sp>
        <p:nvSpPr>
          <p:cNvPr id="217" name="Google Shape;217;p17"/>
          <p:cNvSpPr txBox="1"/>
          <p:nvPr>
            <p:ph idx="1" type="body"/>
          </p:nvPr>
        </p:nvSpPr>
        <p:spPr>
          <a:xfrm>
            <a:off x="413648" y="1618531"/>
            <a:ext cx="8408100" cy="4675800"/>
          </a:xfrm>
          <a:prstGeom prst="rect">
            <a:avLst/>
          </a:prstGeom>
          <a:noFill/>
          <a:ln>
            <a:noFill/>
          </a:ln>
        </p:spPr>
        <p:txBody>
          <a:bodyPr anchorCtr="0" anchor="t" bIns="45700" lIns="91425" spcFirstLastPara="1" rIns="91425" wrap="square" tIns="45700">
            <a:noAutofit/>
          </a:bodyPr>
          <a:lstStyle/>
          <a:p>
            <a:pPr indent="-143510" lvl="0" marL="273050" rtl="0" algn="l">
              <a:lnSpc>
                <a:spcPct val="90000"/>
              </a:lnSpc>
              <a:spcBef>
                <a:spcPts val="0"/>
              </a:spcBef>
              <a:spcAft>
                <a:spcPts val="0"/>
              </a:spcAft>
              <a:buSzPts val="2040"/>
              <a:buNone/>
            </a:pPr>
            <a:r>
              <a:t/>
            </a:r>
            <a:endParaRPr sz="2400"/>
          </a:p>
          <a:p>
            <a:pPr indent="-273050" lvl="0" marL="273050" rtl="0" algn="l">
              <a:lnSpc>
                <a:spcPct val="90000"/>
              </a:lnSpc>
              <a:spcBef>
                <a:spcPts val="480"/>
              </a:spcBef>
              <a:spcAft>
                <a:spcPts val="0"/>
              </a:spcAft>
              <a:buSzPts val="2040"/>
              <a:buChar char="⚫"/>
            </a:pPr>
            <a:r>
              <a:rPr lang="en-US" sz="2400"/>
              <a:t>Two agents whose actions alternate</a:t>
            </a:r>
            <a:endParaRPr/>
          </a:p>
          <a:p>
            <a:pPr indent="-143510" lvl="0" marL="273050" rtl="0" algn="l">
              <a:lnSpc>
                <a:spcPct val="90000"/>
              </a:lnSpc>
              <a:spcBef>
                <a:spcPts val="480"/>
              </a:spcBef>
              <a:spcAft>
                <a:spcPts val="0"/>
              </a:spcAft>
              <a:buSzPts val="2040"/>
              <a:buNone/>
            </a:pPr>
            <a:r>
              <a:t/>
            </a:r>
            <a:endParaRPr sz="2400"/>
          </a:p>
          <a:p>
            <a:pPr indent="-273050" lvl="0" marL="273050" rtl="0" algn="l">
              <a:lnSpc>
                <a:spcPct val="90000"/>
              </a:lnSpc>
              <a:spcBef>
                <a:spcPts val="480"/>
              </a:spcBef>
              <a:spcAft>
                <a:spcPts val="0"/>
              </a:spcAft>
              <a:buSzPts val="2040"/>
              <a:buChar char="⚫"/>
            </a:pPr>
            <a:r>
              <a:rPr lang="en-US" sz="2400"/>
              <a:t>Utility values for each agent are the opposite of the other</a:t>
            </a:r>
            <a:endParaRPr/>
          </a:p>
          <a:p>
            <a:pPr indent="-273049" lvl="1" marL="547688" rtl="0" algn="l">
              <a:lnSpc>
                <a:spcPct val="90000"/>
              </a:lnSpc>
              <a:spcBef>
                <a:spcPts val="480"/>
              </a:spcBef>
              <a:spcAft>
                <a:spcPts val="0"/>
              </a:spcAft>
              <a:buSzPts val="1680"/>
              <a:buChar char="⚪"/>
            </a:pPr>
            <a:r>
              <a:rPr lang="en-US" sz="2400"/>
              <a:t>creates the adversarial situation</a:t>
            </a:r>
            <a:endParaRPr/>
          </a:p>
          <a:p>
            <a:pPr indent="-166369" lvl="1" marL="547688" rtl="0" algn="l">
              <a:lnSpc>
                <a:spcPct val="90000"/>
              </a:lnSpc>
              <a:spcBef>
                <a:spcPts val="480"/>
              </a:spcBef>
              <a:spcAft>
                <a:spcPts val="0"/>
              </a:spcAft>
              <a:buSzPts val="1680"/>
              <a:buNone/>
            </a:pPr>
            <a:r>
              <a:t/>
            </a:r>
            <a:endParaRPr sz="2400"/>
          </a:p>
          <a:p>
            <a:pPr indent="-273050" lvl="0" marL="273050" rtl="0" algn="l">
              <a:lnSpc>
                <a:spcPct val="90000"/>
              </a:lnSpc>
              <a:spcBef>
                <a:spcPts val="480"/>
              </a:spcBef>
              <a:spcAft>
                <a:spcPts val="0"/>
              </a:spcAft>
              <a:buSzPts val="2040"/>
              <a:buChar char="⚫"/>
            </a:pPr>
            <a:r>
              <a:rPr lang="en-US" sz="2400"/>
              <a:t>Fully observable environments</a:t>
            </a:r>
            <a:endParaRPr/>
          </a:p>
          <a:p>
            <a:pPr indent="0" lvl="0" marL="0" rtl="0" algn="l">
              <a:lnSpc>
                <a:spcPct val="90000"/>
              </a:lnSpc>
              <a:spcBef>
                <a:spcPts val="480"/>
              </a:spcBef>
              <a:spcAft>
                <a:spcPts val="0"/>
              </a:spcAft>
              <a:buNone/>
            </a:pPr>
            <a:r>
              <a:t/>
            </a:r>
            <a:endParaRPr sz="2400"/>
          </a:p>
        </p:txBody>
      </p:sp>
      <p:sp>
        <p:nvSpPr>
          <p:cNvPr id="218" name="Google Shape;218;p1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5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Alpha-Beta Example</a:t>
            </a:r>
            <a:endParaRPr/>
          </a:p>
        </p:txBody>
      </p:sp>
      <p:pic>
        <p:nvPicPr>
          <p:cNvPr id="582" name="Google Shape;582;p53"/>
          <p:cNvPicPr preferRelativeResize="0"/>
          <p:nvPr/>
        </p:nvPicPr>
        <p:blipFill rotWithShape="1">
          <a:blip r:embed="rId3">
            <a:alphaModFix/>
          </a:blip>
          <a:srcRect b="0" l="0" r="0" t="0"/>
          <a:stretch/>
        </p:blipFill>
        <p:spPr>
          <a:xfrm>
            <a:off x="1752600" y="1905000"/>
            <a:ext cx="7010400" cy="4259263"/>
          </a:xfrm>
          <a:prstGeom prst="rect">
            <a:avLst/>
          </a:prstGeom>
          <a:noFill/>
          <a:ln>
            <a:noFill/>
          </a:ln>
        </p:spPr>
      </p:pic>
      <p:sp>
        <p:nvSpPr>
          <p:cNvPr id="583" name="Google Shape;583;p53"/>
          <p:cNvSpPr/>
          <p:nvPr/>
        </p:nvSpPr>
        <p:spPr>
          <a:xfrm>
            <a:off x="3429000" y="5638800"/>
            <a:ext cx="2362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4" name="Google Shape;584;p53"/>
          <p:cNvSpPr txBox="1"/>
          <p:nvPr/>
        </p:nvSpPr>
        <p:spPr>
          <a:xfrm>
            <a:off x="3505200" y="3794125"/>
            <a:ext cx="10683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p:txBody>
      </p:sp>
      <p:sp>
        <p:nvSpPr>
          <p:cNvPr id="585" name="Google Shape;585;p53"/>
          <p:cNvSpPr txBox="1"/>
          <p:nvPr/>
        </p:nvSpPr>
        <p:spPr>
          <a:xfrm>
            <a:off x="5867400" y="25146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sp>
        <p:nvSpPr>
          <p:cNvPr id="586" name="Google Shape;586;p53"/>
          <p:cNvSpPr/>
          <p:nvPr/>
        </p:nvSpPr>
        <p:spPr>
          <a:xfrm>
            <a:off x="4953000" y="3810000"/>
            <a:ext cx="2362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7" name="Google Shape;587;p53"/>
          <p:cNvSpPr/>
          <p:nvPr/>
        </p:nvSpPr>
        <p:spPr>
          <a:xfrm>
            <a:off x="7315200" y="2438400"/>
            <a:ext cx="5334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8" name="Google Shape;588;p53"/>
          <p:cNvSpPr/>
          <p:nvPr/>
        </p:nvSpPr>
        <p:spPr>
          <a:xfrm>
            <a:off x="5358925" y="2438400"/>
            <a:ext cx="2026200" cy="6858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89" name="Google Shape;589;p53"/>
          <p:cNvSpPr txBox="1"/>
          <p:nvPr/>
        </p:nvSpPr>
        <p:spPr>
          <a:xfrm>
            <a:off x="4267200" y="2133600"/>
            <a:ext cx="311785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600">
                <a:solidFill>
                  <a:srgbClr val="FF0000"/>
                </a:solidFill>
                <a:latin typeface="Courier"/>
                <a:ea typeface="Courier"/>
                <a:cs typeface="Courier"/>
                <a:sym typeface="Courier"/>
              </a:rPr>
              <a:t>Range of possible values</a:t>
            </a:r>
            <a:endParaRPr/>
          </a:p>
        </p:txBody>
      </p:sp>
      <p:sp>
        <p:nvSpPr>
          <p:cNvPr id="590" name="Google Shape;590;p53"/>
          <p:cNvSpPr txBox="1"/>
          <p:nvPr/>
        </p:nvSpPr>
        <p:spPr>
          <a:xfrm>
            <a:off x="533400" y="1616075"/>
            <a:ext cx="3343275"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Verdana"/>
                <a:ea typeface="Verdana"/>
                <a:cs typeface="Verdana"/>
                <a:sym typeface="Verdana"/>
              </a:rPr>
              <a:t>Do DF-search until first leaf</a:t>
            </a:r>
            <a:endParaRPr/>
          </a:p>
        </p:txBody>
      </p:sp>
      <p:sp>
        <p:nvSpPr>
          <p:cNvPr id="591" name="Google Shape;591;p53"/>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598" name="Google Shape;598;p54"/>
          <p:cNvPicPr preferRelativeResize="0"/>
          <p:nvPr/>
        </p:nvPicPr>
        <p:blipFill rotWithShape="1">
          <a:blip r:embed="rId3">
            <a:alphaModFix/>
          </a:blip>
          <a:srcRect b="0" l="0" r="0" t="0"/>
          <a:stretch/>
        </p:blipFill>
        <p:spPr>
          <a:xfrm>
            <a:off x="1752600" y="1752600"/>
            <a:ext cx="7010400" cy="4259263"/>
          </a:xfrm>
          <a:prstGeom prst="rect">
            <a:avLst/>
          </a:prstGeom>
          <a:noFill/>
          <a:ln>
            <a:noFill/>
          </a:ln>
        </p:spPr>
      </p:pic>
      <p:sp>
        <p:nvSpPr>
          <p:cNvPr id="599" name="Google Shape;599;p54"/>
          <p:cNvSpPr/>
          <p:nvPr/>
        </p:nvSpPr>
        <p:spPr>
          <a:xfrm>
            <a:off x="4495800" y="5486400"/>
            <a:ext cx="12954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00" name="Google Shape;600;p54"/>
          <p:cNvSpPr txBox="1"/>
          <p:nvPr/>
        </p:nvSpPr>
        <p:spPr>
          <a:xfrm>
            <a:off x="35528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a:t>
            </a:r>
            <a:endParaRPr b="1" sz="2400">
              <a:solidFill>
                <a:schemeClr val="dk1"/>
              </a:solidFill>
              <a:latin typeface="Times New Roman"/>
              <a:ea typeface="Times New Roman"/>
              <a:cs typeface="Times New Roman"/>
              <a:sym typeface="Times New Roman"/>
            </a:endParaRPr>
          </a:p>
        </p:txBody>
      </p:sp>
      <p:sp>
        <p:nvSpPr>
          <p:cNvPr id="601" name="Google Shape;601;p54"/>
          <p:cNvSpPr txBox="1"/>
          <p:nvPr/>
        </p:nvSpPr>
        <p:spPr>
          <a:xfrm>
            <a:off x="5867400" y="23622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grpSp>
        <p:nvGrpSpPr>
          <p:cNvPr id="602" name="Google Shape;602;p54"/>
          <p:cNvGrpSpPr/>
          <p:nvPr/>
        </p:nvGrpSpPr>
        <p:grpSpPr>
          <a:xfrm>
            <a:off x="4965700" y="3643313"/>
            <a:ext cx="444500" cy="319087"/>
            <a:chOff x="3128" y="2583"/>
            <a:chExt cx="280" cy="201"/>
          </a:xfrm>
        </p:grpSpPr>
        <p:pic>
          <p:nvPicPr>
            <p:cNvPr id="603" name="Google Shape;603;p54"/>
            <p:cNvPicPr preferRelativeResize="0"/>
            <p:nvPr/>
          </p:nvPicPr>
          <p:blipFill rotWithShape="1">
            <a:blip r:embed="rId4">
              <a:alphaModFix/>
            </a:blip>
            <a:srcRect b="0" l="0" r="0" t="0"/>
            <a:stretch/>
          </p:blipFill>
          <p:spPr>
            <a:xfrm>
              <a:off x="3128" y="2592"/>
              <a:ext cx="164" cy="192"/>
            </a:xfrm>
            <a:prstGeom prst="rect">
              <a:avLst/>
            </a:prstGeom>
            <a:noFill/>
            <a:ln>
              <a:noFill/>
            </a:ln>
          </p:spPr>
        </p:pic>
        <p:pic>
          <p:nvPicPr>
            <p:cNvPr id="604" name="Google Shape;604;p54"/>
            <p:cNvPicPr preferRelativeResize="0"/>
            <p:nvPr/>
          </p:nvPicPr>
          <p:blipFill rotWithShape="1">
            <a:blip r:embed="rId5">
              <a:alphaModFix/>
            </a:blip>
            <a:srcRect b="0" l="0" r="0" t="0"/>
            <a:stretch/>
          </p:blipFill>
          <p:spPr>
            <a:xfrm>
              <a:off x="3260" y="2583"/>
              <a:ext cx="148" cy="201"/>
            </a:xfrm>
            <a:prstGeom prst="rect">
              <a:avLst/>
            </a:prstGeom>
            <a:noFill/>
            <a:ln>
              <a:noFill/>
            </a:ln>
          </p:spPr>
        </p:pic>
      </p:grpSp>
      <p:sp>
        <p:nvSpPr>
          <p:cNvPr id="605" name="Google Shape;605;p54"/>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5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12" name="Google Shape;612;p55"/>
          <p:cNvPicPr preferRelativeResize="0"/>
          <p:nvPr/>
        </p:nvPicPr>
        <p:blipFill rotWithShape="1">
          <a:blip r:embed="rId3">
            <a:alphaModFix/>
          </a:blip>
          <a:srcRect b="0" l="0" r="0" t="0"/>
          <a:stretch/>
        </p:blipFill>
        <p:spPr>
          <a:xfrm>
            <a:off x="1752600" y="1828800"/>
            <a:ext cx="7010400" cy="4259263"/>
          </a:xfrm>
          <a:prstGeom prst="rect">
            <a:avLst/>
          </a:prstGeom>
          <a:noFill/>
          <a:ln>
            <a:noFill/>
          </a:ln>
        </p:spPr>
      </p:pic>
      <p:sp>
        <p:nvSpPr>
          <p:cNvPr id="613" name="Google Shape;613;p55"/>
          <p:cNvSpPr txBox="1"/>
          <p:nvPr/>
        </p:nvSpPr>
        <p:spPr>
          <a:xfrm>
            <a:off x="3552825" y="37179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a:t>
            </a:r>
            <a:endParaRPr b="1" sz="2400">
              <a:solidFill>
                <a:schemeClr val="dk1"/>
              </a:solidFill>
              <a:latin typeface="Times New Roman"/>
              <a:ea typeface="Times New Roman"/>
              <a:cs typeface="Times New Roman"/>
              <a:sym typeface="Times New Roman"/>
            </a:endParaRPr>
          </a:p>
        </p:txBody>
      </p:sp>
      <p:sp>
        <p:nvSpPr>
          <p:cNvPr id="614" name="Google Shape;614;p55"/>
          <p:cNvSpPr txBox="1"/>
          <p:nvPr/>
        </p:nvSpPr>
        <p:spPr>
          <a:xfrm>
            <a:off x="5867400" y="2438400"/>
            <a:ext cx="100488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p:txBody>
      </p:sp>
      <p:sp>
        <p:nvSpPr>
          <p:cNvPr id="615" name="Google Shape;615;p55"/>
          <p:cNvSpPr/>
          <p:nvPr/>
        </p:nvSpPr>
        <p:spPr>
          <a:xfrm>
            <a:off x="5410200" y="5562600"/>
            <a:ext cx="457200"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grpSp>
        <p:nvGrpSpPr>
          <p:cNvPr id="616" name="Google Shape;616;p55"/>
          <p:cNvGrpSpPr/>
          <p:nvPr/>
        </p:nvGrpSpPr>
        <p:grpSpPr>
          <a:xfrm>
            <a:off x="4965700" y="3719513"/>
            <a:ext cx="444500" cy="319087"/>
            <a:chOff x="3128" y="2583"/>
            <a:chExt cx="280" cy="201"/>
          </a:xfrm>
        </p:grpSpPr>
        <p:pic>
          <p:nvPicPr>
            <p:cNvPr id="617" name="Google Shape;617;p55"/>
            <p:cNvPicPr preferRelativeResize="0"/>
            <p:nvPr/>
          </p:nvPicPr>
          <p:blipFill rotWithShape="1">
            <a:blip r:embed="rId4">
              <a:alphaModFix/>
            </a:blip>
            <a:srcRect b="0" l="0" r="0" t="0"/>
            <a:stretch/>
          </p:blipFill>
          <p:spPr>
            <a:xfrm>
              <a:off x="3128" y="2592"/>
              <a:ext cx="164" cy="192"/>
            </a:xfrm>
            <a:prstGeom prst="rect">
              <a:avLst/>
            </a:prstGeom>
            <a:noFill/>
            <a:ln>
              <a:noFill/>
            </a:ln>
          </p:spPr>
        </p:pic>
        <p:pic>
          <p:nvPicPr>
            <p:cNvPr id="618" name="Google Shape;618;p55"/>
            <p:cNvPicPr preferRelativeResize="0"/>
            <p:nvPr/>
          </p:nvPicPr>
          <p:blipFill rotWithShape="1">
            <a:blip r:embed="rId5">
              <a:alphaModFix/>
            </a:blip>
            <a:srcRect b="0" l="0" r="0" t="0"/>
            <a:stretch/>
          </p:blipFill>
          <p:spPr>
            <a:xfrm>
              <a:off x="3260" y="2583"/>
              <a:ext cx="148" cy="201"/>
            </a:xfrm>
            <a:prstGeom prst="rect">
              <a:avLst/>
            </a:prstGeom>
            <a:noFill/>
            <a:ln>
              <a:noFill/>
            </a:ln>
          </p:spPr>
        </p:pic>
      </p:grpSp>
      <p:sp>
        <p:nvSpPr>
          <p:cNvPr id="619" name="Google Shape;619;p55"/>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5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26" name="Google Shape;626;p56"/>
          <p:cNvPicPr preferRelativeResize="0"/>
          <p:nvPr/>
        </p:nvPicPr>
        <p:blipFill rotWithShape="1">
          <a:blip r:embed="rId3">
            <a:alphaModFix/>
          </a:blip>
          <a:srcRect b="0" l="0" r="0" t="0"/>
          <a:stretch/>
        </p:blipFill>
        <p:spPr>
          <a:xfrm>
            <a:off x="1752600" y="1600200"/>
            <a:ext cx="7010400" cy="4259263"/>
          </a:xfrm>
          <a:prstGeom prst="rect">
            <a:avLst/>
          </a:prstGeom>
          <a:noFill/>
          <a:ln>
            <a:noFill/>
          </a:ln>
        </p:spPr>
      </p:pic>
      <p:sp>
        <p:nvSpPr>
          <p:cNvPr id="627" name="Google Shape;627;p56"/>
          <p:cNvSpPr txBox="1"/>
          <p:nvPr/>
        </p:nvSpPr>
        <p:spPr>
          <a:xfrm>
            <a:off x="5867400" y="2209800"/>
            <a:ext cx="8667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a:t>
            </a:r>
            <a:endParaRPr sz="2000">
              <a:solidFill>
                <a:schemeClr val="dk1"/>
              </a:solidFill>
              <a:latin typeface="Times New Roman"/>
              <a:ea typeface="Times New Roman"/>
              <a:cs typeface="Times New Roman"/>
              <a:sym typeface="Times New Roman"/>
            </a:endParaRPr>
          </a:p>
        </p:txBody>
      </p:sp>
      <p:sp>
        <p:nvSpPr>
          <p:cNvPr id="628" name="Google Shape;628;p56"/>
          <p:cNvSpPr txBox="1"/>
          <p:nvPr/>
        </p:nvSpPr>
        <p:spPr>
          <a:xfrm>
            <a:off x="3733800" y="34893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[3,3]</a:t>
            </a:r>
            <a:endParaRPr sz="2000">
              <a:solidFill>
                <a:schemeClr val="dk1"/>
              </a:solidFill>
              <a:latin typeface="Times New Roman"/>
              <a:ea typeface="Times New Roman"/>
              <a:cs typeface="Times New Roman"/>
              <a:sym typeface="Times New Roman"/>
            </a:endParaRPr>
          </a:p>
        </p:txBody>
      </p:sp>
      <p:sp>
        <p:nvSpPr>
          <p:cNvPr id="629" name="Google Shape;629;p56"/>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5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36" name="Google Shape;636;p57"/>
          <p:cNvPicPr preferRelativeResize="0"/>
          <p:nvPr/>
        </p:nvPicPr>
        <p:blipFill rotWithShape="1">
          <a:blip r:embed="rId3">
            <a:alphaModFix/>
          </a:blip>
          <a:srcRect b="0" l="0" r="0" t="0"/>
          <a:stretch/>
        </p:blipFill>
        <p:spPr>
          <a:xfrm>
            <a:off x="1260475" y="1600200"/>
            <a:ext cx="6819900" cy="4367213"/>
          </a:xfrm>
          <a:prstGeom prst="rect">
            <a:avLst/>
          </a:prstGeom>
          <a:noFill/>
          <a:ln>
            <a:noFill/>
          </a:ln>
        </p:spPr>
      </p:pic>
      <p:sp>
        <p:nvSpPr>
          <p:cNvPr id="637" name="Google Shape;637;p57"/>
          <p:cNvSpPr txBox="1"/>
          <p:nvPr/>
        </p:nvSpPr>
        <p:spPr>
          <a:xfrm>
            <a:off x="5299075" y="3465513"/>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38" name="Google Shape;638;p57"/>
          <p:cNvSpPr txBox="1"/>
          <p:nvPr/>
        </p:nvSpPr>
        <p:spPr>
          <a:xfrm>
            <a:off x="5222875" y="2185988"/>
            <a:ext cx="86677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a:t>
            </a:r>
            <a:endParaRPr/>
          </a:p>
        </p:txBody>
      </p:sp>
      <p:sp>
        <p:nvSpPr>
          <p:cNvPr id="639" name="Google Shape;639;p57"/>
          <p:cNvSpPr txBox="1"/>
          <p:nvPr/>
        </p:nvSpPr>
        <p:spPr>
          <a:xfrm>
            <a:off x="3089275" y="3465513"/>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40" name="Google Shape;640;p57"/>
          <p:cNvSpPr/>
          <p:nvPr/>
        </p:nvSpPr>
        <p:spPr>
          <a:xfrm>
            <a:off x="4994275" y="3252788"/>
            <a:ext cx="2438400" cy="914400"/>
          </a:xfrm>
          <a:prstGeom prst="ellipse">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41" name="Google Shape;641;p57"/>
          <p:cNvSpPr txBox="1"/>
          <p:nvPr/>
        </p:nvSpPr>
        <p:spPr>
          <a:xfrm>
            <a:off x="6365875" y="2474913"/>
            <a:ext cx="2778125"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rgbClr val="FF0000"/>
                </a:solidFill>
                <a:latin typeface="Courier"/>
                <a:ea typeface="Courier"/>
                <a:cs typeface="Courier"/>
                <a:sym typeface="Courier"/>
              </a:rPr>
              <a:t>This node is worse </a:t>
            </a:r>
            <a:endParaRPr/>
          </a:p>
          <a:p>
            <a:pPr indent="0" lvl="0" marL="0" marR="0" rtl="0" algn="l">
              <a:spcBef>
                <a:spcPts val="0"/>
              </a:spcBef>
              <a:spcAft>
                <a:spcPts val="0"/>
              </a:spcAft>
              <a:buNone/>
            </a:pPr>
            <a:r>
              <a:rPr i="1" lang="en-US" sz="1800">
                <a:solidFill>
                  <a:srgbClr val="FF0000"/>
                </a:solidFill>
                <a:latin typeface="Courier"/>
                <a:ea typeface="Courier"/>
                <a:cs typeface="Courier"/>
                <a:sym typeface="Courier"/>
              </a:rPr>
              <a:t>for MAX</a:t>
            </a:r>
            <a:endParaRPr b="1" sz="2400">
              <a:solidFill>
                <a:schemeClr val="dk1"/>
              </a:solidFill>
              <a:latin typeface="Times New Roman"/>
              <a:ea typeface="Times New Roman"/>
              <a:cs typeface="Times New Roman"/>
              <a:sym typeface="Times New Roman"/>
            </a:endParaRPr>
          </a:p>
        </p:txBody>
      </p:sp>
      <p:sp>
        <p:nvSpPr>
          <p:cNvPr id="642" name="Google Shape;642;p57"/>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5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49" name="Google Shape;649;p58"/>
          <p:cNvPicPr preferRelativeResize="0"/>
          <p:nvPr/>
        </p:nvPicPr>
        <p:blipFill rotWithShape="1">
          <a:blip r:embed="rId3">
            <a:alphaModFix/>
          </a:blip>
          <a:srcRect b="0" l="0" r="0" t="0"/>
          <a:stretch/>
        </p:blipFill>
        <p:spPr>
          <a:xfrm>
            <a:off x="1524000" y="2362200"/>
            <a:ext cx="7391400" cy="3246438"/>
          </a:xfrm>
          <a:prstGeom prst="rect">
            <a:avLst/>
          </a:prstGeom>
          <a:noFill/>
          <a:ln>
            <a:noFill/>
          </a:ln>
        </p:spPr>
      </p:pic>
      <p:sp>
        <p:nvSpPr>
          <p:cNvPr id="650" name="Google Shape;650;p58"/>
          <p:cNvSpPr txBox="1"/>
          <p:nvPr/>
        </p:nvSpPr>
        <p:spPr>
          <a:xfrm>
            <a:off x="46196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51" name="Google Shape;651;p58"/>
          <p:cNvSpPr txBox="1"/>
          <p:nvPr/>
        </p:nvSpPr>
        <p:spPr>
          <a:xfrm>
            <a:off x="4613275" y="2514600"/>
            <a:ext cx="796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[3,14]</a:t>
            </a:r>
            <a:endParaRPr/>
          </a:p>
        </p:txBody>
      </p:sp>
      <p:sp>
        <p:nvSpPr>
          <p:cNvPr id="652" name="Google Shape;652;p58"/>
          <p:cNvSpPr txBox="1"/>
          <p:nvPr/>
        </p:nvSpPr>
        <p:spPr>
          <a:xfrm>
            <a:off x="2682875" y="3641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53" name="Google Shape;653;p58"/>
          <p:cNvSpPr txBox="1"/>
          <p:nvPr/>
        </p:nvSpPr>
        <p:spPr>
          <a:xfrm>
            <a:off x="6400800" y="3641725"/>
            <a:ext cx="935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[-∞,14]</a:t>
            </a:r>
            <a:endParaRPr b="1" sz="2400">
              <a:solidFill>
                <a:srgbClr val="FF0000"/>
              </a:solidFill>
              <a:latin typeface="Times New Roman"/>
              <a:ea typeface="Times New Roman"/>
              <a:cs typeface="Times New Roman"/>
              <a:sym typeface="Times New Roman"/>
            </a:endParaRPr>
          </a:p>
        </p:txBody>
      </p:sp>
      <p:pic>
        <p:nvPicPr>
          <p:cNvPr id="654" name="Google Shape;654;p58"/>
          <p:cNvPicPr preferRelativeResize="0"/>
          <p:nvPr/>
        </p:nvPicPr>
        <p:blipFill rotWithShape="1">
          <a:blip r:embed="rId4">
            <a:alphaModFix/>
          </a:blip>
          <a:srcRect b="0" l="0" r="0" t="0"/>
          <a:stretch/>
        </p:blipFill>
        <p:spPr>
          <a:xfrm>
            <a:off x="6324600" y="2509838"/>
            <a:ext cx="685800" cy="385762"/>
          </a:xfrm>
          <a:prstGeom prst="rect">
            <a:avLst/>
          </a:prstGeom>
          <a:noFill/>
          <a:ln>
            <a:noFill/>
          </a:ln>
        </p:spPr>
      </p:pic>
      <p:sp>
        <p:nvSpPr>
          <p:cNvPr id="655" name="Google Shape;655;p58"/>
          <p:cNvSpPr txBox="1"/>
          <p:nvPr/>
        </p:nvSpPr>
        <p:spPr>
          <a:xfrm>
            <a:off x="6156325" y="2438400"/>
            <a:ext cx="3206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t>
            </a:r>
            <a:endParaRPr/>
          </a:p>
        </p:txBody>
      </p:sp>
      <p:sp>
        <p:nvSpPr>
          <p:cNvPr id="656" name="Google Shape;656;p58"/>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5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63" name="Google Shape;663;p59"/>
          <p:cNvPicPr preferRelativeResize="0"/>
          <p:nvPr/>
        </p:nvPicPr>
        <p:blipFill rotWithShape="1">
          <a:blip r:embed="rId3">
            <a:alphaModFix/>
          </a:blip>
          <a:srcRect b="0" l="0" r="0" t="0"/>
          <a:stretch/>
        </p:blipFill>
        <p:spPr>
          <a:xfrm>
            <a:off x="1524000" y="2405063"/>
            <a:ext cx="7539038" cy="3171825"/>
          </a:xfrm>
          <a:prstGeom prst="rect">
            <a:avLst/>
          </a:prstGeom>
          <a:noFill/>
          <a:ln>
            <a:noFill/>
          </a:ln>
        </p:spPr>
      </p:pic>
      <p:sp>
        <p:nvSpPr>
          <p:cNvPr id="664" name="Google Shape;664;p59"/>
          <p:cNvSpPr txBox="1"/>
          <p:nvPr/>
        </p:nvSpPr>
        <p:spPr>
          <a:xfrm>
            <a:off x="4619625" y="3641725"/>
            <a:ext cx="8509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65" name="Google Shape;665;p59"/>
          <p:cNvSpPr txBox="1"/>
          <p:nvPr/>
        </p:nvSpPr>
        <p:spPr>
          <a:xfrm>
            <a:off x="4816475" y="2498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[3,5]</a:t>
            </a:r>
            <a:endParaRPr/>
          </a:p>
        </p:txBody>
      </p:sp>
      <p:sp>
        <p:nvSpPr>
          <p:cNvPr id="666" name="Google Shape;666;p59"/>
          <p:cNvSpPr txBox="1"/>
          <p:nvPr/>
        </p:nvSpPr>
        <p:spPr>
          <a:xfrm>
            <a:off x="2409825" y="36417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67" name="Google Shape;667;p59"/>
          <p:cNvSpPr txBox="1"/>
          <p:nvPr/>
        </p:nvSpPr>
        <p:spPr>
          <a:xfrm>
            <a:off x="6600825" y="3641725"/>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[-∞,5]</a:t>
            </a:r>
            <a:endParaRPr b="1" sz="2400">
              <a:solidFill>
                <a:schemeClr val="dk1"/>
              </a:solidFill>
              <a:latin typeface="Times New Roman"/>
              <a:ea typeface="Times New Roman"/>
              <a:cs typeface="Times New Roman"/>
              <a:sym typeface="Times New Roman"/>
            </a:endParaRPr>
          </a:p>
        </p:txBody>
      </p:sp>
      <p:pic>
        <p:nvPicPr>
          <p:cNvPr id="668" name="Google Shape;668;p59"/>
          <p:cNvPicPr preferRelativeResize="0"/>
          <p:nvPr/>
        </p:nvPicPr>
        <p:blipFill rotWithShape="1">
          <a:blip r:embed="rId4">
            <a:alphaModFix/>
          </a:blip>
          <a:srcRect b="0" l="0" r="0" t="0"/>
          <a:stretch/>
        </p:blipFill>
        <p:spPr>
          <a:xfrm>
            <a:off x="6411913" y="2419350"/>
            <a:ext cx="522287" cy="476250"/>
          </a:xfrm>
          <a:prstGeom prst="rect">
            <a:avLst/>
          </a:prstGeom>
          <a:noFill/>
          <a:ln>
            <a:noFill/>
          </a:ln>
        </p:spPr>
      </p:pic>
      <p:sp>
        <p:nvSpPr>
          <p:cNvPr id="669" name="Google Shape;669;p59"/>
          <p:cNvSpPr/>
          <p:nvPr/>
        </p:nvSpPr>
        <p:spPr>
          <a:xfrm>
            <a:off x="6216650" y="2438400"/>
            <a:ext cx="2603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t>
            </a:r>
            <a:endParaRPr/>
          </a:p>
        </p:txBody>
      </p:sp>
      <p:sp>
        <p:nvSpPr>
          <p:cNvPr id="670" name="Google Shape;670;p59"/>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6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77" name="Google Shape;677;p60"/>
          <p:cNvPicPr preferRelativeResize="0"/>
          <p:nvPr/>
        </p:nvPicPr>
        <p:blipFill rotWithShape="1">
          <a:blip r:embed="rId3">
            <a:alphaModFix/>
          </a:blip>
          <a:srcRect b="0" l="0" r="0" t="0"/>
          <a:stretch/>
        </p:blipFill>
        <p:spPr>
          <a:xfrm>
            <a:off x="1600200" y="2346325"/>
            <a:ext cx="7467600" cy="2987675"/>
          </a:xfrm>
          <a:prstGeom prst="rect">
            <a:avLst/>
          </a:prstGeom>
          <a:noFill/>
          <a:ln>
            <a:noFill/>
          </a:ln>
        </p:spPr>
      </p:pic>
      <p:sp>
        <p:nvSpPr>
          <p:cNvPr id="678" name="Google Shape;678;p60"/>
          <p:cNvSpPr txBox="1"/>
          <p:nvPr/>
        </p:nvSpPr>
        <p:spPr>
          <a:xfrm>
            <a:off x="6172200" y="34131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[2,2]</a:t>
            </a:r>
            <a:endParaRPr b="1" sz="2400">
              <a:solidFill>
                <a:schemeClr val="dk1"/>
              </a:solidFill>
              <a:latin typeface="Times New Roman"/>
              <a:ea typeface="Times New Roman"/>
              <a:cs typeface="Times New Roman"/>
              <a:sym typeface="Times New Roman"/>
            </a:endParaRPr>
          </a:p>
        </p:txBody>
      </p:sp>
      <p:sp>
        <p:nvSpPr>
          <p:cNvPr id="679" name="Google Shape;679;p60"/>
          <p:cNvSpPr txBox="1"/>
          <p:nvPr/>
        </p:nvSpPr>
        <p:spPr>
          <a:xfrm>
            <a:off x="4267200" y="3429000"/>
            <a:ext cx="8509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80" name="Google Shape;680;p60"/>
          <p:cNvSpPr txBox="1"/>
          <p:nvPr/>
        </p:nvSpPr>
        <p:spPr>
          <a:xfrm>
            <a:off x="4464050" y="24225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[3,3]</a:t>
            </a:r>
            <a:endParaRPr sz="2000">
              <a:solidFill>
                <a:schemeClr val="dk1"/>
              </a:solidFill>
              <a:latin typeface="Times New Roman"/>
              <a:ea typeface="Times New Roman"/>
              <a:cs typeface="Times New Roman"/>
              <a:sym typeface="Times New Roman"/>
            </a:endParaRPr>
          </a:p>
        </p:txBody>
      </p:sp>
      <p:sp>
        <p:nvSpPr>
          <p:cNvPr id="681" name="Google Shape;681;p60"/>
          <p:cNvSpPr txBox="1"/>
          <p:nvPr/>
        </p:nvSpPr>
        <p:spPr>
          <a:xfrm>
            <a:off x="2530475" y="3429000"/>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pic>
        <p:nvPicPr>
          <p:cNvPr id="682" name="Google Shape;682;p60"/>
          <p:cNvPicPr preferRelativeResize="0"/>
          <p:nvPr/>
        </p:nvPicPr>
        <p:blipFill rotWithShape="1">
          <a:blip r:embed="rId4">
            <a:alphaModFix/>
          </a:blip>
          <a:srcRect b="0" l="0" r="0" t="0"/>
          <a:stretch/>
        </p:blipFill>
        <p:spPr>
          <a:xfrm>
            <a:off x="5410200" y="2398713"/>
            <a:ext cx="685800" cy="315912"/>
          </a:xfrm>
          <a:prstGeom prst="rect">
            <a:avLst/>
          </a:prstGeom>
          <a:noFill/>
          <a:ln>
            <a:noFill/>
          </a:ln>
        </p:spPr>
      </p:pic>
      <p:sp>
        <p:nvSpPr>
          <p:cNvPr id="683" name="Google Shape;683;p60"/>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6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1800"/>
              <a:t>Alpha-Beta Example (continued)</a:t>
            </a:r>
            <a:endParaRPr/>
          </a:p>
        </p:txBody>
      </p:sp>
      <p:pic>
        <p:nvPicPr>
          <p:cNvPr id="690" name="Google Shape;690;p61"/>
          <p:cNvPicPr preferRelativeResize="0"/>
          <p:nvPr/>
        </p:nvPicPr>
        <p:blipFill rotWithShape="1">
          <a:blip r:embed="rId3">
            <a:alphaModFix/>
          </a:blip>
          <a:srcRect b="0" l="0" r="0" t="0"/>
          <a:stretch/>
        </p:blipFill>
        <p:spPr>
          <a:xfrm>
            <a:off x="1600200" y="2346325"/>
            <a:ext cx="7467600" cy="2987675"/>
          </a:xfrm>
          <a:prstGeom prst="rect">
            <a:avLst/>
          </a:prstGeom>
          <a:noFill/>
          <a:ln>
            <a:noFill/>
          </a:ln>
        </p:spPr>
      </p:pic>
      <p:sp>
        <p:nvSpPr>
          <p:cNvPr id="691" name="Google Shape;691;p61"/>
          <p:cNvSpPr txBox="1"/>
          <p:nvPr/>
        </p:nvSpPr>
        <p:spPr>
          <a:xfrm>
            <a:off x="6172200" y="34131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[2,2]</a:t>
            </a:r>
            <a:endParaRPr b="1" sz="2400">
              <a:solidFill>
                <a:schemeClr val="dk1"/>
              </a:solidFill>
              <a:latin typeface="Times New Roman"/>
              <a:ea typeface="Times New Roman"/>
              <a:cs typeface="Times New Roman"/>
              <a:sym typeface="Times New Roman"/>
            </a:endParaRPr>
          </a:p>
        </p:txBody>
      </p:sp>
      <p:sp>
        <p:nvSpPr>
          <p:cNvPr id="692" name="Google Shape;692;p61"/>
          <p:cNvSpPr txBox="1"/>
          <p:nvPr/>
        </p:nvSpPr>
        <p:spPr>
          <a:xfrm>
            <a:off x="4267200" y="3429000"/>
            <a:ext cx="808038"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a:t>
            </a:r>
            <a:endParaRPr b="1" sz="2400">
              <a:solidFill>
                <a:schemeClr val="dk1"/>
              </a:solidFill>
              <a:latin typeface="Times New Roman"/>
              <a:ea typeface="Times New Roman"/>
              <a:cs typeface="Times New Roman"/>
              <a:sym typeface="Times New Roman"/>
            </a:endParaRPr>
          </a:p>
        </p:txBody>
      </p:sp>
      <p:sp>
        <p:nvSpPr>
          <p:cNvPr id="693" name="Google Shape;693;p61"/>
          <p:cNvSpPr txBox="1"/>
          <p:nvPr/>
        </p:nvSpPr>
        <p:spPr>
          <a:xfrm>
            <a:off x="4464050" y="2422525"/>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sp>
        <p:nvSpPr>
          <p:cNvPr id="694" name="Google Shape;694;p61"/>
          <p:cNvSpPr txBox="1"/>
          <p:nvPr/>
        </p:nvSpPr>
        <p:spPr>
          <a:xfrm>
            <a:off x="2530475" y="3429000"/>
            <a:ext cx="669925"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[3,3]</a:t>
            </a:r>
            <a:endParaRPr/>
          </a:p>
        </p:txBody>
      </p:sp>
      <p:pic>
        <p:nvPicPr>
          <p:cNvPr id="695" name="Google Shape;695;p61"/>
          <p:cNvPicPr preferRelativeResize="0"/>
          <p:nvPr/>
        </p:nvPicPr>
        <p:blipFill rotWithShape="1">
          <a:blip r:embed="rId4">
            <a:alphaModFix/>
          </a:blip>
          <a:srcRect b="0" l="0" r="0" t="0"/>
          <a:stretch/>
        </p:blipFill>
        <p:spPr>
          <a:xfrm>
            <a:off x="5410200" y="2398713"/>
            <a:ext cx="685800" cy="315912"/>
          </a:xfrm>
          <a:prstGeom prst="rect">
            <a:avLst/>
          </a:prstGeom>
          <a:noFill/>
          <a:ln>
            <a:noFill/>
          </a:ln>
        </p:spPr>
      </p:pic>
      <p:pic>
        <p:nvPicPr>
          <p:cNvPr id="696" name="Google Shape;696;p61"/>
          <p:cNvPicPr preferRelativeResize="0"/>
          <p:nvPr/>
        </p:nvPicPr>
        <p:blipFill rotWithShape="1">
          <a:blip r:embed="rId5">
            <a:alphaModFix/>
          </a:blip>
          <a:srcRect b="0" l="0" r="0" t="0"/>
          <a:stretch/>
        </p:blipFill>
        <p:spPr>
          <a:xfrm>
            <a:off x="5486400" y="2498725"/>
            <a:ext cx="257175" cy="244475"/>
          </a:xfrm>
          <a:prstGeom prst="rect">
            <a:avLst/>
          </a:prstGeom>
          <a:noFill/>
          <a:ln>
            <a:noFill/>
          </a:ln>
        </p:spPr>
      </p:pic>
      <p:sp>
        <p:nvSpPr>
          <p:cNvPr id="697" name="Google Shape;697;p61"/>
          <p:cNvSpPr/>
          <p:nvPr/>
        </p:nvSpPr>
        <p:spPr>
          <a:xfrm>
            <a:off x="5410200" y="2438400"/>
            <a:ext cx="381000" cy="381000"/>
          </a:xfrm>
          <a:prstGeom prst="ellipse">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698" name="Google Shape;698;p61"/>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6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Alpha-beta Algorithm</a:t>
            </a:r>
            <a:endParaRPr/>
          </a:p>
        </p:txBody>
      </p:sp>
      <p:sp>
        <p:nvSpPr>
          <p:cNvPr id="705" name="Google Shape;705;p62"/>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125"/>
              <a:buChar char="⚫"/>
            </a:pPr>
            <a:r>
              <a:rPr lang="en-US" sz="2500"/>
              <a:t>Depth first search – only considers nodes along a single path at any time</a:t>
            </a:r>
            <a:endParaRPr/>
          </a:p>
          <a:p>
            <a:pPr indent="-138112" lvl="0" marL="273050" rtl="0" algn="l">
              <a:lnSpc>
                <a:spcPct val="90000"/>
              </a:lnSpc>
              <a:spcBef>
                <a:spcPts val="500"/>
              </a:spcBef>
              <a:spcAft>
                <a:spcPts val="0"/>
              </a:spcAft>
              <a:buSzPts val="2125"/>
              <a:buNone/>
            </a:pPr>
            <a:r>
              <a:t/>
            </a:r>
            <a:endParaRPr sz="2500"/>
          </a:p>
          <a:p>
            <a:pPr indent="-273050" lvl="0" marL="273050" rtl="0" algn="l">
              <a:lnSpc>
                <a:spcPct val="90000"/>
              </a:lnSpc>
              <a:spcBef>
                <a:spcPts val="500"/>
              </a:spcBef>
              <a:spcAft>
                <a:spcPts val="0"/>
              </a:spcAft>
              <a:buSzPts val="2125"/>
              <a:buFont typeface="Georgia"/>
              <a:buNone/>
            </a:pPr>
            <a:r>
              <a:rPr lang="en-US" sz="2500"/>
              <a:t> </a:t>
            </a:r>
            <a:r>
              <a:rPr lang="en-US" sz="2500">
                <a:latin typeface="Noto Sans Symbols"/>
                <a:ea typeface="Noto Sans Symbols"/>
                <a:cs typeface="Noto Sans Symbols"/>
                <a:sym typeface="Noto Sans Symbols"/>
              </a:rPr>
              <a:t>α</a:t>
            </a:r>
            <a:r>
              <a:rPr lang="en-US" sz="2500"/>
              <a:t> =  highest-value choice that we can guarantee for MAX so far in the current subtree.</a:t>
            </a:r>
            <a:endParaRPr/>
          </a:p>
          <a:p>
            <a:pPr indent="-273050" lvl="0" marL="273050" rtl="0" algn="l">
              <a:lnSpc>
                <a:spcPct val="90000"/>
              </a:lnSpc>
              <a:spcBef>
                <a:spcPts val="500"/>
              </a:spcBef>
              <a:spcAft>
                <a:spcPts val="0"/>
              </a:spcAft>
              <a:buSzPts val="2125"/>
              <a:buFont typeface="Georgia"/>
              <a:buNone/>
            </a:pPr>
            <a:r>
              <a:rPr lang="en-US" sz="2500"/>
              <a:t> </a:t>
            </a:r>
            <a:r>
              <a:rPr lang="en-US" sz="2500">
                <a:latin typeface="Noto Sans Symbols"/>
                <a:ea typeface="Noto Sans Symbols"/>
                <a:cs typeface="Noto Sans Symbols"/>
                <a:sym typeface="Noto Sans Symbols"/>
              </a:rPr>
              <a:t>β</a:t>
            </a:r>
            <a:r>
              <a:rPr lang="en-US" sz="2500"/>
              <a:t> = lowest-value choice that we can guarantee for MIN so far in the current subtree.</a:t>
            </a:r>
            <a:endParaRPr/>
          </a:p>
          <a:p>
            <a:pPr indent="-273050" lvl="0" marL="273050" rtl="0" algn="l">
              <a:lnSpc>
                <a:spcPct val="90000"/>
              </a:lnSpc>
              <a:spcBef>
                <a:spcPts val="500"/>
              </a:spcBef>
              <a:spcAft>
                <a:spcPts val="0"/>
              </a:spcAft>
              <a:buSzPts val="2125"/>
              <a:buChar char="⚫"/>
            </a:pPr>
            <a:r>
              <a:rPr lang="en-US" sz="2500"/>
              <a:t> update values of </a:t>
            </a:r>
            <a:r>
              <a:rPr lang="en-US" sz="2500">
                <a:latin typeface="Noto Sans Symbols"/>
                <a:ea typeface="Noto Sans Symbols"/>
                <a:cs typeface="Noto Sans Symbols"/>
                <a:sym typeface="Noto Sans Symbols"/>
              </a:rPr>
              <a:t>α</a:t>
            </a:r>
            <a:r>
              <a:rPr lang="en-US" sz="2500"/>
              <a:t> and </a:t>
            </a:r>
            <a:r>
              <a:rPr lang="en-US" sz="2500">
                <a:latin typeface="Noto Sans Symbols"/>
                <a:ea typeface="Noto Sans Symbols"/>
                <a:cs typeface="Noto Sans Symbols"/>
                <a:sym typeface="Noto Sans Symbols"/>
              </a:rPr>
              <a:t>β</a:t>
            </a:r>
            <a:r>
              <a:rPr lang="en-US" sz="2500"/>
              <a:t> during search and prunes remaining branches as soon as the value is known to be worse than the current </a:t>
            </a:r>
            <a:r>
              <a:rPr lang="en-US" sz="2500">
                <a:latin typeface="Noto Sans Symbols"/>
                <a:ea typeface="Noto Sans Symbols"/>
                <a:cs typeface="Noto Sans Symbols"/>
                <a:sym typeface="Noto Sans Symbols"/>
              </a:rPr>
              <a:t>α</a:t>
            </a:r>
            <a:r>
              <a:rPr lang="en-US" sz="2500"/>
              <a:t> or </a:t>
            </a:r>
            <a:r>
              <a:rPr lang="en-US" sz="2500">
                <a:latin typeface="Noto Sans Symbols"/>
                <a:ea typeface="Noto Sans Symbols"/>
                <a:cs typeface="Noto Sans Symbols"/>
                <a:sym typeface="Noto Sans Symbols"/>
              </a:rPr>
              <a:t>β</a:t>
            </a:r>
            <a:r>
              <a:rPr lang="en-US" sz="2500"/>
              <a:t> value for MAX or MIN.</a:t>
            </a:r>
            <a:endParaRPr/>
          </a:p>
          <a:p>
            <a:pPr indent="-273050" lvl="0" marL="273050" rtl="0" algn="l">
              <a:lnSpc>
                <a:spcPct val="90000"/>
              </a:lnSpc>
              <a:spcBef>
                <a:spcPts val="500"/>
              </a:spcBef>
              <a:spcAft>
                <a:spcPts val="0"/>
              </a:spcAft>
              <a:buSzPts val="2125"/>
              <a:buChar char="⚫"/>
            </a:pPr>
            <a:r>
              <a:rPr lang="en-US" sz="2500" u="sng">
                <a:solidFill>
                  <a:schemeClr val="hlink"/>
                </a:solidFill>
                <a:hlinkClick r:id="rId3"/>
              </a:rPr>
              <a:t>Alpha-beta Demo</a:t>
            </a:r>
            <a:r>
              <a:rPr lang="en-US" sz="2500"/>
              <a:t>.</a:t>
            </a:r>
            <a:endParaRPr sz="2500"/>
          </a:p>
        </p:txBody>
      </p:sp>
      <p:sp>
        <p:nvSpPr>
          <p:cNvPr id="706" name="Google Shape;706;p62"/>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600">
                <a:solidFill>
                  <a:srgbClr val="7B9899"/>
                </a:solidFill>
              </a:rPr>
              <a:t>Search vs. Games</a:t>
            </a:r>
            <a:endParaRPr sz="3600"/>
          </a:p>
        </p:txBody>
      </p:sp>
      <p:sp>
        <p:nvSpPr>
          <p:cNvPr id="225" name="Google Shape;225;p18"/>
          <p:cNvSpPr txBox="1"/>
          <p:nvPr>
            <p:ph idx="1" type="body"/>
          </p:nvPr>
        </p:nvSpPr>
        <p:spPr>
          <a:xfrm>
            <a:off x="301625" y="1527175"/>
            <a:ext cx="8677200" cy="4983600"/>
          </a:xfrm>
          <a:prstGeom prst="rect">
            <a:avLst/>
          </a:prstGeom>
          <a:noFill/>
          <a:ln>
            <a:noFill/>
          </a:ln>
        </p:spPr>
        <p:txBody>
          <a:bodyPr anchorCtr="0" anchor="t" bIns="45700" lIns="91425" spcFirstLastPara="1" rIns="91425" wrap="square" tIns="45700">
            <a:noAutofit/>
          </a:bodyPr>
          <a:lstStyle/>
          <a:p>
            <a:pPr indent="-304800" lvl="0" marL="273050" rtl="0" algn="l">
              <a:lnSpc>
                <a:spcPct val="115000"/>
              </a:lnSpc>
              <a:spcBef>
                <a:spcPts val="0"/>
              </a:spcBef>
              <a:spcAft>
                <a:spcPts val="0"/>
              </a:spcAft>
              <a:buSzPts val="2200"/>
              <a:buChar char="⚫"/>
            </a:pPr>
            <a:r>
              <a:rPr lang="en-US" sz="2200"/>
              <a:t>Search – no adversary</a:t>
            </a:r>
            <a:endParaRPr sz="2200"/>
          </a:p>
          <a:p>
            <a:pPr indent="-313689" lvl="1" marL="547688" rtl="0" algn="l">
              <a:lnSpc>
                <a:spcPct val="115000"/>
              </a:lnSpc>
              <a:spcBef>
                <a:spcPts val="360"/>
              </a:spcBef>
              <a:spcAft>
                <a:spcPts val="0"/>
              </a:spcAft>
              <a:buSzPts val="1900"/>
              <a:buChar char="⚪"/>
            </a:pPr>
            <a:r>
              <a:rPr lang="en-US" sz="1900"/>
              <a:t>Solution is (heuristic) method for finding goal</a:t>
            </a:r>
            <a:endParaRPr sz="1900"/>
          </a:p>
          <a:p>
            <a:pPr indent="-313689" lvl="1" marL="547688" rtl="0" algn="l">
              <a:lnSpc>
                <a:spcPct val="115000"/>
              </a:lnSpc>
              <a:spcBef>
                <a:spcPts val="360"/>
              </a:spcBef>
              <a:spcAft>
                <a:spcPts val="0"/>
              </a:spcAft>
              <a:buSzPts val="1900"/>
              <a:buChar char="⚪"/>
            </a:pPr>
            <a:r>
              <a:rPr lang="en-US" sz="1900"/>
              <a:t>Heuristic techniques can find </a:t>
            </a:r>
            <a:r>
              <a:rPr i="1" lang="en-US" sz="1900"/>
              <a:t>optimal</a:t>
            </a:r>
            <a:r>
              <a:rPr lang="en-US" sz="1900"/>
              <a:t> solution</a:t>
            </a:r>
            <a:endParaRPr sz="1900"/>
          </a:p>
          <a:p>
            <a:pPr indent="-313689" lvl="1" marL="547688" rtl="0" algn="l">
              <a:lnSpc>
                <a:spcPct val="115000"/>
              </a:lnSpc>
              <a:spcBef>
                <a:spcPts val="360"/>
              </a:spcBef>
              <a:spcAft>
                <a:spcPts val="0"/>
              </a:spcAft>
              <a:buSzPts val="1900"/>
              <a:buChar char="⚪"/>
            </a:pPr>
            <a:r>
              <a:rPr lang="en-US" sz="1900"/>
              <a:t>Evaluation function: estimate of cost from start to goal through given node</a:t>
            </a:r>
            <a:endParaRPr sz="1900"/>
          </a:p>
          <a:p>
            <a:pPr indent="-313689" lvl="1" marL="547688" rtl="0" algn="l">
              <a:lnSpc>
                <a:spcPct val="115000"/>
              </a:lnSpc>
              <a:spcBef>
                <a:spcPts val="360"/>
              </a:spcBef>
              <a:spcAft>
                <a:spcPts val="0"/>
              </a:spcAft>
              <a:buSzPts val="1900"/>
              <a:buChar char="⚪"/>
            </a:pPr>
            <a:r>
              <a:rPr lang="en-US" sz="1900"/>
              <a:t>Examples: path planning, scheduling activities</a:t>
            </a:r>
            <a:endParaRPr sz="1900"/>
          </a:p>
          <a:p>
            <a:pPr indent="-304800" lvl="0" marL="273050" rtl="0" algn="l">
              <a:lnSpc>
                <a:spcPct val="115000"/>
              </a:lnSpc>
              <a:spcBef>
                <a:spcPts val="400"/>
              </a:spcBef>
              <a:spcAft>
                <a:spcPts val="0"/>
              </a:spcAft>
              <a:buSzPts val="2200"/>
              <a:buChar char="⚫"/>
            </a:pPr>
            <a:r>
              <a:rPr lang="en-US" sz="2200"/>
              <a:t>Games – adversary</a:t>
            </a:r>
            <a:endParaRPr sz="2200"/>
          </a:p>
          <a:p>
            <a:pPr indent="-313690" lvl="1" marL="547687" rtl="0" algn="l">
              <a:lnSpc>
                <a:spcPct val="115000"/>
              </a:lnSpc>
              <a:spcBef>
                <a:spcPts val="360"/>
              </a:spcBef>
              <a:spcAft>
                <a:spcPts val="0"/>
              </a:spcAft>
              <a:buSzPts val="1900"/>
              <a:buChar char="⚪"/>
            </a:pPr>
            <a:r>
              <a:rPr lang="en-US" sz="1900"/>
              <a:t>Solution is </a:t>
            </a:r>
            <a:r>
              <a:rPr b="1" lang="en-US" sz="1900"/>
              <a:t>strategy</a:t>
            </a:r>
            <a:r>
              <a:rPr lang="en-US" sz="1900"/>
              <a:t> (strategy specifies move for every possible opponent reply) “unpredictable opponent” </a:t>
            </a:r>
            <a:endParaRPr sz="1900"/>
          </a:p>
          <a:p>
            <a:pPr indent="-313690" lvl="1" marL="547687" rtl="0" algn="l">
              <a:lnSpc>
                <a:spcPct val="115000"/>
              </a:lnSpc>
              <a:spcBef>
                <a:spcPts val="360"/>
              </a:spcBef>
              <a:spcAft>
                <a:spcPts val="0"/>
              </a:spcAft>
              <a:buSzPts val="1900"/>
              <a:buChar char="⚪"/>
            </a:pPr>
            <a:r>
              <a:rPr b="1" lang="en-US" sz="1900"/>
              <a:t>Optimality depends on opponent. </a:t>
            </a:r>
            <a:endParaRPr sz="1900"/>
          </a:p>
          <a:p>
            <a:pPr indent="-313690" lvl="1" marL="547687" rtl="0" algn="l">
              <a:lnSpc>
                <a:spcPct val="115000"/>
              </a:lnSpc>
              <a:spcBef>
                <a:spcPts val="360"/>
              </a:spcBef>
              <a:spcAft>
                <a:spcPts val="0"/>
              </a:spcAft>
              <a:buSzPts val="1900"/>
              <a:buChar char="⚪"/>
            </a:pPr>
            <a:r>
              <a:rPr lang="en-US" sz="1900"/>
              <a:t>Time limits force an </a:t>
            </a:r>
            <a:r>
              <a:rPr i="1" lang="en-US" sz="1900"/>
              <a:t>approximate</a:t>
            </a:r>
            <a:r>
              <a:rPr lang="en-US" sz="1900"/>
              <a:t> solution</a:t>
            </a:r>
            <a:endParaRPr sz="1900"/>
          </a:p>
          <a:p>
            <a:pPr indent="-313690" lvl="1" marL="547687" rtl="0" algn="l">
              <a:lnSpc>
                <a:spcPct val="115000"/>
              </a:lnSpc>
              <a:spcBef>
                <a:spcPts val="360"/>
              </a:spcBef>
              <a:spcAft>
                <a:spcPts val="0"/>
              </a:spcAft>
              <a:buSzPts val="1900"/>
              <a:buChar char="⚪"/>
            </a:pPr>
            <a:r>
              <a:rPr lang="en-US" sz="1900"/>
              <a:t>Evaluation function: evaluate “goodness” of  game position</a:t>
            </a:r>
            <a:endParaRPr sz="1900"/>
          </a:p>
          <a:p>
            <a:pPr indent="-313689" lvl="1" marL="547688" rtl="0" algn="l">
              <a:lnSpc>
                <a:spcPct val="115000"/>
              </a:lnSpc>
              <a:spcBef>
                <a:spcPts val="480"/>
              </a:spcBef>
              <a:spcAft>
                <a:spcPts val="0"/>
              </a:spcAft>
              <a:buSzPts val="1900"/>
              <a:buChar char="⚪"/>
            </a:pPr>
            <a:r>
              <a:rPr lang="en-US" sz="1900"/>
              <a:t>Examples: chess, checkers, Othello, backgammon </a:t>
            </a:r>
            <a:endParaRPr sz="1900"/>
          </a:p>
          <a:p>
            <a:pPr indent="-100329" lvl="0" marL="273050" rtl="0" algn="l">
              <a:spcBef>
                <a:spcPts val="640"/>
              </a:spcBef>
              <a:spcAft>
                <a:spcPts val="0"/>
              </a:spcAft>
              <a:buSzPts val="2720"/>
              <a:buNone/>
            </a:pPr>
            <a:r>
              <a:t/>
            </a:r>
            <a:endParaRPr sz="3200"/>
          </a:p>
        </p:txBody>
      </p:sp>
      <p:sp>
        <p:nvSpPr>
          <p:cNvPr id="226" name="Google Shape;226;p18"/>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6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solidFill>
                  <a:srgbClr val="7B9899"/>
                </a:solidFill>
              </a:rPr>
              <a:t>Effectiveness of Alpha-Beta Search</a:t>
            </a:r>
            <a:endParaRPr/>
          </a:p>
        </p:txBody>
      </p:sp>
      <p:sp>
        <p:nvSpPr>
          <p:cNvPr id="713" name="Google Shape;713;p63"/>
          <p:cNvSpPr txBox="1"/>
          <p:nvPr>
            <p:ph idx="1" type="body"/>
          </p:nvPr>
        </p:nvSpPr>
        <p:spPr>
          <a:xfrm>
            <a:off x="301625" y="1527174"/>
            <a:ext cx="8504238"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US" sz="2000"/>
              <a:t>Worst-Case</a:t>
            </a:r>
            <a:endParaRPr/>
          </a:p>
          <a:p>
            <a:pPr indent="-273049" lvl="1" marL="547688" rtl="0" algn="l">
              <a:spcBef>
                <a:spcPts val="360"/>
              </a:spcBef>
              <a:spcAft>
                <a:spcPts val="0"/>
              </a:spcAft>
              <a:buSzPts val="1260"/>
              <a:buChar char="⚪"/>
            </a:pPr>
            <a:r>
              <a:rPr lang="en-US" sz="1800"/>
              <a:t>branches are ordered so that no pruning takes place. In this case alpha-beta gives no improvement over exhaustive search</a:t>
            </a:r>
            <a:br>
              <a:rPr lang="en-US" sz="1800"/>
            </a:br>
            <a:endParaRPr sz="1800"/>
          </a:p>
          <a:p>
            <a:pPr indent="-273050" lvl="0" marL="273050" rtl="0" algn="l">
              <a:spcBef>
                <a:spcPts val="400"/>
              </a:spcBef>
              <a:spcAft>
                <a:spcPts val="0"/>
              </a:spcAft>
              <a:buSzPts val="1700"/>
              <a:buChar char="⚫"/>
            </a:pPr>
            <a:r>
              <a:rPr lang="en-US" sz="2000"/>
              <a:t>Best-Case</a:t>
            </a:r>
            <a:endParaRPr/>
          </a:p>
          <a:p>
            <a:pPr indent="-273049" lvl="1" marL="547688" rtl="0" algn="l">
              <a:spcBef>
                <a:spcPts val="360"/>
              </a:spcBef>
              <a:spcAft>
                <a:spcPts val="0"/>
              </a:spcAft>
              <a:buSzPts val="1260"/>
              <a:buChar char="⚪"/>
            </a:pPr>
            <a:r>
              <a:rPr lang="en-US" sz="1800"/>
              <a:t>each player’s best move is the left-most alternative (i.e., evaluated first)</a:t>
            </a:r>
            <a:endParaRPr/>
          </a:p>
          <a:p>
            <a:pPr indent="-273049" lvl="1" marL="547688" rtl="0" algn="l">
              <a:spcBef>
                <a:spcPts val="360"/>
              </a:spcBef>
              <a:spcAft>
                <a:spcPts val="0"/>
              </a:spcAft>
              <a:buSzPts val="1260"/>
              <a:buChar char="⚪"/>
            </a:pPr>
            <a:r>
              <a:rPr lang="en-US" sz="1800"/>
              <a:t>in practice, performance is closer to best rather than worst-case</a:t>
            </a:r>
            <a:br>
              <a:rPr lang="en-US" sz="1800"/>
            </a:br>
            <a:endParaRPr sz="1800"/>
          </a:p>
          <a:p>
            <a:pPr indent="-273050" lvl="0" marL="273050" rtl="0" algn="l">
              <a:spcBef>
                <a:spcPts val="400"/>
              </a:spcBef>
              <a:spcAft>
                <a:spcPts val="0"/>
              </a:spcAft>
              <a:buSzPts val="1700"/>
              <a:buChar char="⚫"/>
            </a:pPr>
            <a:r>
              <a:rPr lang="en-US" sz="2000"/>
              <a:t>In practice often get O(b</a:t>
            </a:r>
            <a:r>
              <a:rPr baseline="30000" lang="en-US" sz="2000"/>
              <a:t>(d/2)</a:t>
            </a:r>
            <a:r>
              <a:rPr lang="en-US" sz="2000"/>
              <a:t>) rather than O(b</a:t>
            </a:r>
            <a:r>
              <a:rPr baseline="30000" lang="en-US" sz="2000"/>
              <a:t>d</a:t>
            </a:r>
            <a:r>
              <a:rPr lang="en-US" sz="2000"/>
              <a:t>) </a:t>
            </a:r>
            <a:endParaRPr/>
          </a:p>
          <a:p>
            <a:pPr indent="-273049" lvl="1" marL="547688" rtl="0" algn="l">
              <a:spcBef>
                <a:spcPts val="360"/>
              </a:spcBef>
              <a:spcAft>
                <a:spcPts val="0"/>
              </a:spcAft>
              <a:buSzPts val="1260"/>
              <a:buChar char="⚪"/>
            </a:pPr>
            <a:r>
              <a:rPr lang="en-US" sz="1800"/>
              <a:t>this is the same as having a branching factor of sqrt(b), </a:t>
            </a:r>
            <a:endParaRPr/>
          </a:p>
          <a:p>
            <a:pPr indent="-228600" lvl="2" marL="822325" rtl="0" algn="l">
              <a:spcBef>
                <a:spcPts val="320"/>
              </a:spcBef>
              <a:spcAft>
                <a:spcPts val="0"/>
              </a:spcAft>
              <a:buSzPts val="1200"/>
              <a:buChar char="⯍"/>
            </a:pPr>
            <a:r>
              <a:rPr lang="en-US" sz="1600"/>
              <a:t>since (sqrt(b))</a:t>
            </a:r>
            <a:r>
              <a:rPr baseline="30000" lang="en-US" sz="1600"/>
              <a:t>d</a:t>
            </a:r>
            <a:r>
              <a:rPr lang="en-US" sz="1600"/>
              <a:t> =  b</a:t>
            </a:r>
            <a:r>
              <a:rPr baseline="30000" lang="en-US" sz="1600"/>
              <a:t>(d/2)</a:t>
            </a:r>
            <a:endParaRPr sz="1600"/>
          </a:p>
          <a:p>
            <a:pPr indent="-228600" lvl="2" marL="822325" rtl="0" algn="l">
              <a:spcBef>
                <a:spcPts val="320"/>
              </a:spcBef>
              <a:spcAft>
                <a:spcPts val="0"/>
              </a:spcAft>
              <a:buSzPts val="1200"/>
              <a:buChar char="⯍"/>
            </a:pPr>
            <a:r>
              <a:rPr lang="en-US" sz="1600"/>
              <a:t>i.e., we have effectively gone from b to square root of b</a:t>
            </a:r>
            <a:endParaRPr/>
          </a:p>
          <a:p>
            <a:pPr indent="-273049" lvl="1" marL="547688" rtl="0" algn="l">
              <a:spcBef>
                <a:spcPts val="360"/>
              </a:spcBef>
              <a:spcAft>
                <a:spcPts val="0"/>
              </a:spcAft>
              <a:buSzPts val="1260"/>
              <a:buChar char="⚪"/>
            </a:pPr>
            <a:r>
              <a:rPr lang="en-US" sz="1800"/>
              <a:t>e.g., in chess go from b ~ 35  to  b ~ 6</a:t>
            </a:r>
            <a:endParaRPr/>
          </a:p>
          <a:p>
            <a:pPr indent="-228600" lvl="2" marL="822325" rtl="0" algn="l">
              <a:spcBef>
                <a:spcPts val="320"/>
              </a:spcBef>
              <a:spcAft>
                <a:spcPts val="0"/>
              </a:spcAft>
              <a:buSzPts val="1200"/>
              <a:buChar char="⯍"/>
            </a:pPr>
            <a:r>
              <a:rPr lang="en-US" sz="1600"/>
              <a:t>this permits much deeper search in the same amount of time</a:t>
            </a:r>
            <a:endParaRPr/>
          </a:p>
          <a:p>
            <a:pPr indent="-228600" lvl="2" marL="822325" rtl="0" algn="l">
              <a:spcBef>
                <a:spcPts val="320"/>
              </a:spcBef>
              <a:spcAft>
                <a:spcPts val="0"/>
              </a:spcAft>
              <a:buSzPts val="1200"/>
              <a:buChar char="⯍"/>
            </a:pPr>
            <a:r>
              <a:rPr lang="en-US" sz="1600"/>
              <a:t>Typically twice as deep.</a:t>
            </a:r>
            <a:endParaRPr/>
          </a:p>
        </p:txBody>
      </p:sp>
      <p:sp>
        <p:nvSpPr>
          <p:cNvPr id="714" name="Google Shape;714;p6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6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721" name="Google Shape;721;p64"/>
          <p:cNvSpPr/>
          <p:nvPr/>
        </p:nvSpPr>
        <p:spPr>
          <a:xfrm>
            <a:off x="21336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2" name="Google Shape;722;p64"/>
          <p:cNvSpPr/>
          <p:nvPr/>
        </p:nvSpPr>
        <p:spPr>
          <a:xfrm>
            <a:off x="35814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3" name="Google Shape;723;p64"/>
          <p:cNvSpPr/>
          <p:nvPr/>
        </p:nvSpPr>
        <p:spPr>
          <a:xfrm>
            <a:off x="4953000" y="4648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4" name="Google Shape;724;p64"/>
          <p:cNvSpPr/>
          <p:nvPr/>
        </p:nvSpPr>
        <p:spPr>
          <a:xfrm>
            <a:off x="6400800" y="45720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5" name="Google Shape;725;p64"/>
          <p:cNvSpPr/>
          <p:nvPr/>
        </p:nvSpPr>
        <p:spPr>
          <a:xfrm>
            <a:off x="4038600" y="13716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6" name="Google Shape;726;p64"/>
          <p:cNvSpPr/>
          <p:nvPr/>
        </p:nvSpPr>
        <p:spPr>
          <a:xfrm rot="10800000">
            <a:off x="3276600" y="3124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27" name="Google Shape;727;p64"/>
          <p:cNvSpPr/>
          <p:nvPr/>
        </p:nvSpPr>
        <p:spPr>
          <a:xfrm rot="10800000">
            <a:off x="5181600" y="3124200"/>
            <a:ext cx="381000" cy="381000"/>
          </a:xfrm>
          <a:prstGeom prst="triangle">
            <a:avLst>
              <a:gd fmla="val 50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728" name="Google Shape;728;p64"/>
          <p:cNvCxnSpPr/>
          <p:nvPr/>
        </p:nvCxnSpPr>
        <p:spPr>
          <a:xfrm flipH="1">
            <a:off x="3505200" y="1752600"/>
            <a:ext cx="685800" cy="1371600"/>
          </a:xfrm>
          <a:prstGeom prst="straightConnector1">
            <a:avLst/>
          </a:prstGeom>
          <a:noFill/>
          <a:ln cap="flat" cmpd="sng" w="9525">
            <a:solidFill>
              <a:schemeClr val="dk1"/>
            </a:solidFill>
            <a:prstDash val="solid"/>
            <a:round/>
            <a:headEnd len="med" w="med" type="none"/>
            <a:tailEnd len="med" w="med" type="none"/>
          </a:ln>
        </p:spPr>
      </p:cxnSp>
      <p:cxnSp>
        <p:nvCxnSpPr>
          <p:cNvPr id="729" name="Google Shape;729;p64"/>
          <p:cNvCxnSpPr/>
          <p:nvPr/>
        </p:nvCxnSpPr>
        <p:spPr>
          <a:xfrm>
            <a:off x="4267200" y="1752600"/>
            <a:ext cx="1066800" cy="1371600"/>
          </a:xfrm>
          <a:prstGeom prst="straightConnector1">
            <a:avLst/>
          </a:prstGeom>
          <a:noFill/>
          <a:ln cap="flat" cmpd="sng" w="9525">
            <a:solidFill>
              <a:schemeClr val="dk1"/>
            </a:solidFill>
            <a:prstDash val="solid"/>
            <a:round/>
            <a:headEnd len="med" w="med" type="none"/>
            <a:tailEnd len="med" w="med" type="none"/>
          </a:ln>
        </p:spPr>
      </p:cxnSp>
      <p:cxnSp>
        <p:nvCxnSpPr>
          <p:cNvPr id="730" name="Google Shape;730;p64"/>
          <p:cNvCxnSpPr/>
          <p:nvPr/>
        </p:nvCxnSpPr>
        <p:spPr>
          <a:xfrm flipH="1">
            <a:off x="2286000" y="3505200"/>
            <a:ext cx="1219200" cy="1143000"/>
          </a:xfrm>
          <a:prstGeom prst="straightConnector1">
            <a:avLst/>
          </a:prstGeom>
          <a:noFill/>
          <a:ln cap="flat" cmpd="sng" w="9525">
            <a:solidFill>
              <a:schemeClr val="dk1"/>
            </a:solidFill>
            <a:prstDash val="solid"/>
            <a:round/>
            <a:headEnd len="med" w="med" type="none"/>
            <a:tailEnd len="med" w="med" type="none"/>
          </a:ln>
        </p:spPr>
      </p:cxnSp>
      <p:cxnSp>
        <p:nvCxnSpPr>
          <p:cNvPr id="731" name="Google Shape;731;p64"/>
          <p:cNvCxnSpPr/>
          <p:nvPr/>
        </p:nvCxnSpPr>
        <p:spPr>
          <a:xfrm>
            <a:off x="3505200" y="3505200"/>
            <a:ext cx="228600" cy="1143000"/>
          </a:xfrm>
          <a:prstGeom prst="straightConnector1">
            <a:avLst/>
          </a:prstGeom>
          <a:noFill/>
          <a:ln cap="flat" cmpd="sng" w="9525">
            <a:solidFill>
              <a:schemeClr val="dk1"/>
            </a:solidFill>
            <a:prstDash val="solid"/>
            <a:round/>
            <a:headEnd len="med" w="med" type="none"/>
            <a:tailEnd len="med" w="med" type="none"/>
          </a:ln>
        </p:spPr>
      </p:cxnSp>
      <p:cxnSp>
        <p:nvCxnSpPr>
          <p:cNvPr id="732" name="Google Shape;732;p64"/>
          <p:cNvCxnSpPr/>
          <p:nvPr/>
        </p:nvCxnSpPr>
        <p:spPr>
          <a:xfrm flipH="1">
            <a:off x="5105400" y="3505200"/>
            <a:ext cx="228600" cy="1143000"/>
          </a:xfrm>
          <a:prstGeom prst="straightConnector1">
            <a:avLst/>
          </a:prstGeom>
          <a:noFill/>
          <a:ln cap="flat" cmpd="sng" w="9525">
            <a:solidFill>
              <a:schemeClr val="dk1"/>
            </a:solidFill>
            <a:prstDash val="solid"/>
            <a:round/>
            <a:headEnd len="med" w="med" type="none"/>
            <a:tailEnd len="med" w="med" type="none"/>
          </a:ln>
        </p:spPr>
      </p:cxnSp>
      <p:cxnSp>
        <p:nvCxnSpPr>
          <p:cNvPr id="733" name="Google Shape;733;p64"/>
          <p:cNvCxnSpPr/>
          <p:nvPr/>
        </p:nvCxnSpPr>
        <p:spPr>
          <a:xfrm>
            <a:off x="5334000" y="3505200"/>
            <a:ext cx="1219200" cy="1066800"/>
          </a:xfrm>
          <a:prstGeom prst="straightConnector1">
            <a:avLst/>
          </a:prstGeom>
          <a:noFill/>
          <a:ln cap="flat" cmpd="sng" w="9525">
            <a:solidFill>
              <a:schemeClr val="dk1"/>
            </a:solidFill>
            <a:prstDash val="solid"/>
            <a:round/>
            <a:headEnd len="med" w="med" type="none"/>
            <a:tailEnd len="med" w="med" type="none"/>
          </a:ln>
        </p:spPr>
      </p:cxnSp>
      <p:cxnSp>
        <p:nvCxnSpPr>
          <p:cNvPr id="734" name="Google Shape;734;p64"/>
          <p:cNvCxnSpPr/>
          <p:nvPr/>
        </p:nvCxnSpPr>
        <p:spPr>
          <a:xfrm flipH="1">
            <a:off x="1219200" y="5029200"/>
            <a:ext cx="1066800" cy="685800"/>
          </a:xfrm>
          <a:prstGeom prst="straightConnector1">
            <a:avLst/>
          </a:prstGeom>
          <a:noFill/>
          <a:ln cap="flat" cmpd="sng" w="9525">
            <a:solidFill>
              <a:schemeClr val="dk1"/>
            </a:solidFill>
            <a:prstDash val="solid"/>
            <a:round/>
            <a:headEnd len="med" w="med" type="none"/>
            <a:tailEnd len="med" w="med" type="none"/>
          </a:ln>
        </p:spPr>
      </p:cxnSp>
      <p:cxnSp>
        <p:nvCxnSpPr>
          <p:cNvPr id="735" name="Google Shape;735;p64"/>
          <p:cNvCxnSpPr/>
          <p:nvPr/>
        </p:nvCxnSpPr>
        <p:spPr>
          <a:xfrm>
            <a:off x="22860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36" name="Google Shape;736;p64"/>
          <p:cNvCxnSpPr/>
          <p:nvPr/>
        </p:nvCxnSpPr>
        <p:spPr>
          <a:xfrm flipH="1">
            <a:off x="3276600" y="5029200"/>
            <a:ext cx="533400" cy="685800"/>
          </a:xfrm>
          <a:prstGeom prst="straightConnector1">
            <a:avLst/>
          </a:prstGeom>
          <a:noFill/>
          <a:ln cap="flat" cmpd="sng" w="9525">
            <a:solidFill>
              <a:schemeClr val="dk1"/>
            </a:solidFill>
            <a:prstDash val="solid"/>
            <a:round/>
            <a:headEnd len="med" w="med" type="none"/>
            <a:tailEnd len="med" w="med" type="none"/>
          </a:ln>
        </p:spPr>
      </p:cxnSp>
      <p:cxnSp>
        <p:nvCxnSpPr>
          <p:cNvPr id="737" name="Google Shape;737;p64"/>
          <p:cNvCxnSpPr/>
          <p:nvPr/>
        </p:nvCxnSpPr>
        <p:spPr>
          <a:xfrm>
            <a:off x="38100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38" name="Google Shape;738;p64"/>
          <p:cNvCxnSpPr/>
          <p:nvPr/>
        </p:nvCxnSpPr>
        <p:spPr>
          <a:xfrm flipH="1">
            <a:off x="4648200" y="5029200"/>
            <a:ext cx="457200" cy="685800"/>
          </a:xfrm>
          <a:prstGeom prst="straightConnector1">
            <a:avLst/>
          </a:prstGeom>
          <a:noFill/>
          <a:ln cap="flat" cmpd="sng" w="9525">
            <a:solidFill>
              <a:schemeClr val="dk1"/>
            </a:solidFill>
            <a:prstDash val="solid"/>
            <a:round/>
            <a:headEnd len="med" w="med" type="none"/>
            <a:tailEnd len="med" w="med" type="none"/>
          </a:ln>
        </p:spPr>
      </p:cxnSp>
      <p:cxnSp>
        <p:nvCxnSpPr>
          <p:cNvPr id="739" name="Google Shape;739;p64"/>
          <p:cNvCxnSpPr/>
          <p:nvPr/>
        </p:nvCxnSpPr>
        <p:spPr>
          <a:xfrm>
            <a:off x="5105400" y="5029200"/>
            <a:ext cx="381000" cy="609600"/>
          </a:xfrm>
          <a:prstGeom prst="straightConnector1">
            <a:avLst/>
          </a:prstGeom>
          <a:noFill/>
          <a:ln cap="flat" cmpd="sng" w="9525">
            <a:solidFill>
              <a:schemeClr val="dk1"/>
            </a:solidFill>
            <a:prstDash val="solid"/>
            <a:round/>
            <a:headEnd len="med" w="med" type="none"/>
            <a:tailEnd len="med" w="med" type="none"/>
          </a:ln>
        </p:spPr>
      </p:cxnSp>
      <p:cxnSp>
        <p:nvCxnSpPr>
          <p:cNvPr id="740" name="Google Shape;740;p64"/>
          <p:cNvCxnSpPr/>
          <p:nvPr/>
        </p:nvCxnSpPr>
        <p:spPr>
          <a:xfrm flipH="1">
            <a:off x="6096000" y="4953000"/>
            <a:ext cx="457200" cy="685800"/>
          </a:xfrm>
          <a:prstGeom prst="straightConnector1">
            <a:avLst/>
          </a:prstGeom>
          <a:noFill/>
          <a:ln cap="flat" cmpd="sng" w="9525">
            <a:solidFill>
              <a:schemeClr val="dk1"/>
            </a:solidFill>
            <a:prstDash val="solid"/>
            <a:round/>
            <a:headEnd len="med" w="med" type="none"/>
            <a:tailEnd len="med" w="med" type="none"/>
          </a:ln>
        </p:spPr>
      </p:cxnSp>
      <p:cxnSp>
        <p:nvCxnSpPr>
          <p:cNvPr id="741" name="Google Shape;741;p64"/>
          <p:cNvCxnSpPr/>
          <p:nvPr/>
        </p:nvCxnSpPr>
        <p:spPr>
          <a:xfrm>
            <a:off x="6553200" y="4953000"/>
            <a:ext cx="838200" cy="609600"/>
          </a:xfrm>
          <a:prstGeom prst="straightConnector1">
            <a:avLst/>
          </a:prstGeom>
          <a:noFill/>
          <a:ln cap="flat" cmpd="sng" w="9525">
            <a:solidFill>
              <a:schemeClr val="dk1"/>
            </a:solidFill>
            <a:prstDash val="solid"/>
            <a:round/>
            <a:headEnd len="med" w="med" type="none"/>
            <a:tailEnd len="med" w="med" type="none"/>
          </a:ln>
        </p:spPr>
      </p:cxnSp>
      <p:sp>
        <p:nvSpPr>
          <p:cNvPr id="742" name="Google Shape;742;p64"/>
          <p:cNvSpPr txBox="1"/>
          <p:nvPr/>
        </p:nvSpPr>
        <p:spPr>
          <a:xfrm>
            <a:off x="1066800" y="5638800"/>
            <a:ext cx="3111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3</a:t>
            </a:r>
            <a:endParaRPr/>
          </a:p>
        </p:txBody>
      </p:sp>
      <p:sp>
        <p:nvSpPr>
          <p:cNvPr id="743" name="Google Shape;743;p64"/>
          <p:cNvSpPr txBox="1"/>
          <p:nvPr/>
        </p:nvSpPr>
        <p:spPr>
          <a:xfrm>
            <a:off x="24987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4</a:t>
            </a:r>
            <a:endParaRPr/>
          </a:p>
        </p:txBody>
      </p:sp>
      <p:sp>
        <p:nvSpPr>
          <p:cNvPr id="744" name="Google Shape;744;p64"/>
          <p:cNvSpPr txBox="1"/>
          <p:nvPr/>
        </p:nvSpPr>
        <p:spPr>
          <a:xfrm>
            <a:off x="31845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1</a:t>
            </a:r>
            <a:endParaRPr/>
          </a:p>
        </p:txBody>
      </p:sp>
      <p:sp>
        <p:nvSpPr>
          <p:cNvPr id="745" name="Google Shape;745;p64"/>
          <p:cNvSpPr txBox="1"/>
          <p:nvPr/>
        </p:nvSpPr>
        <p:spPr>
          <a:xfrm>
            <a:off x="40227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2</a:t>
            </a:r>
            <a:endParaRPr/>
          </a:p>
        </p:txBody>
      </p:sp>
      <p:sp>
        <p:nvSpPr>
          <p:cNvPr id="746" name="Google Shape;746;p64"/>
          <p:cNvSpPr txBox="1"/>
          <p:nvPr/>
        </p:nvSpPr>
        <p:spPr>
          <a:xfrm>
            <a:off x="45561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7</a:t>
            </a:r>
            <a:endParaRPr/>
          </a:p>
        </p:txBody>
      </p:sp>
      <p:sp>
        <p:nvSpPr>
          <p:cNvPr id="747" name="Google Shape;747;p64"/>
          <p:cNvSpPr txBox="1"/>
          <p:nvPr/>
        </p:nvSpPr>
        <p:spPr>
          <a:xfrm>
            <a:off x="5394325" y="56753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8</a:t>
            </a:r>
            <a:endParaRPr/>
          </a:p>
        </p:txBody>
      </p:sp>
      <p:sp>
        <p:nvSpPr>
          <p:cNvPr id="748" name="Google Shape;748;p64"/>
          <p:cNvSpPr txBox="1"/>
          <p:nvPr/>
        </p:nvSpPr>
        <p:spPr>
          <a:xfrm>
            <a:off x="6003925" y="55991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5</a:t>
            </a:r>
            <a:endParaRPr/>
          </a:p>
        </p:txBody>
      </p:sp>
      <p:sp>
        <p:nvSpPr>
          <p:cNvPr id="749" name="Google Shape;749;p64"/>
          <p:cNvSpPr txBox="1"/>
          <p:nvPr/>
        </p:nvSpPr>
        <p:spPr>
          <a:xfrm>
            <a:off x="7299325" y="5522913"/>
            <a:ext cx="3111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6</a:t>
            </a:r>
            <a:endParaRPr/>
          </a:p>
        </p:txBody>
      </p:sp>
      <p:sp>
        <p:nvSpPr>
          <p:cNvPr id="750" name="Google Shape;750;p64"/>
          <p:cNvSpPr txBox="1"/>
          <p:nvPr/>
        </p:nvSpPr>
        <p:spPr>
          <a:xfrm>
            <a:off x="4972050" y="1219200"/>
            <a:ext cx="31813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Georgia"/>
                <a:ea typeface="Georgia"/>
                <a:cs typeface="Georgia"/>
                <a:sym typeface="Georgia"/>
              </a:rPr>
              <a:t>-which nodes can be pruned?</a:t>
            </a:r>
            <a:endParaRPr/>
          </a:p>
          <a:p>
            <a:pPr indent="0" lvl="0" marL="0" marR="0" rtl="0" algn="l">
              <a:spcBef>
                <a:spcPts val="0"/>
              </a:spcBef>
              <a:spcAft>
                <a:spcPts val="0"/>
              </a:spcAft>
              <a:buNone/>
            </a:pPr>
            <a:r>
              <a:t/>
            </a:r>
            <a:endParaRPr sz="1800">
              <a:solidFill>
                <a:srgbClr val="FF0000"/>
              </a:solidFill>
              <a:latin typeface="Georgia"/>
              <a:ea typeface="Georgia"/>
              <a:cs typeface="Georgia"/>
              <a:sym typeface="Georgia"/>
            </a:endParaRPr>
          </a:p>
        </p:txBody>
      </p:sp>
      <p:sp>
        <p:nvSpPr>
          <p:cNvPr id="751" name="Google Shape;751;p64"/>
          <p:cNvSpPr txBox="1"/>
          <p:nvPr/>
        </p:nvSpPr>
        <p:spPr>
          <a:xfrm>
            <a:off x="3124200" y="1371600"/>
            <a:ext cx="762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a:t>
            </a:r>
            <a:endParaRPr/>
          </a:p>
        </p:txBody>
      </p:sp>
      <p:sp>
        <p:nvSpPr>
          <p:cNvPr id="752" name="Google Shape;752;p64"/>
          <p:cNvSpPr txBox="1"/>
          <p:nvPr/>
        </p:nvSpPr>
        <p:spPr>
          <a:xfrm>
            <a:off x="2514600" y="3048000"/>
            <a:ext cx="838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a:t>
            </a:r>
            <a:endParaRPr/>
          </a:p>
        </p:txBody>
      </p:sp>
      <p:sp>
        <p:nvSpPr>
          <p:cNvPr id="753" name="Google Shape;753;p64"/>
          <p:cNvSpPr txBox="1"/>
          <p:nvPr/>
        </p:nvSpPr>
        <p:spPr>
          <a:xfrm>
            <a:off x="1143000" y="4648200"/>
            <a:ext cx="762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a:t>
            </a:r>
            <a:endParaRPr/>
          </a:p>
        </p:txBody>
      </p:sp>
      <p:sp>
        <p:nvSpPr>
          <p:cNvPr id="754" name="Google Shape;754;p64"/>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6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solidFill>
                  <a:srgbClr val="7B9899"/>
                </a:solidFill>
              </a:rPr>
              <a:t>Final Comments about Alpha-Beta Pruning</a:t>
            </a:r>
            <a:endParaRPr/>
          </a:p>
        </p:txBody>
      </p:sp>
      <p:sp>
        <p:nvSpPr>
          <p:cNvPr id="761" name="Google Shape;761;p65"/>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95"/>
              <a:buChar char="⚫"/>
            </a:pPr>
            <a:r>
              <a:rPr lang="en-US"/>
              <a:t>Pruning does not affect final results</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Entire subtrees can be pruned.</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Good move </a:t>
            </a:r>
            <a:r>
              <a:rPr i="1" lang="en-US"/>
              <a:t>ordering</a:t>
            </a:r>
            <a:r>
              <a:rPr lang="en-US"/>
              <a:t> improves effectiveness of pruning</a:t>
            </a:r>
            <a:endParaRPr/>
          </a:p>
          <a:p>
            <a:pPr indent="-127317" lvl="0" marL="273050" rtl="0" algn="l">
              <a:spcBef>
                <a:spcPts val="540"/>
              </a:spcBef>
              <a:spcAft>
                <a:spcPts val="0"/>
              </a:spcAft>
              <a:buSzPts val="2295"/>
              <a:buNone/>
            </a:pPr>
            <a:r>
              <a:t/>
            </a:r>
            <a:endParaRPr/>
          </a:p>
          <a:p>
            <a:pPr indent="-273050" lvl="0" marL="273050" rtl="0" algn="l">
              <a:spcBef>
                <a:spcPts val="540"/>
              </a:spcBef>
              <a:spcAft>
                <a:spcPts val="0"/>
              </a:spcAft>
              <a:buSzPts val="2295"/>
              <a:buChar char="⚫"/>
            </a:pPr>
            <a:r>
              <a:rPr lang="en-US"/>
              <a:t>Repeated states are again possible.</a:t>
            </a:r>
            <a:endParaRPr/>
          </a:p>
          <a:p>
            <a:pPr indent="-273050" lvl="1" marL="547688" rtl="0" algn="l">
              <a:spcBef>
                <a:spcPts val="440"/>
              </a:spcBef>
              <a:spcAft>
                <a:spcPts val="0"/>
              </a:spcAft>
              <a:buSzPts val="1540"/>
              <a:buChar char="⚪"/>
            </a:pPr>
            <a:r>
              <a:rPr lang="en-US"/>
              <a:t>Store them in memory = transposition table</a:t>
            </a:r>
            <a:endParaRPr/>
          </a:p>
          <a:p>
            <a:pPr indent="-127317" lvl="0" marL="273050" rtl="0" algn="l">
              <a:spcBef>
                <a:spcPts val="540"/>
              </a:spcBef>
              <a:spcAft>
                <a:spcPts val="0"/>
              </a:spcAft>
              <a:buSzPts val="2295"/>
              <a:buNone/>
            </a:pPr>
            <a:r>
              <a:t/>
            </a:r>
            <a:endParaRPr/>
          </a:p>
        </p:txBody>
      </p:sp>
      <p:sp>
        <p:nvSpPr>
          <p:cNvPr id="762" name="Google Shape;762;p65"/>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66"/>
          <p:cNvSpPr txBox="1"/>
          <p:nvPr>
            <p:ph type="title"/>
          </p:nvPr>
        </p:nvSpPr>
        <p:spPr>
          <a:xfrm>
            <a:off x="457200" y="0"/>
            <a:ext cx="8229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Practical Implementation</a:t>
            </a:r>
            <a:endParaRPr/>
          </a:p>
        </p:txBody>
      </p:sp>
      <p:sp>
        <p:nvSpPr>
          <p:cNvPr id="769" name="Google Shape;769;p66"/>
          <p:cNvSpPr txBox="1"/>
          <p:nvPr>
            <p:ph idx="1" type="body"/>
          </p:nvPr>
        </p:nvSpPr>
        <p:spPr>
          <a:xfrm>
            <a:off x="381000" y="1600200"/>
            <a:ext cx="8763000" cy="4525963"/>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Font typeface="Georgia"/>
              <a:buNone/>
            </a:pPr>
            <a:r>
              <a:rPr lang="en-US" sz="2000"/>
              <a:t>How do we make these ideas practical in real game trees?</a:t>
            </a:r>
            <a:endParaRPr/>
          </a:p>
          <a:p>
            <a:pPr indent="-273050" lvl="0" marL="273050" rtl="0" algn="l">
              <a:spcBef>
                <a:spcPts val="400"/>
              </a:spcBef>
              <a:spcAft>
                <a:spcPts val="0"/>
              </a:spcAft>
              <a:buSzPts val="1700"/>
              <a:buFont typeface="Georgia"/>
              <a:buNone/>
            </a:pPr>
            <a:r>
              <a:t/>
            </a:r>
            <a:endParaRPr sz="2000"/>
          </a:p>
          <a:p>
            <a:pPr indent="-273050" lvl="0" marL="273050" rtl="0" algn="l">
              <a:spcBef>
                <a:spcPts val="400"/>
              </a:spcBef>
              <a:spcAft>
                <a:spcPts val="0"/>
              </a:spcAft>
              <a:buSzPts val="1700"/>
              <a:buFont typeface="Georgia"/>
              <a:buNone/>
            </a:pPr>
            <a:r>
              <a:rPr lang="en-US" sz="2000"/>
              <a:t>Standard approach:</a:t>
            </a:r>
            <a:endParaRPr/>
          </a:p>
          <a:p>
            <a:pPr indent="-273050" lvl="0" marL="273050" rtl="0" algn="l">
              <a:spcBef>
                <a:spcPts val="400"/>
              </a:spcBef>
              <a:spcAft>
                <a:spcPts val="0"/>
              </a:spcAft>
              <a:buSzPts val="1700"/>
              <a:buChar char="⚫"/>
            </a:pPr>
            <a:r>
              <a:rPr lang="en-US" sz="2000">
                <a:solidFill>
                  <a:srgbClr val="FF0000"/>
                </a:solidFill>
              </a:rPr>
              <a:t>cutoff test: </a:t>
            </a:r>
            <a:r>
              <a:rPr lang="en-US" sz="1800">
                <a:solidFill>
                  <a:srgbClr val="FF0000"/>
                </a:solidFill>
              </a:rPr>
              <a:t>(where do we stop descending the tree)</a:t>
            </a:r>
            <a:r>
              <a:rPr lang="en-US" sz="2000">
                <a:solidFill>
                  <a:srgbClr val="FF0000"/>
                </a:solidFill>
              </a:rPr>
              <a:t> </a:t>
            </a:r>
            <a:endParaRPr/>
          </a:p>
          <a:p>
            <a:pPr indent="-273049" lvl="1" marL="547688" rtl="0" algn="l">
              <a:spcBef>
                <a:spcPts val="360"/>
              </a:spcBef>
              <a:spcAft>
                <a:spcPts val="0"/>
              </a:spcAft>
              <a:buSzPts val="1260"/>
              <a:buChar char="⚪"/>
            </a:pPr>
            <a:r>
              <a:rPr lang="en-US" sz="1800"/>
              <a:t>depth limit </a:t>
            </a:r>
            <a:endParaRPr/>
          </a:p>
          <a:p>
            <a:pPr indent="-273049" lvl="1" marL="547688" rtl="0" algn="l">
              <a:spcBef>
                <a:spcPts val="360"/>
              </a:spcBef>
              <a:spcAft>
                <a:spcPts val="0"/>
              </a:spcAft>
              <a:buSzPts val="1260"/>
              <a:buChar char="⚪"/>
            </a:pPr>
            <a:r>
              <a:rPr lang="en-US" sz="1800"/>
              <a:t>better: iterative deepening</a:t>
            </a:r>
            <a:endParaRPr/>
          </a:p>
          <a:p>
            <a:pPr indent="-273049" lvl="1" marL="547688" rtl="0" algn="l">
              <a:spcBef>
                <a:spcPts val="360"/>
              </a:spcBef>
              <a:spcAft>
                <a:spcPts val="0"/>
              </a:spcAft>
              <a:buSzPts val="1260"/>
              <a:buChar char="⚪"/>
            </a:pPr>
            <a:r>
              <a:rPr lang="en-US" sz="1800"/>
              <a:t>cutoff only when no big changes are expected to occur next (</a:t>
            </a:r>
            <a:r>
              <a:rPr lang="en-US" sz="1800">
                <a:solidFill>
                  <a:srgbClr val="FF0000"/>
                </a:solidFill>
              </a:rPr>
              <a:t>quiescence search</a:t>
            </a:r>
            <a:r>
              <a:rPr lang="en-US" sz="1800"/>
              <a:t>).</a:t>
            </a:r>
            <a:endParaRPr/>
          </a:p>
          <a:p>
            <a:pPr indent="-193039" lvl="1" marL="547688" rtl="0" algn="l">
              <a:spcBef>
                <a:spcPts val="360"/>
              </a:spcBef>
              <a:spcAft>
                <a:spcPts val="0"/>
              </a:spcAft>
              <a:buSzPts val="1260"/>
              <a:buNone/>
            </a:pPr>
            <a:r>
              <a:t/>
            </a:r>
            <a:endParaRPr sz="1800"/>
          </a:p>
          <a:p>
            <a:pPr indent="-273050" lvl="0" marL="273050" rtl="0" algn="l">
              <a:spcBef>
                <a:spcPts val="400"/>
              </a:spcBef>
              <a:spcAft>
                <a:spcPts val="0"/>
              </a:spcAft>
              <a:buSzPts val="1700"/>
              <a:buChar char="⚫"/>
            </a:pPr>
            <a:r>
              <a:rPr lang="en-US" sz="2000">
                <a:solidFill>
                  <a:srgbClr val="FF0000"/>
                </a:solidFill>
              </a:rPr>
              <a:t>evaluation function </a:t>
            </a:r>
            <a:endParaRPr/>
          </a:p>
          <a:p>
            <a:pPr indent="-273049" lvl="1" marL="547688" rtl="0" algn="l">
              <a:spcBef>
                <a:spcPts val="360"/>
              </a:spcBef>
              <a:spcAft>
                <a:spcPts val="0"/>
              </a:spcAft>
              <a:buSzPts val="1260"/>
              <a:buChar char="⚪"/>
            </a:pPr>
            <a:r>
              <a:rPr lang="en-US" sz="1800"/>
              <a:t>When the search is cut off, we evaluate the current state</a:t>
            </a:r>
            <a:endParaRPr/>
          </a:p>
          <a:p>
            <a:pPr indent="-273049" lvl="1" marL="547688" rtl="0" algn="l">
              <a:spcBef>
                <a:spcPts val="360"/>
              </a:spcBef>
              <a:spcAft>
                <a:spcPts val="0"/>
              </a:spcAft>
              <a:buSzPts val="1260"/>
              <a:buFont typeface="Georgia"/>
              <a:buNone/>
            </a:pPr>
            <a:r>
              <a:rPr lang="en-US" sz="1800"/>
              <a:t>    by estimating its utility using </a:t>
            </a:r>
            <a:r>
              <a:rPr b="1" lang="en-US" sz="1800"/>
              <a:t>an evaluation function</a:t>
            </a:r>
            <a:r>
              <a:rPr lang="en-US" sz="1800"/>
              <a:t>.</a:t>
            </a:r>
            <a:endParaRPr/>
          </a:p>
        </p:txBody>
      </p:sp>
      <p:sp>
        <p:nvSpPr>
          <p:cNvPr id="770" name="Google Shape;770;p6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6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Static (Heuristic) Evaluation Functions</a:t>
            </a:r>
            <a:endParaRPr/>
          </a:p>
        </p:txBody>
      </p:sp>
      <p:sp>
        <p:nvSpPr>
          <p:cNvPr id="777" name="Google Shape;777;p67"/>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530"/>
              <a:buChar char="⚫"/>
            </a:pPr>
            <a:r>
              <a:rPr lang="en-US" sz="1800"/>
              <a:t>An Evaluation Function:</a:t>
            </a:r>
            <a:endParaRPr/>
          </a:p>
          <a:p>
            <a:pPr indent="-273049" lvl="1" marL="547688" rtl="0" algn="l">
              <a:spcBef>
                <a:spcPts val="320"/>
              </a:spcBef>
              <a:spcAft>
                <a:spcPts val="0"/>
              </a:spcAft>
              <a:buSzPts val="1120"/>
              <a:buChar char="⚪"/>
            </a:pPr>
            <a:r>
              <a:rPr lang="en-US" sz="1600"/>
              <a:t>estimates how good the current board configuration is for a player.</a:t>
            </a:r>
            <a:endParaRPr/>
          </a:p>
          <a:p>
            <a:pPr indent="-273049" lvl="1" marL="547688" rtl="0" algn="l">
              <a:lnSpc>
                <a:spcPct val="90000"/>
              </a:lnSpc>
              <a:spcBef>
                <a:spcPts val="480"/>
              </a:spcBef>
              <a:spcAft>
                <a:spcPts val="0"/>
              </a:spcAft>
              <a:buSzPts val="1120"/>
              <a:buChar char="⚪"/>
            </a:pPr>
            <a:r>
              <a:rPr lang="en-US" sz="1600"/>
              <a:t>Typically, one figures how good it is for the player, and how good it is for the opponent, and subtracts the opponents score from the players</a:t>
            </a:r>
            <a:endParaRPr/>
          </a:p>
          <a:p>
            <a:pPr indent="-273049" lvl="1" marL="547688" rtl="0" algn="l">
              <a:lnSpc>
                <a:spcPct val="90000"/>
              </a:lnSpc>
              <a:spcBef>
                <a:spcPts val="480"/>
              </a:spcBef>
              <a:spcAft>
                <a:spcPts val="0"/>
              </a:spcAft>
              <a:buSzPts val="1120"/>
              <a:buChar char="⚪"/>
            </a:pPr>
            <a:r>
              <a:rPr lang="en-US" sz="1600"/>
              <a:t>Othello: Number of white pieces - Number of black pieces</a:t>
            </a:r>
            <a:endParaRPr/>
          </a:p>
          <a:p>
            <a:pPr indent="-273049" lvl="1" marL="547688" rtl="0" algn="l">
              <a:lnSpc>
                <a:spcPct val="90000"/>
              </a:lnSpc>
              <a:spcBef>
                <a:spcPts val="480"/>
              </a:spcBef>
              <a:spcAft>
                <a:spcPts val="0"/>
              </a:spcAft>
              <a:buSzPts val="1120"/>
              <a:buChar char="⚪"/>
            </a:pPr>
            <a:r>
              <a:rPr lang="en-US" sz="1600"/>
              <a:t>Chess:  Value of all white pieces - Value of all black pieces</a:t>
            </a:r>
            <a:endParaRPr/>
          </a:p>
          <a:p>
            <a:pPr indent="-201929" lvl="1" marL="547688" rtl="0" algn="l">
              <a:lnSpc>
                <a:spcPct val="90000"/>
              </a:lnSpc>
              <a:spcBef>
                <a:spcPts val="480"/>
              </a:spcBef>
              <a:spcAft>
                <a:spcPts val="0"/>
              </a:spcAft>
              <a:buSzPts val="1120"/>
              <a:buNone/>
            </a:pPr>
            <a:r>
              <a:t/>
            </a:r>
            <a:endParaRPr sz="1600"/>
          </a:p>
          <a:p>
            <a:pPr indent="-273050" lvl="0" marL="273050" rtl="0" algn="l">
              <a:lnSpc>
                <a:spcPct val="90000"/>
              </a:lnSpc>
              <a:spcBef>
                <a:spcPts val="540"/>
              </a:spcBef>
              <a:spcAft>
                <a:spcPts val="0"/>
              </a:spcAft>
              <a:buSzPts val="1530"/>
              <a:buChar char="⚫"/>
            </a:pPr>
            <a:r>
              <a:rPr lang="en-US" sz="1800"/>
              <a:t>Typical values from -infinity (loss) to +infinity (win) or [-1, +1].</a:t>
            </a:r>
            <a:endParaRPr/>
          </a:p>
          <a:p>
            <a:pPr indent="-273050" lvl="0" marL="273050" rtl="0" algn="l">
              <a:lnSpc>
                <a:spcPct val="90000"/>
              </a:lnSpc>
              <a:spcBef>
                <a:spcPts val="540"/>
              </a:spcBef>
              <a:spcAft>
                <a:spcPts val="0"/>
              </a:spcAft>
              <a:buSzPts val="1530"/>
              <a:buChar char="⚫"/>
            </a:pPr>
            <a:r>
              <a:rPr lang="en-US" sz="1800"/>
              <a:t>If the board evaluation  is X for a player, it’s -X for the opponent.</a:t>
            </a:r>
            <a:endParaRPr/>
          </a:p>
          <a:p>
            <a:pPr indent="-273050" lvl="0" marL="273050" rtl="0" algn="l">
              <a:lnSpc>
                <a:spcPct val="90000"/>
              </a:lnSpc>
              <a:spcBef>
                <a:spcPts val="540"/>
              </a:spcBef>
              <a:spcAft>
                <a:spcPts val="0"/>
              </a:spcAft>
              <a:buSzPts val="1530"/>
              <a:buChar char="⚫"/>
            </a:pPr>
            <a:r>
              <a:rPr lang="en-US" sz="1800"/>
              <a:t>Many clever ideas about how to use the evaluation function.</a:t>
            </a:r>
            <a:endParaRPr/>
          </a:p>
          <a:p>
            <a:pPr indent="-273049" lvl="1" marL="547688" rtl="0" algn="l">
              <a:lnSpc>
                <a:spcPct val="90000"/>
              </a:lnSpc>
              <a:spcBef>
                <a:spcPts val="390"/>
              </a:spcBef>
              <a:spcAft>
                <a:spcPts val="0"/>
              </a:spcAft>
              <a:buSzPts val="910"/>
              <a:buChar char="⚪"/>
            </a:pPr>
            <a:r>
              <a:rPr lang="en-US" sz="1300"/>
              <a:t>e.g. null move heuristic: let opponent move twice.</a:t>
            </a:r>
            <a:endParaRPr sz="1800"/>
          </a:p>
          <a:p>
            <a:pPr indent="-273050" lvl="0" marL="273050" rtl="0" algn="l">
              <a:lnSpc>
                <a:spcPct val="90000"/>
              </a:lnSpc>
              <a:spcBef>
                <a:spcPts val="540"/>
              </a:spcBef>
              <a:spcAft>
                <a:spcPts val="0"/>
              </a:spcAft>
              <a:buSzPts val="1530"/>
              <a:buChar char="⚫"/>
            </a:pPr>
            <a:r>
              <a:rPr lang="en-US" sz="1800"/>
              <a:t>Example: </a:t>
            </a:r>
            <a:endParaRPr/>
          </a:p>
          <a:p>
            <a:pPr indent="-273049" lvl="1" marL="547688" rtl="0" algn="l">
              <a:spcBef>
                <a:spcPts val="320"/>
              </a:spcBef>
              <a:spcAft>
                <a:spcPts val="0"/>
              </a:spcAft>
              <a:buSzPts val="1120"/>
              <a:buChar char="⚪"/>
            </a:pPr>
            <a:r>
              <a:rPr lang="en-US" sz="1600"/>
              <a:t>Evaluating chess boards, </a:t>
            </a:r>
            <a:endParaRPr/>
          </a:p>
          <a:p>
            <a:pPr indent="-273049" lvl="1" marL="547688" rtl="0" algn="l">
              <a:spcBef>
                <a:spcPts val="320"/>
              </a:spcBef>
              <a:spcAft>
                <a:spcPts val="0"/>
              </a:spcAft>
              <a:buSzPts val="1120"/>
              <a:buChar char="⚪"/>
            </a:pPr>
            <a:r>
              <a:rPr lang="en-US" sz="1600"/>
              <a:t>Checkers</a:t>
            </a:r>
            <a:endParaRPr/>
          </a:p>
          <a:p>
            <a:pPr indent="-273049" lvl="1" marL="547688" rtl="0" algn="l">
              <a:spcBef>
                <a:spcPts val="320"/>
              </a:spcBef>
              <a:spcAft>
                <a:spcPts val="0"/>
              </a:spcAft>
              <a:buSzPts val="1120"/>
              <a:buChar char="⚪"/>
            </a:pPr>
            <a:r>
              <a:rPr lang="en-US" sz="1600"/>
              <a:t>Tic-tac-toe</a:t>
            </a:r>
            <a:endParaRPr/>
          </a:p>
        </p:txBody>
      </p:sp>
      <p:sp>
        <p:nvSpPr>
          <p:cNvPr id="778" name="Google Shape;778;p6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pic>
        <p:nvPicPr>
          <p:cNvPr id="784" name="Google Shape;784;p68"/>
          <p:cNvPicPr preferRelativeResize="0"/>
          <p:nvPr/>
        </p:nvPicPr>
        <p:blipFill rotWithShape="1">
          <a:blip r:embed="rId3">
            <a:alphaModFix/>
          </a:blip>
          <a:srcRect b="0" l="0" r="0" t="0"/>
          <a:stretch/>
        </p:blipFill>
        <p:spPr>
          <a:xfrm>
            <a:off x="152400" y="95250"/>
            <a:ext cx="8915400" cy="6762750"/>
          </a:xfrm>
          <a:prstGeom prst="rect">
            <a:avLst/>
          </a:prstGeom>
          <a:noFill/>
          <a:ln>
            <a:noFill/>
          </a:ln>
        </p:spPr>
      </p:pic>
      <p:sp>
        <p:nvSpPr>
          <p:cNvPr id="785" name="Google Shape;785;p68"/>
          <p:cNvSpPr txBox="1"/>
          <p:nvPr>
            <p:ph idx="12" type="sldNum"/>
          </p:nvPr>
        </p:nvSpPr>
        <p:spPr>
          <a:xfrm>
            <a:off x="4267200" y="6324600"/>
            <a:ext cx="6096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6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Iterative (Progressive) Deepening</a:t>
            </a:r>
            <a:endParaRPr/>
          </a:p>
        </p:txBody>
      </p:sp>
      <p:sp>
        <p:nvSpPr>
          <p:cNvPr id="792" name="Google Shape;792;p69"/>
          <p:cNvSpPr txBox="1"/>
          <p:nvPr>
            <p:ph idx="1" type="body"/>
          </p:nvPr>
        </p:nvSpPr>
        <p:spPr>
          <a:xfrm>
            <a:off x="304800" y="1447800"/>
            <a:ext cx="8424863" cy="44164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US" sz="2400"/>
              <a:t>In real games, there is usually a time limit T on making a move</a:t>
            </a:r>
            <a:br>
              <a:rPr lang="en-US" sz="2400"/>
            </a:br>
            <a:endParaRPr sz="2400"/>
          </a:p>
          <a:p>
            <a:pPr indent="-273050" lvl="0" marL="273050" rtl="0" algn="l">
              <a:spcBef>
                <a:spcPts val="480"/>
              </a:spcBef>
              <a:spcAft>
                <a:spcPts val="0"/>
              </a:spcAft>
              <a:buSzPts val="2040"/>
              <a:buChar char="⚫"/>
            </a:pPr>
            <a:r>
              <a:rPr lang="en-US" sz="2400"/>
              <a:t>How do we take this into account? </a:t>
            </a:r>
            <a:endParaRPr/>
          </a:p>
          <a:p>
            <a:pPr indent="-273049" lvl="1" marL="547688" rtl="0" algn="l">
              <a:spcBef>
                <a:spcPts val="400"/>
              </a:spcBef>
              <a:spcAft>
                <a:spcPts val="0"/>
              </a:spcAft>
              <a:buSzPts val="1400"/>
              <a:buChar char="⚪"/>
            </a:pPr>
            <a:r>
              <a:rPr lang="en-US" sz="2000"/>
              <a:t>using alpha-beta we cannot use “partial” results with any confidence unless the full breadth of the tree has been searched</a:t>
            </a:r>
            <a:endParaRPr/>
          </a:p>
          <a:p>
            <a:pPr indent="-273049" lvl="1" marL="547688" rtl="0" algn="l">
              <a:spcBef>
                <a:spcPts val="400"/>
              </a:spcBef>
              <a:spcAft>
                <a:spcPts val="0"/>
              </a:spcAft>
              <a:buSzPts val="1400"/>
              <a:buChar char="⚪"/>
            </a:pPr>
            <a:r>
              <a:rPr lang="en-US" sz="2000"/>
              <a:t> So, we could be conservative and set a conservative depth-limit which guarantees that we will find a move in time &lt; T</a:t>
            </a:r>
            <a:endParaRPr/>
          </a:p>
          <a:p>
            <a:pPr indent="-228600" lvl="2" marL="822325" rtl="0" algn="l">
              <a:spcBef>
                <a:spcPts val="360"/>
              </a:spcBef>
              <a:spcAft>
                <a:spcPts val="0"/>
              </a:spcAft>
              <a:buSzPts val="1350"/>
              <a:buChar char="⯍"/>
            </a:pPr>
            <a:r>
              <a:rPr lang="en-US" sz="1800"/>
              <a:t>disadvantage is that we may finish early, could do more search</a:t>
            </a:r>
            <a:br>
              <a:rPr lang="en-US" sz="1800"/>
            </a:br>
            <a:endParaRPr sz="1800"/>
          </a:p>
          <a:p>
            <a:pPr indent="-273050" lvl="0" marL="273050" rtl="0" algn="l">
              <a:spcBef>
                <a:spcPts val="480"/>
              </a:spcBef>
              <a:spcAft>
                <a:spcPts val="0"/>
              </a:spcAft>
              <a:buSzPts val="2040"/>
              <a:buChar char="⚫"/>
            </a:pPr>
            <a:r>
              <a:rPr lang="en-US" sz="2400"/>
              <a:t>In practice, iterative deepening search (IDS) is used</a:t>
            </a:r>
            <a:endParaRPr/>
          </a:p>
          <a:p>
            <a:pPr indent="-273049" lvl="1" marL="547688" rtl="0" algn="l">
              <a:spcBef>
                <a:spcPts val="400"/>
              </a:spcBef>
              <a:spcAft>
                <a:spcPts val="0"/>
              </a:spcAft>
              <a:buSzPts val="1400"/>
              <a:buChar char="⚪"/>
            </a:pPr>
            <a:r>
              <a:rPr lang="en-US" sz="2000"/>
              <a:t>IDS runs depth-first search with an increasing depth-limit</a:t>
            </a:r>
            <a:endParaRPr/>
          </a:p>
          <a:p>
            <a:pPr indent="-273049" lvl="1" marL="547688" rtl="0" algn="l">
              <a:spcBef>
                <a:spcPts val="400"/>
              </a:spcBef>
              <a:spcAft>
                <a:spcPts val="0"/>
              </a:spcAft>
              <a:buSzPts val="1400"/>
              <a:buChar char="⚪"/>
            </a:pPr>
            <a:r>
              <a:rPr lang="en-US" sz="2000"/>
              <a:t>when the clock runs out we use the solution found at the previous depth limit </a:t>
            </a:r>
            <a:endParaRPr/>
          </a:p>
        </p:txBody>
      </p:sp>
      <p:sp>
        <p:nvSpPr>
          <p:cNvPr id="793" name="Google Shape;793;p6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8" name="Shape 798"/>
        <p:cNvGrpSpPr/>
        <p:nvPr/>
      </p:nvGrpSpPr>
      <p:grpSpPr>
        <a:xfrm>
          <a:off x="0" y="0"/>
          <a:ext cx="0" cy="0"/>
          <a:chOff x="0" y="0"/>
          <a:chExt cx="0" cy="0"/>
        </a:xfrm>
      </p:grpSpPr>
      <p:sp>
        <p:nvSpPr>
          <p:cNvPr id="799" name="Google Shape;799;p7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Heuristics and Game Tree Search</a:t>
            </a:r>
            <a:endParaRPr/>
          </a:p>
        </p:txBody>
      </p:sp>
      <p:sp>
        <p:nvSpPr>
          <p:cNvPr id="800" name="Google Shape;800;p70"/>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95"/>
              <a:buChar char="⚫"/>
            </a:pPr>
            <a:r>
              <a:rPr lang="en-US"/>
              <a:t>The Horizon Effect</a:t>
            </a:r>
            <a:endParaRPr/>
          </a:p>
          <a:p>
            <a:pPr indent="-273050" lvl="1" marL="547688" rtl="0" algn="l">
              <a:spcBef>
                <a:spcPts val="440"/>
              </a:spcBef>
              <a:spcAft>
                <a:spcPts val="0"/>
              </a:spcAft>
              <a:buSzPts val="1540"/>
              <a:buChar char="⚪"/>
            </a:pPr>
            <a:r>
              <a:rPr lang="en-US"/>
              <a:t>sometimes there’s a major “effect” (such as a piece being captured) which is just “below” the depth to which the tree has been expanded the computer cannot see that this major event could happen it has a “limited horizon”</a:t>
            </a:r>
            <a:endParaRPr/>
          </a:p>
        </p:txBody>
      </p:sp>
      <p:pic>
        <p:nvPicPr>
          <p:cNvPr descr="horizon effect &#10;example" id="801" name="Google Shape;801;p70"/>
          <p:cNvPicPr preferRelativeResize="0"/>
          <p:nvPr/>
        </p:nvPicPr>
        <p:blipFill rotWithShape="1">
          <a:blip r:embed="rId3">
            <a:alphaModFix/>
          </a:blip>
          <a:srcRect b="0" l="0" r="0" t="0"/>
          <a:stretch/>
        </p:blipFill>
        <p:spPr>
          <a:xfrm>
            <a:off x="3124200" y="3505200"/>
            <a:ext cx="2705100" cy="2705100"/>
          </a:xfrm>
          <a:prstGeom prst="rect">
            <a:avLst/>
          </a:prstGeom>
          <a:noFill/>
          <a:ln>
            <a:noFill/>
          </a:ln>
        </p:spPr>
      </p:pic>
      <p:sp>
        <p:nvSpPr>
          <p:cNvPr id="802" name="Google Shape;802;p7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71"/>
          <p:cNvSpPr txBox="1"/>
          <p:nvPr>
            <p:ph type="title"/>
          </p:nvPr>
        </p:nvSpPr>
        <p:spPr>
          <a:xfrm>
            <a:off x="609600" y="228600"/>
            <a:ext cx="77724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br>
              <a:rPr lang="en-US" sz="1800">
                <a:solidFill>
                  <a:srgbClr val="7B9899"/>
                </a:solidFill>
              </a:rPr>
            </a:br>
            <a:r>
              <a:rPr lang="en-US">
                <a:solidFill>
                  <a:srgbClr val="7B9899"/>
                </a:solidFill>
              </a:rPr>
              <a:t>The State of Play</a:t>
            </a:r>
            <a:endParaRPr/>
          </a:p>
        </p:txBody>
      </p:sp>
      <p:sp>
        <p:nvSpPr>
          <p:cNvPr id="809" name="Google Shape;809;p71"/>
          <p:cNvSpPr txBox="1"/>
          <p:nvPr>
            <p:ph idx="1" type="body"/>
          </p:nvPr>
        </p:nvSpPr>
        <p:spPr>
          <a:xfrm>
            <a:off x="304800" y="1447800"/>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95"/>
              <a:buChar char="⚫"/>
            </a:pPr>
            <a:r>
              <a:rPr lang="en-US"/>
              <a:t>Checkers: </a:t>
            </a:r>
            <a:endParaRPr/>
          </a:p>
          <a:p>
            <a:pPr indent="-273050" lvl="1" marL="547688" rtl="0" algn="l">
              <a:lnSpc>
                <a:spcPct val="90000"/>
              </a:lnSpc>
              <a:spcBef>
                <a:spcPts val="440"/>
              </a:spcBef>
              <a:spcAft>
                <a:spcPts val="0"/>
              </a:spcAft>
              <a:buSzPts val="1540"/>
              <a:buChar char="⚪"/>
            </a:pPr>
            <a:r>
              <a:rPr lang="en-US"/>
              <a:t>Chinook ended 40-year-reign of human world champion Marion Tinsley in 1994. </a:t>
            </a:r>
            <a:endParaRPr/>
          </a:p>
          <a:p>
            <a:pPr indent="-273050" lvl="0" marL="273050" rtl="0" algn="l">
              <a:lnSpc>
                <a:spcPct val="90000"/>
              </a:lnSpc>
              <a:spcBef>
                <a:spcPts val="540"/>
              </a:spcBef>
              <a:spcAft>
                <a:spcPts val="0"/>
              </a:spcAft>
              <a:buSzPts val="2295"/>
              <a:buChar char="⚫"/>
            </a:pPr>
            <a:r>
              <a:rPr lang="en-US"/>
              <a:t>Chess: </a:t>
            </a:r>
            <a:endParaRPr/>
          </a:p>
          <a:p>
            <a:pPr indent="-273050" lvl="1" marL="547688" rtl="0" algn="l">
              <a:lnSpc>
                <a:spcPct val="90000"/>
              </a:lnSpc>
              <a:spcBef>
                <a:spcPts val="440"/>
              </a:spcBef>
              <a:spcAft>
                <a:spcPts val="0"/>
              </a:spcAft>
              <a:buSzPts val="1540"/>
              <a:buChar char="⚪"/>
            </a:pPr>
            <a:r>
              <a:rPr lang="en-US"/>
              <a:t>Deep Blue defeated human world champion Garry Kasparov in a six-game match in 1997. </a:t>
            </a:r>
            <a:endParaRPr/>
          </a:p>
          <a:p>
            <a:pPr indent="-273050" lvl="0" marL="273050" rtl="0" algn="l">
              <a:lnSpc>
                <a:spcPct val="90000"/>
              </a:lnSpc>
              <a:spcBef>
                <a:spcPts val="540"/>
              </a:spcBef>
              <a:spcAft>
                <a:spcPts val="0"/>
              </a:spcAft>
              <a:buSzPts val="2295"/>
              <a:buChar char="⚫"/>
            </a:pPr>
            <a:r>
              <a:rPr lang="en-US"/>
              <a:t>Othello: </a:t>
            </a:r>
            <a:endParaRPr/>
          </a:p>
          <a:p>
            <a:pPr indent="-273050" lvl="1" marL="547688" rtl="0" algn="l">
              <a:lnSpc>
                <a:spcPct val="90000"/>
              </a:lnSpc>
              <a:spcBef>
                <a:spcPts val="440"/>
              </a:spcBef>
              <a:spcAft>
                <a:spcPts val="0"/>
              </a:spcAft>
              <a:buSzPts val="1540"/>
              <a:buChar char="⚪"/>
            </a:pPr>
            <a:r>
              <a:rPr lang="en-US"/>
              <a:t>human champions refuse to compete against computers: they are too good.</a:t>
            </a:r>
            <a:endParaRPr/>
          </a:p>
          <a:p>
            <a:pPr indent="-273050" lvl="0" marL="273050" rtl="0" algn="l">
              <a:lnSpc>
                <a:spcPct val="90000"/>
              </a:lnSpc>
              <a:spcBef>
                <a:spcPts val="540"/>
              </a:spcBef>
              <a:spcAft>
                <a:spcPts val="0"/>
              </a:spcAft>
              <a:buSzPts val="2295"/>
              <a:buChar char="⚫"/>
            </a:pPr>
            <a:r>
              <a:rPr lang="en-US"/>
              <a:t>Go: </a:t>
            </a:r>
            <a:endParaRPr/>
          </a:p>
          <a:p>
            <a:pPr indent="-273050" lvl="1" marL="547688" rtl="0" algn="l">
              <a:lnSpc>
                <a:spcPct val="90000"/>
              </a:lnSpc>
              <a:spcBef>
                <a:spcPts val="440"/>
              </a:spcBef>
              <a:spcAft>
                <a:spcPts val="0"/>
              </a:spcAft>
              <a:buSzPts val="1540"/>
              <a:buChar char="⚪"/>
            </a:pPr>
            <a:r>
              <a:rPr lang="en-US"/>
              <a:t>human champions refuse to compete against computers: they are too bad b &gt; 300 (!)</a:t>
            </a:r>
            <a:endParaRPr/>
          </a:p>
          <a:p>
            <a:pPr indent="-273050" lvl="0" marL="273050" rtl="0" algn="l">
              <a:lnSpc>
                <a:spcPct val="90000"/>
              </a:lnSpc>
              <a:spcBef>
                <a:spcPts val="540"/>
              </a:spcBef>
              <a:spcAft>
                <a:spcPts val="0"/>
              </a:spcAft>
              <a:buSzPts val="2295"/>
              <a:buChar char="⚫"/>
            </a:pPr>
            <a:r>
              <a:rPr lang="en-US"/>
              <a:t>See (e.g.) </a:t>
            </a:r>
            <a:r>
              <a:rPr lang="en-US" sz="1600" u="sng">
                <a:solidFill>
                  <a:schemeClr val="hlink"/>
                </a:solidFill>
                <a:hlinkClick r:id="rId3"/>
              </a:rPr>
              <a:t>http://www.cs.ualberta.ca/~games/</a:t>
            </a:r>
            <a:r>
              <a:rPr lang="en-US" sz="1600"/>
              <a:t> for more information</a:t>
            </a:r>
            <a:endParaRPr/>
          </a:p>
          <a:p>
            <a:pPr indent="-208280" lvl="0" marL="273050" rtl="0" algn="l">
              <a:lnSpc>
                <a:spcPct val="90000"/>
              </a:lnSpc>
              <a:spcBef>
                <a:spcPts val="240"/>
              </a:spcBef>
              <a:spcAft>
                <a:spcPts val="0"/>
              </a:spcAft>
              <a:buSzPts val="1020"/>
              <a:buNone/>
            </a:pPr>
            <a:r>
              <a:t/>
            </a:r>
            <a:endParaRPr sz="1200"/>
          </a:p>
        </p:txBody>
      </p:sp>
      <p:sp>
        <p:nvSpPr>
          <p:cNvPr id="810" name="Google Shape;810;p7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pic>
        <p:nvPicPr>
          <p:cNvPr id="816" name="Google Shape;816;p72"/>
          <p:cNvPicPr preferRelativeResize="0"/>
          <p:nvPr/>
        </p:nvPicPr>
        <p:blipFill rotWithShape="1">
          <a:blip r:embed="rId3">
            <a:alphaModFix/>
          </a:blip>
          <a:srcRect b="0" l="0" r="0" t="0"/>
          <a:stretch/>
        </p:blipFill>
        <p:spPr>
          <a:xfrm>
            <a:off x="0" y="-457200"/>
            <a:ext cx="9144000" cy="7661275"/>
          </a:xfrm>
          <a:prstGeom prst="rect">
            <a:avLst/>
          </a:prstGeom>
          <a:noFill/>
          <a:ln>
            <a:noFill/>
          </a:ln>
        </p:spPr>
      </p:pic>
      <p:sp>
        <p:nvSpPr>
          <p:cNvPr id="817" name="Google Shape;817;p72"/>
          <p:cNvSpPr txBox="1"/>
          <p:nvPr>
            <p:ph idx="12" type="sldNum"/>
          </p:nvPr>
        </p:nvSpPr>
        <p:spPr>
          <a:xfrm>
            <a:off x="4267200" y="6324600"/>
            <a:ext cx="6096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Types of Games</a:t>
            </a:r>
            <a:endParaRPr/>
          </a:p>
        </p:txBody>
      </p:sp>
      <p:graphicFrame>
        <p:nvGraphicFramePr>
          <p:cNvPr id="233" name="Google Shape;233;p19"/>
          <p:cNvGraphicFramePr/>
          <p:nvPr/>
        </p:nvGraphicFramePr>
        <p:xfrm>
          <a:off x="225425" y="1752600"/>
          <a:ext cx="3000000" cy="3000000"/>
        </p:xfrm>
        <a:graphic>
          <a:graphicData uri="http://schemas.openxmlformats.org/drawingml/2006/table">
            <a:tbl>
              <a:tblPr>
                <a:noFill/>
                <a:tableStyleId>{36A68CBD-544B-401D-9777-FC6832F7824A}</a:tableStyleId>
              </a:tblPr>
              <a:tblGrid>
                <a:gridCol w="3354725"/>
                <a:gridCol w="2360100"/>
                <a:gridCol w="2760550"/>
              </a:tblGrid>
              <a:tr h="371475">
                <a:tc>
                  <a:txBody>
                    <a:bodyPr/>
                    <a:lstStyle/>
                    <a:p>
                      <a:pPr indent="0" lvl="0" marL="0" marR="0" rtl="0" algn="l">
                        <a:lnSpc>
                          <a:spcPct val="100000"/>
                        </a:lnSpc>
                        <a:spcBef>
                          <a:spcPts val="0"/>
                        </a:spcBef>
                        <a:spcAft>
                          <a:spcPts val="0"/>
                        </a:spcAft>
                        <a:buClr>
                          <a:schemeClr val="dk1"/>
                        </a:buClr>
                        <a:buSzPts val="1800"/>
                        <a:buFont typeface="Georgia"/>
                        <a:buNone/>
                      </a:pPr>
                      <a:r>
                        <a:t/>
                      </a:r>
                      <a:endParaRPr b="1" i="0" sz="1800" u="none" cap="none" strike="noStrike">
                        <a:solidFill>
                          <a:srgbClr val="FFFFFF"/>
                        </a:solidFill>
                        <a:latin typeface="Georgia"/>
                        <a:ea typeface="Georgia"/>
                        <a:cs typeface="Georgia"/>
                        <a:sym typeface="Georgia"/>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Georgia"/>
                        <a:buNone/>
                      </a:pPr>
                      <a:r>
                        <a:rPr b="1" i="0" lang="en-US" sz="1800" u="none" cap="none" strike="noStrike">
                          <a:solidFill>
                            <a:srgbClr val="FFFFFF"/>
                          </a:solidFill>
                          <a:latin typeface="Georgia"/>
                          <a:ea typeface="Georgia"/>
                          <a:cs typeface="Georgia"/>
                          <a:sym typeface="Georgia"/>
                        </a:rPr>
                        <a:t>deterministic</a:t>
                      </a:r>
                      <a:endParaRPr b="1"/>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Georgia"/>
                        <a:buNone/>
                      </a:pPr>
                      <a:r>
                        <a:rPr b="1" i="0" lang="en-US" sz="1800" u="none" cap="none" strike="noStrike">
                          <a:solidFill>
                            <a:srgbClr val="FFFFFF"/>
                          </a:solidFill>
                          <a:latin typeface="Georgia"/>
                          <a:ea typeface="Georgia"/>
                          <a:cs typeface="Georgia"/>
                          <a:sym typeface="Georgia"/>
                        </a:rPr>
                        <a:t>Chance moves</a:t>
                      </a:r>
                      <a:endParaRPr b="1"/>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lstStyle/>
                    <a:p>
                      <a:pPr indent="0" lvl="0" marL="0" marR="0" rtl="0" algn="l">
                        <a:lnSpc>
                          <a:spcPct val="100000"/>
                        </a:lnSpc>
                        <a:spcBef>
                          <a:spcPts val="0"/>
                        </a:spcBef>
                        <a:spcAft>
                          <a:spcPts val="0"/>
                        </a:spcAft>
                        <a:buClr>
                          <a:srgbClr val="000000"/>
                        </a:buClr>
                        <a:buSzPts val="1800"/>
                        <a:buFont typeface="Georgia"/>
                        <a:buNone/>
                      </a:pPr>
                      <a:r>
                        <a:rPr b="1" i="0" lang="en-US" sz="1800" u="none" cap="none" strike="noStrike">
                          <a:solidFill>
                            <a:srgbClr val="000000"/>
                          </a:solidFill>
                          <a:latin typeface="Georgia"/>
                          <a:ea typeface="Georgia"/>
                          <a:cs typeface="Georgia"/>
                          <a:sym typeface="Georgia"/>
                        </a:rPr>
                        <a:t>Perfect information</a:t>
                      </a:r>
                      <a:endParaRPr b="1"/>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1800" u="none" cap="none" strike="noStrike">
                          <a:solidFill>
                            <a:srgbClr val="000000"/>
                          </a:solidFill>
                          <a:latin typeface="Georgia"/>
                          <a:ea typeface="Georgia"/>
                          <a:cs typeface="Georgia"/>
                          <a:sym typeface="Georgia"/>
                        </a:rPr>
                        <a:t>Chess, checkers, go, othello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1800" u="none" cap="none" strike="noStrike">
                          <a:solidFill>
                            <a:srgbClr val="000000"/>
                          </a:solidFill>
                          <a:latin typeface="Georgia"/>
                          <a:ea typeface="Georgia"/>
                          <a:cs typeface="Georgia"/>
                          <a:sym typeface="Georgia"/>
                        </a:rPr>
                        <a:t>Backgammon, monopoly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D3CF"/>
                    </a:solidFill>
                  </a:tcPr>
                </a:tc>
              </a:tr>
              <a:tr h="371475">
                <a:tc>
                  <a:txBody>
                    <a:bodyPr/>
                    <a:lstStyle/>
                    <a:p>
                      <a:pPr indent="0" lvl="0" marL="0" marR="0" rtl="0" algn="l">
                        <a:lnSpc>
                          <a:spcPct val="100000"/>
                        </a:lnSpc>
                        <a:spcBef>
                          <a:spcPts val="0"/>
                        </a:spcBef>
                        <a:spcAft>
                          <a:spcPts val="0"/>
                        </a:spcAft>
                        <a:buClr>
                          <a:srgbClr val="000000"/>
                        </a:buClr>
                        <a:buSzPts val="1800"/>
                        <a:buFont typeface="Georgia"/>
                        <a:buNone/>
                      </a:pPr>
                      <a:r>
                        <a:rPr b="1" i="0" lang="en-US" sz="1800" u="none" cap="none" strike="noStrike">
                          <a:solidFill>
                            <a:srgbClr val="000000"/>
                          </a:solidFill>
                          <a:latin typeface="Georgia"/>
                          <a:ea typeface="Georgia"/>
                          <a:cs typeface="Georgia"/>
                          <a:sym typeface="Georgia"/>
                        </a:rPr>
                        <a:t>Imperfect information</a:t>
                      </a:r>
                      <a:br>
                        <a:rPr b="1" i="0" lang="en-US" sz="1800" u="none" cap="none" strike="noStrike">
                          <a:solidFill>
                            <a:srgbClr val="000000"/>
                          </a:solidFill>
                          <a:latin typeface="Georgia"/>
                          <a:ea typeface="Georgia"/>
                          <a:cs typeface="Georgia"/>
                          <a:sym typeface="Georgia"/>
                        </a:rPr>
                      </a:br>
                      <a:r>
                        <a:rPr b="1" i="0" lang="en-US" sz="1800" u="none" cap="none" strike="noStrike">
                          <a:solidFill>
                            <a:srgbClr val="000000"/>
                          </a:solidFill>
                          <a:latin typeface="Georgia"/>
                          <a:ea typeface="Georgia"/>
                          <a:cs typeface="Georgia"/>
                          <a:sym typeface="Georgia"/>
                        </a:rPr>
                        <a:t>(Initial Chance Moves)</a:t>
                      </a:r>
                      <a:endParaRPr b="1"/>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1800" u="none" cap="none" strike="noStrike">
                          <a:solidFill>
                            <a:srgbClr val="000000"/>
                          </a:solidFill>
                          <a:latin typeface="Georgia"/>
                          <a:ea typeface="Georgia"/>
                          <a:cs typeface="Georgia"/>
                          <a:sym typeface="Georgia"/>
                        </a:rPr>
                        <a:t>Bridge, Skat, blind tic tac to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c>
                  <a:txBody>
                    <a:bodyPr/>
                    <a:lstStyle/>
                    <a:p>
                      <a:pPr indent="0" lvl="0" marL="0" marR="0" rtl="0" algn="l">
                        <a:lnSpc>
                          <a:spcPct val="100000"/>
                        </a:lnSpc>
                        <a:spcBef>
                          <a:spcPts val="0"/>
                        </a:spcBef>
                        <a:spcAft>
                          <a:spcPts val="0"/>
                        </a:spcAft>
                        <a:buClr>
                          <a:srgbClr val="000000"/>
                        </a:buClr>
                        <a:buSzPts val="1800"/>
                        <a:buFont typeface="Georgia"/>
                        <a:buNone/>
                      </a:pPr>
                      <a:r>
                        <a:rPr b="0" i="0" lang="en-US" sz="1800" u="none" cap="none" strike="noStrike">
                          <a:solidFill>
                            <a:srgbClr val="000000"/>
                          </a:solidFill>
                          <a:latin typeface="Georgia"/>
                          <a:ea typeface="Georgia"/>
                          <a:cs typeface="Georgia"/>
                          <a:sym typeface="Georgia"/>
                        </a:rPr>
                        <a:t>Poker, scrabble, blackjack</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7EAE9"/>
                    </a:solidFill>
                  </a:tcPr>
                </a:tc>
              </a:tr>
            </a:tbl>
          </a:graphicData>
        </a:graphic>
      </p:graphicFrame>
      <p:sp>
        <p:nvSpPr>
          <p:cNvPr id="234" name="Google Shape;234;p1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5" name="Google Shape;235;p19"/>
          <p:cNvSpPr txBox="1"/>
          <p:nvPr/>
        </p:nvSpPr>
        <p:spPr>
          <a:xfrm>
            <a:off x="501800" y="3652025"/>
            <a:ext cx="8334300" cy="21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u="sng">
                <a:solidFill>
                  <a:schemeClr val="hlink"/>
                </a:solidFill>
                <a:hlinkClick r:id="rId3"/>
              </a:rPr>
              <a:t>https://playtictactoe.org/</a:t>
            </a:r>
            <a:endParaRPr sz="3000"/>
          </a:p>
          <a:p>
            <a:pPr indent="0" lvl="0" marL="0" rtl="0" algn="l">
              <a:spcBef>
                <a:spcPts val="0"/>
              </a:spcBef>
              <a:spcAft>
                <a:spcPts val="0"/>
              </a:spcAft>
              <a:buNone/>
            </a:pPr>
            <a:r>
              <a:rPr lang="en-US" sz="3600" u="sng">
                <a:solidFill>
                  <a:schemeClr val="hlink"/>
                </a:solidFill>
                <a:hlinkClick r:id="rId4"/>
              </a:rPr>
              <a:t>https://cardgames.io/backgammon/</a:t>
            </a:r>
            <a:endParaRPr sz="3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7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Deep Blue</a:t>
            </a:r>
            <a:endParaRPr/>
          </a:p>
        </p:txBody>
      </p:sp>
      <p:sp>
        <p:nvSpPr>
          <p:cNvPr id="824" name="Google Shape;824;p73"/>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US" sz="2400"/>
              <a:t>1957: Herbert Simon</a:t>
            </a:r>
            <a:endParaRPr/>
          </a:p>
          <a:p>
            <a:pPr indent="-273049" lvl="1" marL="547688" rtl="0" algn="l">
              <a:spcBef>
                <a:spcPts val="400"/>
              </a:spcBef>
              <a:spcAft>
                <a:spcPts val="0"/>
              </a:spcAft>
              <a:buSzPts val="1400"/>
              <a:buChar char="⚪"/>
            </a:pPr>
            <a:r>
              <a:rPr lang="en-US" sz="2000"/>
              <a:t>“within 10 years a computer will beat the world chess champion”</a:t>
            </a:r>
            <a:endParaRPr/>
          </a:p>
          <a:p>
            <a:pPr indent="-273050" lvl="0" marL="273050" rtl="0" algn="l">
              <a:spcBef>
                <a:spcPts val="480"/>
              </a:spcBef>
              <a:spcAft>
                <a:spcPts val="0"/>
              </a:spcAft>
              <a:buSzPts val="2040"/>
              <a:buChar char="⚫"/>
            </a:pPr>
            <a:r>
              <a:rPr lang="en-US" sz="2400"/>
              <a:t>1997: Deep Blue beats Kasparov</a:t>
            </a:r>
            <a:endParaRPr/>
          </a:p>
          <a:p>
            <a:pPr indent="-273050" lvl="0" marL="273050" rtl="0" algn="l">
              <a:spcBef>
                <a:spcPts val="480"/>
              </a:spcBef>
              <a:spcAft>
                <a:spcPts val="0"/>
              </a:spcAft>
              <a:buSzPts val="2040"/>
              <a:buChar char="⚫"/>
            </a:pPr>
            <a:r>
              <a:rPr lang="en-US" sz="2400"/>
              <a:t>Parallel machine with 30 processors for “software” and 480 VLSI processors for “hardware search”</a:t>
            </a:r>
            <a:endParaRPr/>
          </a:p>
          <a:p>
            <a:pPr indent="-273050" lvl="0" marL="273050" rtl="0" algn="l">
              <a:spcBef>
                <a:spcPts val="480"/>
              </a:spcBef>
              <a:spcAft>
                <a:spcPts val="0"/>
              </a:spcAft>
              <a:buSzPts val="2040"/>
              <a:buChar char="⚫"/>
            </a:pPr>
            <a:r>
              <a:rPr lang="en-US" sz="2400"/>
              <a:t>Searched 126 million nodes per second on average</a:t>
            </a:r>
            <a:endParaRPr/>
          </a:p>
          <a:p>
            <a:pPr indent="-273049" lvl="1" marL="547688" rtl="0" algn="l">
              <a:spcBef>
                <a:spcPts val="400"/>
              </a:spcBef>
              <a:spcAft>
                <a:spcPts val="0"/>
              </a:spcAft>
              <a:buSzPts val="1400"/>
              <a:buChar char="⚪"/>
            </a:pPr>
            <a:r>
              <a:rPr lang="en-US" sz="2000"/>
              <a:t>Generated up to 30 billion positions per move</a:t>
            </a:r>
            <a:endParaRPr/>
          </a:p>
          <a:p>
            <a:pPr indent="-273049" lvl="1" marL="547688" rtl="0" algn="l">
              <a:spcBef>
                <a:spcPts val="400"/>
              </a:spcBef>
              <a:spcAft>
                <a:spcPts val="0"/>
              </a:spcAft>
              <a:buSzPts val="1400"/>
              <a:buChar char="⚪"/>
            </a:pPr>
            <a:r>
              <a:rPr lang="en-US" sz="2000"/>
              <a:t>Reached depth 14 routinely</a:t>
            </a:r>
            <a:endParaRPr/>
          </a:p>
          <a:p>
            <a:pPr indent="-273050" lvl="0" marL="273050" rtl="0" algn="l">
              <a:spcBef>
                <a:spcPts val="480"/>
              </a:spcBef>
              <a:spcAft>
                <a:spcPts val="0"/>
              </a:spcAft>
              <a:buSzPts val="2040"/>
              <a:buChar char="⚫"/>
            </a:pPr>
            <a:r>
              <a:rPr lang="en-US" sz="2400"/>
              <a:t>Uses iterative-deepening alpha-beta search with transpositioning</a:t>
            </a:r>
            <a:endParaRPr/>
          </a:p>
          <a:p>
            <a:pPr indent="-273049" lvl="1" marL="547688" rtl="0" algn="l">
              <a:spcBef>
                <a:spcPts val="400"/>
              </a:spcBef>
              <a:spcAft>
                <a:spcPts val="0"/>
              </a:spcAft>
              <a:buSzPts val="1400"/>
              <a:buChar char="⚪"/>
            </a:pPr>
            <a:r>
              <a:rPr lang="en-US" sz="2000"/>
              <a:t>Can explore beyond depth-limit for interesting moves</a:t>
            </a:r>
            <a:endParaRPr/>
          </a:p>
        </p:txBody>
      </p:sp>
      <p:sp>
        <p:nvSpPr>
          <p:cNvPr id="825" name="Google Shape;825;p7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30" name="Shape 830"/>
        <p:cNvGrpSpPr/>
        <p:nvPr/>
      </p:nvGrpSpPr>
      <p:grpSpPr>
        <a:xfrm>
          <a:off x="0" y="0"/>
          <a:ext cx="0" cy="0"/>
          <a:chOff x="0" y="0"/>
          <a:chExt cx="0" cy="0"/>
        </a:xfrm>
      </p:grpSpPr>
      <p:sp>
        <p:nvSpPr>
          <p:cNvPr id="831" name="Google Shape;831;p7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Chance Games. </a:t>
            </a:r>
            <a:endParaRPr/>
          </a:p>
        </p:txBody>
      </p:sp>
      <p:pic>
        <p:nvPicPr>
          <p:cNvPr id="832" name="Google Shape;832;p74"/>
          <p:cNvPicPr preferRelativeResize="0"/>
          <p:nvPr/>
        </p:nvPicPr>
        <p:blipFill rotWithShape="1">
          <a:blip r:embed="rId3">
            <a:alphaModFix/>
          </a:blip>
          <a:srcRect b="12291" l="17993" r="29661" t="22905"/>
          <a:stretch/>
        </p:blipFill>
        <p:spPr>
          <a:xfrm>
            <a:off x="2209800" y="1676400"/>
            <a:ext cx="4572000" cy="4419600"/>
          </a:xfrm>
          <a:prstGeom prst="rect">
            <a:avLst/>
          </a:prstGeom>
          <a:noFill/>
          <a:ln>
            <a:noFill/>
          </a:ln>
        </p:spPr>
      </p:pic>
      <p:sp>
        <p:nvSpPr>
          <p:cNvPr id="833" name="Google Shape;833;p74"/>
          <p:cNvSpPr txBox="1"/>
          <p:nvPr/>
        </p:nvSpPr>
        <p:spPr>
          <a:xfrm>
            <a:off x="609600" y="2441575"/>
            <a:ext cx="204946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Georgia"/>
                <a:ea typeface="Georgia"/>
                <a:cs typeface="Georgia"/>
                <a:sym typeface="Georgia"/>
              </a:rPr>
              <a:t>Backgammon</a:t>
            </a:r>
            <a:endParaRPr/>
          </a:p>
        </p:txBody>
      </p:sp>
      <p:cxnSp>
        <p:nvCxnSpPr>
          <p:cNvPr id="834" name="Google Shape;834;p74"/>
          <p:cNvCxnSpPr/>
          <p:nvPr/>
        </p:nvCxnSpPr>
        <p:spPr>
          <a:xfrm flipH="1" rot="10800000">
            <a:off x="1371600" y="3962400"/>
            <a:ext cx="1905000" cy="1219200"/>
          </a:xfrm>
          <a:prstGeom prst="straightConnector1">
            <a:avLst/>
          </a:prstGeom>
          <a:noFill/>
          <a:ln cap="flat" cmpd="sng" w="9525">
            <a:solidFill>
              <a:schemeClr val="dk1"/>
            </a:solidFill>
            <a:prstDash val="solid"/>
            <a:round/>
            <a:headEnd len="med" w="med" type="none"/>
            <a:tailEnd len="med" w="med" type="triangle"/>
          </a:ln>
        </p:spPr>
      </p:cxnSp>
      <p:sp>
        <p:nvSpPr>
          <p:cNvPr id="835" name="Google Shape;835;p74"/>
          <p:cNvSpPr txBox="1"/>
          <p:nvPr/>
        </p:nvSpPr>
        <p:spPr>
          <a:xfrm>
            <a:off x="212725" y="5218113"/>
            <a:ext cx="1822450"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FF"/>
                </a:solidFill>
                <a:latin typeface="Georgia"/>
                <a:ea typeface="Georgia"/>
                <a:cs typeface="Georgia"/>
                <a:sym typeface="Georgia"/>
              </a:rPr>
              <a:t>your element of </a:t>
            </a:r>
            <a:endParaRPr/>
          </a:p>
          <a:p>
            <a:pPr indent="0" lvl="0" marL="0" marR="0" rtl="0" algn="l">
              <a:spcBef>
                <a:spcPts val="0"/>
              </a:spcBef>
              <a:spcAft>
                <a:spcPts val="0"/>
              </a:spcAft>
              <a:buNone/>
            </a:pPr>
            <a:r>
              <a:rPr lang="en-US" sz="1800">
                <a:solidFill>
                  <a:srgbClr val="0000FF"/>
                </a:solidFill>
                <a:latin typeface="Georgia"/>
                <a:ea typeface="Georgia"/>
                <a:cs typeface="Georgia"/>
                <a:sym typeface="Georgia"/>
              </a:rPr>
              <a:t>chance</a:t>
            </a:r>
            <a:endParaRPr/>
          </a:p>
        </p:txBody>
      </p:sp>
      <p:sp>
        <p:nvSpPr>
          <p:cNvPr id="836" name="Google Shape;836;p74"/>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1" name="Shape 841"/>
        <p:cNvGrpSpPr/>
        <p:nvPr/>
      </p:nvGrpSpPr>
      <p:grpSpPr>
        <a:xfrm>
          <a:off x="0" y="0"/>
          <a:ext cx="0" cy="0"/>
          <a:chOff x="0" y="0"/>
          <a:chExt cx="0" cy="0"/>
        </a:xfrm>
      </p:grpSpPr>
      <p:sp>
        <p:nvSpPr>
          <p:cNvPr id="842" name="Google Shape;842;p7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Expected Minimax</a:t>
            </a:r>
            <a:endParaRPr/>
          </a:p>
        </p:txBody>
      </p:sp>
      <p:pic>
        <p:nvPicPr>
          <p:cNvPr id="843" name="Google Shape;843;p75"/>
          <p:cNvPicPr preferRelativeResize="0"/>
          <p:nvPr/>
        </p:nvPicPr>
        <p:blipFill rotWithShape="1">
          <a:blip r:embed="rId3">
            <a:alphaModFix/>
          </a:blip>
          <a:srcRect b="16480" l="17722" r="29935" t="34358"/>
          <a:stretch/>
        </p:blipFill>
        <p:spPr>
          <a:xfrm>
            <a:off x="4191000" y="1600200"/>
            <a:ext cx="4572000" cy="3352800"/>
          </a:xfrm>
          <a:prstGeom prst="rect">
            <a:avLst/>
          </a:prstGeom>
          <a:noFill/>
          <a:ln>
            <a:noFill/>
          </a:ln>
        </p:spPr>
      </p:pic>
      <p:cxnSp>
        <p:nvCxnSpPr>
          <p:cNvPr id="844" name="Google Shape;844;p75"/>
          <p:cNvCxnSpPr/>
          <p:nvPr/>
        </p:nvCxnSpPr>
        <p:spPr>
          <a:xfrm>
            <a:off x="3733800" y="2514600"/>
            <a:ext cx="1981200" cy="228600"/>
          </a:xfrm>
          <a:prstGeom prst="straightConnector1">
            <a:avLst/>
          </a:prstGeom>
          <a:noFill/>
          <a:ln cap="flat" cmpd="sng" w="9525">
            <a:solidFill>
              <a:schemeClr val="dk1"/>
            </a:solidFill>
            <a:prstDash val="solid"/>
            <a:round/>
            <a:headEnd len="med" w="med" type="none"/>
            <a:tailEnd len="med" w="med" type="triangle"/>
          </a:ln>
        </p:spPr>
      </p:cxnSp>
      <p:pic>
        <p:nvPicPr>
          <p:cNvPr id="845" name="Google Shape;845;p75"/>
          <p:cNvPicPr preferRelativeResize="0"/>
          <p:nvPr/>
        </p:nvPicPr>
        <p:blipFill rotWithShape="1">
          <a:blip r:embed="rId4">
            <a:alphaModFix/>
          </a:blip>
          <a:srcRect b="0" l="0" r="0" t="0"/>
          <a:stretch/>
        </p:blipFill>
        <p:spPr>
          <a:xfrm>
            <a:off x="381000" y="2057400"/>
            <a:ext cx="3486150" cy="930275"/>
          </a:xfrm>
          <a:prstGeom prst="rect">
            <a:avLst/>
          </a:prstGeom>
          <a:noFill/>
          <a:ln>
            <a:noFill/>
          </a:ln>
        </p:spPr>
      </p:pic>
      <p:sp>
        <p:nvSpPr>
          <p:cNvPr id="846" name="Google Shape;846;p75"/>
          <p:cNvSpPr txBox="1"/>
          <p:nvPr/>
        </p:nvSpPr>
        <p:spPr>
          <a:xfrm>
            <a:off x="441325" y="3617913"/>
            <a:ext cx="3206750" cy="173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Interleave chance nodes</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with min/max nodes</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Again, the tree is constructed </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bottom-up</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7" name="Google Shape;847;p75"/>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7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Summary</a:t>
            </a:r>
            <a:endParaRPr/>
          </a:p>
        </p:txBody>
      </p:sp>
      <p:sp>
        <p:nvSpPr>
          <p:cNvPr id="854" name="Google Shape;854;p76"/>
          <p:cNvSpPr txBox="1"/>
          <p:nvPr>
            <p:ph idx="1" type="body"/>
          </p:nvPr>
        </p:nvSpPr>
        <p:spPr>
          <a:xfrm>
            <a:off x="609600" y="1371600"/>
            <a:ext cx="7848600" cy="50292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Char char="⚫"/>
            </a:pPr>
            <a:r>
              <a:rPr lang="en-US" sz="2000"/>
              <a:t>Game playing can be effectively modeled as a search problem</a:t>
            </a:r>
            <a:br>
              <a:rPr lang="en-US" sz="2000"/>
            </a:br>
            <a:endParaRPr sz="2000"/>
          </a:p>
          <a:p>
            <a:pPr indent="-273050" lvl="0" marL="273050" rtl="0" algn="l">
              <a:lnSpc>
                <a:spcPct val="90000"/>
              </a:lnSpc>
              <a:spcBef>
                <a:spcPts val="400"/>
              </a:spcBef>
              <a:spcAft>
                <a:spcPts val="0"/>
              </a:spcAft>
              <a:buSzPts val="1700"/>
              <a:buChar char="⚫"/>
            </a:pPr>
            <a:r>
              <a:rPr lang="en-US" sz="2000"/>
              <a:t>Game trees represent alternate computer/opponent moves</a:t>
            </a:r>
            <a:br>
              <a:rPr lang="en-US" sz="2000"/>
            </a:br>
            <a:endParaRPr sz="2000"/>
          </a:p>
          <a:p>
            <a:pPr indent="-273050" lvl="0" marL="273050" rtl="0" algn="l">
              <a:lnSpc>
                <a:spcPct val="90000"/>
              </a:lnSpc>
              <a:spcBef>
                <a:spcPts val="400"/>
              </a:spcBef>
              <a:spcAft>
                <a:spcPts val="0"/>
              </a:spcAft>
              <a:buSzPts val="1700"/>
              <a:buChar char="⚫"/>
            </a:pPr>
            <a:r>
              <a:rPr lang="en-US" sz="2000"/>
              <a:t>Evaluation functions estimate the quality of a given board configuration for the Max player. </a:t>
            </a:r>
            <a:br>
              <a:rPr lang="en-US" sz="2000"/>
            </a:br>
            <a:endParaRPr sz="2000"/>
          </a:p>
          <a:p>
            <a:pPr indent="-273050" lvl="0" marL="273050" rtl="0" algn="l">
              <a:lnSpc>
                <a:spcPct val="90000"/>
              </a:lnSpc>
              <a:spcBef>
                <a:spcPts val="400"/>
              </a:spcBef>
              <a:spcAft>
                <a:spcPts val="0"/>
              </a:spcAft>
              <a:buSzPts val="1700"/>
              <a:buChar char="⚫"/>
            </a:pPr>
            <a:r>
              <a:rPr lang="en-US" sz="2000"/>
              <a:t>Minimax is a procedure which chooses moves by assuming that the opponent will always choose the move which is best for them</a:t>
            </a:r>
            <a:br>
              <a:rPr lang="en-US" sz="2000"/>
            </a:br>
            <a:endParaRPr sz="2000"/>
          </a:p>
          <a:p>
            <a:pPr indent="-273050" lvl="0" marL="273050" rtl="0" algn="l">
              <a:lnSpc>
                <a:spcPct val="90000"/>
              </a:lnSpc>
              <a:spcBef>
                <a:spcPts val="400"/>
              </a:spcBef>
              <a:spcAft>
                <a:spcPts val="0"/>
              </a:spcAft>
              <a:buSzPts val="1700"/>
              <a:buChar char="⚫"/>
            </a:pPr>
            <a:r>
              <a:rPr lang="en-US" sz="2000"/>
              <a:t>Alpha-Beta is a procedure which can prune large parts of the search tree and allow search to go deeper </a:t>
            </a:r>
            <a:br>
              <a:rPr lang="en-US" sz="2000"/>
            </a:br>
            <a:endParaRPr sz="2000"/>
          </a:p>
          <a:p>
            <a:pPr indent="-273050" lvl="0" marL="273050" rtl="0" algn="l">
              <a:lnSpc>
                <a:spcPct val="90000"/>
              </a:lnSpc>
              <a:spcBef>
                <a:spcPts val="400"/>
              </a:spcBef>
              <a:spcAft>
                <a:spcPts val="0"/>
              </a:spcAft>
              <a:buSzPts val="1700"/>
              <a:buChar char="⚫"/>
            </a:pPr>
            <a:r>
              <a:rPr lang="en-US" sz="2000"/>
              <a:t>For many well-known games, computer algorithms based on heuristic search match or out-perform human world experts.</a:t>
            </a:r>
            <a:endParaRPr/>
          </a:p>
        </p:txBody>
      </p:sp>
      <p:sp>
        <p:nvSpPr>
          <p:cNvPr id="855" name="Google Shape;855;p7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7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AI Games vs. Economics Game Theory</a:t>
            </a:r>
            <a:endParaRPr>
              <a:solidFill>
                <a:srgbClr val="7B9899"/>
              </a:solidFill>
            </a:endParaRPr>
          </a:p>
        </p:txBody>
      </p:sp>
      <p:sp>
        <p:nvSpPr>
          <p:cNvPr id="862" name="Google Shape;862;p77"/>
          <p:cNvSpPr txBox="1"/>
          <p:nvPr>
            <p:ph idx="1" type="body"/>
          </p:nvPr>
        </p:nvSpPr>
        <p:spPr>
          <a:xfrm>
            <a:off x="609600" y="1371600"/>
            <a:ext cx="7848600" cy="50292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040"/>
              <a:buChar char="⚫"/>
            </a:pPr>
            <a:r>
              <a:rPr lang="en-US" sz="2400"/>
              <a:t>Seminal Work on Game Theory: </a:t>
            </a:r>
            <a:r>
              <a:rPr lang="en-US" sz="2400" u="sng">
                <a:solidFill>
                  <a:schemeClr val="hlink"/>
                </a:solidFill>
                <a:hlinkClick r:id="rId3"/>
              </a:rPr>
              <a:t>Theory of Games and Economic Behavior</a:t>
            </a:r>
            <a:r>
              <a:rPr lang="en-US" sz="2400"/>
              <a:t>, 1944, by von Neumann and Morgenstern.</a:t>
            </a:r>
            <a:endParaRPr/>
          </a:p>
          <a:p>
            <a:pPr indent="-273050" lvl="0" marL="273050" rtl="0" algn="l">
              <a:lnSpc>
                <a:spcPct val="90000"/>
              </a:lnSpc>
              <a:spcBef>
                <a:spcPts val="480"/>
              </a:spcBef>
              <a:spcAft>
                <a:spcPts val="0"/>
              </a:spcAft>
              <a:buSzPts val="2040"/>
              <a:buNone/>
            </a:pPr>
            <a:r>
              <a:t/>
            </a:r>
            <a:endParaRPr sz="2400"/>
          </a:p>
          <a:p>
            <a:pPr indent="-273050" lvl="0" marL="273050" rtl="0" algn="l">
              <a:lnSpc>
                <a:spcPct val="90000"/>
              </a:lnSpc>
              <a:spcBef>
                <a:spcPts val="480"/>
              </a:spcBef>
              <a:spcAft>
                <a:spcPts val="0"/>
              </a:spcAft>
              <a:buSzPts val="2040"/>
              <a:buChar char="⚫"/>
            </a:pPr>
            <a:r>
              <a:rPr lang="en-US" sz="2400"/>
              <a:t>Agents can be in </a:t>
            </a:r>
            <a:r>
              <a:rPr b="1" lang="en-US" sz="2400"/>
              <a:t>cooperation as well as in conflict.</a:t>
            </a:r>
            <a:br>
              <a:rPr lang="en-US" sz="2400"/>
            </a:br>
            <a:endParaRPr sz="2400"/>
          </a:p>
          <a:p>
            <a:pPr indent="-273050" lvl="0" marL="273050" rtl="0" algn="l">
              <a:lnSpc>
                <a:spcPct val="90000"/>
              </a:lnSpc>
              <a:spcBef>
                <a:spcPts val="480"/>
              </a:spcBef>
              <a:spcAft>
                <a:spcPts val="0"/>
              </a:spcAft>
              <a:buSzPts val="2040"/>
              <a:buChar char="⚫"/>
            </a:pPr>
            <a:r>
              <a:rPr lang="en-US" sz="2400"/>
              <a:t>Agents may move simultaneously/independently.</a:t>
            </a:r>
            <a:endParaRPr/>
          </a:p>
        </p:txBody>
      </p:sp>
      <p:sp>
        <p:nvSpPr>
          <p:cNvPr id="863" name="Google Shape;863;p7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7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Example: The Prisoner’s Dilemma</a:t>
            </a:r>
            <a:endParaRPr>
              <a:solidFill>
                <a:srgbClr val="7B9899"/>
              </a:solidFill>
            </a:endParaRPr>
          </a:p>
        </p:txBody>
      </p:sp>
      <p:pic>
        <p:nvPicPr>
          <p:cNvPr id="870" name="Google Shape;870;p78"/>
          <p:cNvPicPr preferRelativeResize="0"/>
          <p:nvPr/>
        </p:nvPicPr>
        <p:blipFill rotWithShape="1">
          <a:blip r:embed="rId3">
            <a:alphaModFix/>
          </a:blip>
          <a:srcRect b="0" l="0" r="0" t="0"/>
          <a:stretch/>
        </p:blipFill>
        <p:spPr>
          <a:xfrm>
            <a:off x="779106" y="2362200"/>
            <a:ext cx="6974633" cy="1460500"/>
          </a:xfrm>
          <a:prstGeom prst="rect">
            <a:avLst/>
          </a:prstGeom>
          <a:noFill/>
          <a:ln>
            <a:noFill/>
          </a:ln>
        </p:spPr>
      </p:pic>
      <p:sp>
        <p:nvSpPr>
          <p:cNvPr id="871" name="Google Shape;871;p78"/>
          <p:cNvSpPr txBox="1"/>
          <p:nvPr/>
        </p:nvSpPr>
        <p:spPr>
          <a:xfrm>
            <a:off x="533400" y="4191000"/>
            <a:ext cx="74676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Other Famous Matrix Games:</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Chicken</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Battle of The Sexes</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Coordination</a:t>
            </a:r>
            <a:endParaRPr sz="1800">
              <a:solidFill>
                <a:schemeClr val="dk1"/>
              </a:solidFill>
              <a:latin typeface="Arial"/>
              <a:ea typeface="Arial"/>
              <a:cs typeface="Arial"/>
              <a:sym typeface="Arial"/>
            </a:endParaRPr>
          </a:p>
        </p:txBody>
      </p:sp>
      <p:sp>
        <p:nvSpPr>
          <p:cNvPr id="872" name="Google Shape;872;p78"/>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79"/>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Solving Zero-Sum Games</a:t>
            </a:r>
            <a:endParaRPr>
              <a:solidFill>
                <a:srgbClr val="7B9899"/>
              </a:solidFill>
            </a:endParaRPr>
          </a:p>
        </p:txBody>
      </p:sp>
      <p:sp>
        <p:nvSpPr>
          <p:cNvPr id="879" name="Google Shape;879;p79"/>
          <p:cNvSpPr txBox="1"/>
          <p:nvPr/>
        </p:nvSpPr>
        <p:spPr>
          <a:xfrm>
            <a:off x="609600" y="1752600"/>
            <a:ext cx="7848600" cy="3108544"/>
          </a:xfrm>
          <a:prstGeom prst="rect">
            <a:avLst/>
          </a:prstGeom>
          <a:noFill/>
          <a:ln>
            <a:noFill/>
          </a:ln>
        </p:spPr>
        <p:txBody>
          <a:bodyPr anchorCtr="0" anchor="t" bIns="45700" lIns="91425" spcFirstLastPara="1" rIns="91425" wrap="square" tIns="45700">
            <a:no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Perfect Information: Use Minimax Tree Search.</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Imperfect Information: Extend Minimax Idea with </a:t>
            </a:r>
            <a:r>
              <a:rPr b="1" lang="en-US" sz="2800">
                <a:solidFill>
                  <a:schemeClr val="dk1"/>
                </a:solidFill>
                <a:latin typeface="Arial"/>
                <a:ea typeface="Arial"/>
                <a:cs typeface="Arial"/>
                <a:sym typeface="Arial"/>
              </a:rPr>
              <a:t>probabilistic actions.</a:t>
            </a:r>
            <a:endParaRPr sz="2800">
              <a:solidFill>
                <a:schemeClr val="dk1"/>
              </a:solidFill>
              <a:latin typeface="Arial"/>
              <a:ea typeface="Arial"/>
              <a:cs typeface="Arial"/>
              <a:sym typeface="Arial"/>
            </a:endParaRPr>
          </a:p>
          <a:p>
            <a:pPr indent="-177800" lvl="0" marL="0" marR="0" rtl="0" algn="l">
              <a:spcBef>
                <a:spcPts val="0"/>
              </a:spcBef>
              <a:spcAft>
                <a:spcPts val="0"/>
              </a:spcAft>
              <a:buClr>
                <a:schemeClr val="dk1"/>
              </a:buClr>
              <a:buSzPts val="2800"/>
              <a:buFont typeface="Merriweather Sans"/>
              <a:buChar char="➩"/>
            </a:pPr>
            <a:r>
              <a:rPr lang="en-US" sz="2800">
                <a:solidFill>
                  <a:schemeClr val="dk1"/>
                </a:solidFill>
                <a:latin typeface="Arial"/>
                <a:ea typeface="Arial"/>
                <a:cs typeface="Arial"/>
                <a:sym typeface="Arial"/>
              </a:rPr>
              <a:t> von Neumann’s </a:t>
            </a:r>
            <a:r>
              <a:rPr b="1" lang="en-US" sz="2800">
                <a:solidFill>
                  <a:schemeClr val="dk1"/>
                </a:solidFill>
                <a:latin typeface="Arial"/>
                <a:ea typeface="Arial"/>
                <a:cs typeface="Arial"/>
                <a:sym typeface="Arial"/>
              </a:rPr>
              <a:t>Minimax Theorem</a:t>
            </a:r>
            <a:r>
              <a:rPr lang="en-US" sz="2800">
                <a:solidFill>
                  <a:schemeClr val="dk1"/>
                </a:solidFill>
                <a:latin typeface="Arial"/>
                <a:ea typeface="Arial"/>
                <a:cs typeface="Arial"/>
                <a:sym typeface="Arial"/>
              </a:rPr>
              <a:t>: there exists an essentially unique optimal probability distribution for randomizing an agent’s behaviour.</a:t>
            </a:r>
            <a:endParaRPr sz="2800">
              <a:solidFill>
                <a:schemeClr val="dk1"/>
              </a:solidFill>
              <a:latin typeface="Arial"/>
              <a:ea typeface="Arial"/>
              <a:cs typeface="Arial"/>
              <a:sym typeface="Arial"/>
            </a:endParaRPr>
          </a:p>
        </p:txBody>
      </p:sp>
      <p:sp>
        <p:nvSpPr>
          <p:cNvPr id="880" name="Google Shape;880;p79"/>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80"/>
          <p:cNvSpPr txBox="1"/>
          <p:nvPr>
            <p:ph type="title"/>
          </p:nvPr>
        </p:nvSpPr>
        <p:spPr>
          <a:xfrm>
            <a:off x="685800" y="-228600"/>
            <a:ext cx="77724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Matching Pennies</a:t>
            </a:r>
            <a:endParaRPr/>
          </a:p>
        </p:txBody>
      </p:sp>
      <p:graphicFrame>
        <p:nvGraphicFramePr>
          <p:cNvPr id="887" name="Google Shape;887;p80"/>
          <p:cNvGraphicFramePr/>
          <p:nvPr/>
        </p:nvGraphicFramePr>
        <p:xfrm>
          <a:off x="1143000" y="2971800"/>
          <a:ext cx="3000000" cy="3000000"/>
        </p:xfrm>
        <a:graphic>
          <a:graphicData uri="http://schemas.openxmlformats.org/drawingml/2006/table">
            <a:tbl>
              <a:tblPr>
                <a:noFill/>
                <a:tableStyleId>{36A68CBD-544B-401D-9777-FC6832F7824A}</a:tableStyleId>
              </a:tblPr>
              <a:tblGrid>
                <a:gridCol w="1879600"/>
                <a:gridCol w="1879600"/>
                <a:gridCol w="1879600"/>
              </a:tblGrid>
              <a:tr h="1041400">
                <a:tc>
                  <a:txBody>
                    <a:bodyPr/>
                    <a:lstStyle/>
                    <a:p>
                      <a:pPr indent="0" lvl="0" marL="0" marR="0" rtl="0" algn="l">
                        <a:lnSpc>
                          <a:spcPct val="100000"/>
                        </a:lnSpc>
                        <a:spcBef>
                          <a:spcPts val="0"/>
                        </a:spcBef>
                        <a:spcAft>
                          <a:spcPts val="0"/>
                        </a:spcAft>
                        <a:buClr>
                          <a:schemeClr val="dk1"/>
                        </a:buClr>
                        <a:buSzPts val="2100"/>
                        <a:buFont typeface="Georgia"/>
                        <a:buNone/>
                      </a:pPr>
                      <a:r>
                        <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Heads</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Tails</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41400">
                <a:tc>
                  <a:txBody>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Heads</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1,-1</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-1,1</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41400">
                <a:tc>
                  <a:txBody>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Tails</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-1,1</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1,-1</a:t>
                      </a:r>
                      <a:endParaRPr b="0" i="0" sz="2100" u="none" cap="none" strike="noStrike">
                        <a:solidFill>
                          <a:schemeClr val="dk1"/>
                        </a:solidFill>
                        <a:latin typeface="Times New Roman"/>
                        <a:ea typeface="Times New Roman"/>
                        <a:cs typeface="Times New Roman"/>
                        <a:sym typeface="Times New Roman"/>
                      </a:endParaRPr>
                    </a:p>
                  </a:txBody>
                  <a:tcPr marT="34300" marB="34300"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88" name="Google Shape;888;p80"/>
          <p:cNvSpPr txBox="1"/>
          <p:nvPr/>
        </p:nvSpPr>
        <p:spPr>
          <a:xfrm>
            <a:off x="381000" y="1447800"/>
            <a:ext cx="8458200" cy="830997"/>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Why should the players randomize?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What are the best probabilities to use in their actions?</a:t>
            </a:r>
            <a:endParaRPr sz="2400">
              <a:solidFill>
                <a:schemeClr val="dk1"/>
              </a:solidFill>
              <a:latin typeface="Arial"/>
              <a:ea typeface="Arial"/>
              <a:cs typeface="Arial"/>
              <a:sym typeface="Arial"/>
            </a:endParaRPr>
          </a:p>
        </p:txBody>
      </p:sp>
      <p:sp>
        <p:nvSpPr>
          <p:cNvPr id="889" name="Google Shape;889;p80"/>
          <p:cNvSpPr txBox="1"/>
          <p:nvPr>
            <p:ph idx="12" type="sldNum"/>
          </p:nvPr>
        </p:nvSpPr>
        <p:spPr>
          <a:xfrm>
            <a:off x="4343400" y="10398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4" name="Shape 894"/>
        <p:cNvGrpSpPr/>
        <p:nvPr/>
      </p:nvGrpSpPr>
      <p:grpSpPr>
        <a:xfrm>
          <a:off x="0" y="0"/>
          <a:ext cx="0" cy="0"/>
          <a:chOff x="0" y="0"/>
          <a:chExt cx="0" cy="0"/>
        </a:xfrm>
      </p:grpSpPr>
      <p:sp>
        <p:nvSpPr>
          <p:cNvPr id="895" name="Google Shape;895;p8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Nonzero Sum Game Trees</a:t>
            </a:r>
            <a:endParaRPr>
              <a:solidFill>
                <a:srgbClr val="7B9899"/>
              </a:solidFill>
            </a:endParaRPr>
          </a:p>
        </p:txBody>
      </p:sp>
      <p:sp>
        <p:nvSpPr>
          <p:cNvPr id="896" name="Google Shape;896;p81"/>
          <p:cNvSpPr txBox="1"/>
          <p:nvPr>
            <p:ph idx="1" type="body"/>
          </p:nvPr>
        </p:nvSpPr>
        <p:spPr>
          <a:xfrm>
            <a:off x="609600" y="1676400"/>
            <a:ext cx="7848600" cy="50292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040"/>
              <a:buChar char="⚫"/>
            </a:pPr>
            <a:r>
              <a:rPr lang="en-US" sz="2400"/>
              <a:t>The idea of “look ahead, reason backward” works for any game tree with perfect information. </a:t>
            </a:r>
            <a:endParaRPr/>
          </a:p>
          <a:p>
            <a:pPr indent="-273049" lvl="1" marL="547688" rtl="0" algn="l">
              <a:lnSpc>
                <a:spcPct val="90000"/>
              </a:lnSpc>
              <a:spcBef>
                <a:spcPts val="480"/>
              </a:spcBef>
              <a:spcAft>
                <a:spcPts val="0"/>
              </a:spcAft>
              <a:buSzPts val="1680"/>
              <a:buChar char="⚪"/>
            </a:pPr>
            <a:r>
              <a:rPr lang="en-US" sz="2400"/>
              <a:t>I.e., also in cooperative games.</a:t>
            </a:r>
            <a:br>
              <a:rPr lang="en-US" sz="2400"/>
            </a:br>
            <a:endParaRPr sz="2400"/>
          </a:p>
          <a:p>
            <a:pPr indent="-273050" lvl="0" marL="273050" rtl="0" algn="l">
              <a:lnSpc>
                <a:spcPct val="90000"/>
              </a:lnSpc>
              <a:spcBef>
                <a:spcPts val="480"/>
              </a:spcBef>
              <a:spcAft>
                <a:spcPts val="0"/>
              </a:spcAft>
              <a:buSzPts val="2040"/>
              <a:buChar char="⚫"/>
            </a:pPr>
            <a:r>
              <a:rPr lang="en-US" sz="2400"/>
              <a:t>In AI, this is called </a:t>
            </a:r>
            <a:r>
              <a:rPr b="1" lang="en-US" sz="2400"/>
              <a:t>retrograde analysis</a:t>
            </a:r>
            <a:r>
              <a:rPr lang="en-US" sz="2400"/>
              <a:t>. </a:t>
            </a:r>
            <a:endParaRPr/>
          </a:p>
          <a:p>
            <a:pPr indent="-273050" lvl="0" marL="273050" rtl="0" algn="l">
              <a:lnSpc>
                <a:spcPct val="90000"/>
              </a:lnSpc>
              <a:spcBef>
                <a:spcPts val="480"/>
              </a:spcBef>
              <a:spcAft>
                <a:spcPts val="0"/>
              </a:spcAft>
              <a:buSzPts val="2040"/>
              <a:buChar char="⚫"/>
            </a:pPr>
            <a:r>
              <a:rPr lang="en-US" sz="2400"/>
              <a:t>In game theory, it is called </a:t>
            </a:r>
            <a:r>
              <a:rPr b="1" lang="en-US" sz="2400"/>
              <a:t>backward induction </a:t>
            </a:r>
            <a:r>
              <a:rPr lang="en-US" sz="2400"/>
              <a:t>or </a:t>
            </a:r>
            <a:r>
              <a:rPr b="1" lang="en-US" sz="2400"/>
              <a:t>subgame perfect equilibrium.</a:t>
            </a:r>
            <a:br>
              <a:rPr lang="en-US" sz="2400"/>
            </a:br>
            <a:endParaRPr sz="2400"/>
          </a:p>
          <a:p>
            <a:pPr indent="-273050" lvl="0" marL="273050" rtl="0" algn="l">
              <a:lnSpc>
                <a:spcPct val="90000"/>
              </a:lnSpc>
              <a:spcBef>
                <a:spcPts val="480"/>
              </a:spcBef>
              <a:spcAft>
                <a:spcPts val="0"/>
              </a:spcAft>
              <a:buSzPts val="2040"/>
              <a:buChar char="⚫"/>
            </a:pPr>
            <a:r>
              <a:rPr lang="en-US" sz="2400"/>
              <a:t>Can be extended to many games with imperfect information (sequential equilibrium).</a:t>
            </a:r>
            <a:endParaRPr sz="2400"/>
          </a:p>
        </p:txBody>
      </p:sp>
      <p:sp>
        <p:nvSpPr>
          <p:cNvPr id="897" name="Google Shape;897;p8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8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Backward Induction Example: Hume’s Farmer Problem</a:t>
            </a:r>
            <a:endParaRPr/>
          </a:p>
        </p:txBody>
      </p:sp>
      <p:sp>
        <p:nvSpPr>
          <p:cNvPr id="903" name="Google Shape;903;p82"/>
          <p:cNvSpPr txBox="1"/>
          <p:nvPr/>
        </p:nvSpPr>
        <p:spPr>
          <a:xfrm>
            <a:off x="3717925" y="2133600"/>
            <a:ext cx="1841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endParaRPr/>
          </a:p>
        </p:txBody>
      </p:sp>
      <p:sp>
        <p:nvSpPr>
          <p:cNvPr id="904" name="Google Shape;904;p82"/>
          <p:cNvSpPr txBox="1"/>
          <p:nvPr/>
        </p:nvSpPr>
        <p:spPr>
          <a:xfrm>
            <a:off x="2667000" y="3124200"/>
            <a:ext cx="228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905" name="Google Shape;905;p82"/>
          <p:cNvSpPr txBox="1"/>
          <p:nvPr/>
        </p:nvSpPr>
        <p:spPr>
          <a:xfrm>
            <a:off x="5149850" y="3125788"/>
            <a:ext cx="1841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endParaRPr/>
          </a:p>
        </p:txBody>
      </p:sp>
      <p:sp>
        <p:nvSpPr>
          <p:cNvPr id="906" name="Google Shape;906;p82"/>
          <p:cNvSpPr txBox="1"/>
          <p:nvPr/>
        </p:nvSpPr>
        <p:spPr>
          <a:xfrm>
            <a:off x="2117725" y="3948113"/>
            <a:ext cx="363538"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2</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2</a:t>
            </a:r>
            <a:endParaRPr/>
          </a:p>
        </p:txBody>
      </p:sp>
      <p:sp>
        <p:nvSpPr>
          <p:cNvPr id="907" name="Google Shape;907;p82"/>
          <p:cNvSpPr txBox="1"/>
          <p:nvPr/>
        </p:nvSpPr>
        <p:spPr>
          <a:xfrm>
            <a:off x="3065463" y="3948113"/>
            <a:ext cx="363537"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0</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3</a:t>
            </a:r>
            <a:endParaRPr/>
          </a:p>
        </p:txBody>
      </p:sp>
      <p:sp>
        <p:nvSpPr>
          <p:cNvPr id="908" name="Google Shape;908;p82"/>
          <p:cNvSpPr txBox="1"/>
          <p:nvPr/>
        </p:nvSpPr>
        <p:spPr>
          <a:xfrm>
            <a:off x="4513263" y="3948113"/>
            <a:ext cx="363537"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3</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0</a:t>
            </a:r>
            <a:endParaRPr/>
          </a:p>
        </p:txBody>
      </p:sp>
      <p:sp>
        <p:nvSpPr>
          <p:cNvPr id="909" name="Google Shape;909;p82"/>
          <p:cNvSpPr txBox="1"/>
          <p:nvPr/>
        </p:nvSpPr>
        <p:spPr>
          <a:xfrm>
            <a:off x="5656263" y="3948113"/>
            <a:ext cx="363537"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1</a:t>
            </a:r>
            <a:endParaRPr/>
          </a:p>
        </p:txBody>
      </p:sp>
      <p:sp>
        <p:nvSpPr>
          <p:cNvPr id="910" name="Google Shape;910;p82"/>
          <p:cNvSpPr/>
          <p:nvPr/>
        </p:nvSpPr>
        <p:spPr>
          <a:xfrm>
            <a:off x="3656013" y="2208213"/>
            <a:ext cx="457200" cy="306387"/>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1" name="Google Shape;911;p82"/>
          <p:cNvSpPr/>
          <p:nvPr/>
        </p:nvSpPr>
        <p:spPr>
          <a:xfrm>
            <a:off x="2590800" y="3198813"/>
            <a:ext cx="457200" cy="306387"/>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2" name="Google Shape;912;p82"/>
          <p:cNvSpPr/>
          <p:nvPr/>
        </p:nvSpPr>
        <p:spPr>
          <a:xfrm>
            <a:off x="5105400" y="3200400"/>
            <a:ext cx="457200" cy="3063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13" name="Google Shape;913;p82"/>
          <p:cNvCxnSpPr/>
          <p:nvPr/>
        </p:nvCxnSpPr>
        <p:spPr>
          <a:xfrm flipH="1">
            <a:off x="2743200" y="2514600"/>
            <a:ext cx="1143000" cy="685800"/>
          </a:xfrm>
          <a:prstGeom prst="straightConnector1">
            <a:avLst/>
          </a:prstGeom>
          <a:noFill/>
          <a:ln cap="flat" cmpd="sng" w="9525">
            <a:solidFill>
              <a:schemeClr val="dk1"/>
            </a:solidFill>
            <a:prstDash val="solid"/>
            <a:round/>
            <a:headEnd len="med" w="med" type="none"/>
            <a:tailEnd len="med" w="med" type="none"/>
          </a:ln>
        </p:spPr>
      </p:cxnSp>
      <p:cxnSp>
        <p:nvCxnSpPr>
          <p:cNvPr id="914" name="Google Shape;914;p82"/>
          <p:cNvCxnSpPr/>
          <p:nvPr/>
        </p:nvCxnSpPr>
        <p:spPr>
          <a:xfrm>
            <a:off x="3886200" y="2514600"/>
            <a:ext cx="1447800" cy="685800"/>
          </a:xfrm>
          <a:prstGeom prst="straightConnector1">
            <a:avLst/>
          </a:prstGeom>
          <a:noFill/>
          <a:ln cap="flat" cmpd="sng" w="9525">
            <a:solidFill>
              <a:schemeClr val="dk1"/>
            </a:solidFill>
            <a:prstDash val="solid"/>
            <a:round/>
            <a:headEnd len="med" w="med" type="none"/>
            <a:tailEnd len="med" w="med" type="none"/>
          </a:ln>
        </p:spPr>
      </p:cxnSp>
      <p:cxnSp>
        <p:nvCxnSpPr>
          <p:cNvPr id="915" name="Google Shape;915;p82"/>
          <p:cNvCxnSpPr/>
          <p:nvPr/>
        </p:nvCxnSpPr>
        <p:spPr>
          <a:xfrm flipH="1">
            <a:off x="2286000" y="3429000"/>
            <a:ext cx="533400" cy="533400"/>
          </a:xfrm>
          <a:prstGeom prst="straightConnector1">
            <a:avLst/>
          </a:prstGeom>
          <a:noFill/>
          <a:ln cap="flat" cmpd="sng" w="9525">
            <a:solidFill>
              <a:schemeClr val="dk1"/>
            </a:solidFill>
            <a:prstDash val="solid"/>
            <a:round/>
            <a:headEnd len="med" w="med" type="none"/>
            <a:tailEnd len="med" w="med" type="none"/>
          </a:ln>
        </p:spPr>
      </p:cxnSp>
      <p:cxnSp>
        <p:nvCxnSpPr>
          <p:cNvPr id="916" name="Google Shape;916;p82"/>
          <p:cNvCxnSpPr/>
          <p:nvPr/>
        </p:nvCxnSpPr>
        <p:spPr>
          <a:xfrm>
            <a:off x="2819400" y="3429000"/>
            <a:ext cx="457200" cy="533400"/>
          </a:xfrm>
          <a:prstGeom prst="straightConnector1">
            <a:avLst/>
          </a:prstGeom>
          <a:noFill/>
          <a:ln cap="flat" cmpd="sng" w="9525">
            <a:solidFill>
              <a:schemeClr val="dk1"/>
            </a:solidFill>
            <a:prstDash val="solid"/>
            <a:round/>
            <a:headEnd len="med" w="med" type="none"/>
            <a:tailEnd len="med" w="med" type="none"/>
          </a:ln>
        </p:spPr>
      </p:cxnSp>
      <p:cxnSp>
        <p:nvCxnSpPr>
          <p:cNvPr id="917" name="Google Shape;917;p82"/>
          <p:cNvCxnSpPr/>
          <p:nvPr/>
        </p:nvCxnSpPr>
        <p:spPr>
          <a:xfrm flipH="1">
            <a:off x="4724400" y="3429000"/>
            <a:ext cx="609600" cy="533400"/>
          </a:xfrm>
          <a:prstGeom prst="straightConnector1">
            <a:avLst/>
          </a:prstGeom>
          <a:noFill/>
          <a:ln cap="flat" cmpd="sng" w="9525">
            <a:solidFill>
              <a:schemeClr val="dk1"/>
            </a:solidFill>
            <a:prstDash val="solid"/>
            <a:round/>
            <a:headEnd len="med" w="med" type="none"/>
            <a:tailEnd len="med" w="med" type="none"/>
          </a:ln>
        </p:spPr>
      </p:cxnSp>
      <p:cxnSp>
        <p:nvCxnSpPr>
          <p:cNvPr id="918" name="Google Shape;918;p82"/>
          <p:cNvCxnSpPr/>
          <p:nvPr/>
        </p:nvCxnSpPr>
        <p:spPr>
          <a:xfrm>
            <a:off x="5334000" y="3429000"/>
            <a:ext cx="533400" cy="533400"/>
          </a:xfrm>
          <a:prstGeom prst="straightConnector1">
            <a:avLst/>
          </a:prstGeom>
          <a:noFill/>
          <a:ln cap="flat" cmpd="sng" w="9525">
            <a:solidFill>
              <a:schemeClr val="dk1"/>
            </a:solidFill>
            <a:prstDash val="solid"/>
            <a:round/>
            <a:headEnd len="med" w="med" type="none"/>
            <a:tailEnd len="med" w="med" type="none"/>
          </a:ln>
        </p:spPr>
      </p:cxnSp>
      <p:sp>
        <p:nvSpPr>
          <p:cNvPr id="919" name="Google Shape;919;p82"/>
          <p:cNvSpPr txBox="1"/>
          <p:nvPr/>
        </p:nvSpPr>
        <p:spPr>
          <a:xfrm>
            <a:off x="2743200" y="2590800"/>
            <a:ext cx="228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a:t>
            </a:r>
            <a:endParaRPr/>
          </a:p>
        </p:txBody>
      </p:sp>
      <p:sp>
        <p:nvSpPr>
          <p:cNvPr id="920" name="Google Shape;920;p82"/>
          <p:cNvSpPr txBox="1"/>
          <p:nvPr/>
        </p:nvSpPr>
        <p:spPr>
          <a:xfrm>
            <a:off x="4953000" y="2514600"/>
            <a:ext cx="1371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Not H</a:t>
            </a:r>
            <a:endParaRPr/>
          </a:p>
        </p:txBody>
      </p:sp>
      <p:sp>
        <p:nvSpPr>
          <p:cNvPr id="921" name="Google Shape;921;p82"/>
          <p:cNvSpPr txBox="1"/>
          <p:nvPr/>
        </p:nvSpPr>
        <p:spPr>
          <a:xfrm>
            <a:off x="1752600" y="3429000"/>
            <a:ext cx="685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H1</a:t>
            </a:r>
            <a:endParaRPr/>
          </a:p>
        </p:txBody>
      </p:sp>
      <p:sp>
        <p:nvSpPr>
          <p:cNvPr id="922" name="Google Shape;922;p82"/>
          <p:cNvSpPr txBox="1"/>
          <p:nvPr/>
        </p:nvSpPr>
        <p:spPr>
          <a:xfrm>
            <a:off x="3429000" y="3216275"/>
            <a:ext cx="6858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notH1</a:t>
            </a:r>
            <a:endParaRPr/>
          </a:p>
        </p:txBody>
      </p:sp>
      <p:sp>
        <p:nvSpPr>
          <p:cNvPr id="923" name="Google Shape;923;p82"/>
          <p:cNvSpPr txBox="1"/>
          <p:nvPr/>
        </p:nvSpPr>
        <p:spPr>
          <a:xfrm>
            <a:off x="4229100" y="3429000"/>
            <a:ext cx="685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H2</a:t>
            </a:r>
            <a:endParaRPr/>
          </a:p>
        </p:txBody>
      </p:sp>
      <p:sp>
        <p:nvSpPr>
          <p:cNvPr id="924" name="Google Shape;924;p82"/>
          <p:cNvSpPr txBox="1"/>
          <p:nvPr/>
        </p:nvSpPr>
        <p:spPr>
          <a:xfrm>
            <a:off x="6019800" y="3200400"/>
            <a:ext cx="8382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Not H2</a:t>
            </a:r>
            <a:endParaRPr/>
          </a:p>
        </p:txBody>
      </p:sp>
      <p:sp>
        <p:nvSpPr>
          <p:cNvPr id="925" name="Google Shape;925;p82"/>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Game Setup</a:t>
            </a:r>
            <a:endParaRPr/>
          </a:p>
        </p:txBody>
      </p:sp>
      <p:sp>
        <p:nvSpPr>
          <p:cNvPr id="242" name="Google Shape;242;p20"/>
          <p:cNvSpPr txBox="1"/>
          <p:nvPr>
            <p:ph idx="1" type="body"/>
          </p:nvPr>
        </p:nvSpPr>
        <p:spPr>
          <a:xfrm>
            <a:off x="301625" y="1527175"/>
            <a:ext cx="8677200" cy="5055900"/>
          </a:xfrm>
          <a:prstGeom prst="rect">
            <a:avLst/>
          </a:prstGeom>
          <a:noFill/>
          <a:ln>
            <a:noFill/>
          </a:ln>
        </p:spPr>
        <p:txBody>
          <a:bodyPr anchorCtr="0" anchor="t" bIns="45700" lIns="91425" spcFirstLastPara="1" rIns="91425" wrap="square" tIns="45700">
            <a:noAutofit/>
          </a:bodyPr>
          <a:lstStyle/>
          <a:p>
            <a:pPr indent="-292100" lvl="0" marL="273050" rtl="0" algn="l">
              <a:lnSpc>
                <a:spcPct val="150000"/>
              </a:lnSpc>
              <a:spcBef>
                <a:spcPts val="0"/>
              </a:spcBef>
              <a:spcAft>
                <a:spcPts val="0"/>
              </a:spcAft>
              <a:buSzPts val="2000"/>
              <a:buChar char="⚫"/>
            </a:pPr>
            <a:r>
              <a:rPr lang="en-US" sz="2000"/>
              <a:t>Two players: MAX and MIN</a:t>
            </a:r>
            <a:endParaRPr sz="2000"/>
          </a:p>
          <a:p>
            <a:pPr indent="-292100" lvl="0" marL="273050" rtl="0" algn="l">
              <a:lnSpc>
                <a:spcPct val="150000"/>
              </a:lnSpc>
              <a:spcBef>
                <a:spcPts val="400"/>
              </a:spcBef>
              <a:spcAft>
                <a:spcPts val="0"/>
              </a:spcAft>
              <a:buSzPts val="2000"/>
              <a:buChar char="⚫"/>
            </a:pPr>
            <a:r>
              <a:rPr lang="en-US" sz="2000"/>
              <a:t>MAX moves first and they take turns until the game is over</a:t>
            </a:r>
            <a:endParaRPr sz="2000"/>
          </a:p>
          <a:p>
            <a:pPr indent="-320039" lvl="1" marL="547688" rtl="0" algn="l">
              <a:lnSpc>
                <a:spcPct val="150000"/>
              </a:lnSpc>
              <a:spcBef>
                <a:spcPts val="360"/>
              </a:spcBef>
              <a:spcAft>
                <a:spcPts val="0"/>
              </a:spcAft>
              <a:buSzPts val="2000"/>
              <a:buChar char="⚪"/>
            </a:pPr>
            <a:r>
              <a:rPr lang="en-US" sz="2000"/>
              <a:t>Winner gets award, loser gets penalty.</a:t>
            </a:r>
            <a:endParaRPr sz="2000"/>
          </a:p>
          <a:p>
            <a:pPr indent="-292100" lvl="0" marL="273050" rtl="0" algn="l">
              <a:lnSpc>
                <a:spcPct val="150000"/>
              </a:lnSpc>
              <a:spcBef>
                <a:spcPts val="400"/>
              </a:spcBef>
              <a:spcAft>
                <a:spcPts val="0"/>
              </a:spcAft>
              <a:buSzPts val="2000"/>
              <a:buChar char="⚫"/>
            </a:pPr>
            <a:r>
              <a:rPr lang="en-US" sz="2000"/>
              <a:t>Games as search:</a:t>
            </a:r>
            <a:endParaRPr sz="2000"/>
          </a:p>
          <a:p>
            <a:pPr indent="-320039" lvl="1" marL="547688" rtl="0" algn="l">
              <a:lnSpc>
                <a:spcPct val="150000"/>
              </a:lnSpc>
              <a:spcBef>
                <a:spcPts val="360"/>
              </a:spcBef>
              <a:spcAft>
                <a:spcPts val="0"/>
              </a:spcAft>
              <a:buSzPts val="2000"/>
              <a:buChar char="⚪"/>
            </a:pPr>
            <a:r>
              <a:rPr lang="en-US" sz="2000"/>
              <a:t>Initial state: e.g. board configuration of chess</a:t>
            </a:r>
            <a:endParaRPr sz="2000"/>
          </a:p>
          <a:p>
            <a:pPr indent="-320039" lvl="1" marL="547688" rtl="0" algn="l">
              <a:lnSpc>
                <a:spcPct val="150000"/>
              </a:lnSpc>
              <a:spcBef>
                <a:spcPts val="360"/>
              </a:spcBef>
              <a:spcAft>
                <a:spcPts val="0"/>
              </a:spcAft>
              <a:buSzPts val="2000"/>
              <a:buChar char="⚪"/>
            </a:pPr>
            <a:r>
              <a:rPr lang="en-US" sz="2000"/>
              <a:t>Successor function: list of (move,state) pairs specifying legal moves.</a:t>
            </a:r>
            <a:endParaRPr sz="2000"/>
          </a:p>
          <a:p>
            <a:pPr indent="-320039" lvl="1" marL="547688" rtl="0" algn="l">
              <a:lnSpc>
                <a:spcPct val="150000"/>
              </a:lnSpc>
              <a:spcBef>
                <a:spcPts val="360"/>
              </a:spcBef>
              <a:spcAft>
                <a:spcPts val="0"/>
              </a:spcAft>
              <a:buSzPts val="2000"/>
              <a:buChar char="⚪"/>
            </a:pPr>
            <a:r>
              <a:rPr lang="en-US" sz="2000"/>
              <a:t>Terminal test: Is the game finished?</a:t>
            </a:r>
            <a:endParaRPr sz="2000"/>
          </a:p>
          <a:p>
            <a:pPr indent="-320039" lvl="1" marL="547688" rtl="0" algn="l">
              <a:lnSpc>
                <a:spcPct val="150000"/>
              </a:lnSpc>
              <a:spcBef>
                <a:spcPts val="360"/>
              </a:spcBef>
              <a:spcAft>
                <a:spcPts val="0"/>
              </a:spcAft>
              <a:buSzPts val="2000"/>
              <a:buChar char="⚪"/>
            </a:pPr>
            <a:r>
              <a:rPr lang="en-US" sz="2000"/>
              <a:t>Utility function: Gives numerical value of terminal states. E.g. win (+1), lose (-1) and draw (0) in tic-tac-toe  or chess</a:t>
            </a:r>
            <a:endParaRPr sz="2000"/>
          </a:p>
        </p:txBody>
      </p:sp>
      <p:sp>
        <p:nvSpPr>
          <p:cNvPr id="243" name="Google Shape;243;p20"/>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Google Shape;931;p83"/>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Summary: Solving Games</a:t>
            </a:r>
            <a:endParaRPr>
              <a:solidFill>
                <a:srgbClr val="7B9899"/>
              </a:solidFill>
            </a:endParaRPr>
          </a:p>
        </p:txBody>
      </p:sp>
      <p:graphicFrame>
        <p:nvGraphicFramePr>
          <p:cNvPr id="932" name="Google Shape;932;p83"/>
          <p:cNvGraphicFramePr/>
          <p:nvPr/>
        </p:nvGraphicFramePr>
        <p:xfrm>
          <a:off x="304800" y="1828800"/>
          <a:ext cx="3000000" cy="3000000"/>
        </p:xfrm>
        <a:graphic>
          <a:graphicData uri="http://schemas.openxmlformats.org/drawingml/2006/table">
            <a:tbl>
              <a:tblPr bandRow="1" firstRow="1">
                <a:noFill/>
                <a:tableStyleId>{15DA7D0C-78D9-4F9D-95DF-B001BB090AF3}</a:tableStyleId>
              </a:tblPr>
              <a:tblGrid>
                <a:gridCol w="2834750"/>
                <a:gridCol w="2834750"/>
                <a:gridCol w="2834750"/>
              </a:tblGrid>
              <a:tr h="470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Zero-sum</a:t>
                      </a:r>
                      <a:endParaRPr sz="1800"/>
                    </a:p>
                  </a:txBody>
                  <a:tcPr marT="45725" marB="45725" marR="91450" marL="91450"/>
                </a:tc>
                <a:tc>
                  <a:txBody>
                    <a:bodyPr/>
                    <a:lstStyle/>
                    <a:p>
                      <a:pPr indent="0" lvl="0" marL="0" marR="0" rtl="0" algn="l">
                        <a:spcBef>
                          <a:spcPts val="0"/>
                        </a:spcBef>
                        <a:spcAft>
                          <a:spcPts val="0"/>
                        </a:spcAft>
                        <a:buNone/>
                      </a:pPr>
                      <a:r>
                        <a:rPr lang="en-US" sz="1800"/>
                        <a:t>Non zero-sum</a:t>
                      </a:r>
                      <a:endParaRPr sz="1800"/>
                    </a:p>
                  </a:txBody>
                  <a:tcPr marT="45725" marB="45725" marR="91450" marL="91450"/>
                </a:tc>
              </a:tr>
              <a:tr h="811875">
                <a:tc>
                  <a:txBody>
                    <a:bodyPr/>
                    <a:lstStyle/>
                    <a:p>
                      <a:pPr indent="0" lvl="0" marL="0" marR="0" rtl="0" algn="l">
                        <a:spcBef>
                          <a:spcPts val="0"/>
                        </a:spcBef>
                        <a:spcAft>
                          <a:spcPts val="0"/>
                        </a:spcAft>
                        <a:buNone/>
                      </a:pPr>
                      <a:r>
                        <a:rPr lang="en-US" sz="1800"/>
                        <a:t>Perfect Information</a:t>
                      </a:r>
                      <a:endParaRPr sz="1800"/>
                    </a:p>
                  </a:txBody>
                  <a:tcPr marT="45725" marB="45725" marR="91450" marL="91450"/>
                </a:tc>
                <a:tc>
                  <a:txBody>
                    <a:bodyPr/>
                    <a:lstStyle/>
                    <a:p>
                      <a:pPr indent="0" lvl="0" marL="0" marR="0" rtl="0" algn="l">
                        <a:spcBef>
                          <a:spcPts val="0"/>
                        </a:spcBef>
                        <a:spcAft>
                          <a:spcPts val="0"/>
                        </a:spcAft>
                        <a:buNone/>
                      </a:pPr>
                      <a:r>
                        <a:rPr lang="en-US" sz="1800"/>
                        <a:t>Minimax, alpha-beta</a:t>
                      </a:r>
                      <a:endParaRPr sz="1800"/>
                    </a:p>
                  </a:txBody>
                  <a:tcPr marT="45725" marB="45725" marR="91450" marL="91450"/>
                </a:tc>
                <a:tc>
                  <a:txBody>
                    <a:bodyPr/>
                    <a:lstStyle/>
                    <a:p>
                      <a:pPr indent="0" lvl="0" marL="0" marR="0" rtl="0" algn="l">
                        <a:spcBef>
                          <a:spcPts val="0"/>
                        </a:spcBef>
                        <a:spcAft>
                          <a:spcPts val="0"/>
                        </a:spcAft>
                        <a:buNone/>
                      </a:pPr>
                      <a:r>
                        <a:rPr lang="en-US" sz="1800"/>
                        <a:t>Backward induction, retrograde analysis</a:t>
                      </a:r>
                      <a:endParaRPr sz="1800"/>
                    </a:p>
                  </a:txBody>
                  <a:tcPr marT="45725" marB="45725" marR="91450" marL="91450"/>
                </a:tc>
              </a:tr>
              <a:tr h="470375">
                <a:tc>
                  <a:txBody>
                    <a:bodyPr/>
                    <a:lstStyle/>
                    <a:p>
                      <a:pPr indent="0" lvl="0" marL="0" marR="0" rtl="0" algn="l">
                        <a:spcBef>
                          <a:spcPts val="0"/>
                        </a:spcBef>
                        <a:spcAft>
                          <a:spcPts val="0"/>
                        </a:spcAft>
                        <a:buNone/>
                      </a:pPr>
                      <a:r>
                        <a:rPr lang="en-US" sz="1800"/>
                        <a:t>Imperfect Information</a:t>
                      </a:r>
                      <a:endParaRPr sz="1800"/>
                    </a:p>
                  </a:txBody>
                  <a:tcPr marT="45725" marB="45725" marR="91450" marL="91450"/>
                </a:tc>
                <a:tc>
                  <a:txBody>
                    <a:bodyPr/>
                    <a:lstStyle/>
                    <a:p>
                      <a:pPr indent="0" lvl="0" marL="0" marR="0" rtl="0" algn="l">
                        <a:spcBef>
                          <a:spcPts val="0"/>
                        </a:spcBef>
                        <a:spcAft>
                          <a:spcPts val="0"/>
                        </a:spcAft>
                        <a:buNone/>
                      </a:pPr>
                      <a:r>
                        <a:rPr lang="en-US" sz="1800"/>
                        <a:t>Probabilistic minimax</a:t>
                      </a:r>
                      <a:endParaRPr sz="1800"/>
                    </a:p>
                  </a:txBody>
                  <a:tcPr marT="45725" marB="45725" marR="91450" marL="91450"/>
                </a:tc>
                <a:tc>
                  <a:txBody>
                    <a:bodyPr/>
                    <a:lstStyle/>
                    <a:p>
                      <a:pPr indent="0" lvl="0" marL="0" marR="0" rtl="0" algn="l">
                        <a:spcBef>
                          <a:spcPts val="0"/>
                        </a:spcBef>
                        <a:spcAft>
                          <a:spcPts val="0"/>
                        </a:spcAft>
                        <a:buNone/>
                      </a:pPr>
                      <a:r>
                        <a:rPr lang="en-US" sz="1800"/>
                        <a:t>Nash equilibrium</a:t>
                      </a:r>
                      <a:endParaRPr sz="1800"/>
                    </a:p>
                  </a:txBody>
                  <a:tcPr marT="45725" marB="45725" marR="91450" marL="91450"/>
                </a:tc>
              </a:tr>
            </a:tbl>
          </a:graphicData>
        </a:graphic>
      </p:graphicFrame>
      <p:sp>
        <p:nvSpPr>
          <p:cNvPr id="933" name="Google Shape;933;p83"/>
          <p:cNvSpPr txBox="1"/>
          <p:nvPr/>
        </p:nvSpPr>
        <p:spPr>
          <a:xfrm>
            <a:off x="533400" y="4114800"/>
            <a:ext cx="7924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u="sng">
                <a:solidFill>
                  <a:schemeClr val="hlink"/>
                </a:solidFill>
                <a:latin typeface="Arial"/>
                <a:ea typeface="Arial"/>
                <a:cs typeface="Arial"/>
                <a:sym typeface="Arial"/>
                <a:hlinkClick r:id="rId3"/>
              </a:rPr>
              <a:t>Nash equilibrium</a:t>
            </a:r>
            <a:r>
              <a:rPr lang="en-US" sz="2400">
                <a:solidFill>
                  <a:schemeClr val="dk1"/>
                </a:solidFill>
                <a:latin typeface="Arial"/>
                <a:ea typeface="Arial"/>
                <a:cs typeface="Arial"/>
                <a:sym typeface="Arial"/>
              </a:rPr>
              <a:t> is beyond the scope of this course.</a:t>
            </a:r>
            <a:endParaRPr sz="2400">
              <a:solidFill>
                <a:schemeClr val="dk1"/>
              </a:solidFill>
              <a:latin typeface="Arial"/>
              <a:ea typeface="Arial"/>
              <a:cs typeface="Arial"/>
              <a:sym typeface="Arial"/>
            </a:endParaRPr>
          </a:p>
        </p:txBody>
      </p:sp>
      <p:sp>
        <p:nvSpPr>
          <p:cNvPr id="934" name="Google Shape;934;p83"/>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8" name="Shape 938"/>
        <p:cNvGrpSpPr/>
        <p:nvPr/>
      </p:nvGrpSpPr>
      <p:grpSpPr>
        <a:xfrm>
          <a:off x="0" y="0"/>
          <a:ext cx="0" cy="0"/>
          <a:chOff x="0" y="0"/>
          <a:chExt cx="0" cy="0"/>
        </a:xfrm>
      </p:grpSpPr>
      <p:sp>
        <p:nvSpPr>
          <p:cNvPr id="939" name="Google Shape;939;p84"/>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Single Agent vs. 2-Players</a:t>
            </a:r>
            <a:endParaRPr>
              <a:solidFill>
                <a:srgbClr val="7B9899"/>
              </a:solidFill>
            </a:endParaRPr>
          </a:p>
        </p:txBody>
      </p:sp>
      <p:sp>
        <p:nvSpPr>
          <p:cNvPr id="940" name="Google Shape;940;p84"/>
          <p:cNvSpPr txBox="1"/>
          <p:nvPr>
            <p:ph idx="1" type="body"/>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95"/>
              <a:buChar char="⚫"/>
            </a:pPr>
            <a:r>
              <a:rPr i="1" lang="en-US"/>
              <a:t>Every single agent problem can be considered as a special case of a 2-player game.</a:t>
            </a:r>
            <a:r>
              <a:rPr lang="en-US"/>
              <a:t> How?</a:t>
            </a:r>
            <a:endParaRPr/>
          </a:p>
          <a:p>
            <a:pPr indent="-514350" lvl="1" marL="788988" rtl="0" algn="l">
              <a:spcBef>
                <a:spcPts val="440"/>
              </a:spcBef>
              <a:spcAft>
                <a:spcPts val="0"/>
              </a:spcAft>
              <a:buSzPts val="1540"/>
              <a:buFont typeface="Georgia"/>
              <a:buAutoNum type="arabicPeriod"/>
            </a:pPr>
            <a:r>
              <a:rPr lang="en-US"/>
              <a:t>Make one of the players the Environment, with a constant utility function (e.g., always 0).</a:t>
            </a:r>
            <a:endParaRPr/>
          </a:p>
          <a:p>
            <a:pPr indent="-514350" lvl="2" marL="1063625" rtl="0" algn="l">
              <a:spcBef>
                <a:spcPts val="400"/>
              </a:spcBef>
              <a:spcAft>
                <a:spcPts val="0"/>
              </a:spcAft>
              <a:buSzPts val="1500"/>
              <a:buFont typeface="Georgia"/>
              <a:buAutoNum type="arabicPeriod"/>
            </a:pPr>
            <a:r>
              <a:rPr lang="en-US"/>
              <a:t>The Environment acts but does not care.</a:t>
            </a:r>
            <a:endParaRPr/>
          </a:p>
          <a:p>
            <a:pPr indent="-514350" lvl="1" marL="788988" rtl="0" algn="l">
              <a:spcBef>
                <a:spcPts val="440"/>
              </a:spcBef>
              <a:spcAft>
                <a:spcPts val="0"/>
              </a:spcAft>
              <a:buSzPts val="1540"/>
              <a:buFont typeface="Georgia"/>
              <a:buAutoNum type="arabicPeriod"/>
            </a:pPr>
            <a:r>
              <a:rPr lang="en-US"/>
              <a:t>An adversarial Environment, with utility function the negative of agent’s utility.</a:t>
            </a:r>
            <a:endParaRPr/>
          </a:p>
          <a:p>
            <a:pPr indent="-514350" lvl="2" marL="1063625" rtl="0" algn="l">
              <a:spcBef>
                <a:spcPts val="400"/>
              </a:spcBef>
              <a:spcAft>
                <a:spcPts val="0"/>
              </a:spcAft>
              <a:buSzPts val="1500"/>
              <a:buFont typeface="Georgia"/>
              <a:buAutoNum type="arabicPeriod"/>
            </a:pPr>
            <a:r>
              <a:rPr lang="en-US"/>
              <a:t>In minimization, Environment’s utility is player’s costs.</a:t>
            </a:r>
            <a:endParaRPr/>
          </a:p>
          <a:p>
            <a:pPr indent="-514350" lvl="2" marL="1063625" rtl="0" algn="l">
              <a:spcBef>
                <a:spcPts val="400"/>
              </a:spcBef>
              <a:spcAft>
                <a:spcPts val="0"/>
              </a:spcAft>
              <a:buSzPts val="1500"/>
              <a:buFont typeface="Georgia"/>
              <a:buAutoNum type="arabicPeriod"/>
            </a:pPr>
            <a:r>
              <a:rPr lang="en-US"/>
              <a:t>Worst-Case Analysis.</a:t>
            </a:r>
            <a:endParaRPr/>
          </a:p>
          <a:p>
            <a:pPr indent="-514350" lvl="2" marL="1063625" rtl="0" algn="l">
              <a:spcBef>
                <a:spcPts val="400"/>
              </a:spcBef>
              <a:spcAft>
                <a:spcPts val="0"/>
              </a:spcAft>
              <a:buSzPts val="1500"/>
              <a:buFont typeface="Georgia"/>
              <a:buAutoNum type="arabicPeriod"/>
            </a:pPr>
            <a:r>
              <a:rPr lang="en-US"/>
              <a:t>E.g., program correctness: no matter what input user gives, program gives correct answer.</a:t>
            </a:r>
            <a:endParaRPr/>
          </a:p>
          <a:p>
            <a:pPr indent="-273050" lvl="0" marL="273050" rtl="0" algn="l">
              <a:spcBef>
                <a:spcPts val="540"/>
              </a:spcBef>
              <a:spcAft>
                <a:spcPts val="0"/>
              </a:spcAft>
              <a:buSzPts val="2295"/>
              <a:buChar char="⚫"/>
            </a:pPr>
            <a:r>
              <a:rPr lang="en-US"/>
              <a:t>So agent design is a subfield of game theory.</a:t>
            </a:r>
            <a:endParaRPr/>
          </a:p>
        </p:txBody>
      </p:sp>
      <p:sp>
        <p:nvSpPr>
          <p:cNvPr id="941" name="Google Shape;941;p84"/>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85"/>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Single Agent Design = Game Theory</a:t>
            </a:r>
            <a:endParaRPr/>
          </a:p>
        </p:txBody>
      </p:sp>
      <p:sp>
        <p:nvSpPr>
          <p:cNvPr id="948" name="Google Shape;948;p85"/>
          <p:cNvSpPr txBox="1"/>
          <p:nvPr/>
        </p:nvSpPr>
        <p:spPr>
          <a:xfrm>
            <a:off x="1676400" y="2286000"/>
            <a:ext cx="4953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Von Neumann-Morgenstern Games</a:t>
            </a:r>
            <a:endParaRPr sz="1800">
              <a:solidFill>
                <a:schemeClr val="dk1"/>
              </a:solidFill>
              <a:latin typeface="Arial"/>
              <a:ea typeface="Arial"/>
              <a:cs typeface="Arial"/>
              <a:sym typeface="Arial"/>
            </a:endParaRPr>
          </a:p>
        </p:txBody>
      </p:sp>
      <p:sp>
        <p:nvSpPr>
          <p:cNvPr id="949" name="Google Shape;949;p85"/>
          <p:cNvSpPr txBox="1"/>
          <p:nvPr/>
        </p:nvSpPr>
        <p:spPr>
          <a:xfrm>
            <a:off x="1295400" y="3048001"/>
            <a:ext cx="5715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Decision Theory = 2-player game, 1st player the “agent”, 2</a:t>
            </a:r>
            <a:r>
              <a:rPr baseline="30000" lang="en-US" sz="1800">
                <a:solidFill>
                  <a:schemeClr val="dk1"/>
                </a:solidFill>
                <a:latin typeface="Arial"/>
                <a:ea typeface="Arial"/>
                <a:cs typeface="Arial"/>
                <a:sym typeface="Arial"/>
              </a:rPr>
              <a:t>nd</a:t>
            </a:r>
            <a:r>
              <a:rPr lang="en-US" sz="1800">
                <a:solidFill>
                  <a:schemeClr val="dk1"/>
                </a:solidFill>
                <a:latin typeface="Arial"/>
                <a:ea typeface="Arial"/>
                <a:cs typeface="Arial"/>
                <a:sym typeface="Arial"/>
              </a:rPr>
              <a:t> player “environment/nature”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(with constant or adversarial utility function)</a:t>
            </a:r>
            <a:endParaRPr sz="1800">
              <a:solidFill>
                <a:schemeClr val="dk1"/>
              </a:solidFill>
              <a:latin typeface="Arial"/>
              <a:ea typeface="Arial"/>
              <a:cs typeface="Arial"/>
              <a:sym typeface="Arial"/>
            </a:endParaRPr>
          </a:p>
        </p:txBody>
      </p:sp>
      <p:sp>
        <p:nvSpPr>
          <p:cNvPr id="950" name="Google Shape;950;p85"/>
          <p:cNvSpPr txBox="1"/>
          <p:nvPr/>
        </p:nvSpPr>
        <p:spPr>
          <a:xfrm>
            <a:off x="2336800" y="4686300"/>
            <a:ext cx="3733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Markov Decision Processes</a:t>
            </a:r>
            <a:endParaRPr sz="1800">
              <a:solidFill>
                <a:schemeClr val="dk1"/>
              </a:solidFill>
              <a:latin typeface="Arial"/>
              <a:ea typeface="Arial"/>
              <a:cs typeface="Arial"/>
              <a:sym typeface="Arial"/>
            </a:endParaRPr>
          </a:p>
        </p:txBody>
      </p:sp>
      <p:sp>
        <p:nvSpPr>
          <p:cNvPr id="951" name="Google Shape;951;p85"/>
          <p:cNvSpPr txBox="1"/>
          <p:nvPr/>
        </p:nvSpPr>
        <p:spPr>
          <a:xfrm>
            <a:off x="2946401" y="5429250"/>
            <a:ext cx="24934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Planning Problems</a:t>
            </a:r>
            <a:endParaRPr sz="1800">
              <a:solidFill>
                <a:schemeClr val="dk1"/>
              </a:solidFill>
              <a:latin typeface="Arial"/>
              <a:ea typeface="Arial"/>
              <a:cs typeface="Arial"/>
              <a:sym typeface="Arial"/>
            </a:endParaRPr>
          </a:p>
        </p:txBody>
      </p:sp>
      <p:cxnSp>
        <p:nvCxnSpPr>
          <p:cNvPr id="952" name="Google Shape;952;p85"/>
          <p:cNvCxnSpPr/>
          <p:nvPr/>
        </p:nvCxnSpPr>
        <p:spPr>
          <a:xfrm>
            <a:off x="7162800" y="2514600"/>
            <a:ext cx="0" cy="2971800"/>
          </a:xfrm>
          <a:prstGeom prst="straightConnector1">
            <a:avLst/>
          </a:prstGeom>
          <a:noFill/>
          <a:ln cap="flat" cmpd="sng" w="9525">
            <a:solidFill>
              <a:schemeClr val="dk1"/>
            </a:solidFill>
            <a:prstDash val="solid"/>
            <a:round/>
            <a:headEnd len="med" w="med" type="none"/>
            <a:tailEnd len="med" w="med" type="triangle"/>
          </a:ln>
        </p:spPr>
      </p:cxnSp>
      <p:sp>
        <p:nvSpPr>
          <p:cNvPr id="953" name="Google Shape;953;p85"/>
          <p:cNvSpPr txBox="1"/>
          <p:nvPr/>
        </p:nvSpPr>
        <p:spPr>
          <a:xfrm>
            <a:off x="7467601" y="3048001"/>
            <a:ext cx="1005879"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From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General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To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Special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Case</a:t>
            </a:r>
            <a:endParaRPr sz="1800">
              <a:solidFill>
                <a:schemeClr val="dk1"/>
              </a:solidFill>
              <a:latin typeface="Arial"/>
              <a:ea typeface="Arial"/>
              <a:cs typeface="Arial"/>
              <a:sym typeface="Arial"/>
            </a:endParaRPr>
          </a:p>
        </p:txBody>
      </p:sp>
      <p:sp>
        <p:nvSpPr>
          <p:cNvPr id="954" name="Google Shape;954;p85"/>
          <p:cNvSpPr/>
          <p:nvPr/>
        </p:nvSpPr>
        <p:spPr>
          <a:xfrm>
            <a:off x="1445684" y="2208610"/>
            <a:ext cx="4953000" cy="7060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5" name="Google Shape;955;p85"/>
          <p:cNvSpPr/>
          <p:nvPr/>
        </p:nvSpPr>
        <p:spPr>
          <a:xfrm>
            <a:off x="1320800" y="3028950"/>
            <a:ext cx="5486400" cy="1257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6" name="Google Shape;956;p85"/>
          <p:cNvSpPr/>
          <p:nvPr/>
        </p:nvSpPr>
        <p:spPr>
          <a:xfrm>
            <a:off x="2133600" y="4629150"/>
            <a:ext cx="3810000" cy="685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7" name="Google Shape;957;p85"/>
          <p:cNvSpPr/>
          <p:nvPr/>
        </p:nvSpPr>
        <p:spPr>
          <a:xfrm>
            <a:off x="2743200" y="5486400"/>
            <a:ext cx="26670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8" name="Google Shape;958;p85"/>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86"/>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And-Or Trees</a:t>
            </a:r>
            <a:endParaRPr/>
          </a:p>
        </p:txBody>
      </p:sp>
      <p:sp>
        <p:nvSpPr>
          <p:cNvPr id="964" name="Google Shape;964;p8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95"/>
              <a:buChar char="⚫"/>
            </a:pPr>
            <a:r>
              <a:rPr lang="en-US"/>
              <a:t>If an agent’s actions have nondeterministic effects, we can model worst-case analysis as a zero-sum game where the environment chooses the effects of an agent’s actions.</a:t>
            </a:r>
            <a:endParaRPr/>
          </a:p>
          <a:p>
            <a:pPr indent="-273050" lvl="0" marL="273050" rtl="0" algn="l">
              <a:spcBef>
                <a:spcPts val="540"/>
              </a:spcBef>
              <a:spcAft>
                <a:spcPts val="0"/>
              </a:spcAft>
              <a:buSzPts val="2295"/>
              <a:buChar char="⚫"/>
            </a:pPr>
            <a:r>
              <a:rPr lang="en-US"/>
              <a:t>Minimax Search ≈ And-Or Search.</a:t>
            </a:r>
            <a:endParaRPr/>
          </a:p>
          <a:p>
            <a:pPr indent="-273050" lvl="0" marL="273050" rtl="0" algn="l">
              <a:spcBef>
                <a:spcPts val="540"/>
              </a:spcBef>
              <a:spcAft>
                <a:spcPts val="0"/>
              </a:spcAft>
              <a:buSzPts val="2295"/>
              <a:buChar char="⚫"/>
            </a:pPr>
            <a:r>
              <a:rPr lang="en-US"/>
              <a:t>Example: The Erratic Vacuum Cleaner.</a:t>
            </a:r>
            <a:endParaRPr/>
          </a:p>
          <a:p>
            <a:pPr indent="-273050" lvl="1" marL="547688" rtl="0" algn="l">
              <a:spcBef>
                <a:spcPts val="440"/>
              </a:spcBef>
              <a:spcAft>
                <a:spcPts val="0"/>
              </a:spcAft>
              <a:buSzPts val="1540"/>
              <a:buChar char="⚪"/>
            </a:pPr>
            <a:r>
              <a:rPr lang="en-US"/>
              <a:t>When applied to dirty square, vacuum cleans it and sometimes adjacent square too.</a:t>
            </a:r>
            <a:endParaRPr/>
          </a:p>
          <a:p>
            <a:pPr indent="-273050" lvl="1" marL="547688" rtl="0" algn="l">
              <a:spcBef>
                <a:spcPts val="440"/>
              </a:spcBef>
              <a:spcAft>
                <a:spcPts val="0"/>
              </a:spcAft>
              <a:buSzPts val="1540"/>
              <a:buChar char="⚪"/>
            </a:pPr>
            <a:r>
              <a:rPr lang="en-US"/>
              <a:t>When applied to clean square, sometimes vacuum makes it dirty.</a:t>
            </a:r>
            <a:endParaRPr/>
          </a:p>
          <a:p>
            <a:pPr indent="-273050" lvl="1" marL="547688" rtl="0" algn="l">
              <a:spcBef>
                <a:spcPts val="440"/>
              </a:spcBef>
              <a:spcAft>
                <a:spcPts val="0"/>
              </a:spcAft>
              <a:buSzPts val="1540"/>
              <a:buChar char="⚪"/>
            </a:pPr>
            <a:r>
              <a:rPr lang="en-US"/>
              <a:t>Reflex agent: same action for same location, dirt status.</a:t>
            </a:r>
            <a:endParaRPr/>
          </a:p>
        </p:txBody>
      </p:sp>
      <p:sp>
        <p:nvSpPr>
          <p:cNvPr id="965" name="Google Shape;965;p86"/>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87"/>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And-Or Tree for the Erratic Vacuum</a:t>
            </a:r>
            <a:endParaRPr/>
          </a:p>
        </p:txBody>
      </p:sp>
      <p:pic>
        <p:nvPicPr>
          <p:cNvPr descr="erratic-vacuum.pdf" id="971" name="Google Shape;971;p87"/>
          <p:cNvPicPr preferRelativeResize="0"/>
          <p:nvPr>
            <p:ph idx="1" type="body"/>
          </p:nvPr>
        </p:nvPicPr>
        <p:blipFill rotWithShape="1">
          <a:blip r:embed="rId3">
            <a:alphaModFix/>
          </a:blip>
          <a:srcRect b="0" l="0" r="0" t="0"/>
          <a:stretch/>
        </p:blipFill>
        <p:spPr>
          <a:xfrm>
            <a:off x="457199" y="1574800"/>
            <a:ext cx="4497627" cy="4140200"/>
          </a:xfrm>
          <a:prstGeom prst="rect">
            <a:avLst/>
          </a:prstGeom>
          <a:noFill/>
          <a:ln>
            <a:noFill/>
          </a:ln>
        </p:spPr>
      </p:pic>
      <p:sp>
        <p:nvSpPr>
          <p:cNvPr id="972" name="Google Shape;972;p87"/>
          <p:cNvSpPr txBox="1"/>
          <p:nvPr/>
        </p:nvSpPr>
        <p:spPr>
          <a:xfrm>
            <a:off x="5410200" y="1524000"/>
            <a:ext cx="2895600" cy="4893647"/>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The agent “moves” at labelled OR nodes.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The environment “moves” at unlabelled AND nodes.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agent wins if it reaches a goal state.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The environment “wins” if the agent goes into a loop.</a:t>
            </a:r>
            <a:endParaRPr sz="2400">
              <a:solidFill>
                <a:schemeClr val="dk1"/>
              </a:solidFill>
              <a:latin typeface="Arial"/>
              <a:ea typeface="Arial"/>
              <a:cs typeface="Arial"/>
              <a:sym typeface="Arial"/>
            </a:endParaRPr>
          </a:p>
        </p:txBody>
      </p:sp>
      <p:sp>
        <p:nvSpPr>
          <p:cNvPr id="973" name="Google Shape;973;p87"/>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88"/>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Summary</a:t>
            </a:r>
            <a:endParaRPr/>
          </a:p>
        </p:txBody>
      </p:sp>
      <p:sp>
        <p:nvSpPr>
          <p:cNvPr id="979" name="Google Shape;979;p8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95"/>
              <a:buChar char="⚫"/>
            </a:pPr>
            <a:r>
              <a:rPr lang="en-US"/>
              <a:t>Game Theory is a very general, highly developed framework for multi-agent interactions.</a:t>
            </a:r>
            <a:endParaRPr/>
          </a:p>
          <a:p>
            <a:pPr indent="-273050" lvl="0" marL="273050" rtl="0" algn="l">
              <a:spcBef>
                <a:spcPts val="540"/>
              </a:spcBef>
              <a:spcAft>
                <a:spcPts val="0"/>
              </a:spcAft>
              <a:buSzPts val="2295"/>
              <a:buChar char="⚫"/>
            </a:pPr>
            <a:r>
              <a:rPr lang="en-US"/>
              <a:t>Deep results about equivalences of various environment types.</a:t>
            </a:r>
            <a:endParaRPr/>
          </a:p>
          <a:p>
            <a:pPr indent="-273050" lvl="0" marL="273050" rtl="0" algn="l">
              <a:spcBef>
                <a:spcPts val="540"/>
              </a:spcBef>
              <a:spcAft>
                <a:spcPts val="0"/>
              </a:spcAft>
              <a:buSzPts val="2295"/>
              <a:buChar char="⚫"/>
            </a:pPr>
            <a:r>
              <a:rPr lang="en-US"/>
              <a:t>See Chapter 17 for more details.</a:t>
            </a:r>
            <a:endParaRPr/>
          </a:p>
        </p:txBody>
      </p:sp>
      <p:sp>
        <p:nvSpPr>
          <p:cNvPr id="980" name="Google Shape;980;p88"/>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7B9899"/>
                </a:solidFill>
              </a:rPr>
              <a:t>Size of search trees</a:t>
            </a:r>
            <a:endParaRPr/>
          </a:p>
        </p:txBody>
      </p:sp>
      <p:sp>
        <p:nvSpPr>
          <p:cNvPr id="250" name="Google Shape;250;p21"/>
          <p:cNvSpPr txBox="1"/>
          <p:nvPr>
            <p:ph idx="1" type="body"/>
          </p:nvPr>
        </p:nvSpPr>
        <p:spPr>
          <a:xfrm>
            <a:off x="301625" y="1527174"/>
            <a:ext cx="8504238" cy="4721225"/>
          </a:xfrm>
          <a:prstGeom prst="rect">
            <a:avLst/>
          </a:prstGeom>
          <a:noFill/>
          <a:ln>
            <a:noFill/>
          </a:ln>
        </p:spPr>
        <p:txBody>
          <a:bodyPr anchorCtr="0" anchor="t" bIns="45700" lIns="91425" spcFirstLastPara="1" rIns="91425" wrap="square" tIns="45700">
            <a:noAutofit/>
          </a:bodyPr>
          <a:lstStyle/>
          <a:p>
            <a:pPr indent="-288607" lvl="0" marL="273050" rtl="0" algn="l">
              <a:lnSpc>
                <a:spcPct val="115000"/>
              </a:lnSpc>
              <a:spcBef>
                <a:spcPts val="0"/>
              </a:spcBef>
              <a:spcAft>
                <a:spcPts val="0"/>
              </a:spcAft>
              <a:buSzPts val="2200"/>
              <a:buChar char="⚫"/>
            </a:pPr>
            <a:r>
              <a:rPr lang="en-US" sz="2200"/>
              <a:t>b = branching factor</a:t>
            </a:r>
            <a:endParaRPr sz="2200"/>
          </a:p>
          <a:p>
            <a:pPr indent="-288607" lvl="0" marL="273050" rtl="0" algn="l">
              <a:lnSpc>
                <a:spcPct val="115000"/>
              </a:lnSpc>
              <a:spcBef>
                <a:spcPts val="460"/>
              </a:spcBef>
              <a:spcAft>
                <a:spcPts val="0"/>
              </a:spcAft>
              <a:buSzPts val="2200"/>
              <a:buChar char="⚫"/>
            </a:pPr>
            <a:r>
              <a:rPr lang="en-US" sz="2200"/>
              <a:t>d = number of moves by both players</a:t>
            </a:r>
            <a:endParaRPr sz="2200"/>
          </a:p>
          <a:p>
            <a:pPr indent="-288607" lvl="0" marL="273050" rtl="0" algn="l">
              <a:lnSpc>
                <a:spcPct val="115000"/>
              </a:lnSpc>
              <a:spcBef>
                <a:spcPts val="460"/>
              </a:spcBef>
              <a:spcAft>
                <a:spcPts val="0"/>
              </a:spcAft>
              <a:buSzPts val="2200"/>
              <a:buChar char="⚫"/>
            </a:pPr>
            <a:r>
              <a:rPr lang="en-US" sz="2200"/>
              <a:t>Search tree is O(b</a:t>
            </a:r>
            <a:r>
              <a:rPr baseline="30000" lang="en-US" sz="2200"/>
              <a:t>d</a:t>
            </a:r>
            <a:r>
              <a:rPr lang="en-US" sz="2200"/>
              <a:t>)</a:t>
            </a:r>
            <a:endParaRPr sz="2200"/>
          </a:p>
          <a:p>
            <a:pPr indent="-288607" lvl="0" marL="273050" rtl="0" algn="l">
              <a:lnSpc>
                <a:spcPct val="115000"/>
              </a:lnSpc>
              <a:spcBef>
                <a:spcPts val="460"/>
              </a:spcBef>
              <a:spcAft>
                <a:spcPts val="0"/>
              </a:spcAft>
              <a:buSzPts val="2200"/>
              <a:buChar char="⚫"/>
            </a:pPr>
            <a:r>
              <a:rPr lang="en-US" sz="2200"/>
              <a:t>Chess</a:t>
            </a:r>
            <a:endParaRPr sz="2200"/>
          </a:p>
          <a:p>
            <a:pPr indent="-328294" lvl="1" marL="547688" rtl="0" algn="l">
              <a:lnSpc>
                <a:spcPct val="115000"/>
              </a:lnSpc>
              <a:spcBef>
                <a:spcPts val="380"/>
              </a:spcBef>
              <a:spcAft>
                <a:spcPts val="0"/>
              </a:spcAft>
              <a:buSzPts val="2200"/>
              <a:buChar char="⚪"/>
            </a:pPr>
            <a:r>
              <a:rPr lang="en-US"/>
              <a:t>b ~ 35</a:t>
            </a:r>
            <a:endParaRPr/>
          </a:p>
          <a:p>
            <a:pPr indent="-328294" lvl="1" marL="547688" rtl="0" algn="l">
              <a:lnSpc>
                <a:spcPct val="115000"/>
              </a:lnSpc>
              <a:spcBef>
                <a:spcPts val="380"/>
              </a:spcBef>
              <a:spcAft>
                <a:spcPts val="0"/>
              </a:spcAft>
              <a:buSzPts val="2200"/>
              <a:buChar char="⚪"/>
            </a:pPr>
            <a:r>
              <a:rPr lang="en-US"/>
              <a:t>d ~100</a:t>
            </a:r>
            <a:endParaRPr/>
          </a:p>
          <a:p>
            <a:pPr indent="-273049" lvl="1" marL="547688" rtl="0" algn="l">
              <a:lnSpc>
                <a:spcPct val="115000"/>
              </a:lnSpc>
              <a:spcBef>
                <a:spcPts val="380"/>
              </a:spcBef>
              <a:spcAft>
                <a:spcPts val="0"/>
              </a:spcAft>
              <a:buSzPts val="1330"/>
              <a:buFont typeface="Georgia"/>
              <a:buNone/>
            </a:pPr>
            <a:r>
              <a:rPr lang="en-US"/>
              <a:t>      -   search tree is ~ 10 </a:t>
            </a:r>
            <a:r>
              <a:rPr baseline="30000" lang="en-US"/>
              <a:t>154</a:t>
            </a:r>
            <a:r>
              <a:rPr lang="en-US"/>
              <a:t>   (!!)</a:t>
            </a:r>
            <a:endParaRPr/>
          </a:p>
          <a:p>
            <a:pPr indent="-273049" lvl="1" marL="547688" rtl="0" algn="l">
              <a:lnSpc>
                <a:spcPct val="115000"/>
              </a:lnSpc>
              <a:spcBef>
                <a:spcPts val="380"/>
              </a:spcBef>
              <a:spcAft>
                <a:spcPts val="0"/>
              </a:spcAft>
              <a:buSzPts val="1330"/>
              <a:buFont typeface="Georgia"/>
              <a:buNone/>
            </a:pPr>
            <a:r>
              <a:rPr lang="en-US"/>
              <a:t>      -   completely impractical to search this</a:t>
            </a:r>
            <a:endParaRPr/>
          </a:p>
          <a:p>
            <a:pPr indent="-326390" lvl="0" marL="273050" rtl="0" algn="l">
              <a:lnSpc>
                <a:spcPct val="115000"/>
              </a:lnSpc>
              <a:spcBef>
                <a:spcPts val="320"/>
              </a:spcBef>
              <a:spcAft>
                <a:spcPts val="0"/>
              </a:spcAft>
              <a:buSzPts val="2200"/>
              <a:buChar char="⚫"/>
            </a:pPr>
            <a:r>
              <a:rPr lang="en-US" sz="2200"/>
              <a:t>Game-playing emphasizes being able to make optimal decisions in a finite amount of time</a:t>
            </a:r>
            <a:endParaRPr sz="2200"/>
          </a:p>
          <a:p>
            <a:pPr indent="0" lvl="0" marL="547687" rtl="0" algn="l">
              <a:lnSpc>
                <a:spcPct val="115000"/>
              </a:lnSpc>
              <a:spcBef>
                <a:spcPts val="320"/>
              </a:spcBef>
              <a:spcAft>
                <a:spcPts val="0"/>
              </a:spcAft>
              <a:buNone/>
            </a:pPr>
            <a:r>
              <a:t/>
            </a:r>
            <a:endParaRPr sz="2000"/>
          </a:p>
        </p:txBody>
      </p:sp>
      <p:sp>
        <p:nvSpPr>
          <p:cNvPr id="251" name="Google Shape;251;p21"/>
          <p:cNvSpPr txBox="1"/>
          <p:nvPr>
            <p:ph idx="12" type="sldNum"/>
          </p:nvPr>
        </p:nvSpPr>
        <p:spPr>
          <a:xfrm>
            <a:off x="4362450" y="1027113"/>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301625" y="228600"/>
            <a:ext cx="8534400" cy="7588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600"/>
              <a:t>Partial Game Tree for Tic-Tac-Toe</a:t>
            </a:r>
            <a:endParaRPr sz="3600"/>
          </a:p>
        </p:txBody>
      </p:sp>
      <p:sp>
        <p:nvSpPr>
          <p:cNvPr id="258" name="Google Shape;258;p22"/>
          <p:cNvSpPr txBox="1"/>
          <p:nvPr>
            <p:ph idx="12" type="sldNum"/>
          </p:nvPr>
        </p:nvSpPr>
        <p:spPr>
          <a:xfrm>
            <a:off x="4343400" y="1036638"/>
            <a:ext cx="457200" cy="4413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59" name="Google Shape;259;p22"/>
          <p:cNvPicPr preferRelativeResize="0"/>
          <p:nvPr/>
        </p:nvPicPr>
        <p:blipFill>
          <a:blip r:embed="rId3">
            <a:alphaModFix/>
          </a:blip>
          <a:stretch>
            <a:fillRect/>
          </a:stretch>
        </p:blipFill>
        <p:spPr>
          <a:xfrm>
            <a:off x="1066800" y="1477938"/>
            <a:ext cx="7225572" cy="50752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