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1"/>
  </p:notesMasterIdLst>
  <p:handoutMasterIdLst>
    <p:handoutMasterId r:id="rId22"/>
  </p:handoutMasterIdLst>
  <p:sldIdLst>
    <p:sldId id="282" r:id="rId5"/>
    <p:sldId id="259" r:id="rId6"/>
    <p:sldId id="284" r:id="rId7"/>
    <p:sldId id="288" r:id="rId8"/>
    <p:sldId id="285" r:id="rId9"/>
    <p:sldId id="286" r:id="rId10"/>
    <p:sldId id="287" r:id="rId11"/>
    <p:sldId id="277" r:id="rId12"/>
    <p:sldId id="289" r:id="rId13"/>
    <p:sldId id="269" r:id="rId14"/>
    <p:sldId id="292" r:id="rId15"/>
    <p:sldId id="291" r:id="rId16"/>
    <p:sldId id="294" r:id="rId17"/>
    <p:sldId id="290" r:id="rId18"/>
    <p:sldId id="295"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7" autoAdjust="0"/>
  </p:normalViewPr>
  <p:slideViewPr>
    <p:cSldViewPr snapToGrid="0">
      <p:cViewPr varScale="1">
        <p:scale>
          <a:sx n="79" d="100"/>
          <a:sy n="79" d="100"/>
        </p:scale>
        <p:origin x="110" y="139"/>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1/22/2023</a:t>
            </a:fld>
            <a:endParaRPr lang="en-US"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1/22/2023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a:t>
            </a:fld>
            <a:endParaRPr lang="en-US" noProof="0" dirty="0"/>
          </a:p>
        </p:txBody>
      </p:sp>
    </p:spTree>
    <p:extLst>
      <p:ext uri="{BB962C8B-B14F-4D97-AF65-F5344CB8AC3E}">
        <p14:creationId xmlns:p14="http://schemas.microsoft.com/office/powerpoint/2010/main" val="17988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a:t>
            </a:fld>
            <a:endParaRPr lang="en-US" noProof="0" dirty="0"/>
          </a:p>
        </p:txBody>
      </p:sp>
    </p:spTree>
    <p:extLst>
      <p:ext uri="{BB962C8B-B14F-4D97-AF65-F5344CB8AC3E}">
        <p14:creationId xmlns:p14="http://schemas.microsoft.com/office/powerpoint/2010/main" val="258550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3</a:t>
            </a:fld>
            <a:endParaRPr lang="en-US" noProof="0" dirty="0"/>
          </a:p>
        </p:txBody>
      </p:sp>
    </p:spTree>
    <p:extLst>
      <p:ext uri="{BB962C8B-B14F-4D97-AF65-F5344CB8AC3E}">
        <p14:creationId xmlns:p14="http://schemas.microsoft.com/office/powerpoint/2010/main" val="3937817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4</a:t>
            </a:fld>
            <a:endParaRPr lang="en-US" noProof="0" dirty="0"/>
          </a:p>
        </p:txBody>
      </p:sp>
    </p:spTree>
    <p:extLst>
      <p:ext uri="{BB962C8B-B14F-4D97-AF65-F5344CB8AC3E}">
        <p14:creationId xmlns:p14="http://schemas.microsoft.com/office/powerpoint/2010/main" val="227003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7</a:t>
            </a:fld>
            <a:endParaRPr lang="en-US" noProof="0" dirty="0"/>
          </a:p>
        </p:txBody>
      </p:sp>
    </p:spTree>
    <p:extLst>
      <p:ext uri="{BB962C8B-B14F-4D97-AF65-F5344CB8AC3E}">
        <p14:creationId xmlns:p14="http://schemas.microsoft.com/office/powerpoint/2010/main" val="2388302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8</a:t>
            </a:fld>
            <a:endParaRPr lang="en-US" noProof="0" dirty="0"/>
          </a:p>
        </p:txBody>
      </p:sp>
    </p:spTree>
    <p:extLst>
      <p:ext uri="{BB962C8B-B14F-4D97-AF65-F5344CB8AC3E}">
        <p14:creationId xmlns:p14="http://schemas.microsoft.com/office/powerpoint/2010/main" val="518005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10</a:t>
            </a:fld>
            <a:endParaRPr lang="en-US" noProof="0" dirty="0"/>
          </a:p>
        </p:txBody>
      </p:sp>
    </p:spTree>
    <p:extLst>
      <p:ext uri="{BB962C8B-B14F-4D97-AF65-F5344CB8AC3E}">
        <p14:creationId xmlns:p14="http://schemas.microsoft.com/office/powerpoint/2010/main" val="2481514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15</a:t>
            </a:fld>
            <a:endParaRPr lang="en-US" noProof="0" dirty="0"/>
          </a:p>
        </p:txBody>
      </p:sp>
    </p:spTree>
    <p:extLst>
      <p:ext uri="{BB962C8B-B14F-4D97-AF65-F5344CB8AC3E}">
        <p14:creationId xmlns:p14="http://schemas.microsoft.com/office/powerpoint/2010/main" val="3775998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3714746"/>
            <a:ext cx="441622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a:t>Click to edit Master title style</a:t>
            </a:r>
          </a:p>
        </p:txBody>
      </p:sp>
      <p:sp>
        <p:nvSpPr>
          <p:cNvPr id="5" name="Picture Placeholder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05D089D-7A15-41BC-B971-911CC28C4A8D}"/>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tretch>
            <a:fillRect/>
          </a:stretch>
        </p:blipFill>
        <p:spPr>
          <a:xfrm>
            <a:off x="0" y="0"/>
            <a:ext cx="12192000" cy="6786563"/>
          </a:xfrm>
        </p:spPr>
      </p:pic>
      <p:sp>
        <p:nvSpPr>
          <p:cNvPr id="28" name="Rectangle 27">
            <a:extLst>
              <a:ext uri="{FF2B5EF4-FFF2-40B4-BE49-F238E27FC236}">
                <a16:creationId xmlns:a16="http://schemas.microsoft.com/office/drawing/2014/main" id="{E93CFE69-79B0-440B-949E-DA17AD834A10}"/>
              </a:ext>
              <a:ext uri="{C183D7F6-B498-43B3-948B-1728B52AA6E4}">
                <adec:decorative xmlns:adec="http://schemas.microsoft.com/office/drawing/2017/decorative" val="1"/>
              </a:ext>
            </a:extLst>
          </p:cNvPr>
          <p:cNvSpPr/>
          <p:nvPr/>
        </p:nvSpPr>
        <p:spPr>
          <a:xfrm>
            <a:off x="953772" y="0"/>
            <a:ext cx="3979575"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5170152F-4BDD-EA4D-B3D1-E9A87974CFC0}"/>
              </a:ext>
            </a:extLst>
          </p:cNvPr>
          <p:cNvSpPr txBox="1"/>
          <p:nvPr/>
        </p:nvSpPr>
        <p:spPr bwMode="gray">
          <a:xfrm>
            <a:off x="1305602" y="414484"/>
            <a:ext cx="3208525" cy="4081117"/>
          </a:xfrm>
          <a:prstGeom prst="rect">
            <a:avLst/>
          </a:prstGeom>
          <a:noFill/>
        </p:spPr>
        <p:txBody>
          <a:bodyPr wrap="square" rtlCol="0">
            <a:spAutoFit/>
          </a:bodyPr>
          <a:lstStyle/>
          <a:p>
            <a:pPr>
              <a:lnSpc>
                <a:spcPct val="90000"/>
              </a:lnSpc>
            </a:pPr>
            <a:r>
              <a:rPr lang="en-US" sz="3600" b="1" noProof="1">
                <a:gradFill>
                  <a:gsLst>
                    <a:gs pos="0">
                      <a:schemeClr val="accent1"/>
                    </a:gs>
                    <a:gs pos="51300">
                      <a:schemeClr val="accent2"/>
                    </a:gs>
                    <a:gs pos="100000">
                      <a:schemeClr val="accent3"/>
                    </a:gs>
                  </a:gsLst>
                  <a:lin ang="0" scaled="0"/>
                </a:gradFill>
              </a:rPr>
              <a:t>The Future of the Web: From Cloud to Edge Server-Side Components, React 18 and Next.js 13</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val="1"/>
              </a:ext>
            </a:extLst>
          </p:cNvPr>
          <p:cNvCxnSpPr>
            <a:cxnSpLocks/>
          </p:cNvCxnSpPr>
          <p:nvPr/>
        </p:nvCxnSpPr>
        <p:spPr>
          <a:xfrm>
            <a:off x="1099792" y="4876800"/>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a:xfrm>
            <a:off x="1157668" y="5039781"/>
            <a:ext cx="3571782" cy="1615657"/>
          </a:xfrm>
        </p:spPr>
        <p:txBody>
          <a:bodyPr/>
          <a:lstStyle/>
          <a:p>
            <a:pPr algn="ctr">
              <a:spcBef>
                <a:spcPts val="0"/>
              </a:spcBef>
              <a:spcAft>
                <a:spcPts val="0"/>
              </a:spcAft>
            </a:pPr>
            <a:r>
              <a:rPr lang="en-US" dirty="0"/>
              <a:t>Prepared by: </a:t>
            </a:r>
          </a:p>
          <a:p>
            <a:pPr algn="ctr">
              <a:spcBef>
                <a:spcPts val="0"/>
              </a:spcBef>
              <a:spcAft>
                <a:spcPts val="0"/>
              </a:spcAft>
            </a:pPr>
            <a:r>
              <a:rPr lang="en-US" dirty="0"/>
              <a:t>Ali Abbas</a:t>
            </a:r>
          </a:p>
          <a:p>
            <a:pPr algn="ctr">
              <a:spcBef>
                <a:spcPts val="0"/>
              </a:spcBef>
              <a:spcAft>
                <a:spcPts val="0"/>
              </a:spcAft>
            </a:pPr>
            <a:r>
              <a:rPr lang="en-US" dirty="0"/>
              <a:t>PIAIC65937</a:t>
            </a:r>
          </a:p>
          <a:p>
            <a:pPr algn="ctr">
              <a:spcBef>
                <a:spcPts val="0"/>
              </a:spcBef>
              <a:spcAft>
                <a:spcPts val="0"/>
              </a:spcAft>
            </a:pPr>
            <a:r>
              <a:rPr lang="en-US" dirty="0"/>
              <a:t>Batch-40</a:t>
            </a:r>
          </a:p>
        </p:txBody>
      </p:sp>
    </p:spTree>
    <p:extLst>
      <p:ext uri="{BB962C8B-B14F-4D97-AF65-F5344CB8AC3E}">
        <p14:creationId xmlns:p14="http://schemas.microsoft.com/office/powerpoint/2010/main" val="294195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75A2-ED76-4879-9DA8-A4CFA762DB80}"/>
              </a:ext>
            </a:extLst>
          </p:cNvPr>
          <p:cNvSpPr>
            <a:spLocks noGrp="1"/>
          </p:cNvSpPr>
          <p:nvPr>
            <p:ph type="title"/>
          </p:nvPr>
        </p:nvSpPr>
        <p:spPr/>
        <p:txBody>
          <a:bodyPr/>
          <a:lstStyle/>
          <a:p>
            <a:pPr algn="ctr"/>
            <a:r>
              <a:rPr lang="en-US" dirty="0"/>
              <a:t>React and Next.js 13</a:t>
            </a:r>
          </a:p>
        </p:txBody>
      </p:sp>
      <p:sp>
        <p:nvSpPr>
          <p:cNvPr id="3" name="Content Placeholder 2">
            <a:extLst>
              <a:ext uri="{FF2B5EF4-FFF2-40B4-BE49-F238E27FC236}">
                <a16:creationId xmlns:a16="http://schemas.microsoft.com/office/drawing/2014/main" id="{34BFB630-797D-4BB3-8868-CBF96653612F}"/>
              </a:ext>
            </a:extLst>
          </p:cNvPr>
          <p:cNvSpPr>
            <a:spLocks noGrp="1"/>
          </p:cNvSpPr>
          <p:nvPr>
            <p:ph idx="1"/>
          </p:nvPr>
        </p:nvSpPr>
        <p:spPr>
          <a:solidFill>
            <a:schemeClr val="tx1">
              <a:lumMod val="75000"/>
              <a:lumOff val="25000"/>
            </a:schemeClr>
          </a:solidFill>
          <a:ln w="31750" cap="sq">
            <a:solidFill>
              <a:schemeClr val="accent1">
                <a:lumMod val="75000"/>
              </a:schemeClr>
            </a:solidFill>
          </a:ln>
        </p:spPr>
        <p:txBody>
          <a:bodyPr/>
          <a:lstStyle/>
          <a:p>
            <a:r>
              <a:rPr lang="en-US" dirty="0"/>
              <a:t>Server in Web Application Context</a:t>
            </a:r>
          </a:p>
        </p:txBody>
      </p:sp>
      <p:sp>
        <p:nvSpPr>
          <p:cNvPr id="15" name="Content Placeholder 14">
            <a:extLst>
              <a:ext uri="{FF2B5EF4-FFF2-40B4-BE49-F238E27FC236}">
                <a16:creationId xmlns:a16="http://schemas.microsoft.com/office/drawing/2014/main" id="{989F7C25-3463-4C76-A455-D20A31232606}"/>
              </a:ext>
            </a:extLst>
          </p:cNvPr>
          <p:cNvSpPr>
            <a:spLocks noGrp="1"/>
          </p:cNvSpPr>
          <p:nvPr>
            <p:ph idx="14"/>
          </p:nvPr>
        </p:nvSpPr>
        <p:spPr/>
        <p:txBody>
          <a:bodyPr lIns="137160" rIns="137160"/>
          <a:lstStyle/>
          <a:p>
            <a:pPr marL="0" indent="0" algn="just">
              <a:buClr>
                <a:schemeClr val="tx1">
                  <a:lumMod val="75000"/>
                  <a:lumOff val="25000"/>
                </a:schemeClr>
              </a:buClr>
              <a:buNone/>
            </a:pPr>
            <a:r>
              <a:rPr lang="en-US" b="1" dirty="0"/>
              <a:t>Server</a:t>
            </a:r>
            <a:r>
              <a:rPr lang="en-US" dirty="0"/>
              <a:t> refers to the computer in a data </a:t>
            </a:r>
            <a:r>
              <a:rPr lang="en-US" dirty="0" err="1"/>
              <a:t>centre</a:t>
            </a:r>
            <a:r>
              <a:rPr lang="en-US" dirty="0"/>
              <a:t> that stores your application code, receives requests from a </a:t>
            </a:r>
            <a:r>
              <a:rPr lang="en-US" b="1" dirty="0"/>
              <a:t>client</a:t>
            </a:r>
            <a:r>
              <a:rPr lang="en-US" dirty="0"/>
              <a:t>, does some computation, and sends back an appropriate response</a:t>
            </a:r>
          </a:p>
          <a:p>
            <a:pPr marL="0" indent="0" algn="just">
              <a:buClr>
                <a:schemeClr val="tx1">
                  <a:lumMod val="75000"/>
                  <a:lumOff val="25000"/>
                </a:schemeClr>
              </a:buClr>
              <a:buNone/>
            </a:pPr>
            <a:r>
              <a:rPr lang="en-US" b="1" dirty="0"/>
              <a:t>Client</a:t>
            </a:r>
            <a:r>
              <a:rPr lang="en-US" dirty="0"/>
              <a:t> refers to the browser on a user’s device that sends a request to a server for your application code</a:t>
            </a:r>
            <a:endParaRPr lang="en-US" dirty="0">
              <a:solidFill>
                <a:schemeClr val="tx1">
                  <a:lumMod val="75000"/>
                  <a:lumOff val="25000"/>
                </a:schemeClr>
              </a:solidFill>
            </a:endParaRPr>
          </a:p>
        </p:txBody>
      </p:sp>
      <p:sp>
        <p:nvSpPr>
          <p:cNvPr id="5" name="Content Placeholder 4">
            <a:extLst>
              <a:ext uri="{FF2B5EF4-FFF2-40B4-BE49-F238E27FC236}">
                <a16:creationId xmlns:a16="http://schemas.microsoft.com/office/drawing/2014/main" id="{9DD4EA26-D1CF-447D-9275-30DF8584DD69}"/>
              </a:ext>
            </a:extLst>
          </p:cNvPr>
          <p:cNvSpPr>
            <a:spLocks noGrp="1"/>
          </p:cNvSpPr>
          <p:nvPr>
            <p:ph idx="12"/>
          </p:nvPr>
        </p:nvSpPr>
        <p:spPr>
          <a:solidFill>
            <a:schemeClr val="tx1">
              <a:lumMod val="75000"/>
              <a:lumOff val="25000"/>
            </a:schemeClr>
          </a:solidFill>
          <a:ln w="31750" cap="sq">
            <a:solidFill>
              <a:schemeClr val="accent2">
                <a:lumMod val="75000"/>
              </a:schemeClr>
            </a:solidFill>
          </a:ln>
        </p:spPr>
        <p:txBody>
          <a:bodyPr/>
          <a:lstStyle/>
          <a:p>
            <a:r>
              <a:rPr lang="en-US" dirty="0"/>
              <a:t>React</a:t>
            </a:r>
          </a:p>
        </p:txBody>
      </p:sp>
      <p:sp>
        <p:nvSpPr>
          <p:cNvPr id="16" name="Content Placeholder 15">
            <a:extLst>
              <a:ext uri="{FF2B5EF4-FFF2-40B4-BE49-F238E27FC236}">
                <a16:creationId xmlns:a16="http://schemas.microsoft.com/office/drawing/2014/main" id="{B992CF22-512B-4CE4-8046-E36F2B7A9AC4}"/>
              </a:ext>
            </a:extLst>
          </p:cNvPr>
          <p:cNvSpPr>
            <a:spLocks noGrp="1"/>
          </p:cNvSpPr>
          <p:nvPr>
            <p:ph idx="15"/>
          </p:nvPr>
        </p:nvSpPr>
        <p:spPr/>
        <p:txBody>
          <a:bodyPr lIns="137160" rIns="137160"/>
          <a:lstStyle/>
          <a:p>
            <a:pPr>
              <a:buClr>
                <a:schemeClr val="tx1">
                  <a:lumMod val="75000"/>
                  <a:lumOff val="25000"/>
                </a:schemeClr>
              </a:buClr>
            </a:pPr>
            <a:r>
              <a:rPr lang="en-US" dirty="0">
                <a:solidFill>
                  <a:schemeClr val="tx1">
                    <a:lumMod val="75000"/>
                    <a:lumOff val="25000"/>
                  </a:schemeClr>
                </a:solidFill>
              </a:rPr>
              <a:t>React is a JavaScript library for building interactive user interfaces</a:t>
            </a:r>
          </a:p>
          <a:p>
            <a:pPr>
              <a:buClr>
                <a:schemeClr val="tx1">
                  <a:lumMod val="75000"/>
                  <a:lumOff val="25000"/>
                </a:schemeClr>
              </a:buClr>
            </a:pPr>
            <a:r>
              <a:rPr lang="en-US" dirty="0"/>
              <a:t>React provides helpful functions to build UI</a:t>
            </a:r>
          </a:p>
        </p:txBody>
      </p:sp>
      <p:sp>
        <p:nvSpPr>
          <p:cNvPr id="6" name="Content Placeholder 5">
            <a:extLst>
              <a:ext uri="{FF2B5EF4-FFF2-40B4-BE49-F238E27FC236}">
                <a16:creationId xmlns:a16="http://schemas.microsoft.com/office/drawing/2014/main" id="{74896734-70E8-4052-A63A-95F4F8DD0012}"/>
              </a:ext>
            </a:extLst>
          </p:cNvPr>
          <p:cNvSpPr>
            <a:spLocks noGrp="1"/>
          </p:cNvSpPr>
          <p:nvPr>
            <p:ph idx="13"/>
          </p:nvPr>
        </p:nvSpPr>
        <p:spPr>
          <a:solidFill>
            <a:schemeClr val="tx1">
              <a:lumMod val="75000"/>
              <a:lumOff val="25000"/>
            </a:schemeClr>
          </a:solidFill>
          <a:ln w="31750" cap="sq">
            <a:solidFill>
              <a:schemeClr val="accent3">
                <a:lumMod val="75000"/>
              </a:schemeClr>
            </a:solidFill>
          </a:ln>
        </p:spPr>
        <p:txBody>
          <a:bodyPr/>
          <a:lstStyle/>
          <a:p>
            <a:r>
              <a:rPr lang="en-US" dirty="0"/>
              <a:t>Next.js 13</a:t>
            </a:r>
          </a:p>
        </p:txBody>
      </p:sp>
      <p:sp>
        <p:nvSpPr>
          <p:cNvPr id="17" name="Content Placeholder 16">
            <a:extLst>
              <a:ext uri="{FF2B5EF4-FFF2-40B4-BE49-F238E27FC236}">
                <a16:creationId xmlns:a16="http://schemas.microsoft.com/office/drawing/2014/main" id="{E7952536-315E-4C3D-883B-243405D2989F}"/>
              </a:ext>
            </a:extLst>
          </p:cNvPr>
          <p:cNvSpPr>
            <a:spLocks noGrp="1"/>
          </p:cNvSpPr>
          <p:nvPr>
            <p:ph idx="16"/>
          </p:nvPr>
        </p:nvSpPr>
        <p:spPr/>
        <p:txBody>
          <a:bodyPr lIns="137160" rIns="137160"/>
          <a:lstStyle/>
          <a:p>
            <a:pPr algn="just">
              <a:buClr>
                <a:schemeClr val="tx1">
                  <a:lumMod val="75000"/>
                  <a:lumOff val="25000"/>
                </a:schemeClr>
              </a:buClr>
            </a:pPr>
            <a:r>
              <a:rPr lang="en-US" dirty="0"/>
              <a:t>Next.js is a React </a:t>
            </a:r>
            <a:r>
              <a:rPr lang="en-US" b="1" dirty="0"/>
              <a:t>framework</a:t>
            </a:r>
            <a:r>
              <a:rPr lang="en-US" dirty="0"/>
              <a:t> that gives you building blocks to create web applications</a:t>
            </a:r>
          </a:p>
          <a:p>
            <a:pPr algn="just">
              <a:buClr>
                <a:schemeClr val="tx1">
                  <a:lumMod val="75000"/>
                  <a:lumOff val="25000"/>
                </a:schemeClr>
              </a:buClr>
            </a:pPr>
            <a:r>
              <a:rPr lang="en-US" b="1" dirty="0"/>
              <a:t>Framework, </a:t>
            </a:r>
            <a:r>
              <a:rPr lang="en-US" dirty="0"/>
              <a:t>is how Next.js handles the tooling and configuration needed for React, and provides additional structure, features, and optimizations for your application</a:t>
            </a:r>
            <a:endParaRPr lang="en-US" dirty="0">
              <a:solidFill>
                <a:schemeClr val="tx1">
                  <a:lumMod val="75000"/>
                  <a:lumOff val="25000"/>
                </a:schemeClr>
              </a:solidFill>
            </a:endParaRPr>
          </a:p>
        </p:txBody>
      </p:sp>
      <p:sp>
        <p:nvSpPr>
          <p:cNvPr id="4" name="Slide Number Placeholder 3">
            <a:extLst>
              <a:ext uri="{FF2B5EF4-FFF2-40B4-BE49-F238E27FC236}">
                <a16:creationId xmlns:a16="http://schemas.microsoft.com/office/drawing/2014/main" id="{36B98374-402C-493E-B043-05E76BE578C8}"/>
              </a:ext>
            </a:extLst>
          </p:cNvPr>
          <p:cNvSpPr>
            <a:spLocks noGrp="1"/>
          </p:cNvSpPr>
          <p:nvPr>
            <p:ph type="sldNum" sz="quarter" idx="11"/>
          </p:nvPr>
        </p:nvSpPr>
        <p:spPr/>
        <p:txBody>
          <a:bodyPr/>
          <a:lstStyle/>
          <a:p>
            <a:fld id="{4B73C415-D670-4716-A5EC-CC4D52CA2BAC}" type="slidenum">
              <a:rPr lang="en-US" smtClean="0"/>
              <a:pPr/>
              <a:t>10</a:t>
            </a:fld>
            <a:endParaRPr lang="en-US" dirty="0"/>
          </a:p>
        </p:txBody>
      </p:sp>
    </p:spTree>
    <p:extLst>
      <p:ext uri="{BB962C8B-B14F-4D97-AF65-F5344CB8AC3E}">
        <p14:creationId xmlns:p14="http://schemas.microsoft.com/office/powerpoint/2010/main" val="469580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5BE3E-60AC-4A70-972E-D97A72F76AAD}"/>
              </a:ext>
            </a:extLst>
          </p:cNvPr>
          <p:cNvSpPr>
            <a:spLocks noGrp="1"/>
          </p:cNvSpPr>
          <p:nvPr>
            <p:ph type="title"/>
          </p:nvPr>
        </p:nvSpPr>
        <p:spPr/>
        <p:txBody>
          <a:bodyPr/>
          <a:lstStyle/>
          <a:p>
            <a:pPr algn="ctr"/>
            <a:r>
              <a:rPr lang="en-US" dirty="0"/>
              <a:t>Magic Moment (The Concept)</a:t>
            </a:r>
          </a:p>
        </p:txBody>
      </p:sp>
      <p:sp>
        <p:nvSpPr>
          <p:cNvPr id="3" name="Content Placeholder 2">
            <a:extLst>
              <a:ext uri="{FF2B5EF4-FFF2-40B4-BE49-F238E27FC236}">
                <a16:creationId xmlns:a16="http://schemas.microsoft.com/office/drawing/2014/main" id="{80752E7C-526B-430D-BE31-9C9F2AEF5D05}"/>
              </a:ext>
            </a:extLst>
          </p:cNvPr>
          <p:cNvSpPr>
            <a:spLocks noGrp="1"/>
          </p:cNvSpPr>
          <p:nvPr>
            <p:ph idx="1"/>
          </p:nvPr>
        </p:nvSpPr>
        <p:spPr>
          <a:xfrm>
            <a:off x="432000" y="1245139"/>
            <a:ext cx="11340000" cy="5466945"/>
          </a:xfrm>
        </p:spPr>
        <p:txBody>
          <a:bodyPr/>
          <a:lstStyle/>
          <a:p>
            <a:pPr marL="0" indent="0">
              <a:buNone/>
            </a:pPr>
            <a:r>
              <a:rPr lang="en-US" sz="2000" dirty="0"/>
              <a:t>Fetching code through optimization in Next.js 13 through  :</a:t>
            </a:r>
          </a:p>
          <a:p>
            <a:r>
              <a:rPr lang="en-US" sz="2000" dirty="0"/>
              <a:t>Origin servers</a:t>
            </a:r>
          </a:p>
          <a:p>
            <a:pPr lvl="1"/>
            <a:r>
              <a:rPr lang="en-US" sz="1800" dirty="0"/>
              <a:t>Ordinary server is just a name of a server</a:t>
            </a:r>
          </a:p>
          <a:p>
            <a:pPr lvl="1"/>
            <a:r>
              <a:rPr lang="en-US" sz="1800" dirty="0"/>
              <a:t>origin server receives a request, it does some computation before sending a response. The result of this computation work can be moved to a CDN (Content Delivery Network)</a:t>
            </a:r>
          </a:p>
          <a:p>
            <a:r>
              <a:rPr lang="en-US" sz="2000" dirty="0"/>
              <a:t>Content Delivery Networks (CDNs)</a:t>
            </a:r>
          </a:p>
          <a:p>
            <a:pPr lvl="1"/>
            <a:r>
              <a:rPr lang="en-US" sz="1800" dirty="0"/>
              <a:t>CDNs store static content (such as HTML and image files) in multiple locations around the world</a:t>
            </a:r>
          </a:p>
          <a:p>
            <a:pPr lvl="1"/>
            <a:r>
              <a:rPr lang="en-US" sz="1800" dirty="0"/>
              <a:t>Placed between the client and the origin server</a:t>
            </a:r>
          </a:p>
          <a:p>
            <a:pPr lvl="1"/>
            <a:r>
              <a:rPr lang="en-US" sz="1800" dirty="0"/>
              <a:t>When a new request comes in, the closest CDN location to the user can respond with the cached result</a:t>
            </a:r>
          </a:p>
          <a:p>
            <a:r>
              <a:rPr lang="en-US" sz="2000" dirty="0"/>
              <a:t>Edge</a:t>
            </a:r>
          </a:p>
          <a:p>
            <a:pPr lvl="1"/>
            <a:r>
              <a:rPr lang="en-US" sz="1800" dirty="0"/>
              <a:t>Edge is a generalized concept for the fringe (</a:t>
            </a:r>
            <a:r>
              <a:rPr lang="en-US" sz="1800" i="1" dirty="0"/>
              <a:t>or edge</a:t>
            </a:r>
            <a:r>
              <a:rPr lang="en-US" sz="1800" dirty="0"/>
              <a:t>) of the network, closest to the user</a:t>
            </a:r>
          </a:p>
          <a:p>
            <a:pPr lvl="1"/>
            <a:r>
              <a:rPr lang="en-US" sz="1800" dirty="0"/>
              <a:t>CDNs could be considered part of "the Edge" </a:t>
            </a:r>
          </a:p>
          <a:p>
            <a:pPr lvl="1"/>
            <a:r>
              <a:rPr lang="en-US" sz="1800" dirty="0"/>
              <a:t>Unlike CDNs, which store static content, some Edge servers can run small snippets of code</a:t>
            </a:r>
            <a:endParaRPr lang="en-US" sz="1800" b="1" dirty="0"/>
          </a:p>
          <a:p>
            <a:endParaRPr lang="en-US" dirty="0"/>
          </a:p>
        </p:txBody>
      </p:sp>
      <p:sp>
        <p:nvSpPr>
          <p:cNvPr id="4" name="Slide Number Placeholder 3">
            <a:extLst>
              <a:ext uri="{FF2B5EF4-FFF2-40B4-BE49-F238E27FC236}">
                <a16:creationId xmlns:a16="http://schemas.microsoft.com/office/drawing/2014/main" id="{6E01379A-A689-4489-AA3C-1CBDD97BDA96}"/>
              </a:ext>
            </a:extLst>
          </p:cNvPr>
          <p:cNvSpPr>
            <a:spLocks noGrp="1"/>
          </p:cNvSpPr>
          <p:nvPr>
            <p:ph type="sldNum" sz="quarter" idx="11"/>
          </p:nvPr>
        </p:nvSpPr>
        <p:spPr/>
        <p:txBody>
          <a:bodyPr/>
          <a:lstStyle/>
          <a:p>
            <a:fld id="{4B73C415-D670-4716-A5EC-CC4D52CA2BAC}" type="slidenum">
              <a:rPr lang="en-US" noProof="0" smtClean="0"/>
              <a:pPr/>
              <a:t>11</a:t>
            </a:fld>
            <a:endParaRPr lang="en-US" noProof="0" dirty="0"/>
          </a:p>
        </p:txBody>
      </p:sp>
    </p:spTree>
    <p:extLst>
      <p:ext uri="{BB962C8B-B14F-4D97-AF65-F5344CB8AC3E}">
        <p14:creationId xmlns:p14="http://schemas.microsoft.com/office/powerpoint/2010/main" val="397744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8B4A-9CD9-4475-99B9-C5124C43186D}"/>
              </a:ext>
            </a:extLst>
          </p:cNvPr>
          <p:cNvSpPr>
            <a:spLocks noGrp="1"/>
          </p:cNvSpPr>
          <p:nvPr>
            <p:ph type="title"/>
          </p:nvPr>
        </p:nvSpPr>
        <p:spPr/>
        <p:txBody>
          <a:bodyPr/>
          <a:lstStyle/>
          <a:p>
            <a:pPr algn="ctr"/>
            <a:r>
              <a:rPr lang="en-US" dirty="0"/>
              <a:t>Magic Moment (Architecture)</a:t>
            </a:r>
          </a:p>
        </p:txBody>
      </p:sp>
      <p:sp>
        <p:nvSpPr>
          <p:cNvPr id="4" name="Slide Number Placeholder 3">
            <a:extLst>
              <a:ext uri="{FF2B5EF4-FFF2-40B4-BE49-F238E27FC236}">
                <a16:creationId xmlns:a16="http://schemas.microsoft.com/office/drawing/2014/main" id="{14480B1D-0704-4940-BAB9-1AFE880EED60}"/>
              </a:ext>
            </a:extLst>
          </p:cNvPr>
          <p:cNvSpPr>
            <a:spLocks noGrp="1"/>
          </p:cNvSpPr>
          <p:nvPr>
            <p:ph type="sldNum" sz="quarter" idx="11"/>
          </p:nvPr>
        </p:nvSpPr>
        <p:spPr/>
        <p:txBody>
          <a:bodyPr/>
          <a:lstStyle/>
          <a:p>
            <a:fld id="{4B73C415-D670-4716-A5EC-CC4D52CA2BAC}" type="slidenum">
              <a:rPr lang="en-US" noProof="0" smtClean="0"/>
              <a:pPr/>
              <a:t>12</a:t>
            </a:fld>
            <a:endParaRPr lang="en-US" noProof="0" dirty="0"/>
          </a:p>
        </p:txBody>
      </p:sp>
      <p:pic>
        <p:nvPicPr>
          <p:cNvPr id="6" name="Picture 5">
            <a:extLst>
              <a:ext uri="{FF2B5EF4-FFF2-40B4-BE49-F238E27FC236}">
                <a16:creationId xmlns:a16="http://schemas.microsoft.com/office/drawing/2014/main" id="{5FF4589D-FF79-4A68-95CF-B595973BE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229" y="1360315"/>
            <a:ext cx="8636444" cy="4508732"/>
          </a:xfrm>
          <a:prstGeom prst="rect">
            <a:avLst/>
          </a:prstGeom>
        </p:spPr>
      </p:pic>
    </p:spTree>
    <p:extLst>
      <p:ext uri="{BB962C8B-B14F-4D97-AF65-F5344CB8AC3E}">
        <p14:creationId xmlns:p14="http://schemas.microsoft.com/office/powerpoint/2010/main" val="2535107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8B4A-9CD9-4475-99B9-C5124C43186D}"/>
              </a:ext>
            </a:extLst>
          </p:cNvPr>
          <p:cNvSpPr>
            <a:spLocks noGrp="1"/>
          </p:cNvSpPr>
          <p:nvPr>
            <p:ph type="title"/>
          </p:nvPr>
        </p:nvSpPr>
        <p:spPr/>
        <p:txBody>
          <a:bodyPr/>
          <a:lstStyle/>
          <a:p>
            <a:pPr algn="ctr"/>
            <a:r>
              <a:rPr lang="en-US" dirty="0"/>
              <a:t>Magic Moment (Conceptual Flow)</a:t>
            </a:r>
          </a:p>
        </p:txBody>
      </p:sp>
      <p:sp>
        <p:nvSpPr>
          <p:cNvPr id="4" name="Slide Number Placeholder 3">
            <a:extLst>
              <a:ext uri="{FF2B5EF4-FFF2-40B4-BE49-F238E27FC236}">
                <a16:creationId xmlns:a16="http://schemas.microsoft.com/office/drawing/2014/main" id="{14480B1D-0704-4940-BAB9-1AFE880EED60}"/>
              </a:ext>
            </a:extLst>
          </p:cNvPr>
          <p:cNvSpPr>
            <a:spLocks noGrp="1"/>
          </p:cNvSpPr>
          <p:nvPr>
            <p:ph type="sldNum" sz="quarter" idx="11"/>
          </p:nvPr>
        </p:nvSpPr>
        <p:spPr/>
        <p:txBody>
          <a:bodyPr/>
          <a:lstStyle/>
          <a:p>
            <a:fld id="{4B73C415-D670-4716-A5EC-CC4D52CA2BAC}" type="slidenum">
              <a:rPr lang="en-US" noProof="0" smtClean="0"/>
              <a:pPr/>
              <a:t>13</a:t>
            </a:fld>
            <a:endParaRPr lang="en-US" noProof="0" dirty="0"/>
          </a:p>
        </p:txBody>
      </p:sp>
      <p:pic>
        <p:nvPicPr>
          <p:cNvPr id="5" name="Picture 4">
            <a:extLst>
              <a:ext uri="{FF2B5EF4-FFF2-40B4-BE49-F238E27FC236}">
                <a16:creationId xmlns:a16="http://schemas.microsoft.com/office/drawing/2014/main" id="{7C864025-EBE0-413E-865D-1495CFD65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778" y="1180984"/>
            <a:ext cx="8636444" cy="4496031"/>
          </a:xfrm>
          <a:prstGeom prst="rect">
            <a:avLst/>
          </a:prstGeom>
        </p:spPr>
      </p:pic>
    </p:spTree>
    <p:extLst>
      <p:ext uri="{BB962C8B-B14F-4D97-AF65-F5344CB8AC3E}">
        <p14:creationId xmlns:p14="http://schemas.microsoft.com/office/powerpoint/2010/main" val="138264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922B-AD6C-4579-A75A-CE70154A51C2}"/>
              </a:ext>
            </a:extLst>
          </p:cNvPr>
          <p:cNvSpPr>
            <a:spLocks noGrp="1"/>
          </p:cNvSpPr>
          <p:nvPr>
            <p:ph type="title"/>
          </p:nvPr>
        </p:nvSpPr>
        <p:spPr/>
        <p:txBody>
          <a:bodyPr/>
          <a:lstStyle/>
          <a:p>
            <a:pPr algn="ctr"/>
            <a:r>
              <a:rPr lang="en-US" dirty="0"/>
              <a:t>Magic Moment (Request Flow)</a:t>
            </a:r>
          </a:p>
        </p:txBody>
      </p:sp>
      <p:sp>
        <p:nvSpPr>
          <p:cNvPr id="4" name="Slide Number Placeholder 3">
            <a:extLst>
              <a:ext uri="{FF2B5EF4-FFF2-40B4-BE49-F238E27FC236}">
                <a16:creationId xmlns:a16="http://schemas.microsoft.com/office/drawing/2014/main" id="{D39D678B-86A7-4B5E-8E17-EDE9F3B5536A}"/>
              </a:ext>
            </a:extLst>
          </p:cNvPr>
          <p:cNvSpPr>
            <a:spLocks noGrp="1"/>
          </p:cNvSpPr>
          <p:nvPr>
            <p:ph type="sldNum" sz="quarter" idx="11"/>
          </p:nvPr>
        </p:nvSpPr>
        <p:spPr/>
        <p:txBody>
          <a:bodyPr/>
          <a:lstStyle/>
          <a:p>
            <a:fld id="{4B73C415-D670-4716-A5EC-CC4D52CA2BAC}" type="slidenum">
              <a:rPr lang="en-US" noProof="0" smtClean="0"/>
              <a:pPr/>
              <a:t>14</a:t>
            </a:fld>
            <a:endParaRPr lang="en-US" noProof="0" dirty="0"/>
          </a:p>
        </p:txBody>
      </p:sp>
      <p:pic>
        <p:nvPicPr>
          <p:cNvPr id="6" name="Picture 5">
            <a:extLst>
              <a:ext uri="{FF2B5EF4-FFF2-40B4-BE49-F238E27FC236}">
                <a16:creationId xmlns:a16="http://schemas.microsoft.com/office/drawing/2014/main" id="{079654ED-9EDB-49D8-BBAB-EC7590F09454}"/>
              </a:ext>
            </a:extLst>
          </p:cNvPr>
          <p:cNvPicPr>
            <a:picLocks noChangeAspect="1"/>
          </p:cNvPicPr>
          <p:nvPr/>
        </p:nvPicPr>
        <p:blipFill>
          <a:blip r:embed="rId2"/>
          <a:stretch>
            <a:fillRect/>
          </a:stretch>
        </p:blipFill>
        <p:spPr>
          <a:xfrm>
            <a:off x="1271081" y="1138758"/>
            <a:ext cx="9649837" cy="5548406"/>
          </a:xfrm>
          <a:prstGeom prst="rect">
            <a:avLst/>
          </a:prstGeom>
        </p:spPr>
      </p:pic>
    </p:spTree>
    <p:extLst>
      <p:ext uri="{BB962C8B-B14F-4D97-AF65-F5344CB8AC3E}">
        <p14:creationId xmlns:p14="http://schemas.microsoft.com/office/powerpoint/2010/main" val="59798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75A2-ED76-4879-9DA8-A4CFA762DB80}"/>
              </a:ext>
            </a:extLst>
          </p:cNvPr>
          <p:cNvSpPr>
            <a:spLocks noGrp="1"/>
          </p:cNvSpPr>
          <p:nvPr>
            <p:ph type="title"/>
          </p:nvPr>
        </p:nvSpPr>
        <p:spPr/>
        <p:txBody>
          <a:bodyPr/>
          <a:lstStyle/>
          <a:p>
            <a:pPr algn="ctr"/>
            <a:r>
              <a:rPr lang="en-US" dirty="0"/>
              <a:t>Advantages</a:t>
            </a:r>
          </a:p>
        </p:txBody>
      </p:sp>
      <p:sp>
        <p:nvSpPr>
          <p:cNvPr id="3" name="Content Placeholder 2">
            <a:extLst>
              <a:ext uri="{FF2B5EF4-FFF2-40B4-BE49-F238E27FC236}">
                <a16:creationId xmlns:a16="http://schemas.microsoft.com/office/drawing/2014/main" id="{34BFB630-797D-4BB3-8868-CBF96653612F}"/>
              </a:ext>
            </a:extLst>
          </p:cNvPr>
          <p:cNvSpPr>
            <a:spLocks noGrp="1"/>
          </p:cNvSpPr>
          <p:nvPr>
            <p:ph idx="1"/>
          </p:nvPr>
        </p:nvSpPr>
        <p:spPr>
          <a:solidFill>
            <a:schemeClr val="tx1">
              <a:lumMod val="75000"/>
              <a:lumOff val="25000"/>
            </a:schemeClr>
          </a:solidFill>
          <a:ln w="31750" cap="sq">
            <a:solidFill>
              <a:schemeClr val="accent1">
                <a:lumMod val="75000"/>
              </a:schemeClr>
            </a:solidFill>
          </a:ln>
        </p:spPr>
        <p:txBody>
          <a:bodyPr/>
          <a:lstStyle/>
          <a:p>
            <a:r>
              <a:rPr lang="en-US" dirty="0"/>
              <a:t>Business Owners</a:t>
            </a:r>
          </a:p>
        </p:txBody>
      </p:sp>
      <p:sp>
        <p:nvSpPr>
          <p:cNvPr id="15" name="Content Placeholder 14">
            <a:extLst>
              <a:ext uri="{FF2B5EF4-FFF2-40B4-BE49-F238E27FC236}">
                <a16:creationId xmlns:a16="http://schemas.microsoft.com/office/drawing/2014/main" id="{989F7C25-3463-4C76-A455-D20A31232606}"/>
              </a:ext>
            </a:extLst>
          </p:cNvPr>
          <p:cNvSpPr>
            <a:spLocks noGrp="1"/>
          </p:cNvSpPr>
          <p:nvPr>
            <p:ph idx="14"/>
          </p:nvPr>
        </p:nvSpPr>
        <p:spPr/>
        <p:txBody>
          <a:bodyPr lIns="137160" rIns="137160"/>
          <a:lstStyle/>
          <a:p>
            <a:pPr>
              <a:lnSpc>
                <a:spcPct val="150000"/>
              </a:lnSpc>
              <a:spcBef>
                <a:spcPts val="0"/>
              </a:spcBef>
              <a:spcAft>
                <a:spcPts val="0"/>
              </a:spcAft>
            </a:pPr>
            <a:r>
              <a:rPr lang="en-US" dirty="0"/>
              <a:t>Unique user experience</a:t>
            </a:r>
          </a:p>
          <a:p>
            <a:pPr>
              <a:lnSpc>
                <a:spcPct val="150000"/>
              </a:lnSpc>
              <a:spcBef>
                <a:spcPts val="0"/>
              </a:spcBef>
              <a:spcAft>
                <a:spcPts val="0"/>
              </a:spcAft>
            </a:pPr>
            <a:r>
              <a:rPr lang="en-US" dirty="0"/>
              <a:t>Adaptability and responsiveness</a:t>
            </a:r>
          </a:p>
          <a:p>
            <a:pPr>
              <a:lnSpc>
                <a:spcPct val="150000"/>
              </a:lnSpc>
              <a:spcBef>
                <a:spcPts val="0"/>
              </a:spcBef>
              <a:spcAft>
                <a:spcPts val="0"/>
              </a:spcAft>
            </a:pPr>
            <a:r>
              <a:rPr lang="en-US" dirty="0"/>
              <a:t>Data security</a:t>
            </a:r>
          </a:p>
          <a:p>
            <a:pPr>
              <a:lnSpc>
                <a:spcPct val="150000"/>
              </a:lnSpc>
              <a:spcBef>
                <a:spcPts val="0"/>
              </a:spcBef>
              <a:spcAft>
                <a:spcPts val="0"/>
              </a:spcAft>
            </a:pPr>
            <a:r>
              <a:rPr lang="en-US" dirty="0"/>
              <a:t>Faster time to market</a:t>
            </a:r>
          </a:p>
          <a:p>
            <a:pPr>
              <a:lnSpc>
                <a:spcPct val="150000"/>
              </a:lnSpc>
              <a:spcBef>
                <a:spcPts val="0"/>
              </a:spcBef>
              <a:spcAft>
                <a:spcPts val="0"/>
              </a:spcAft>
            </a:pPr>
            <a:r>
              <a:rPr lang="en-US" dirty="0"/>
              <a:t>Fully omnichannel</a:t>
            </a:r>
          </a:p>
          <a:p>
            <a:pPr>
              <a:lnSpc>
                <a:spcPct val="150000"/>
              </a:lnSpc>
              <a:spcBef>
                <a:spcPts val="0"/>
              </a:spcBef>
              <a:spcAft>
                <a:spcPts val="0"/>
              </a:spcAft>
            </a:pPr>
            <a:r>
              <a:rPr lang="en-US" dirty="0"/>
              <a:t>Short page load time</a:t>
            </a:r>
          </a:p>
          <a:p>
            <a:pPr>
              <a:lnSpc>
                <a:spcPct val="150000"/>
              </a:lnSpc>
              <a:spcBef>
                <a:spcPts val="0"/>
              </a:spcBef>
              <a:spcAft>
                <a:spcPts val="0"/>
              </a:spcAft>
            </a:pPr>
            <a:r>
              <a:rPr lang="en-US" dirty="0"/>
              <a:t>Support on demand</a:t>
            </a:r>
          </a:p>
        </p:txBody>
      </p:sp>
      <p:sp>
        <p:nvSpPr>
          <p:cNvPr id="5" name="Content Placeholder 4">
            <a:extLst>
              <a:ext uri="{FF2B5EF4-FFF2-40B4-BE49-F238E27FC236}">
                <a16:creationId xmlns:a16="http://schemas.microsoft.com/office/drawing/2014/main" id="{9DD4EA26-D1CF-447D-9275-30DF8584DD69}"/>
              </a:ext>
            </a:extLst>
          </p:cNvPr>
          <p:cNvSpPr>
            <a:spLocks noGrp="1"/>
          </p:cNvSpPr>
          <p:nvPr>
            <p:ph idx="12"/>
          </p:nvPr>
        </p:nvSpPr>
        <p:spPr>
          <a:solidFill>
            <a:schemeClr val="tx1">
              <a:lumMod val="75000"/>
              <a:lumOff val="25000"/>
            </a:schemeClr>
          </a:solidFill>
          <a:ln w="31750" cap="sq">
            <a:solidFill>
              <a:schemeClr val="accent2">
                <a:lumMod val="75000"/>
              </a:schemeClr>
            </a:solidFill>
          </a:ln>
        </p:spPr>
        <p:txBody>
          <a:bodyPr/>
          <a:lstStyle/>
          <a:p>
            <a:r>
              <a:rPr lang="en-US" dirty="0"/>
              <a:t>Markets</a:t>
            </a:r>
          </a:p>
        </p:txBody>
      </p:sp>
      <p:sp>
        <p:nvSpPr>
          <p:cNvPr id="16" name="Content Placeholder 15">
            <a:extLst>
              <a:ext uri="{FF2B5EF4-FFF2-40B4-BE49-F238E27FC236}">
                <a16:creationId xmlns:a16="http://schemas.microsoft.com/office/drawing/2014/main" id="{B992CF22-512B-4CE4-8046-E36F2B7A9AC4}"/>
              </a:ext>
            </a:extLst>
          </p:cNvPr>
          <p:cNvSpPr>
            <a:spLocks noGrp="1"/>
          </p:cNvSpPr>
          <p:nvPr>
            <p:ph idx="15"/>
          </p:nvPr>
        </p:nvSpPr>
        <p:spPr/>
        <p:txBody>
          <a:bodyPr lIns="137160" rIns="137160"/>
          <a:lstStyle/>
          <a:p>
            <a:pPr>
              <a:lnSpc>
                <a:spcPct val="150000"/>
              </a:lnSpc>
              <a:spcBef>
                <a:spcPts val="0"/>
              </a:spcBef>
              <a:spcAft>
                <a:spcPts val="0"/>
              </a:spcAft>
            </a:pPr>
            <a:r>
              <a:rPr lang="en-US" dirty="0"/>
              <a:t>Higher sales numbers</a:t>
            </a:r>
          </a:p>
          <a:p>
            <a:pPr>
              <a:lnSpc>
                <a:spcPct val="150000"/>
              </a:lnSpc>
              <a:spcBef>
                <a:spcPts val="0"/>
              </a:spcBef>
              <a:spcAft>
                <a:spcPts val="0"/>
              </a:spcAft>
            </a:pPr>
            <a:r>
              <a:rPr lang="en-US" dirty="0"/>
              <a:t>Increased conversion rate</a:t>
            </a:r>
          </a:p>
          <a:p>
            <a:pPr>
              <a:lnSpc>
                <a:spcPct val="150000"/>
              </a:lnSpc>
              <a:spcBef>
                <a:spcPts val="0"/>
              </a:spcBef>
              <a:spcAft>
                <a:spcPts val="0"/>
              </a:spcAft>
            </a:pPr>
            <a:r>
              <a:rPr lang="en-US" dirty="0"/>
              <a:t>Organic traffic growth</a:t>
            </a:r>
          </a:p>
          <a:p>
            <a:pPr>
              <a:lnSpc>
                <a:spcPct val="150000"/>
              </a:lnSpc>
              <a:spcBef>
                <a:spcPts val="0"/>
              </a:spcBef>
              <a:spcAft>
                <a:spcPts val="0"/>
              </a:spcAft>
            </a:pPr>
            <a:r>
              <a:rPr lang="en-US" dirty="0"/>
              <a:t>SEO efficiency</a:t>
            </a:r>
          </a:p>
          <a:p>
            <a:pPr>
              <a:lnSpc>
                <a:spcPct val="150000"/>
              </a:lnSpc>
              <a:spcBef>
                <a:spcPts val="0"/>
              </a:spcBef>
              <a:spcAft>
                <a:spcPts val="0"/>
              </a:spcAft>
            </a:pPr>
            <a:r>
              <a:rPr lang="en-US" dirty="0"/>
              <a:t>Unique user experience</a:t>
            </a:r>
          </a:p>
        </p:txBody>
      </p:sp>
      <p:sp>
        <p:nvSpPr>
          <p:cNvPr id="6" name="Content Placeholder 5">
            <a:extLst>
              <a:ext uri="{FF2B5EF4-FFF2-40B4-BE49-F238E27FC236}">
                <a16:creationId xmlns:a16="http://schemas.microsoft.com/office/drawing/2014/main" id="{74896734-70E8-4052-A63A-95F4F8DD0012}"/>
              </a:ext>
            </a:extLst>
          </p:cNvPr>
          <p:cNvSpPr>
            <a:spLocks noGrp="1"/>
          </p:cNvSpPr>
          <p:nvPr>
            <p:ph idx="13"/>
          </p:nvPr>
        </p:nvSpPr>
        <p:spPr>
          <a:solidFill>
            <a:schemeClr val="tx1">
              <a:lumMod val="75000"/>
              <a:lumOff val="25000"/>
            </a:schemeClr>
          </a:solidFill>
          <a:ln w="31750" cap="sq">
            <a:solidFill>
              <a:schemeClr val="accent3">
                <a:lumMod val="75000"/>
              </a:schemeClr>
            </a:solidFill>
          </a:ln>
        </p:spPr>
        <p:txBody>
          <a:bodyPr/>
          <a:lstStyle/>
          <a:p>
            <a:r>
              <a:rPr lang="en-US" dirty="0"/>
              <a:t>Developers</a:t>
            </a:r>
          </a:p>
        </p:txBody>
      </p:sp>
      <p:sp>
        <p:nvSpPr>
          <p:cNvPr id="17" name="Content Placeholder 16">
            <a:extLst>
              <a:ext uri="{FF2B5EF4-FFF2-40B4-BE49-F238E27FC236}">
                <a16:creationId xmlns:a16="http://schemas.microsoft.com/office/drawing/2014/main" id="{E7952536-315E-4C3D-883B-243405D2989F}"/>
              </a:ext>
            </a:extLst>
          </p:cNvPr>
          <p:cNvSpPr>
            <a:spLocks noGrp="1"/>
          </p:cNvSpPr>
          <p:nvPr>
            <p:ph idx="16"/>
          </p:nvPr>
        </p:nvSpPr>
        <p:spPr/>
        <p:txBody>
          <a:bodyPr lIns="137160" rIns="137160"/>
          <a:lstStyle/>
          <a:p>
            <a:pPr>
              <a:spcBef>
                <a:spcPts val="0"/>
              </a:spcBef>
              <a:spcAft>
                <a:spcPts val="0"/>
              </a:spcAft>
            </a:pPr>
            <a:r>
              <a:rPr lang="en-US" dirty="0"/>
              <a:t>Reusable components</a:t>
            </a:r>
          </a:p>
          <a:p>
            <a:pPr>
              <a:spcBef>
                <a:spcPts val="0"/>
              </a:spcBef>
              <a:spcAft>
                <a:spcPts val="0"/>
              </a:spcAft>
            </a:pPr>
            <a:r>
              <a:rPr lang="en-US" dirty="0"/>
              <a:t>CSS parser</a:t>
            </a:r>
          </a:p>
          <a:p>
            <a:pPr>
              <a:spcBef>
                <a:spcPts val="0"/>
              </a:spcBef>
              <a:spcAft>
                <a:spcPts val="0"/>
              </a:spcAft>
            </a:pPr>
            <a:r>
              <a:rPr lang="en-US" dirty="0"/>
              <a:t>Built-in Image Component and Automatic Image Optimization</a:t>
            </a:r>
          </a:p>
          <a:p>
            <a:pPr>
              <a:spcBef>
                <a:spcPts val="0"/>
              </a:spcBef>
              <a:spcAft>
                <a:spcPts val="0"/>
              </a:spcAft>
            </a:pPr>
            <a:r>
              <a:rPr lang="en-US" dirty="0"/>
              <a:t>Community support</a:t>
            </a:r>
          </a:p>
          <a:p>
            <a:pPr>
              <a:spcBef>
                <a:spcPts val="0"/>
              </a:spcBef>
              <a:spcAft>
                <a:spcPts val="0"/>
              </a:spcAft>
            </a:pPr>
            <a:r>
              <a:rPr lang="en-US" dirty="0"/>
              <a:t>Fast Refresh</a:t>
            </a:r>
          </a:p>
          <a:p>
            <a:pPr>
              <a:spcBef>
                <a:spcPts val="0"/>
              </a:spcBef>
              <a:spcAft>
                <a:spcPts val="0"/>
              </a:spcAft>
            </a:pPr>
            <a:r>
              <a:rPr lang="en-US" dirty="0"/>
              <a:t>Incremental Static Regeneration</a:t>
            </a:r>
          </a:p>
          <a:p>
            <a:pPr>
              <a:spcBef>
                <a:spcPts val="0"/>
              </a:spcBef>
              <a:spcAft>
                <a:spcPts val="0"/>
              </a:spcAft>
            </a:pPr>
            <a:r>
              <a:rPr lang="en-US" dirty="0"/>
              <a:t>Data fetching</a:t>
            </a:r>
          </a:p>
          <a:p>
            <a:pPr>
              <a:spcBef>
                <a:spcPts val="0"/>
              </a:spcBef>
              <a:spcAft>
                <a:spcPts val="0"/>
              </a:spcAft>
            </a:pPr>
            <a:r>
              <a:rPr lang="en-US" dirty="0"/>
              <a:t>API routes</a:t>
            </a:r>
          </a:p>
          <a:p>
            <a:pPr>
              <a:spcBef>
                <a:spcPts val="0"/>
              </a:spcBef>
              <a:spcAft>
                <a:spcPts val="0"/>
              </a:spcAft>
            </a:pPr>
            <a:r>
              <a:rPr lang="en-US" dirty="0"/>
              <a:t>Code splitting</a:t>
            </a:r>
          </a:p>
        </p:txBody>
      </p:sp>
      <p:sp>
        <p:nvSpPr>
          <p:cNvPr id="4" name="Slide Number Placeholder 3">
            <a:extLst>
              <a:ext uri="{FF2B5EF4-FFF2-40B4-BE49-F238E27FC236}">
                <a16:creationId xmlns:a16="http://schemas.microsoft.com/office/drawing/2014/main" id="{36B98374-402C-493E-B043-05E76BE578C8}"/>
              </a:ext>
            </a:extLst>
          </p:cNvPr>
          <p:cNvSpPr>
            <a:spLocks noGrp="1"/>
          </p:cNvSpPr>
          <p:nvPr>
            <p:ph type="sldNum" sz="quarter" idx="11"/>
          </p:nvPr>
        </p:nvSpPr>
        <p:spPr/>
        <p:txBody>
          <a:bodyPr/>
          <a:lstStyle/>
          <a:p>
            <a:fld id="{4B73C415-D670-4716-A5EC-CC4D52CA2BAC}" type="slidenum">
              <a:rPr lang="en-US" smtClean="0"/>
              <a:pPr/>
              <a:t>15</a:t>
            </a:fld>
            <a:endParaRPr lang="en-US" dirty="0"/>
          </a:p>
        </p:txBody>
      </p:sp>
    </p:spTree>
    <p:extLst>
      <p:ext uri="{BB962C8B-B14F-4D97-AF65-F5344CB8AC3E}">
        <p14:creationId xmlns:p14="http://schemas.microsoft.com/office/powerpoint/2010/main" val="155880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5DF96A2-B355-4290-8CA1-CB352B756E46}"/>
              </a:ext>
            </a:extLst>
          </p:cNvPr>
          <p:cNvPicPr>
            <a:picLocks noChangeAspect="1"/>
          </p:cNvPicPr>
          <p:nvPr/>
        </p:nvPicPr>
        <p:blipFill rotWithShape="1">
          <a:blip r:embed="rId2">
            <a:extLst>
              <a:ext uri="{28A0092B-C50C-407E-A947-70E740481C1C}">
                <a14:useLocalDpi xmlns:a14="http://schemas.microsoft.com/office/drawing/2010/main" val="0"/>
              </a:ext>
            </a:extLst>
          </a:blip>
          <a:srcRect b="9938"/>
          <a:stretch/>
        </p:blipFill>
        <p:spPr>
          <a:xfrm>
            <a:off x="0" y="46805"/>
            <a:ext cx="12192000" cy="6739757"/>
          </a:xfrm>
          <a:prstGeom prst="rect">
            <a:avLst/>
          </a:prstGeom>
        </p:spPr>
      </p:pic>
      <p:sp>
        <p:nvSpPr>
          <p:cNvPr id="4" name="Slide Number Placeholder 3">
            <a:extLst>
              <a:ext uri="{FF2B5EF4-FFF2-40B4-BE49-F238E27FC236}">
                <a16:creationId xmlns:a16="http://schemas.microsoft.com/office/drawing/2014/main" id="{30E6D9B4-D326-4907-83D4-870E5666E4B4}"/>
              </a:ext>
            </a:extLst>
          </p:cNvPr>
          <p:cNvSpPr>
            <a:spLocks noGrp="1"/>
          </p:cNvSpPr>
          <p:nvPr>
            <p:ph type="sldNum" sz="quarter" idx="11"/>
          </p:nvPr>
        </p:nvSpPr>
        <p:spPr/>
        <p:txBody>
          <a:bodyPr/>
          <a:lstStyle/>
          <a:p>
            <a:fld id="{4B73C415-D670-4716-A5EC-CC4D52CA2BAC}" type="slidenum">
              <a:rPr lang="en-US" noProof="0" smtClean="0"/>
              <a:pPr/>
              <a:t>16</a:t>
            </a:fld>
            <a:endParaRPr lang="en-US" noProof="0" dirty="0"/>
          </a:p>
        </p:txBody>
      </p:sp>
    </p:spTree>
    <p:extLst>
      <p:ext uri="{BB962C8B-B14F-4D97-AF65-F5344CB8AC3E}">
        <p14:creationId xmlns:p14="http://schemas.microsoft.com/office/powerpoint/2010/main" val="1578489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58B6C62-CDD6-4E2C-8BC8-699230D3934A}"/>
              </a:ext>
            </a:extLst>
          </p:cNvPr>
          <p:cNvSpPr>
            <a:spLocks noGrp="1"/>
          </p:cNvSpPr>
          <p:nvPr>
            <p:ph idx="1"/>
          </p:nvPr>
        </p:nvSpPr>
        <p:spPr>
          <a:xfrm>
            <a:off x="431999" y="1718069"/>
            <a:ext cx="4416225" cy="3421862"/>
          </a:xfrm>
          <a:solidFill>
            <a:schemeClr val="tx1">
              <a:lumMod val="75000"/>
              <a:lumOff val="25000"/>
            </a:schemeClr>
          </a:solidFill>
        </p:spPr>
        <p:txBody>
          <a:bodyPr anchor="ctr"/>
          <a:lstStyle/>
          <a:p>
            <a:pPr lvl="1"/>
            <a:r>
              <a:rPr lang="en-US" sz="2000" b="1" noProof="1">
                <a:gradFill>
                  <a:gsLst>
                    <a:gs pos="0">
                      <a:schemeClr val="accent1"/>
                    </a:gs>
                    <a:gs pos="51300">
                      <a:schemeClr val="accent2"/>
                    </a:gs>
                    <a:gs pos="100000">
                      <a:schemeClr val="accent3"/>
                    </a:gs>
                  </a:gsLst>
                  <a:lin ang="0" scaled="0"/>
                </a:gradFill>
              </a:rPr>
              <a:t>Cloud to Edge Computing</a:t>
            </a:r>
          </a:p>
          <a:p>
            <a:pPr lvl="1"/>
            <a:r>
              <a:rPr lang="en-US" sz="2000" b="1" noProof="1">
                <a:gradFill>
                  <a:gsLst>
                    <a:gs pos="0">
                      <a:schemeClr val="accent1"/>
                    </a:gs>
                    <a:gs pos="51300">
                      <a:schemeClr val="accent2"/>
                    </a:gs>
                    <a:gs pos="100000">
                      <a:schemeClr val="accent3"/>
                    </a:gs>
                  </a:gsLst>
                  <a:lin ang="0" scaled="0"/>
                </a:gradFill>
              </a:rPr>
              <a:t>Serverside computing </a:t>
            </a:r>
          </a:p>
          <a:p>
            <a:pPr lvl="1"/>
            <a:r>
              <a:rPr lang="en-US" sz="2000" b="1" noProof="1">
                <a:gradFill>
                  <a:gsLst>
                    <a:gs pos="0">
                      <a:schemeClr val="accent1"/>
                    </a:gs>
                    <a:gs pos="51300">
                      <a:schemeClr val="accent2"/>
                    </a:gs>
                    <a:gs pos="100000">
                      <a:schemeClr val="accent3"/>
                    </a:gs>
                  </a:gsLst>
                  <a:lin ang="0" scaled="0"/>
                </a:gradFill>
              </a:rPr>
              <a:t>React</a:t>
            </a:r>
          </a:p>
          <a:p>
            <a:pPr lvl="1"/>
            <a:r>
              <a:rPr lang="en-US" sz="2000" b="1" noProof="1">
                <a:gradFill>
                  <a:gsLst>
                    <a:gs pos="0">
                      <a:schemeClr val="accent1"/>
                    </a:gs>
                    <a:gs pos="51300">
                      <a:schemeClr val="accent2"/>
                    </a:gs>
                    <a:gs pos="100000">
                      <a:schemeClr val="accent3"/>
                    </a:gs>
                  </a:gsLst>
                  <a:lin ang="0" scaled="0"/>
                </a:gradFill>
              </a:rPr>
              <a:t>Next.js 13</a:t>
            </a:r>
          </a:p>
          <a:p>
            <a:endParaRPr lang="en-US" b="1" noProof="1">
              <a:gradFill>
                <a:gsLst>
                  <a:gs pos="0">
                    <a:schemeClr val="accent1"/>
                  </a:gs>
                  <a:gs pos="51300">
                    <a:schemeClr val="accent2"/>
                  </a:gs>
                  <a:gs pos="100000">
                    <a:schemeClr val="accent3"/>
                  </a:gs>
                </a:gsLst>
                <a:lin ang="0" scaled="0"/>
              </a:gradFill>
            </a:endParaRPr>
          </a:p>
          <a:p>
            <a:pPr marL="0" indent="0">
              <a:buNone/>
            </a:pPr>
            <a:endParaRPr lang="en-US" dirty="0"/>
          </a:p>
        </p:txBody>
      </p:sp>
      <p:pic>
        <p:nvPicPr>
          <p:cNvPr id="11" name="Picture Placeholder 7">
            <a:extLst>
              <a:ext uri="{FF2B5EF4-FFF2-40B4-BE49-F238E27FC236}">
                <a16:creationId xmlns:a16="http://schemas.microsoft.com/office/drawing/2014/main" id="{7FB89A62-CAB5-4BD1-B89F-0A0F3809B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050" y="107748"/>
            <a:ext cx="6406950" cy="3587892"/>
          </a:xfrm>
          <a:prstGeom prst="rect">
            <a:avLst/>
          </a:prstGeom>
          <a:solidFill>
            <a:schemeClr val="tx1">
              <a:alpha val="70000"/>
            </a:schemeClr>
          </a:solidFill>
          <a:ln w="12700" cap="flat" cmpd="sng" algn="ctr">
            <a:noFill/>
            <a:prstDash val="solid"/>
            <a:miter lim="800000"/>
          </a:ln>
          <a:effectLst/>
        </p:spPr>
      </p:pic>
      <p:sp>
        <p:nvSpPr>
          <p:cNvPr id="4" name="Title 3">
            <a:extLst>
              <a:ext uri="{FF2B5EF4-FFF2-40B4-BE49-F238E27FC236}">
                <a16:creationId xmlns:a16="http://schemas.microsoft.com/office/drawing/2014/main" id="{A03D6D45-09FB-4A71-8BA9-C71413D258DB}"/>
              </a:ext>
            </a:extLst>
          </p:cNvPr>
          <p:cNvSpPr>
            <a:spLocks noGrp="1"/>
          </p:cNvSpPr>
          <p:nvPr>
            <p:ph type="title"/>
          </p:nvPr>
        </p:nvSpPr>
        <p:spPr bwMode="ltGray"/>
        <p:txBody>
          <a:bodyPr/>
          <a:lstStyle/>
          <a:p>
            <a:pPr algn="ctr"/>
            <a:r>
              <a:rPr lang="en-US" dirty="0"/>
              <a:t>Out Line</a:t>
            </a:r>
          </a:p>
        </p:txBody>
      </p:sp>
      <p:cxnSp>
        <p:nvCxnSpPr>
          <p:cNvPr id="45" name="Straight Connector 44">
            <a:extLst>
              <a:ext uri="{FF2B5EF4-FFF2-40B4-BE49-F238E27FC236}">
                <a16:creationId xmlns:a16="http://schemas.microsoft.com/office/drawing/2014/main" id="{68893E2F-227D-4472-B59F-3DEBF46C0EDC}"/>
              </a:ext>
              <a:ext uri="{C183D7F6-B498-43B3-948B-1728B52AA6E4}">
                <adec:decorative xmlns:adec="http://schemas.microsoft.com/office/drawing/2017/decorative" val="1"/>
              </a:ext>
            </a:extLst>
          </p:cNvPr>
          <p:cNvCxnSpPr>
            <a:cxnSpLocks/>
          </p:cNvCxnSpPr>
          <p:nvPr/>
        </p:nvCxnSpPr>
        <p:spPr bwMode="ltGray">
          <a:xfrm>
            <a:off x="5657669" y="5491163"/>
            <a:ext cx="5750421"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AEF3E39-2332-4C12-9142-1DB674D9F855}"/>
              </a:ext>
            </a:extLst>
          </p:cNvPr>
          <p:cNvSpPr>
            <a:spLocks noGrp="1"/>
          </p:cNvSpPr>
          <p:nvPr>
            <p:ph type="sldNum" sz="quarter" idx="11"/>
          </p:nvPr>
        </p:nvSpPr>
        <p:spPr/>
        <p:txBody>
          <a:bodyPr/>
          <a:lstStyle/>
          <a:p>
            <a:fld id="{4B73C415-D670-4716-A5EC-CC4D52CA2BAC}" type="slidenum">
              <a:rPr lang="en-US" smtClean="0"/>
              <a:pPr/>
              <a:t>2</a:t>
            </a:fld>
            <a:endParaRPr lang="en-US" dirty="0"/>
          </a:p>
        </p:txBody>
      </p:sp>
    </p:spTree>
    <p:extLst>
      <p:ext uri="{BB962C8B-B14F-4D97-AF65-F5344CB8AC3E}">
        <p14:creationId xmlns:p14="http://schemas.microsoft.com/office/powerpoint/2010/main" val="353066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p:txBody>
          <a:bodyPr/>
          <a:lstStyle/>
          <a:p>
            <a:pPr algn="ctr"/>
            <a:r>
              <a:rPr lang="en-US" dirty="0"/>
              <a:t>Introduction (General)</a:t>
            </a:r>
          </a:p>
        </p:txBody>
      </p:sp>
      <p:pic>
        <p:nvPicPr>
          <p:cNvPr id="17" name="Picture Placeholder 16">
            <a:extLst>
              <a:ext uri="{FF2B5EF4-FFF2-40B4-BE49-F238E27FC236}">
                <a16:creationId xmlns:a16="http://schemas.microsoft.com/office/drawing/2014/main" id="{6449BBFB-CA06-403B-A774-11459956BDA0}"/>
              </a:ext>
            </a:extLst>
          </p:cNvPr>
          <p:cNvPicPr>
            <a:picLocks noGrp="1" noChangeAspect="1"/>
          </p:cNvPicPr>
          <p:nvPr>
            <p:ph type="pic" sz="quarter" idx="41"/>
          </p:nvPr>
        </p:nvPicPr>
        <p:blipFill>
          <a:blip r:embed="rId3">
            <a:extLst>
              <a:ext uri="{28A0092B-C50C-407E-A947-70E740481C1C}">
                <a14:useLocalDpi xmlns:a14="http://schemas.microsoft.com/office/drawing/2010/main" val="0"/>
              </a:ext>
            </a:extLst>
          </a:blip>
          <a:stretch>
            <a:fillRect/>
          </a:stretch>
        </p:blipFill>
        <p:spPr>
          <a:xfrm>
            <a:off x="979293" y="1182401"/>
            <a:ext cx="2743200" cy="1471832"/>
          </a:xfrm>
        </p:spPr>
      </p:pic>
      <p:sp>
        <p:nvSpPr>
          <p:cNvPr id="5" name="Text Placeholder 4">
            <a:extLst>
              <a:ext uri="{FF2B5EF4-FFF2-40B4-BE49-F238E27FC236}">
                <a16:creationId xmlns:a16="http://schemas.microsoft.com/office/drawing/2014/main" id="{A96AA788-5F14-43DB-B035-1BC6DA150990}"/>
              </a:ext>
            </a:extLst>
          </p:cNvPr>
          <p:cNvSpPr>
            <a:spLocks noGrp="1"/>
          </p:cNvSpPr>
          <p:nvPr>
            <p:ph type="body" sz="quarter" idx="17"/>
          </p:nvPr>
        </p:nvSpPr>
        <p:spPr>
          <a:xfrm>
            <a:off x="975824" y="2844572"/>
            <a:ext cx="2743200" cy="360000"/>
          </a:xfrm>
        </p:spPr>
        <p:txBody>
          <a:bodyPr/>
          <a:lstStyle/>
          <a:p>
            <a:r>
              <a:rPr lang="en-US" sz="2400" dirty="0"/>
              <a:t>Web Page</a:t>
            </a:r>
          </a:p>
        </p:txBody>
      </p:sp>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975824" y="3261927"/>
            <a:ext cx="2743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E675343-79F8-46AA-B56E-932984AB75EE}"/>
              </a:ext>
            </a:extLst>
          </p:cNvPr>
          <p:cNvSpPr>
            <a:spLocks noGrp="1"/>
          </p:cNvSpPr>
          <p:nvPr>
            <p:ph type="body" sz="quarter" idx="18"/>
          </p:nvPr>
        </p:nvSpPr>
        <p:spPr>
          <a:xfrm>
            <a:off x="975824" y="3678814"/>
            <a:ext cx="2743200" cy="2595667"/>
          </a:xfrm>
        </p:spPr>
        <p:txBody>
          <a:bodyPr/>
          <a:lstStyle/>
          <a:p>
            <a:pPr algn="just">
              <a:spcBef>
                <a:spcPts val="0"/>
              </a:spcBef>
              <a:spcAft>
                <a:spcPts val="0"/>
              </a:spcAft>
            </a:pPr>
            <a:r>
              <a:rPr lang="en-US" sz="1800" dirty="0"/>
              <a:t>A document which can be displayed in a web browser such as Firefox, Google Chrome, Opera, Microsoft Internet Explorer or Edge, or Apple's Safari. These are also often called just "pages."</a:t>
            </a:r>
          </a:p>
        </p:txBody>
      </p:sp>
      <p:pic>
        <p:nvPicPr>
          <p:cNvPr id="39" name="Picture Placeholder 38">
            <a:extLst>
              <a:ext uri="{FF2B5EF4-FFF2-40B4-BE49-F238E27FC236}">
                <a16:creationId xmlns:a16="http://schemas.microsoft.com/office/drawing/2014/main" id="{0DDAC36A-574D-4761-9BCF-874D3C265750}"/>
              </a:ext>
            </a:extLst>
          </p:cNvPr>
          <p:cNvPicPr>
            <a:picLocks noGrp="1" noChangeAspect="1"/>
          </p:cNvPicPr>
          <p:nvPr>
            <p:ph type="pic" sz="quarter" idx="42"/>
          </p:nvPr>
        </p:nvPicPr>
        <p:blipFill>
          <a:blip r:embed="rId4">
            <a:extLst>
              <a:ext uri="{28A0092B-C50C-407E-A947-70E740481C1C}">
                <a14:useLocalDpi xmlns:a14="http://schemas.microsoft.com/office/drawing/2010/main" val="0"/>
              </a:ext>
            </a:extLst>
          </a:blip>
          <a:stretch>
            <a:fillRect/>
          </a:stretch>
        </p:blipFill>
        <p:spPr>
          <a:xfrm>
            <a:off x="4961150" y="1271808"/>
            <a:ext cx="2743200" cy="1371600"/>
          </a:xfrm>
        </p:spPr>
      </p:pic>
      <p:sp>
        <p:nvSpPr>
          <p:cNvPr id="7" name="Text Placeholder 6">
            <a:extLst>
              <a:ext uri="{FF2B5EF4-FFF2-40B4-BE49-F238E27FC236}">
                <a16:creationId xmlns:a16="http://schemas.microsoft.com/office/drawing/2014/main" id="{1806F98B-6BF9-4D0F-B7E7-561F064602FD}"/>
              </a:ext>
            </a:extLst>
          </p:cNvPr>
          <p:cNvSpPr>
            <a:spLocks noGrp="1"/>
          </p:cNvSpPr>
          <p:nvPr>
            <p:ph type="body" sz="quarter" idx="33"/>
          </p:nvPr>
        </p:nvSpPr>
        <p:spPr>
          <a:xfrm>
            <a:off x="4961150" y="2871216"/>
            <a:ext cx="2743200" cy="360000"/>
          </a:xfrm>
        </p:spPr>
        <p:txBody>
          <a:bodyPr/>
          <a:lstStyle/>
          <a:p>
            <a:r>
              <a:rPr lang="en-US" sz="2400" dirty="0"/>
              <a:t>Website</a:t>
            </a:r>
          </a:p>
        </p:txBody>
      </p:sp>
      <p:sp>
        <p:nvSpPr>
          <p:cNvPr id="8" name="Text Placeholder 7">
            <a:extLst>
              <a:ext uri="{FF2B5EF4-FFF2-40B4-BE49-F238E27FC236}">
                <a16:creationId xmlns:a16="http://schemas.microsoft.com/office/drawing/2014/main" id="{93694D25-DE51-4F33-9ED7-7D9F4891DD93}"/>
              </a:ext>
            </a:extLst>
          </p:cNvPr>
          <p:cNvSpPr>
            <a:spLocks noGrp="1"/>
          </p:cNvSpPr>
          <p:nvPr>
            <p:ph type="body" sz="quarter" idx="34"/>
          </p:nvPr>
        </p:nvSpPr>
        <p:spPr>
          <a:xfrm>
            <a:off x="4961150" y="3596073"/>
            <a:ext cx="2743200" cy="2829924"/>
          </a:xfrm>
        </p:spPr>
        <p:txBody>
          <a:bodyPr/>
          <a:lstStyle/>
          <a:p>
            <a:pPr algn="just">
              <a:spcBef>
                <a:spcPts val="0"/>
              </a:spcBef>
              <a:spcAft>
                <a:spcPts val="0"/>
              </a:spcAft>
            </a:pPr>
            <a:r>
              <a:rPr lang="en-US" sz="1800" dirty="0"/>
              <a:t>A collection of web pages which are grouped together and usually connected together in various ways. Often called a "web site" or a "site."</a:t>
            </a:r>
          </a:p>
        </p:txBody>
      </p:sp>
      <p:pic>
        <p:nvPicPr>
          <p:cNvPr id="43" name="Picture Placeholder 42">
            <a:extLst>
              <a:ext uri="{FF2B5EF4-FFF2-40B4-BE49-F238E27FC236}">
                <a16:creationId xmlns:a16="http://schemas.microsoft.com/office/drawing/2014/main" id="{3A7E12C8-81B9-4B69-8557-9B66C1AD1251}"/>
              </a:ext>
            </a:extLst>
          </p:cNvPr>
          <p:cNvPicPr>
            <a:picLocks noGrp="1" noChangeAspect="1"/>
          </p:cNvPicPr>
          <p:nvPr>
            <p:ph type="pic" sz="quarter" idx="43"/>
          </p:nvPr>
        </p:nvPicPr>
        <p:blipFill>
          <a:blip r:embed="rId5">
            <a:extLst>
              <a:ext uri="{28A0092B-C50C-407E-A947-70E740481C1C}">
                <a14:useLocalDpi xmlns:a14="http://schemas.microsoft.com/office/drawing/2010/main" val="0"/>
              </a:ext>
            </a:extLst>
          </a:blip>
          <a:stretch>
            <a:fillRect/>
          </a:stretch>
        </p:blipFill>
        <p:spPr>
          <a:xfrm>
            <a:off x="8657534" y="1288743"/>
            <a:ext cx="2743200" cy="1354665"/>
          </a:xfrm>
        </p:spPr>
      </p:pic>
      <p:sp>
        <p:nvSpPr>
          <p:cNvPr id="9" name="Text Placeholder 8">
            <a:extLst>
              <a:ext uri="{FF2B5EF4-FFF2-40B4-BE49-F238E27FC236}">
                <a16:creationId xmlns:a16="http://schemas.microsoft.com/office/drawing/2014/main" id="{2F0A8A16-8E92-40C1-913D-8CB3B9C1DDAF}"/>
              </a:ext>
            </a:extLst>
          </p:cNvPr>
          <p:cNvSpPr>
            <a:spLocks noGrp="1"/>
          </p:cNvSpPr>
          <p:nvPr>
            <p:ph type="body" sz="quarter" idx="35"/>
          </p:nvPr>
        </p:nvSpPr>
        <p:spPr>
          <a:xfrm>
            <a:off x="8657534" y="2871216"/>
            <a:ext cx="2743200" cy="360000"/>
          </a:xfrm>
        </p:spPr>
        <p:txBody>
          <a:bodyPr/>
          <a:lstStyle/>
          <a:p>
            <a:r>
              <a:rPr lang="en-US" sz="2400" dirty="0"/>
              <a:t>Server</a:t>
            </a:r>
          </a:p>
        </p:txBody>
      </p:sp>
      <p:cxnSp>
        <p:nvCxnSpPr>
          <p:cNvPr id="22" name="Straight Connector 21">
            <a:extLst>
              <a:ext uri="{FF2B5EF4-FFF2-40B4-BE49-F238E27FC236}">
                <a16:creationId xmlns:a16="http://schemas.microsoft.com/office/drawing/2014/main" id="{0DC27E82-D5C7-4AE4-BAF3-5DBB12CA0835}"/>
              </a:ext>
              <a:ext uri="{C183D7F6-B498-43B3-948B-1728B52AA6E4}">
                <adec:decorative xmlns:adec="http://schemas.microsoft.com/office/drawing/2017/decorative" val="1"/>
              </a:ext>
            </a:extLst>
          </p:cNvPr>
          <p:cNvCxnSpPr>
            <a:cxnSpLocks/>
          </p:cNvCxnSpPr>
          <p:nvPr/>
        </p:nvCxnSpPr>
        <p:spPr>
          <a:xfrm>
            <a:off x="8657534" y="3261927"/>
            <a:ext cx="27432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CC804944-6423-4C0F-ABB0-9CF01A05FD92}"/>
              </a:ext>
            </a:extLst>
          </p:cNvPr>
          <p:cNvSpPr>
            <a:spLocks noGrp="1"/>
          </p:cNvSpPr>
          <p:nvPr>
            <p:ph type="body" sz="quarter" idx="36"/>
          </p:nvPr>
        </p:nvSpPr>
        <p:spPr>
          <a:xfrm>
            <a:off x="8670172" y="3596073"/>
            <a:ext cx="2743200" cy="2829925"/>
          </a:xfrm>
        </p:spPr>
        <p:txBody>
          <a:bodyPr/>
          <a:lstStyle/>
          <a:p>
            <a:pPr algn="l">
              <a:spcBef>
                <a:spcPts val="0"/>
              </a:spcBef>
              <a:spcAft>
                <a:spcPts val="0"/>
              </a:spcAft>
            </a:pPr>
            <a:r>
              <a:rPr lang="en-US" sz="1800" dirty="0"/>
              <a:t>A computer or device performs specific functions to manage, store, and process data. It is typically connected to a network and is Responsible for managing access to shared resources, such as websites, databases, and programs.</a:t>
            </a:r>
          </a:p>
        </p:txBody>
      </p:sp>
      <p:cxnSp>
        <p:nvCxnSpPr>
          <p:cNvPr id="23" name="Straight Connector 22">
            <a:extLst>
              <a:ext uri="{FF2B5EF4-FFF2-40B4-BE49-F238E27FC236}">
                <a16:creationId xmlns:a16="http://schemas.microsoft.com/office/drawing/2014/main" id="{8C3BE7D2-4C35-4BA9-9A98-1A6E17A84A71}"/>
              </a:ext>
              <a:ext uri="{C183D7F6-B498-43B3-948B-1728B52AA6E4}">
                <adec:decorative xmlns:adec="http://schemas.microsoft.com/office/drawing/2017/decorative" val="1"/>
              </a:ext>
            </a:extLst>
          </p:cNvPr>
          <p:cNvCxnSpPr>
            <a:cxnSpLocks/>
          </p:cNvCxnSpPr>
          <p:nvPr/>
        </p:nvCxnSpPr>
        <p:spPr>
          <a:xfrm>
            <a:off x="4961150" y="3261927"/>
            <a:ext cx="27432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3</a:t>
            </a:fld>
            <a:endParaRPr lang="en-US" dirty="0"/>
          </a:p>
        </p:txBody>
      </p:sp>
    </p:spTree>
    <p:extLst>
      <p:ext uri="{BB962C8B-B14F-4D97-AF65-F5344CB8AC3E}">
        <p14:creationId xmlns:p14="http://schemas.microsoft.com/office/powerpoint/2010/main" val="177914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AE0D-88F0-4123-A369-92983D7E55DC}"/>
              </a:ext>
            </a:extLst>
          </p:cNvPr>
          <p:cNvSpPr>
            <a:spLocks noGrp="1"/>
          </p:cNvSpPr>
          <p:nvPr>
            <p:ph type="title"/>
          </p:nvPr>
        </p:nvSpPr>
        <p:spPr/>
        <p:txBody>
          <a:bodyPr/>
          <a:lstStyle/>
          <a:p>
            <a:pPr algn="ctr"/>
            <a:r>
              <a:rPr lang="en-US" dirty="0"/>
              <a:t>Introduction (Common Disadvantages of Servers)</a:t>
            </a:r>
          </a:p>
        </p:txBody>
      </p:sp>
      <p:sp>
        <p:nvSpPr>
          <p:cNvPr id="5" name="Text Placeholder 4">
            <a:extLst>
              <a:ext uri="{FF2B5EF4-FFF2-40B4-BE49-F238E27FC236}">
                <a16:creationId xmlns:a16="http://schemas.microsoft.com/office/drawing/2014/main" id="{B3873866-C6DF-4447-8D2F-8A88CF14E6CB}"/>
              </a:ext>
            </a:extLst>
          </p:cNvPr>
          <p:cNvSpPr>
            <a:spLocks noGrp="1"/>
          </p:cNvSpPr>
          <p:nvPr>
            <p:ph type="body" sz="quarter" idx="12"/>
          </p:nvPr>
        </p:nvSpPr>
        <p:spPr>
          <a:xfrm>
            <a:off x="431800" y="864001"/>
            <a:ext cx="3975100" cy="936156"/>
          </a:xfrm>
        </p:spPr>
        <p:txBody>
          <a:bodyPr/>
          <a:lstStyle/>
          <a:p>
            <a:r>
              <a:rPr lang="en-US" sz="2400" dirty="0"/>
              <a:t>Servers Common Risks are:</a:t>
            </a:r>
          </a:p>
        </p:txBody>
      </p:sp>
      <p:sp>
        <p:nvSpPr>
          <p:cNvPr id="3" name="Content Placeholder 2">
            <a:extLst>
              <a:ext uri="{FF2B5EF4-FFF2-40B4-BE49-F238E27FC236}">
                <a16:creationId xmlns:a16="http://schemas.microsoft.com/office/drawing/2014/main" id="{616BC25F-F41F-4EE7-8166-FD25E15EA654}"/>
              </a:ext>
            </a:extLst>
          </p:cNvPr>
          <p:cNvSpPr>
            <a:spLocks noGrp="1"/>
          </p:cNvSpPr>
          <p:nvPr>
            <p:ph idx="1"/>
          </p:nvPr>
        </p:nvSpPr>
        <p:spPr>
          <a:xfrm>
            <a:off x="519549" y="2190451"/>
            <a:ext cx="3974900" cy="3195938"/>
          </a:xfrm>
        </p:spPr>
        <p:txBody>
          <a:bodyPr/>
          <a:lstStyle/>
          <a:p>
            <a:r>
              <a:rPr lang="en-US" sz="2000" dirty="0">
                <a:solidFill>
                  <a:schemeClr val="tx1">
                    <a:lumMod val="75000"/>
                    <a:lumOff val="25000"/>
                  </a:schemeClr>
                </a:solidFill>
              </a:rPr>
              <a:t>Infrastructure scalability issue</a:t>
            </a:r>
          </a:p>
          <a:p>
            <a:r>
              <a:rPr lang="en-US" sz="2000" dirty="0">
                <a:solidFill>
                  <a:schemeClr val="tx1">
                    <a:lumMod val="75000"/>
                    <a:lumOff val="25000"/>
                  </a:schemeClr>
                </a:solidFill>
              </a:rPr>
              <a:t>Expensive to maintain and upgrade</a:t>
            </a:r>
          </a:p>
          <a:p>
            <a:r>
              <a:rPr lang="en-US" sz="2000" dirty="0">
                <a:solidFill>
                  <a:schemeClr val="tx1">
                    <a:lumMod val="75000"/>
                    <a:lumOff val="25000"/>
                  </a:schemeClr>
                </a:solidFill>
              </a:rPr>
              <a:t>Minimal data backup and recovery</a:t>
            </a:r>
          </a:p>
          <a:p>
            <a:r>
              <a:rPr lang="en-US" sz="2000" dirty="0">
                <a:solidFill>
                  <a:schemeClr val="tx1">
                    <a:lumMod val="75000"/>
                    <a:lumOff val="25000"/>
                  </a:schemeClr>
                </a:solidFill>
              </a:rPr>
              <a:t>Single point of failure</a:t>
            </a:r>
          </a:p>
          <a:p>
            <a:r>
              <a:rPr lang="en-US" sz="2000" dirty="0">
                <a:solidFill>
                  <a:schemeClr val="tx1">
                    <a:lumMod val="75000"/>
                    <a:lumOff val="25000"/>
                  </a:schemeClr>
                </a:solidFill>
              </a:rPr>
              <a:t>Platform Dependency </a:t>
            </a:r>
          </a:p>
        </p:txBody>
      </p:sp>
      <p:sp>
        <p:nvSpPr>
          <p:cNvPr id="4" name="Slide Number Placeholder 3">
            <a:extLst>
              <a:ext uri="{FF2B5EF4-FFF2-40B4-BE49-F238E27FC236}">
                <a16:creationId xmlns:a16="http://schemas.microsoft.com/office/drawing/2014/main" id="{27A106A1-5BFA-4033-8A49-0E0F2A688C19}"/>
              </a:ext>
            </a:extLst>
          </p:cNvPr>
          <p:cNvSpPr>
            <a:spLocks noGrp="1"/>
          </p:cNvSpPr>
          <p:nvPr>
            <p:ph type="sldNum" sz="quarter" idx="11"/>
          </p:nvPr>
        </p:nvSpPr>
        <p:spPr/>
        <p:txBody>
          <a:bodyPr/>
          <a:lstStyle/>
          <a:p>
            <a:fld id="{4B73C415-D670-4716-A5EC-CC4D52CA2BAC}" type="slidenum">
              <a:rPr lang="en-US" smtClean="0"/>
              <a:pPr/>
              <a:t>4</a:t>
            </a:fld>
            <a:endParaRPr lang="en-US" dirty="0"/>
          </a:p>
        </p:txBody>
      </p:sp>
      <p:sp>
        <p:nvSpPr>
          <p:cNvPr id="9" name="Picture Placeholder 8">
            <a:extLst>
              <a:ext uri="{FF2B5EF4-FFF2-40B4-BE49-F238E27FC236}">
                <a16:creationId xmlns:a16="http://schemas.microsoft.com/office/drawing/2014/main" id="{38C1169D-C5A4-415D-99F5-256BF2D7C602}"/>
              </a:ext>
            </a:extLst>
          </p:cNvPr>
          <p:cNvSpPr>
            <a:spLocks noGrp="1"/>
          </p:cNvSpPr>
          <p:nvPr>
            <p:ph type="pic" sz="quarter" idx="13"/>
          </p:nvPr>
        </p:nvSpPr>
        <p:spPr/>
      </p:sp>
      <p:pic>
        <p:nvPicPr>
          <p:cNvPr id="7" name="Picture 6">
            <a:extLst>
              <a:ext uri="{FF2B5EF4-FFF2-40B4-BE49-F238E27FC236}">
                <a16:creationId xmlns:a16="http://schemas.microsoft.com/office/drawing/2014/main" id="{91A76FFF-6B38-4905-B813-DF2C9E0E3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2221" y="1471611"/>
            <a:ext cx="6960049" cy="3914778"/>
          </a:xfrm>
          <a:prstGeom prst="rect">
            <a:avLst/>
          </a:prstGeom>
        </p:spPr>
      </p:pic>
    </p:spTree>
    <p:extLst>
      <p:ext uri="{BB962C8B-B14F-4D97-AF65-F5344CB8AC3E}">
        <p14:creationId xmlns:p14="http://schemas.microsoft.com/office/powerpoint/2010/main" val="261889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1E997E-8F13-4E86-B8D5-6D79226C4B82}"/>
              </a:ext>
            </a:extLst>
          </p:cNvPr>
          <p:cNvSpPr>
            <a:spLocks noGrp="1"/>
          </p:cNvSpPr>
          <p:nvPr>
            <p:ph idx="1"/>
          </p:nvPr>
        </p:nvSpPr>
        <p:spPr>
          <a:xfrm>
            <a:off x="680727" y="4790551"/>
            <a:ext cx="4974545" cy="1996012"/>
          </a:xfrm>
        </p:spPr>
        <p:txBody>
          <a:bodyPr/>
          <a:lstStyle/>
          <a:p>
            <a:pPr algn="just">
              <a:spcBef>
                <a:spcPts val="0"/>
              </a:spcBef>
              <a:spcAft>
                <a:spcPts val="0"/>
              </a:spcAft>
            </a:pPr>
            <a:r>
              <a:rPr lang="en-US" dirty="0"/>
              <a:t>Cloud computing is the delivery of computing services, such as servers, storage, and software, over the Internet. It allows individuals and organizations to access and use shared computing resources on demand, without maintaining their own physical infrastructure.</a:t>
            </a:r>
          </a:p>
        </p:txBody>
      </p:sp>
      <p:sp>
        <p:nvSpPr>
          <p:cNvPr id="3" name="Slide Number Placeholder 2">
            <a:extLst>
              <a:ext uri="{FF2B5EF4-FFF2-40B4-BE49-F238E27FC236}">
                <a16:creationId xmlns:a16="http://schemas.microsoft.com/office/drawing/2014/main" id="{14E965B8-0A1A-4EC2-BD78-17DDC5868AA1}"/>
              </a:ext>
            </a:extLst>
          </p:cNvPr>
          <p:cNvSpPr>
            <a:spLocks noGrp="1"/>
          </p:cNvSpPr>
          <p:nvPr>
            <p:ph type="sldNum" sz="quarter" idx="11"/>
          </p:nvPr>
        </p:nvSpPr>
        <p:spPr/>
        <p:txBody>
          <a:bodyPr/>
          <a:lstStyle/>
          <a:p>
            <a:fld id="{4B73C415-D670-4716-A5EC-CC4D52CA2BAC}" type="slidenum">
              <a:rPr lang="en-US" noProof="0" smtClean="0"/>
              <a:pPr/>
              <a:t>5</a:t>
            </a:fld>
            <a:endParaRPr lang="en-US" noProof="0" dirty="0"/>
          </a:p>
        </p:txBody>
      </p:sp>
      <p:pic>
        <p:nvPicPr>
          <p:cNvPr id="14" name="Picture Placeholder 13">
            <a:extLst>
              <a:ext uri="{FF2B5EF4-FFF2-40B4-BE49-F238E27FC236}">
                <a16:creationId xmlns:a16="http://schemas.microsoft.com/office/drawing/2014/main" id="{6AECA891-0A5F-4A57-8755-3BC46DCD698D}"/>
              </a:ext>
            </a:extLst>
          </p:cNvPr>
          <p:cNvPicPr>
            <a:picLocks noGrp="1" noChangeAspect="1"/>
          </p:cNvPicPr>
          <p:nvPr>
            <p:ph type="pic" sz="quarter" idx="12"/>
          </p:nvPr>
        </p:nvPicPr>
        <p:blipFill>
          <a:blip r:embed="rId2"/>
          <a:srcRect l="4343" r="4343"/>
          <a:stretch>
            <a:fillRect/>
          </a:stretch>
        </p:blipFill>
        <p:spPr>
          <a:prstGeom prst="rect">
            <a:avLst/>
          </a:prstGeom>
        </p:spPr>
      </p:pic>
      <p:sp>
        <p:nvSpPr>
          <p:cNvPr id="5" name="Title 4">
            <a:extLst>
              <a:ext uri="{FF2B5EF4-FFF2-40B4-BE49-F238E27FC236}">
                <a16:creationId xmlns:a16="http://schemas.microsoft.com/office/drawing/2014/main" id="{73785772-9585-4B7C-AAFC-0E7565D8AE6D}"/>
              </a:ext>
            </a:extLst>
          </p:cNvPr>
          <p:cNvSpPr>
            <a:spLocks noGrp="1"/>
          </p:cNvSpPr>
          <p:nvPr>
            <p:ph type="title"/>
          </p:nvPr>
        </p:nvSpPr>
        <p:spPr>
          <a:xfrm>
            <a:off x="680728" y="3981451"/>
            <a:ext cx="4974545" cy="707514"/>
          </a:xfrm>
        </p:spPr>
        <p:txBody>
          <a:bodyPr/>
          <a:lstStyle/>
          <a:p>
            <a:r>
              <a:rPr lang="en-US" dirty="0"/>
              <a:t>Introduction (Cloud)</a:t>
            </a:r>
          </a:p>
        </p:txBody>
      </p:sp>
      <p:sp>
        <p:nvSpPr>
          <p:cNvPr id="10" name="Text Placeholder 9">
            <a:extLst>
              <a:ext uri="{FF2B5EF4-FFF2-40B4-BE49-F238E27FC236}">
                <a16:creationId xmlns:a16="http://schemas.microsoft.com/office/drawing/2014/main" id="{FB3A27B2-BA68-449F-82F5-142613DB7830}"/>
              </a:ext>
            </a:extLst>
          </p:cNvPr>
          <p:cNvSpPr>
            <a:spLocks noGrp="1"/>
          </p:cNvSpPr>
          <p:nvPr>
            <p:ph type="body" sz="quarter" idx="17"/>
          </p:nvPr>
        </p:nvSpPr>
        <p:spPr>
          <a:xfrm>
            <a:off x="7131511" y="1168748"/>
            <a:ext cx="4693422" cy="360000"/>
          </a:xfrm>
        </p:spPr>
        <p:txBody>
          <a:bodyPr/>
          <a:lstStyle/>
          <a:p>
            <a:pPr algn="l"/>
            <a:r>
              <a:rPr lang="en-US" sz="2400" dirty="0"/>
              <a:t>Characteristics</a:t>
            </a:r>
          </a:p>
        </p:txBody>
      </p:sp>
      <p:sp>
        <p:nvSpPr>
          <p:cNvPr id="11" name="Text Placeholder 10">
            <a:extLst>
              <a:ext uri="{FF2B5EF4-FFF2-40B4-BE49-F238E27FC236}">
                <a16:creationId xmlns:a16="http://schemas.microsoft.com/office/drawing/2014/main" id="{ABBC9732-9F4C-44AA-88FB-B5FCCA05C078}"/>
              </a:ext>
            </a:extLst>
          </p:cNvPr>
          <p:cNvSpPr>
            <a:spLocks noGrp="1"/>
          </p:cNvSpPr>
          <p:nvPr>
            <p:ph type="body" sz="quarter" idx="18"/>
          </p:nvPr>
        </p:nvSpPr>
        <p:spPr>
          <a:xfrm>
            <a:off x="7131511" y="1623148"/>
            <a:ext cx="4693423" cy="2053113"/>
          </a:xfrm>
        </p:spPr>
        <p:txBody>
          <a:bodyPr/>
          <a:lstStyle/>
          <a:p>
            <a:pPr marL="112713" indent="-112713" algn="l">
              <a:lnSpc>
                <a:spcPct val="150000"/>
              </a:lnSpc>
              <a:spcBef>
                <a:spcPts val="0"/>
              </a:spcBef>
              <a:spcAft>
                <a:spcPts val="0"/>
              </a:spcAft>
              <a:buFont typeface="Arial" panose="020B0604020202020204" pitchFamily="34" charset="0"/>
              <a:buChar char="•"/>
            </a:pPr>
            <a:r>
              <a:rPr lang="en-US" sz="1600" dirty="0"/>
              <a:t>On-demand Self-service</a:t>
            </a:r>
          </a:p>
          <a:p>
            <a:pPr marL="112713" indent="-112713" algn="l">
              <a:lnSpc>
                <a:spcPct val="150000"/>
              </a:lnSpc>
              <a:spcBef>
                <a:spcPts val="0"/>
              </a:spcBef>
              <a:spcAft>
                <a:spcPts val="0"/>
              </a:spcAft>
              <a:buFont typeface="Arial" panose="020B0604020202020204" pitchFamily="34" charset="0"/>
              <a:buChar char="•"/>
            </a:pPr>
            <a:r>
              <a:rPr lang="en-US" sz="1600" dirty="0"/>
              <a:t>Broad Network Access</a:t>
            </a:r>
          </a:p>
          <a:p>
            <a:pPr marL="112713" indent="-112713" algn="l">
              <a:lnSpc>
                <a:spcPct val="150000"/>
              </a:lnSpc>
              <a:spcBef>
                <a:spcPts val="0"/>
              </a:spcBef>
              <a:spcAft>
                <a:spcPts val="0"/>
              </a:spcAft>
              <a:buFont typeface="Arial" panose="020B0604020202020204" pitchFamily="34" charset="0"/>
              <a:buChar char="•"/>
            </a:pPr>
            <a:r>
              <a:rPr lang="en-US" sz="1600" dirty="0"/>
              <a:t>Resource Pooling</a:t>
            </a:r>
          </a:p>
          <a:p>
            <a:pPr marL="112713" indent="-112713" algn="l">
              <a:lnSpc>
                <a:spcPct val="150000"/>
              </a:lnSpc>
              <a:spcBef>
                <a:spcPts val="0"/>
              </a:spcBef>
              <a:spcAft>
                <a:spcPts val="0"/>
              </a:spcAft>
              <a:buFont typeface="Arial" panose="020B0604020202020204" pitchFamily="34" charset="0"/>
              <a:buChar char="•"/>
            </a:pPr>
            <a:r>
              <a:rPr lang="en-US" sz="1600" dirty="0"/>
              <a:t>Rapid Elasticity</a:t>
            </a:r>
          </a:p>
          <a:p>
            <a:pPr marL="112713" indent="-112713" algn="l">
              <a:lnSpc>
                <a:spcPct val="150000"/>
              </a:lnSpc>
              <a:spcBef>
                <a:spcPts val="0"/>
              </a:spcBef>
              <a:spcAft>
                <a:spcPts val="0"/>
              </a:spcAft>
              <a:buFont typeface="Arial" panose="020B0604020202020204" pitchFamily="34" charset="0"/>
              <a:buChar char="•"/>
            </a:pPr>
            <a:r>
              <a:rPr lang="en-US" sz="1600" dirty="0"/>
              <a:t>Measured Service</a:t>
            </a:r>
          </a:p>
        </p:txBody>
      </p:sp>
      <p:sp>
        <p:nvSpPr>
          <p:cNvPr id="15" name="Text Placeholder 9">
            <a:extLst>
              <a:ext uri="{FF2B5EF4-FFF2-40B4-BE49-F238E27FC236}">
                <a16:creationId xmlns:a16="http://schemas.microsoft.com/office/drawing/2014/main" id="{427F28A0-0B1D-4149-AEC8-6892E36670BF}"/>
              </a:ext>
            </a:extLst>
          </p:cNvPr>
          <p:cNvSpPr txBox="1">
            <a:spLocks/>
          </p:cNvSpPr>
          <p:nvPr/>
        </p:nvSpPr>
        <p:spPr>
          <a:xfrm>
            <a:off x="7131511" y="3719112"/>
            <a:ext cx="4693422" cy="36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dirty="0"/>
              <a:t>Benefits</a:t>
            </a:r>
          </a:p>
        </p:txBody>
      </p:sp>
      <p:sp>
        <p:nvSpPr>
          <p:cNvPr id="16" name="Text Placeholder 10">
            <a:extLst>
              <a:ext uri="{FF2B5EF4-FFF2-40B4-BE49-F238E27FC236}">
                <a16:creationId xmlns:a16="http://schemas.microsoft.com/office/drawing/2014/main" id="{F7ECBDE6-089D-4977-B86E-4FD2214ED03A}"/>
              </a:ext>
            </a:extLst>
          </p:cNvPr>
          <p:cNvSpPr txBox="1">
            <a:spLocks/>
          </p:cNvSpPr>
          <p:nvPr/>
        </p:nvSpPr>
        <p:spPr>
          <a:xfrm>
            <a:off x="7131511" y="4173513"/>
            <a:ext cx="4693423" cy="1844734"/>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2713" indent="-112713" algn="l">
              <a:lnSpc>
                <a:spcPct val="150000"/>
              </a:lnSpc>
              <a:spcBef>
                <a:spcPts val="0"/>
              </a:spcBef>
              <a:spcAft>
                <a:spcPts val="0"/>
              </a:spcAft>
              <a:buFont typeface="Arial" panose="020B0604020202020204" pitchFamily="34" charset="0"/>
              <a:buChar char="•"/>
            </a:pPr>
            <a:r>
              <a:rPr lang="en-US" sz="1600" dirty="0"/>
              <a:t>Improved performance</a:t>
            </a:r>
          </a:p>
          <a:p>
            <a:pPr marL="112713" indent="-112713" algn="l">
              <a:lnSpc>
                <a:spcPct val="150000"/>
              </a:lnSpc>
              <a:spcBef>
                <a:spcPts val="0"/>
              </a:spcBef>
              <a:spcAft>
                <a:spcPts val="0"/>
              </a:spcAft>
              <a:buFont typeface="Arial" panose="020B0604020202020204" pitchFamily="34" charset="0"/>
              <a:buChar char="•"/>
            </a:pPr>
            <a:r>
              <a:rPr lang="en-US" sz="1600" dirty="0"/>
              <a:t>Instant update &amp; free software</a:t>
            </a:r>
          </a:p>
          <a:p>
            <a:pPr marL="112713" indent="-112713" algn="l">
              <a:lnSpc>
                <a:spcPct val="150000"/>
              </a:lnSpc>
              <a:spcBef>
                <a:spcPts val="0"/>
              </a:spcBef>
              <a:spcAft>
                <a:spcPts val="0"/>
              </a:spcAft>
              <a:buFont typeface="Arial" panose="020B0604020202020204" pitchFamily="34" charset="0"/>
              <a:buChar char="•"/>
            </a:pPr>
            <a:r>
              <a:rPr lang="en-US" sz="1600" dirty="0"/>
              <a:t>Device independence &amp; Mobility</a:t>
            </a:r>
          </a:p>
          <a:p>
            <a:pPr marL="112713" indent="-112713" algn="l">
              <a:lnSpc>
                <a:spcPct val="150000"/>
              </a:lnSpc>
              <a:spcBef>
                <a:spcPts val="0"/>
              </a:spcBef>
              <a:spcAft>
                <a:spcPts val="0"/>
              </a:spcAft>
              <a:buFont typeface="Arial" panose="020B0604020202020204" pitchFamily="34" charset="0"/>
              <a:buChar char="•"/>
            </a:pPr>
            <a:r>
              <a:rPr lang="en-US" sz="1600" dirty="0"/>
              <a:t>Reduce capital expenditure </a:t>
            </a:r>
          </a:p>
          <a:p>
            <a:pPr marL="112713" indent="-112713" algn="l">
              <a:lnSpc>
                <a:spcPct val="150000"/>
              </a:lnSpc>
              <a:spcBef>
                <a:spcPts val="0"/>
              </a:spcBef>
              <a:spcAft>
                <a:spcPts val="0"/>
              </a:spcAft>
              <a:buFont typeface="Arial" panose="020B0604020202020204" pitchFamily="34" charset="0"/>
              <a:buChar char="•"/>
            </a:pPr>
            <a:r>
              <a:rPr lang="en-US" sz="1600" dirty="0"/>
              <a:t>Fast Deployment &amp; Continuous Service Delivery</a:t>
            </a:r>
          </a:p>
        </p:txBody>
      </p:sp>
      <p:cxnSp>
        <p:nvCxnSpPr>
          <p:cNvPr id="17" name="Straight Connector 16">
            <a:extLst>
              <a:ext uri="{FF2B5EF4-FFF2-40B4-BE49-F238E27FC236}">
                <a16:creationId xmlns:a16="http://schemas.microsoft.com/office/drawing/2014/main" id="{9B1B20DF-BEAC-4A8A-A38F-87EC6653E78E}"/>
              </a:ext>
              <a:ext uri="{C183D7F6-B498-43B3-948B-1728B52AA6E4}">
                <adec:decorative xmlns:adec="http://schemas.microsoft.com/office/drawing/2017/decorative" val="1"/>
              </a:ext>
            </a:extLst>
          </p:cNvPr>
          <p:cNvCxnSpPr>
            <a:cxnSpLocks/>
          </p:cNvCxnSpPr>
          <p:nvPr/>
        </p:nvCxnSpPr>
        <p:spPr>
          <a:xfrm>
            <a:off x="7078576" y="3551173"/>
            <a:ext cx="4799293" cy="93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38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06FC-E6D0-44AA-AA09-91DE659E8741}"/>
              </a:ext>
            </a:extLst>
          </p:cNvPr>
          <p:cNvSpPr>
            <a:spLocks noGrp="1"/>
          </p:cNvSpPr>
          <p:nvPr>
            <p:ph type="title"/>
          </p:nvPr>
        </p:nvSpPr>
        <p:spPr/>
        <p:txBody>
          <a:bodyPr/>
          <a:lstStyle/>
          <a:p>
            <a:pPr algn="ctr"/>
            <a:r>
              <a:rPr lang="en-US" dirty="0"/>
              <a:t>Introduction (Cloud Architecture)</a:t>
            </a:r>
          </a:p>
        </p:txBody>
      </p:sp>
      <p:sp>
        <p:nvSpPr>
          <p:cNvPr id="4" name="Slide Number Placeholder 3">
            <a:extLst>
              <a:ext uri="{FF2B5EF4-FFF2-40B4-BE49-F238E27FC236}">
                <a16:creationId xmlns:a16="http://schemas.microsoft.com/office/drawing/2014/main" id="{592AC219-CEBF-4033-965D-7296B9BC58F6}"/>
              </a:ext>
            </a:extLst>
          </p:cNvPr>
          <p:cNvSpPr>
            <a:spLocks noGrp="1"/>
          </p:cNvSpPr>
          <p:nvPr>
            <p:ph type="sldNum" sz="quarter" idx="11"/>
          </p:nvPr>
        </p:nvSpPr>
        <p:spPr/>
        <p:txBody>
          <a:bodyPr/>
          <a:lstStyle/>
          <a:p>
            <a:fld id="{4B73C415-D670-4716-A5EC-CC4D52CA2BAC}" type="slidenum">
              <a:rPr lang="en-US" noProof="0" smtClean="0"/>
              <a:pPr/>
              <a:t>6</a:t>
            </a:fld>
            <a:endParaRPr lang="en-US" noProof="0" dirty="0"/>
          </a:p>
        </p:txBody>
      </p:sp>
      <p:pic>
        <p:nvPicPr>
          <p:cNvPr id="5" name="內容版面配置區 3">
            <a:extLst>
              <a:ext uri="{FF2B5EF4-FFF2-40B4-BE49-F238E27FC236}">
                <a16:creationId xmlns:a16="http://schemas.microsoft.com/office/drawing/2014/main" id="{B471476E-C771-4D29-847D-C665F280D11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86733" b="8029"/>
          <a:stretch/>
        </p:blipFill>
        <p:spPr>
          <a:xfrm>
            <a:off x="1212239" y="1774454"/>
            <a:ext cx="1329430" cy="2445027"/>
          </a:xfrm>
        </p:spPr>
      </p:pic>
      <p:pic>
        <p:nvPicPr>
          <p:cNvPr id="6" name="內容版面配置區 3">
            <a:extLst>
              <a:ext uri="{FF2B5EF4-FFF2-40B4-BE49-F238E27FC236}">
                <a16:creationId xmlns:a16="http://schemas.microsoft.com/office/drawing/2014/main" id="{4BD44328-E26F-4568-876E-18897AB282E5}"/>
              </a:ext>
            </a:extLst>
          </p:cNvPr>
          <p:cNvPicPr>
            <a:picLocks noChangeAspect="1"/>
          </p:cNvPicPr>
          <p:nvPr/>
        </p:nvPicPr>
        <p:blipFill rotWithShape="1">
          <a:blip r:embed="rId2">
            <a:extLst>
              <a:ext uri="{28A0092B-C50C-407E-A947-70E740481C1C}">
                <a14:useLocalDpi xmlns:a14="http://schemas.microsoft.com/office/drawing/2010/main" val="0"/>
              </a:ext>
            </a:extLst>
          </a:blip>
          <a:srcRect l="13216" r="45471" b="8029"/>
          <a:stretch/>
        </p:blipFill>
        <p:spPr>
          <a:xfrm>
            <a:off x="2536699" y="1774454"/>
            <a:ext cx="4139648" cy="2445027"/>
          </a:xfrm>
          <a:prstGeom prst="rect">
            <a:avLst/>
          </a:prstGeom>
        </p:spPr>
      </p:pic>
      <p:pic>
        <p:nvPicPr>
          <p:cNvPr id="7" name="內容版面配置區 3">
            <a:extLst>
              <a:ext uri="{FF2B5EF4-FFF2-40B4-BE49-F238E27FC236}">
                <a16:creationId xmlns:a16="http://schemas.microsoft.com/office/drawing/2014/main" id="{6C905BA4-9598-48EC-82F9-5D97B28FC854}"/>
              </a:ext>
            </a:extLst>
          </p:cNvPr>
          <p:cNvPicPr>
            <a:picLocks noChangeAspect="1"/>
          </p:cNvPicPr>
          <p:nvPr/>
        </p:nvPicPr>
        <p:blipFill rotWithShape="1">
          <a:blip r:embed="rId2">
            <a:extLst>
              <a:ext uri="{28A0092B-C50C-407E-A947-70E740481C1C}">
                <a14:useLocalDpi xmlns:a14="http://schemas.microsoft.com/office/drawing/2010/main" val="0"/>
              </a:ext>
            </a:extLst>
          </a:blip>
          <a:srcRect l="54331" b="8029"/>
          <a:stretch/>
        </p:blipFill>
        <p:spPr>
          <a:xfrm>
            <a:off x="6656469" y="1774454"/>
            <a:ext cx="4576212" cy="2445027"/>
          </a:xfrm>
          <a:prstGeom prst="rect">
            <a:avLst/>
          </a:prstGeom>
        </p:spPr>
      </p:pic>
      <p:sp>
        <p:nvSpPr>
          <p:cNvPr id="14" name="Rectangle 13">
            <a:extLst>
              <a:ext uri="{FF2B5EF4-FFF2-40B4-BE49-F238E27FC236}">
                <a16:creationId xmlns:a16="http://schemas.microsoft.com/office/drawing/2014/main" id="{599CC25C-92E0-4E7B-B9A1-D9B7D77DB8A5}"/>
              </a:ext>
            </a:extLst>
          </p:cNvPr>
          <p:cNvSpPr/>
          <p:nvPr/>
        </p:nvSpPr>
        <p:spPr>
          <a:xfrm>
            <a:off x="4941055" y="3869466"/>
            <a:ext cx="961053" cy="545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a:t>
            </a:r>
          </a:p>
        </p:txBody>
      </p:sp>
    </p:spTree>
    <p:extLst>
      <p:ext uri="{BB962C8B-B14F-4D97-AF65-F5344CB8AC3E}">
        <p14:creationId xmlns:p14="http://schemas.microsoft.com/office/powerpoint/2010/main" val="216039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CACD442A-FEB4-4A8A-9B1A-C30CD013100A}"/>
              </a:ext>
            </a:extLst>
          </p:cNvPr>
          <p:cNvSpPr txBox="1">
            <a:spLocks/>
          </p:cNvSpPr>
          <p:nvPr/>
        </p:nvSpPr>
        <p:spPr>
          <a:xfrm>
            <a:off x="5217320" y="1461293"/>
            <a:ext cx="6974680" cy="3935414"/>
          </a:xfrm>
          <a:prstGeom prst="rect">
            <a:avLst/>
          </a:prstGeom>
          <a:solidFill>
            <a:schemeClr val="bg1">
              <a:lumMod val="95000"/>
              <a:alpha val="70000"/>
            </a:schemeClr>
          </a:solidFill>
          <a:ln w="95250" cap="sq" cmpd="sng" algn="ctr">
            <a:noFill/>
            <a:prstDash val="solid"/>
            <a:miter lim="800000"/>
          </a:ln>
          <a:effectLst/>
        </p:spPr>
      </p:sp>
      <p:sp>
        <p:nvSpPr>
          <p:cNvPr id="2" name="Title 1">
            <a:extLst>
              <a:ext uri="{FF2B5EF4-FFF2-40B4-BE49-F238E27FC236}">
                <a16:creationId xmlns:a16="http://schemas.microsoft.com/office/drawing/2014/main" id="{923EAE0D-88F0-4123-A369-92983D7E55DC}"/>
              </a:ext>
            </a:extLst>
          </p:cNvPr>
          <p:cNvSpPr>
            <a:spLocks noGrp="1"/>
          </p:cNvSpPr>
          <p:nvPr>
            <p:ph type="title"/>
          </p:nvPr>
        </p:nvSpPr>
        <p:spPr/>
        <p:txBody>
          <a:bodyPr/>
          <a:lstStyle/>
          <a:p>
            <a:pPr algn="ctr"/>
            <a:r>
              <a:rPr lang="en-US" dirty="0"/>
              <a:t>Introduction (Common Disadvantages of Cloud)</a:t>
            </a:r>
          </a:p>
        </p:txBody>
      </p:sp>
      <p:sp>
        <p:nvSpPr>
          <p:cNvPr id="5" name="Text Placeholder 4">
            <a:extLst>
              <a:ext uri="{FF2B5EF4-FFF2-40B4-BE49-F238E27FC236}">
                <a16:creationId xmlns:a16="http://schemas.microsoft.com/office/drawing/2014/main" id="{B3873866-C6DF-4447-8D2F-8A88CF14E6CB}"/>
              </a:ext>
            </a:extLst>
          </p:cNvPr>
          <p:cNvSpPr>
            <a:spLocks noGrp="1"/>
          </p:cNvSpPr>
          <p:nvPr>
            <p:ph type="body" sz="quarter" idx="12"/>
          </p:nvPr>
        </p:nvSpPr>
        <p:spPr>
          <a:xfrm>
            <a:off x="431800" y="864001"/>
            <a:ext cx="3975100" cy="936156"/>
          </a:xfrm>
        </p:spPr>
        <p:txBody>
          <a:bodyPr/>
          <a:lstStyle/>
          <a:p>
            <a:r>
              <a:rPr lang="en-US" sz="2400" dirty="0"/>
              <a:t>Common Risks of Clouds are:</a:t>
            </a:r>
          </a:p>
        </p:txBody>
      </p:sp>
      <p:sp>
        <p:nvSpPr>
          <p:cNvPr id="3" name="Content Placeholder 2">
            <a:extLst>
              <a:ext uri="{FF2B5EF4-FFF2-40B4-BE49-F238E27FC236}">
                <a16:creationId xmlns:a16="http://schemas.microsoft.com/office/drawing/2014/main" id="{616BC25F-F41F-4EE7-8166-FD25E15EA654}"/>
              </a:ext>
            </a:extLst>
          </p:cNvPr>
          <p:cNvSpPr>
            <a:spLocks noGrp="1"/>
          </p:cNvSpPr>
          <p:nvPr>
            <p:ph idx="1"/>
          </p:nvPr>
        </p:nvSpPr>
        <p:spPr>
          <a:xfrm>
            <a:off x="519549" y="1930539"/>
            <a:ext cx="3974900" cy="3935414"/>
          </a:xfrm>
        </p:spPr>
        <p:txBody>
          <a:bodyPr/>
          <a:lstStyle/>
          <a:p>
            <a:r>
              <a:rPr lang="en-US" sz="2000" dirty="0">
                <a:solidFill>
                  <a:schemeClr val="tx1">
                    <a:lumMod val="75000"/>
                    <a:lumOff val="25000"/>
                  </a:schemeClr>
                </a:solidFill>
              </a:rPr>
              <a:t>Account or service hijacking</a:t>
            </a:r>
          </a:p>
          <a:p>
            <a:r>
              <a:rPr lang="en-US" sz="2000" dirty="0">
                <a:solidFill>
                  <a:schemeClr val="tx1">
                    <a:lumMod val="75000"/>
                    <a:lumOff val="25000"/>
                  </a:schemeClr>
                </a:solidFill>
              </a:rPr>
              <a:t>Denial of service attacks</a:t>
            </a:r>
          </a:p>
          <a:p>
            <a:r>
              <a:rPr lang="en-US" sz="2000" dirty="0">
                <a:solidFill>
                  <a:schemeClr val="tx1">
                    <a:lumMod val="75000"/>
                    <a:lumOff val="25000"/>
                  </a:schemeClr>
                </a:solidFill>
              </a:rPr>
              <a:t>Bandwidth consumption </a:t>
            </a:r>
          </a:p>
          <a:p>
            <a:r>
              <a:rPr lang="en-US" sz="2000" dirty="0">
                <a:solidFill>
                  <a:schemeClr val="tx1">
                    <a:lumMod val="75000"/>
                    <a:lumOff val="25000"/>
                  </a:schemeClr>
                </a:solidFill>
              </a:rPr>
              <a:t>Data latency rate is high</a:t>
            </a:r>
          </a:p>
          <a:p>
            <a:r>
              <a:rPr lang="en-US" sz="2000" dirty="0">
                <a:solidFill>
                  <a:schemeClr val="tx1">
                    <a:lumMod val="75000"/>
                    <a:lumOff val="25000"/>
                  </a:schemeClr>
                </a:solidFill>
              </a:rPr>
              <a:t>Centralized</a:t>
            </a:r>
          </a:p>
          <a:p>
            <a:r>
              <a:rPr lang="en-US" sz="2000" dirty="0">
                <a:solidFill>
                  <a:schemeClr val="tx1">
                    <a:lumMod val="75000"/>
                    <a:lumOff val="25000"/>
                  </a:schemeClr>
                </a:solidFill>
              </a:rPr>
              <a:t>Realtime interaction  </a:t>
            </a:r>
          </a:p>
          <a:p>
            <a:endParaRPr lang="en-US" sz="2000" dirty="0">
              <a:solidFill>
                <a:schemeClr val="tx1">
                  <a:lumMod val="75000"/>
                  <a:lumOff val="25000"/>
                </a:schemeClr>
              </a:solidFill>
            </a:endParaRPr>
          </a:p>
        </p:txBody>
      </p:sp>
      <p:sp>
        <p:nvSpPr>
          <p:cNvPr id="4" name="Slide Number Placeholder 3">
            <a:extLst>
              <a:ext uri="{FF2B5EF4-FFF2-40B4-BE49-F238E27FC236}">
                <a16:creationId xmlns:a16="http://schemas.microsoft.com/office/drawing/2014/main" id="{27A106A1-5BFA-4033-8A49-0E0F2A688C19}"/>
              </a:ext>
            </a:extLst>
          </p:cNvPr>
          <p:cNvSpPr>
            <a:spLocks noGrp="1"/>
          </p:cNvSpPr>
          <p:nvPr>
            <p:ph type="sldNum" sz="quarter" idx="11"/>
          </p:nvPr>
        </p:nvSpPr>
        <p:spPr/>
        <p:txBody>
          <a:bodyPr/>
          <a:lstStyle/>
          <a:p>
            <a:fld id="{4B73C415-D670-4716-A5EC-CC4D52CA2BAC}" type="slidenum">
              <a:rPr lang="en-US" smtClean="0"/>
              <a:pPr/>
              <a:t>7</a:t>
            </a:fld>
            <a:endParaRPr lang="en-US" dirty="0"/>
          </a:p>
        </p:txBody>
      </p:sp>
      <p:pic>
        <p:nvPicPr>
          <p:cNvPr id="14" name="Picture Placeholder 13">
            <a:extLst>
              <a:ext uri="{FF2B5EF4-FFF2-40B4-BE49-F238E27FC236}">
                <a16:creationId xmlns:a16="http://schemas.microsoft.com/office/drawing/2014/main" id="{52B18393-F319-49AF-852A-2E353FCC06B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7747" b="7747"/>
          <a:stretch>
            <a:fillRect/>
          </a:stretch>
        </p:blipFill>
        <p:spPr/>
      </p:pic>
    </p:spTree>
    <p:extLst>
      <p:ext uri="{BB962C8B-B14F-4D97-AF65-F5344CB8AC3E}">
        <p14:creationId xmlns:p14="http://schemas.microsoft.com/office/powerpoint/2010/main" val="417557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63D0FEB3-F96C-4F94-AAAE-551110E820FB}"/>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5350212" y="38912"/>
            <a:ext cx="6412060" cy="3676261"/>
          </a:xfrm>
        </p:spPr>
      </p:pic>
      <p:sp>
        <p:nvSpPr>
          <p:cNvPr id="4" name="Title 3">
            <a:extLst>
              <a:ext uri="{FF2B5EF4-FFF2-40B4-BE49-F238E27FC236}">
                <a16:creationId xmlns:a16="http://schemas.microsoft.com/office/drawing/2014/main" id="{49E384DC-DAEE-4E7F-9DD5-4E5066C0652B}"/>
              </a:ext>
            </a:extLst>
          </p:cNvPr>
          <p:cNvSpPr>
            <a:spLocks noGrp="1"/>
          </p:cNvSpPr>
          <p:nvPr>
            <p:ph type="title"/>
          </p:nvPr>
        </p:nvSpPr>
        <p:spPr bwMode="gray"/>
        <p:txBody>
          <a:bodyPr/>
          <a:lstStyle/>
          <a:p>
            <a:r>
              <a:rPr lang="en-US" sz="2800" dirty="0"/>
              <a:t>Introduction (Edge Computing)</a:t>
            </a:r>
          </a:p>
        </p:txBody>
      </p:sp>
      <p:cxnSp>
        <p:nvCxnSpPr>
          <p:cNvPr id="10" name="Straight Connector 9">
            <a:extLst>
              <a:ext uri="{FF2B5EF4-FFF2-40B4-BE49-F238E27FC236}">
                <a16:creationId xmlns:a16="http://schemas.microsoft.com/office/drawing/2014/main" id="{5F4C8A63-F9E3-41F6-B725-B846F2010334}"/>
              </a:ext>
              <a:ext uri="{C183D7F6-B498-43B3-948B-1728B52AA6E4}">
                <adec:decorative xmlns:adec="http://schemas.microsoft.com/office/drawing/2017/decorative" val="1"/>
              </a:ext>
            </a:extLst>
          </p:cNvPr>
          <p:cNvCxnSpPr>
            <a:cxnSpLocks/>
          </p:cNvCxnSpPr>
          <p:nvPr/>
        </p:nvCxnSpPr>
        <p:spPr bwMode="gray">
          <a:xfrm>
            <a:off x="5658103" y="5491163"/>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DFE73750-57DB-4A35-85DD-B654E6A29A7C}"/>
              </a:ext>
            </a:extLst>
          </p:cNvPr>
          <p:cNvSpPr>
            <a:spLocks noGrp="1"/>
          </p:cNvSpPr>
          <p:nvPr>
            <p:ph type="body" sz="quarter" idx="14"/>
          </p:nvPr>
        </p:nvSpPr>
        <p:spPr bwMode="gray"/>
        <p:txBody>
          <a:bodyPr/>
          <a:lstStyle/>
          <a:p>
            <a:r>
              <a:rPr lang="en-US" dirty="0"/>
              <a:t>Edge computing is essentially bringing the computing resources closer to the devices needing it, such as Computer, mobile phones or vehicles.</a:t>
            </a:r>
          </a:p>
        </p:txBody>
      </p:sp>
      <p:sp>
        <p:nvSpPr>
          <p:cNvPr id="3" name="Slide Number Placeholder 2">
            <a:extLst>
              <a:ext uri="{FF2B5EF4-FFF2-40B4-BE49-F238E27FC236}">
                <a16:creationId xmlns:a16="http://schemas.microsoft.com/office/drawing/2014/main" id="{78CFACDF-9E04-4412-89F5-EA362056D7F8}"/>
              </a:ext>
            </a:extLst>
          </p:cNvPr>
          <p:cNvSpPr>
            <a:spLocks noGrp="1"/>
          </p:cNvSpPr>
          <p:nvPr>
            <p:ph type="sldNum" sz="quarter" idx="11"/>
          </p:nvPr>
        </p:nvSpPr>
        <p:spPr/>
        <p:txBody>
          <a:bodyPr/>
          <a:lstStyle/>
          <a:p>
            <a:fld id="{4B73C415-D670-4716-A5EC-CC4D52CA2BAC}" type="slidenum">
              <a:rPr lang="en-US" smtClean="0"/>
              <a:pPr/>
              <a:t>8</a:t>
            </a:fld>
            <a:endParaRPr lang="en-US" dirty="0"/>
          </a:p>
        </p:txBody>
      </p:sp>
      <p:sp>
        <p:nvSpPr>
          <p:cNvPr id="11" name="Text Placeholder 9">
            <a:extLst>
              <a:ext uri="{FF2B5EF4-FFF2-40B4-BE49-F238E27FC236}">
                <a16:creationId xmlns:a16="http://schemas.microsoft.com/office/drawing/2014/main" id="{5DB8028A-6E08-4B8B-B1DE-27140B0380C8}"/>
              </a:ext>
            </a:extLst>
          </p:cNvPr>
          <p:cNvSpPr txBox="1">
            <a:spLocks/>
          </p:cNvSpPr>
          <p:nvPr/>
        </p:nvSpPr>
        <p:spPr>
          <a:xfrm>
            <a:off x="380489" y="1168748"/>
            <a:ext cx="4693422" cy="360000"/>
          </a:xfrm>
          <a:prstGeom prst="rect">
            <a:avLst/>
          </a:prstGeom>
        </p:spPr>
        <p:txBody>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Characteristics</a:t>
            </a:r>
          </a:p>
        </p:txBody>
      </p:sp>
      <p:sp>
        <p:nvSpPr>
          <p:cNvPr id="12" name="Text Placeholder 10">
            <a:extLst>
              <a:ext uri="{FF2B5EF4-FFF2-40B4-BE49-F238E27FC236}">
                <a16:creationId xmlns:a16="http://schemas.microsoft.com/office/drawing/2014/main" id="{9991F657-BACC-429C-B764-FA3B1F23D68D}"/>
              </a:ext>
            </a:extLst>
          </p:cNvPr>
          <p:cNvSpPr txBox="1">
            <a:spLocks/>
          </p:cNvSpPr>
          <p:nvPr/>
        </p:nvSpPr>
        <p:spPr>
          <a:xfrm>
            <a:off x="380489" y="1623148"/>
            <a:ext cx="4693423" cy="2053113"/>
          </a:xfrm>
          <a:prstGeom prst="rect">
            <a:avLst/>
          </a:prstGeom>
        </p:spPr>
        <p:txBody>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2713" indent="-112713">
              <a:lnSpc>
                <a:spcPct val="150000"/>
              </a:lnSpc>
              <a:spcBef>
                <a:spcPts val="0"/>
              </a:spcBef>
              <a:spcAft>
                <a:spcPts val="0"/>
              </a:spcAft>
              <a:buFont typeface="Arial" panose="020B0604020202020204" pitchFamily="34" charset="0"/>
              <a:buChar char="•"/>
            </a:pPr>
            <a:r>
              <a:rPr lang="en-US" sz="1600" dirty="0"/>
              <a:t>Distributed data over different locations</a:t>
            </a:r>
          </a:p>
          <a:p>
            <a:pPr marL="112713" indent="-112713">
              <a:lnSpc>
                <a:spcPct val="150000"/>
              </a:lnSpc>
              <a:spcBef>
                <a:spcPts val="0"/>
              </a:spcBef>
              <a:spcAft>
                <a:spcPts val="0"/>
              </a:spcAft>
              <a:buFont typeface="Arial" panose="020B0604020202020204" pitchFamily="34" charset="0"/>
              <a:buChar char="•"/>
            </a:pPr>
            <a:r>
              <a:rPr lang="en-US" sz="1600" dirty="0"/>
              <a:t>Location awareness while accessing services</a:t>
            </a:r>
          </a:p>
          <a:p>
            <a:pPr marL="112713" indent="-112713">
              <a:lnSpc>
                <a:spcPct val="150000"/>
              </a:lnSpc>
              <a:spcBef>
                <a:spcPts val="0"/>
              </a:spcBef>
              <a:spcAft>
                <a:spcPts val="0"/>
              </a:spcAft>
              <a:buFont typeface="Arial" panose="020B0604020202020204" pitchFamily="34" charset="0"/>
              <a:buChar char="•"/>
            </a:pPr>
            <a:r>
              <a:rPr lang="en-US" sz="1600" dirty="0"/>
              <a:t>Low latency </a:t>
            </a:r>
          </a:p>
          <a:p>
            <a:pPr marL="112713" indent="-112713">
              <a:lnSpc>
                <a:spcPct val="150000"/>
              </a:lnSpc>
              <a:spcBef>
                <a:spcPts val="0"/>
              </a:spcBef>
              <a:spcAft>
                <a:spcPts val="0"/>
              </a:spcAft>
              <a:buFont typeface="Arial" panose="020B0604020202020204" pitchFamily="34" charset="0"/>
              <a:buChar char="•"/>
            </a:pPr>
            <a:r>
              <a:rPr lang="en-US" sz="1600" dirty="0"/>
              <a:t> Save Bandwidth</a:t>
            </a:r>
          </a:p>
          <a:p>
            <a:pPr marL="112713" indent="-112713">
              <a:lnSpc>
                <a:spcPct val="150000"/>
              </a:lnSpc>
              <a:spcBef>
                <a:spcPts val="0"/>
              </a:spcBef>
              <a:spcAft>
                <a:spcPts val="0"/>
              </a:spcAft>
              <a:buFont typeface="Arial" panose="020B0604020202020204" pitchFamily="34" charset="0"/>
              <a:buChar char="•"/>
            </a:pPr>
            <a:r>
              <a:rPr lang="en-US" sz="1600" dirty="0"/>
              <a:t>Reduce Congestion </a:t>
            </a:r>
          </a:p>
        </p:txBody>
      </p:sp>
      <p:sp>
        <p:nvSpPr>
          <p:cNvPr id="13" name="Text Placeholder 9">
            <a:extLst>
              <a:ext uri="{FF2B5EF4-FFF2-40B4-BE49-F238E27FC236}">
                <a16:creationId xmlns:a16="http://schemas.microsoft.com/office/drawing/2014/main" id="{9BFBEA9E-7D2F-4D84-9F5B-7881D4CF526D}"/>
              </a:ext>
            </a:extLst>
          </p:cNvPr>
          <p:cNvSpPr txBox="1">
            <a:spLocks/>
          </p:cNvSpPr>
          <p:nvPr/>
        </p:nvSpPr>
        <p:spPr>
          <a:xfrm>
            <a:off x="380489" y="3865032"/>
            <a:ext cx="4693422" cy="36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dirty="0"/>
              <a:t>Benefits</a:t>
            </a:r>
          </a:p>
        </p:txBody>
      </p:sp>
      <p:sp>
        <p:nvSpPr>
          <p:cNvPr id="14" name="Text Placeholder 10">
            <a:extLst>
              <a:ext uri="{FF2B5EF4-FFF2-40B4-BE49-F238E27FC236}">
                <a16:creationId xmlns:a16="http://schemas.microsoft.com/office/drawing/2014/main" id="{A2415930-A2F2-4E7E-8A31-F2AF52063B4B}"/>
              </a:ext>
            </a:extLst>
          </p:cNvPr>
          <p:cNvSpPr txBox="1">
            <a:spLocks/>
          </p:cNvSpPr>
          <p:nvPr/>
        </p:nvSpPr>
        <p:spPr>
          <a:xfrm>
            <a:off x="380489" y="4173512"/>
            <a:ext cx="4693423" cy="2334285"/>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2713" indent="-112713" algn="l">
              <a:lnSpc>
                <a:spcPct val="150000"/>
              </a:lnSpc>
              <a:spcBef>
                <a:spcPts val="0"/>
              </a:spcBef>
              <a:spcAft>
                <a:spcPts val="0"/>
              </a:spcAft>
              <a:buFont typeface="Arial" panose="020B0604020202020204" pitchFamily="34" charset="0"/>
              <a:buChar char="•"/>
            </a:pPr>
            <a:endParaRPr lang="en-US" sz="1600" dirty="0"/>
          </a:p>
          <a:p>
            <a:pPr marL="112713" indent="-112713" algn="l">
              <a:lnSpc>
                <a:spcPct val="150000"/>
              </a:lnSpc>
              <a:spcBef>
                <a:spcPts val="0"/>
              </a:spcBef>
              <a:spcAft>
                <a:spcPts val="0"/>
              </a:spcAft>
              <a:buFont typeface="Arial" panose="020B0604020202020204" pitchFamily="34" charset="0"/>
              <a:buChar char="•"/>
            </a:pPr>
            <a:r>
              <a:rPr lang="en-US" sz="1600" dirty="0">
                <a:solidFill>
                  <a:schemeClr val="tx2"/>
                </a:solidFill>
              </a:rPr>
              <a:t>Performance is better</a:t>
            </a:r>
          </a:p>
          <a:p>
            <a:pPr marL="112713" indent="-112713" algn="l">
              <a:lnSpc>
                <a:spcPct val="150000"/>
              </a:lnSpc>
              <a:spcBef>
                <a:spcPts val="0"/>
              </a:spcBef>
              <a:spcAft>
                <a:spcPts val="0"/>
              </a:spcAft>
              <a:buFont typeface="Arial" panose="020B0604020202020204" pitchFamily="34" charset="0"/>
              <a:buChar char="•"/>
            </a:pPr>
            <a:r>
              <a:rPr lang="en-US" sz="1600" dirty="0">
                <a:solidFill>
                  <a:schemeClr val="tx2"/>
                </a:solidFill>
              </a:rPr>
              <a:t>Privacy and security are better</a:t>
            </a:r>
          </a:p>
          <a:p>
            <a:pPr marL="112713" indent="-112713" algn="l">
              <a:lnSpc>
                <a:spcPct val="150000"/>
              </a:lnSpc>
              <a:spcBef>
                <a:spcPts val="0"/>
              </a:spcBef>
              <a:spcAft>
                <a:spcPts val="0"/>
              </a:spcAft>
              <a:buFont typeface="Arial" panose="020B0604020202020204" pitchFamily="34" charset="0"/>
              <a:buChar char="•"/>
            </a:pPr>
            <a:r>
              <a:rPr lang="en-US" sz="1600" dirty="0">
                <a:solidFill>
                  <a:schemeClr val="tx2"/>
                </a:solidFill>
              </a:rPr>
              <a:t>Cost and time efficient </a:t>
            </a:r>
          </a:p>
          <a:p>
            <a:pPr marL="112713" indent="-112713" algn="l">
              <a:lnSpc>
                <a:spcPct val="150000"/>
              </a:lnSpc>
              <a:spcBef>
                <a:spcPts val="0"/>
              </a:spcBef>
              <a:spcAft>
                <a:spcPts val="0"/>
              </a:spcAft>
              <a:buFont typeface="Arial" panose="020B0604020202020204" pitchFamily="34" charset="0"/>
              <a:buChar char="•"/>
            </a:pPr>
            <a:r>
              <a:rPr lang="en-US" sz="1600" dirty="0">
                <a:solidFill>
                  <a:schemeClr val="tx2"/>
                </a:solidFill>
              </a:rPr>
              <a:t>Reliability in terms of access </a:t>
            </a:r>
          </a:p>
        </p:txBody>
      </p:sp>
      <p:cxnSp>
        <p:nvCxnSpPr>
          <p:cNvPr id="15" name="Straight Connector 14">
            <a:extLst>
              <a:ext uri="{FF2B5EF4-FFF2-40B4-BE49-F238E27FC236}">
                <a16:creationId xmlns:a16="http://schemas.microsoft.com/office/drawing/2014/main" id="{AC365533-C9FA-4BED-BF90-027F81196A3A}"/>
              </a:ext>
              <a:ext uri="{C183D7F6-B498-43B3-948B-1728B52AA6E4}">
                <adec:decorative xmlns:adec="http://schemas.microsoft.com/office/drawing/2017/decorative" val="1"/>
              </a:ext>
            </a:extLst>
          </p:cNvPr>
          <p:cNvCxnSpPr>
            <a:cxnSpLocks/>
          </p:cNvCxnSpPr>
          <p:nvPr/>
        </p:nvCxnSpPr>
        <p:spPr>
          <a:xfrm>
            <a:off x="327554" y="3551173"/>
            <a:ext cx="4799293" cy="93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857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06FC-E6D0-44AA-AA09-91DE659E8741}"/>
              </a:ext>
            </a:extLst>
          </p:cNvPr>
          <p:cNvSpPr>
            <a:spLocks noGrp="1"/>
          </p:cNvSpPr>
          <p:nvPr>
            <p:ph type="title"/>
          </p:nvPr>
        </p:nvSpPr>
        <p:spPr/>
        <p:txBody>
          <a:bodyPr/>
          <a:lstStyle/>
          <a:p>
            <a:pPr algn="ctr"/>
            <a:r>
              <a:rPr lang="en-US" dirty="0"/>
              <a:t>Introduction (Edge Architecture)</a:t>
            </a:r>
          </a:p>
        </p:txBody>
      </p:sp>
      <p:sp>
        <p:nvSpPr>
          <p:cNvPr id="4" name="Slide Number Placeholder 3">
            <a:extLst>
              <a:ext uri="{FF2B5EF4-FFF2-40B4-BE49-F238E27FC236}">
                <a16:creationId xmlns:a16="http://schemas.microsoft.com/office/drawing/2014/main" id="{592AC219-CEBF-4033-965D-7296B9BC58F6}"/>
              </a:ext>
            </a:extLst>
          </p:cNvPr>
          <p:cNvSpPr>
            <a:spLocks noGrp="1"/>
          </p:cNvSpPr>
          <p:nvPr>
            <p:ph type="sldNum" sz="quarter" idx="11"/>
          </p:nvPr>
        </p:nvSpPr>
        <p:spPr/>
        <p:txBody>
          <a:bodyPr/>
          <a:lstStyle/>
          <a:p>
            <a:fld id="{4B73C415-D670-4716-A5EC-CC4D52CA2BAC}" type="slidenum">
              <a:rPr lang="en-US" noProof="0" smtClean="0"/>
              <a:pPr/>
              <a:t>9</a:t>
            </a:fld>
            <a:endParaRPr lang="en-US" noProof="0" dirty="0"/>
          </a:p>
        </p:txBody>
      </p:sp>
      <p:pic>
        <p:nvPicPr>
          <p:cNvPr id="11" name="圖片 3">
            <a:extLst>
              <a:ext uri="{FF2B5EF4-FFF2-40B4-BE49-F238E27FC236}">
                <a16:creationId xmlns:a16="http://schemas.microsoft.com/office/drawing/2014/main" id="{7BDA5C36-C979-4F9A-A721-E5156E02B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457" y="3024648"/>
            <a:ext cx="925282" cy="925282"/>
          </a:xfrm>
          <a:prstGeom prst="rect">
            <a:avLst/>
          </a:prstGeom>
        </p:spPr>
      </p:pic>
      <p:pic>
        <p:nvPicPr>
          <p:cNvPr id="15" name="內容版面配置區 3">
            <a:extLst>
              <a:ext uri="{FF2B5EF4-FFF2-40B4-BE49-F238E27FC236}">
                <a16:creationId xmlns:a16="http://schemas.microsoft.com/office/drawing/2014/main" id="{313FAF06-1C92-43B0-ADEC-A6EEFC61376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450" r="45471" b="8029"/>
          <a:stretch/>
        </p:blipFill>
        <p:spPr>
          <a:xfrm>
            <a:off x="4655116" y="2852533"/>
            <a:ext cx="1468506" cy="1323270"/>
          </a:xfrm>
          <a:prstGeom prst="rect">
            <a:avLst/>
          </a:prstGeom>
        </p:spPr>
      </p:pic>
      <p:sp>
        <p:nvSpPr>
          <p:cNvPr id="16" name="文字方塊 5">
            <a:extLst>
              <a:ext uri="{FF2B5EF4-FFF2-40B4-BE49-F238E27FC236}">
                <a16:creationId xmlns:a16="http://schemas.microsoft.com/office/drawing/2014/main" id="{A313D70D-27BE-41BC-9867-B1FBA1277F3C}"/>
              </a:ext>
            </a:extLst>
          </p:cNvPr>
          <p:cNvSpPr txBox="1"/>
          <p:nvPr/>
        </p:nvSpPr>
        <p:spPr>
          <a:xfrm>
            <a:off x="4692686" y="4031877"/>
            <a:ext cx="1585126" cy="369332"/>
          </a:xfrm>
          <a:prstGeom prst="rect">
            <a:avLst/>
          </a:prstGeom>
          <a:noFill/>
        </p:spPr>
        <p:txBody>
          <a:bodyPr wrap="square" rtlCol="0">
            <a:spAutoFit/>
          </a:bodyPr>
          <a:lstStyle/>
          <a:p>
            <a:r>
              <a:rPr lang="en-US" b="1" dirty="0"/>
              <a:t>Edge Server</a:t>
            </a:r>
          </a:p>
        </p:txBody>
      </p:sp>
      <p:cxnSp>
        <p:nvCxnSpPr>
          <p:cNvPr id="17" name="直線單箭頭接點 10">
            <a:extLst>
              <a:ext uri="{FF2B5EF4-FFF2-40B4-BE49-F238E27FC236}">
                <a16:creationId xmlns:a16="http://schemas.microsoft.com/office/drawing/2014/main" id="{8CE27036-8F77-4CC0-B67C-0A7A0A8BB7FE}"/>
              </a:ext>
            </a:extLst>
          </p:cNvPr>
          <p:cNvCxnSpPr/>
          <p:nvPr/>
        </p:nvCxnSpPr>
        <p:spPr>
          <a:xfrm flipV="1">
            <a:off x="6563800" y="3240710"/>
            <a:ext cx="1118152" cy="4969"/>
          </a:xfrm>
          <a:prstGeom prst="straightConnector1">
            <a:avLst/>
          </a:prstGeom>
          <a:ln w="57150">
            <a:solidFill>
              <a:schemeClr val="accent6"/>
            </a:solidFill>
            <a:tailEnd type="triangle"/>
          </a:ln>
        </p:spPr>
        <p:style>
          <a:lnRef idx="1">
            <a:schemeClr val="accent5"/>
          </a:lnRef>
          <a:fillRef idx="0">
            <a:schemeClr val="accent5"/>
          </a:fillRef>
          <a:effectRef idx="0">
            <a:schemeClr val="accent5"/>
          </a:effectRef>
          <a:fontRef idx="minor">
            <a:schemeClr val="tx1"/>
          </a:fontRef>
        </p:style>
      </p:cxnSp>
      <p:sp>
        <p:nvSpPr>
          <p:cNvPr id="18" name="文字方塊 11">
            <a:extLst>
              <a:ext uri="{FF2B5EF4-FFF2-40B4-BE49-F238E27FC236}">
                <a16:creationId xmlns:a16="http://schemas.microsoft.com/office/drawing/2014/main" id="{D0081B0D-7798-4A98-B840-E10D660A7997}"/>
              </a:ext>
            </a:extLst>
          </p:cNvPr>
          <p:cNvSpPr txBox="1"/>
          <p:nvPr/>
        </p:nvSpPr>
        <p:spPr>
          <a:xfrm>
            <a:off x="6338096" y="2801070"/>
            <a:ext cx="1558183" cy="369332"/>
          </a:xfrm>
          <a:prstGeom prst="rect">
            <a:avLst/>
          </a:prstGeom>
          <a:noFill/>
        </p:spPr>
        <p:txBody>
          <a:bodyPr wrap="none" rtlCol="0">
            <a:spAutoFit/>
          </a:bodyPr>
          <a:lstStyle/>
          <a:p>
            <a:r>
              <a:rPr lang="en-US" dirty="0"/>
              <a:t>Extracted Data</a:t>
            </a:r>
          </a:p>
        </p:txBody>
      </p:sp>
      <p:grpSp>
        <p:nvGrpSpPr>
          <p:cNvPr id="19" name="群組 12">
            <a:extLst>
              <a:ext uri="{FF2B5EF4-FFF2-40B4-BE49-F238E27FC236}">
                <a16:creationId xmlns:a16="http://schemas.microsoft.com/office/drawing/2014/main" id="{51048204-6588-42DA-8C8D-E778823D2018}"/>
              </a:ext>
            </a:extLst>
          </p:cNvPr>
          <p:cNvGrpSpPr/>
          <p:nvPr/>
        </p:nvGrpSpPr>
        <p:grpSpPr>
          <a:xfrm>
            <a:off x="8133835" y="2296370"/>
            <a:ext cx="2554349" cy="2381838"/>
            <a:chOff x="7931432" y="3063217"/>
            <a:chExt cx="2554349" cy="2381838"/>
          </a:xfrm>
        </p:grpSpPr>
        <p:pic>
          <p:nvPicPr>
            <p:cNvPr id="20" name="內容版面配置區 3">
              <a:extLst>
                <a:ext uri="{FF2B5EF4-FFF2-40B4-BE49-F238E27FC236}">
                  <a16:creationId xmlns:a16="http://schemas.microsoft.com/office/drawing/2014/main" id="{2BA2B3A9-13AC-450E-8A52-D485A39FD5AA}"/>
                </a:ext>
              </a:extLst>
            </p:cNvPr>
            <p:cNvPicPr>
              <a:picLocks noChangeAspect="1"/>
            </p:cNvPicPr>
            <p:nvPr/>
          </p:nvPicPr>
          <p:blipFill rotWithShape="1">
            <a:blip r:embed="rId4">
              <a:extLst>
                <a:ext uri="{28A0092B-C50C-407E-A947-70E740481C1C}">
                  <a14:useLocalDpi xmlns:a14="http://schemas.microsoft.com/office/drawing/2010/main" val="0"/>
                </a:ext>
              </a:extLst>
            </a:blip>
            <a:srcRect l="27450" r="45471" b="8029"/>
            <a:stretch/>
          </p:blipFill>
          <p:spPr>
            <a:xfrm>
              <a:off x="7931432" y="3063217"/>
              <a:ext cx="2554349" cy="2301722"/>
            </a:xfrm>
            <a:prstGeom prst="rect">
              <a:avLst/>
            </a:prstGeom>
          </p:spPr>
        </p:pic>
        <p:sp>
          <p:nvSpPr>
            <p:cNvPr id="21" name="文字方塊 14">
              <a:extLst>
                <a:ext uri="{FF2B5EF4-FFF2-40B4-BE49-F238E27FC236}">
                  <a16:creationId xmlns:a16="http://schemas.microsoft.com/office/drawing/2014/main" id="{040E1F29-214B-4171-942E-50B18191C3F5}"/>
                </a:ext>
              </a:extLst>
            </p:cNvPr>
            <p:cNvSpPr txBox="1"/>
            <p:nvPr/>
          </p:nvSpPr>
          <p:spPr>
            <a:xfrm>
              <a:off x="8749185" y="4983390"/>
              <a:ext cx="918841" cy="461665"/>
            </a:xfrm>
            <a:prstGeom prst="rect">
              <a:avLst/>
            </a:prstGeom>
            <a:noFill/>
          </p:spPr>
          <p:txBody>
            <a:bodyPr wrap="none" rtlCol="0">
              <a:spAutoFit/>
            </a:bodyPr>
            <a:lstStyle/>
            <a:p>
              <a:r>
                <a:rPr lang="en-US" sz="2400" b="1" dirty="0"/>
                <a:t>Cloud</a:t>
              </a:r>
              <a:endParaRPr lang="en-US" b="1" dirty="0"/>
            </a:p>
          </p:txBody>
        </p:sp>
      </p:grpSp>
      <p:cxnSp>
        <p:nvCxnSpPr>
          <p:cNvPr id="22" name="直線單箭頭接點 15">
            <a:extLst>
              <a:ext uri="{FF2B5EF4-FFF2-40B4-BE49-F238E27FC236}">
                <a16:creationId xmlns:a16="http://schemas.microsoft.com/office/drawing/2014/main" id="{4205BB3F-9504-4E41-B79D-FD84D41CCCFC}"/>
              </a:ext>
            </a:extLst>
          </p:cNvPr>
          <p:cNvCxnSpPr/>
          <p:nvPr/>
        </p:nvCxnSpPr>
        <p:spPr>
          <a:xfrm flipH="1" flipV="1">
            <a:off x="6586575" y="3745185"/>
            <a:ext cx="1118152" cy="4969"/>
          </a:xfrm>
          <a:prstGeom prst="straightConnector1">
            <a:avLst/>
          </a:prstGeom>
          <a:ln w="57150">
            <a:solidFill>
              <a:srgbClr val="0070C0"/>
            </a:solidFill>
            <a:tailEnd type="triangle"/>
          </a:ln>
        </p:spPr>
        <p:style>
          <a:lnRef idx="1">
            <a:schemeClr val="accent5"/>
          </a:lnRef>
          <a:fillRef idx="0">
            <a:schemeClr val="accent5"/>
          </a:fillRef>
          <a:effectRef idx="0">
            <a:schemeClr val="accent5"/>
          </a:effectRef>
          <a:fontRef idx="minor">
            <a:schemeClr val="tx1"/>
          </a:fontRef>
        </p:style>
      </p:cxnSp>
      <p:sp>
        <p:nvSpPr>
          <p:cNvPr id="23" name="文字方塊 16">
            <a:extLst>
              <a:ext uri="{FF2B5EF4-FFF2-40B4-BE49-F238E27FC236}">
                <a16:creationId xmlns:a16="http://schemas.microsoft.com/office/drawing/2014/main" id="{DC8E73F7-C1B0-40FC-A5B2-1A536907856E}"/>
              </a:ext>
            </a:extLst>
          </p:cNvPr>
          <p:cNvSpPr txBox="1"/>
          <p:nvPr/>
        </p:nvSpPr>
        <p:spPr>
          <a:xfrm>
            <a:off x="6735929" y="3815756"/>
            <a:ext cx="762516" cy="369332"/>
          </a:xfrm>
          <a:prstGeom prst="rect">
            <a:avLst/>
          </a:prstGeom>
          <a:noFill/>
        </p:spPr>
        <p:txBody>
          <a:bodyPr wrap="none" rtlCol="0">
            <a:spAutoFit/>
          </a:bodyPr>
          <a:lstStyle/>
          <a:p>
            <a:r>
              <a:rPr lang="en-US" dirty="0"/>
              <a:t>Result</a:t>
            </a:r>
          </a:p>
        </p:txBody>
      </p:sp>
      <p:cxnSp>
        <p:nvCxnSpPr>
          <p:cNvPr id="28" name="直線單箭頭接點 6">
            <a:extLst>
              <a:ext uri="{FF2B5EF4-FFF2-40B4-BE49-F238E27FC236}">
                <a16:creationId xmlns:a16="http://schemas.microsoft.com/office/drawing/2014/main" id="{B2D5F4B7-EFE0-47D8-8FB8-9A8CDFEE0366}"/>
              </a:ext>
            </a:extLst>
          </p:cNvPr>
          <p:cNvCxnSpPr/>
          <p:nvPr/>
        </p:nvCxnSpPr>
        <p:spPr>
          <a:xfrm flipV="1">
            <a:off x="3245126" y="3337648"/>
            <a:ext cx="1118152" cy="4969"/>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
        <p:nvSpPr>
          <p:cNvPr id="29" name="文字方塊 7">
            <a:extLst>
              <a:ext uri="{FF2B5EF4-FFF2-40B4-BE49-F238E27FC236}">
                <a16:creationId xmlns:a16="http://schemas.microsoft.com/office/drawing/2014/main" id="{ECF5ED98-4808-432E-9EFC-4A5F1A7A77CD}"/>
              </a:ext>
            </a:extLst>
          </p:cNvPr>
          <p:cNvSpPr txBox="1"/>
          <p:nvPr/>
        </p:nvSpPr>
        <p:spPr>
          <a:xfrm>
            <a:off x="3267901" y="2955777"/>
            <a:ext cx="1072601" cy="369332"/>
          </a:xfrm>
          <a:prstGeom prst="rect">
            <a:avLst/>
          </a:prstGeom>
          <a:noFill/>
        </p:spPr>
        <p:txBody>
          <a:bodyPr wrap="none" rtlCol="0">
            <a:spAutoFit/>
          </a:bodyPr>
          <a:lstStyle/>
          <a:p>
            <a:r>
              <a:rPr lang="en-US" dirty="0"/>
              <a:t>Raw Data</a:t>
            </a:r>
          </a:p>
        </p:txBody>
      </p:sp>
      <p:cxnSp>
        <p:nvCxnSpPr>
          <p:cNvPr id="30" name="直線單箭頭接點 8">
            <a:extLst>
              <a:ext uri="{FF2B5EF4-FFF2-40B4-BE49-F238E27FC236}">
                <a16:creationId xmlns:a16="http://schemas.microsoft.com/office/drawing/2014/main" id="{95965EA2-5F1A-4257-B018-194CB169BF83}"/>
              </a:ext>
            </a:extLst>
          </p:cNvPr>
          <p:cNvCxnSpPr/>
          <p:nvPr/>
        </p:nvCxnSpPr>
        <p:spPr>
          <a:xfrm flipH="1" flipV="1">
            <a:off x="3245126" y="3837706"/>
            <a:ext cx="1118152" cy="4969"/>
          </a:xfrm>
          <a:prstGeom prst="straightConnector1">
            <a:avLst/>
          </a:prstGeom>
          <a:ln w="57150">
            <a:solidFill>
              <a:schemeClr val="accent4">
                <a:lumMod val="75000"/>
              </a:schemeClr>
            </a:solidFill>
            <a:tailEnd type="triangle"/>
          </a:ln>
        </p:spPr>
        <p:style>
          <a:lnRef idx="1">
            <a:schemeClr val="accent5"/>
          </a:lnRef>
          <a:fillRef idx="0">
            <a:schemeClr val="accent5"/>
          </a:fillRef>
          <a:effectRef idx="0">
            <a:schemeClr val="accent5"/>
          </a:effectRef>
          <a:fontRef idx="minor">
            <a:schemeClr val="tx1"/>
          </a:fontRef>
        </p:style>
      </p:cxnSp>
      <p:sp>
        <p:nvSpPr>
          <p:cNvPr id="31" name="文字方塊 9">
            <a:extLst>
              <a:ext uri="{FF2B5EF4-FFF2-40B4-BE49-F238E27FC236}">
                <a16:creationId xmlns:a16="http://schemas.microsoft.com/office/drawing/2014/main" id="{AF1D73D0-7B1C-4588-A6F4-E93882EDAF3B}"/>
              </a:ext>
            </a:extLst>
          </p:cNvPr>
          <p:cNvSpPr txBox="1"/>
          <p:nvPr/>
        </p:nvSpPr>
        <p:spPr>
          <a:xfrm>
            <a:off x="3478287" y="3867754"/>
            <a:ext cx="762516" cy="369332"/>
          </a:xfrm>
          <a:prstGeom prst="rect">
            <a:avLst/>
          </a:prstGeom>
          <a:noFill/>
        </p:spPr>
        <p:txBody>
          <a:bodyPr wrap="none" rtlCol="0">
            <a:spAutoFit/>
          </a:bodyPr>
          <a:lstStyle/>
          <a:p>
            <a:r>
              <a:rPr lang="en-US" dirty="0"/>
              <a:t>Result</a:t>
            </a:r>
          </a:p>
        </p:txBody>
      </p:sp>
    </p:spTree>
    <p:extLst>
      <p:ext uri="{BB962C8B-B14F-4D97-AF65-F5344CB8AC3E}">
        <p14:creationId xmlns:p14="http://schemas.microsoft.com/office/powerpoint/2010/main" val="2347592641"/>
      </p:ext>
    </p:extLst>
  </p:cSld>
  <p:clrMapOvr>
    <a:masterClrMapping/>
  </p:clrMapOvr>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C0BFDF-D948-4F4A-854E-477525F57792}">
  <ds:schemaRefs>
    <ds:schemaRef ds:uri="http://schemas.microsoft.com/office/2006/documentManagement/types"/>
    <ds:schemaRef ds:uri="http://purl.org/dc/elements/1.1/"/>
    <ds:schemaRef ds:uri="http://www.w3.org/XML/1998/namespace"/>
    <ds:schemaRef ds:uri="71af3243-3dd4-4a8d-8c0d-dd76da1f02a5"/>
    <ds:schemaRef ds:uri="http://purl.org/dc/dcmitype/"/>
    <ds:schemaRef ds:uri="16c05727-aa75-4e4a-9b5f-8a80a1165891"/>
    <ds:schemaRef ds:uri="http://schemas.openxmlformats.org/package/2006/metadata/core-properties"/>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56E3E58C-5E8A-4781-9921-C2B23BC09EB2}">
  <ds:schemaRefs>
    <ds:schemaRef ds:uri="http://schemas.microsoft.com/sharepoint/v3/contenttype/forms"/>
  </ds:schemaRefs>
</ds:datastoreItem>
</file>

<file path=customXml/itemProps3.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pitch deck</Template>
  <TotalTime>0</TotalTime>
  <Words>777</Words>
  <Application>Microsoft Office PowerPoint</Application>
  <PresentationFormat>Widescreen</PresentationFormat>
  <Paragraphs>143</Paragraphs>
  <Slides>16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Tahoma</vt:lpstr>
      <vt:lpstr>Times New Roman</vt:lpstr>
      <vt:lpstr>Office Theme</vt:lpstr>
      <vt:lpstr>PowerPoint Presentation</vt:lpstr>
      <vt:lpstr>Out Line</vt:lpstr>
      <vt:lpstr>Introduction (General)</vt:lpstr>
      <vt:lpstr>Introduction (Common Disadvantages of Servers)</vt:lpstr>
      <vt:lpstr>Introduction (Cloud)</vt:lpstr>
      <vt:lpstr>Introduction (Cloud Architecture)</vt:lpstr>
      <vt:lpstr>Introduction (Common Disadvantages of Cloud)</vt:lpstr>
      <vt:lpstr>Introduction (Edge Computing)</vt:lpstr>
      <vt:lpstr>Introduction (Edge Architecture)</vt:lpstr>
      <vt:lpstr>React and Next.js 13</vt:lpstr>
      <vt:lpstr>Magic Moment (The Concept)</vt:lpstr>
      <vt:lpstr>Magic Moment (Architecture)</vt:lpstr>
      <vt:lpstr>Magic Moment (Conceptual Flow)</vt:lpstr>
      <vt:lpstr>Magic Moment (Request Flow)</vt:lpstr>
      <vt:lpstr>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2023-01-22T03:23:53Z</dcterms:created>
  <dcterms:modified xsi:type="dcterms:W3CDTF">2023-01-22T11:21:36Z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