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0066CC"/>
        </a:solidFill>
        <a:effectLst/>
      </p:bgPr>
    </p:bg>
    <p:spTree>
      <p:nvGrpSpPr>
        <p:cNvPr id="1" name=""/>
        <p:cNvGrpSpPr/>
        <p:nvPr/>
      </p:nvGrpSpPr>
      <p:grpSpPr/>
      <p:sp>
        <p:nvSpPr>
          <p:cNvPr id="2" name="TextBox 1"/>
          <p:cNvSpPr txBox="1"/>
          <p:nvPr/>
        </p:nvSpPr>
        <p:spPr>
          <a:xfrm>
            <a:off x="914400" y="1828800"/>
            <a:ext cx="7315200" cy="1371600"/>
          </a:xfrm>
          <a:prstGeom prst="rect">
            <a:avLst/>
          </a:prstGeom>
          <a:noFill/>
        </p:spPr>
        <p:txBody>
          <a:bodyPr wrap="none" anchor="ctr">
            <a:spAutoFit/>
          </a:bodyPr>
          <a:lstStyle/>
          <a:p>
            <a:pPr algn="ctr">
              <a:defRPr sz="4400" b="1">
                <a:solidFill>
                  <a:srgbClr val="FFFFFF"/>
                </a:solidFill>
              </a:defRPr>
            </a:pPr>
            <a:r>
              <a:t>🏆 مشروع مظهر أجمل لمدينة أفضل</a:t>
            </a:r>
          </a:p>
        </p:txBody>
      </p:sp>
      <p:sp>
        <p:nvSpPr>
          <p:cNvPr id="3" name="TextBox 2"/>
          <p:cNvSpPr txBox="1"/>
          <p:nvPr/>
        </p:nvSpPr>
        <p:spPr>
          <a:xfrm>
            <a:off x="914400" y="3474720"/>
            <a:ext cx="7315200" cy="1371600"/>
          </a:xfrm>
          <a:prstGeom prst="rect">
            <a:avLst/>
          </a:prstGeom>
          <a:noFill/>
        </p:spPr>
        <p:txBody>
          <a:bodyPr wrap="square">
            <a:spAutoFit/>
          </a:bodyPr>
          <a:lstStyle/>
          <a:p>
            <a:pPr algn="ctr">
              <a:defRPr sz="1800">
                <a:solidFill>
                  <a:srgbClr val="FFFFFF"/>
                </a:solidFill>
              </a:defRPr>
            </a:pPr>
          </a:p>
        </p:txBody>
      </p:sp>
      <p:sp>
        <p:nvSpPr>
          <p:cNvPr id="4" name="TextBox 3"/>
          <p:cNvSpPr txBox="1"/>
          <p:nvPr/>
        </p:nvSpPr>
        <p:spPr>
          <a:xfrm>
            <a:off x="914400" y="5943600"/>
            <a:ext cx="7315200" cy="731520"/>
          </a:xfrm>
          <a:prstGeom prst="rect">
            <a:avLst/>
          </a:prstGeom>
          <a:noFill/>
        </p:spPr>
        <p:txBody>
          <a:bodyPr wrap="none">
            <a:spAutoFit/>
          </a:bodyPr>
          <a:lstStyle/>
          <a:p>
            <a:pPr algn="ctr">
              <a:defRPr sz="1400">
                <a:solidFill>
                  <a:srgbClr val="FFFFFF"/>
                </a:solidFill>
              </a:defRPr>
            </a:pPr>
            <a:r>
              <a:t>د. علي عبدالعال | إدارة الرفق بالحيوان | بلدية مدينة أبوظبي</a:t>
            </a:r>
          </a:p>
        </p:txBody>
      </p:sp>
      <p:sp>
        <p:nvSpPr>
          <p:cNvPr id="5" name="TextBox 4"/>
          <p:cNvSpPr txBox="1"/>
          <p:nvPr/>
        </p:nvSpPr>
        <p:spPr>
          <a:xfrm>
            <a:off x="914400" y="6400800"/>
            <a:ext cx="7315200" cy="457200"/>
          </a:xfrm>
          <a:prstGeom prst="rect">
            <a:avLst/>
          </a:prstGeom>
          <a:noFill/>
        </p:spPr>
        <p:txBody>
          <a:bodyPr wrap="none">
            <a:spAutoFit/>
          </a:bodyPr>
          <a:lstStyle/>
          <a:p>
            <a:pPr algn="ctr">
              <a:defRPr sz="1200">
                <a:solidFill>
                  <a:srgbClr val="FFFFFF"/>
                </a:solidFill>
              </a:defRPr>
            </a:pPr>
            <a:r>
              <a:t>2025/10/10</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r">
              <a:defRPr sz="3200" b="1">
                <a:solidFill>
                  <a:srgbClr val="0066CC"/>
                </a:solidFill>
              </a:defRPr>
            </a:pPr>
            <a:r>
              <a:t>🎯 نظرة عامة وأهداف المشروع</a:t>
            </a:r>
          </a:p>
        </p:txBody>
      </p:sp>
      <p:sp>
        <p:nvSpPr>
          <p:cNvPr id="3" name="Rectangle 2"/>
          <p:cNvSpPr/>
          <p:nvPr/>
        </p:nvSpPr>
        <p:spPr>
          <a:xfrm>
            <a:off x="457200" y="1280160"/>
            <a:ext cx="8229600" cy="0"/>
          </a:xfrm>
          <a:prstGeom prst="rect">
            <a:avLst/>
          </a:prstGeom>
          <a:ln w="38100">
            <a:solidFill>
              <a:srgbClr val="00A65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645920"/>
            <a:ext cx="7680960" cy="4572000"/>
          </a:xfrm>
          <a:prstGeom prst="rect">
            <a:avLst/>
          </a:prstGeom>
          <a:noFill/>
        </p:spPr>
        <p:txBody>
          <a:bodyPr wrap="square">
            <a:spAutoFit/>
          </a:bodyPr>
          <a:lstStyle/>
          <a:p>
            <a:pPr algn="r">
              <a:spcBef>
                <a:spcPts val="600"/>
              </a:spcBef>
              <a:defRPr sz="1800">
                <a:solidFill>
                  <a:srgbClr val="2C3E50"/>
                </a:solidFill>
              </a:defRPr>
            </a:pPr>
            <a:r>
              <a:t>• الفئة: مشروع</a:t>
            </a:r>
          </a:p>
          <a:p>
            <a:pPr algn="r">
              <a:spcBef>
                <a:spcPts val="600"/>
              </a:spcBef>
              <a:defRPr sz="1800">
                <a:solidFill>
                  <a:srgbClr val="2C3E50"/>
                </a:solidFill>
              </a:defRPr>
            </a:pPr>
            <a:r>
              <a:t>• الهدف: </a:t>
            </a:r>
          </a:p>
          <a:p>
            <a:pPr algn="r">
              <a:spcBef>
                <a:spcPts val="600"/>
              </a:spcBef>
              <a:defRPr sz="1800">
                <a:solidFill>
                  <a:srgbClr val="2C3E50"/>
                </a:solidFill>
              </a:defRPr>
            </a:pPr>
            <a:r>
              <a:t>• المهام: مشروع القرن في دولة الإمارات عملاً بشعار أبوظبي جميلة. مبادرة استراتيجية ذكية متكاملة تهدف إلى تحويل مدينة أبوظبي إلى أجمل عاصمة في العالم من خلال تطبيق أحدث تقنيات الذكاء الاصطناعي وإنترنت الأشياء والمدن الذكية، مع استثمار 500 مليون درهم وعائد متوقع 1300%</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r">
              <a:defRPr sz="3200" b="1">
                <a:solidFill>
                  <a:srgbClr val="0066CC"/>
                </a:solidFill>
              </a:defRPr>
            </a:pPr>
            <a:r>
              <a:t>🐾 الربط مع إدارة الرفق بالحيوان</a:t>
            </a:r>
          </a:p>
        </p:txBody>
      </p:sp>
      <p:sp>
        <p:nvSpPr>
          <p:cNvPr id="3" name="Rectangle 2"/>
          <p:cNvSpPr/>
          <p:nvPr/>
        </p:nvSpPr>
        <p:spPr>
          <a:xfrm>
            <a:off x="457200" y="1280160"/>
            <a:ext cx="8229600" cy="0"/>
          </a:xfrm>
          <a:prstGeom prst="rect">
            <a:avLst/>
          </a:prstGeom>
          <a:ln w="38100">
            <a:solidFill>
              <a:srgbClr val="00A65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645920"/>
            <a:ext cx="7680960" cy="4572000"/>
          </a:xfrm>
          <a:prstGeom prst="rect">
            <a:avLst/>
          </a:prstGeom>
          <a:noFill/>
        </p:spPr>
        <p:txBody>
          <a:bodyPr wrap="square">
            <a:spAutoFit/>
          </a:bodyPr>
          <a:lstStyle/>
          <a:p>
            <a:pPr algn="r">
              <a:spcBef>
                <a:spcPts val="600"/>
              </a:spcBef>
              <a:defRPr sz="1800">
                <a:solidFill>
                  <a:srgbClr val="2C3E50"/>
                </a:solidFill>
              </a:defRPr>
            </a:pPr>
            <a:r>
              <a:t>• يساهم في تحقيق رؤية بلدية أبوظبي للتميز المؤسسي</a:t>
            </a:r>
          </a:p>
          <a:p>
            <a:pPr algn="r">
              <a:spcBef>
                <a:spcPts val="600"/>
              </a:spcBef>
              <a:defRPr sz="1800">
                <a:solidFill>
                  <a:srgbClr val="2C3E50"/>
                </a:solidFill>
              </a:defRPr>
            </a:pPr>
            <a:r>
              <a:t>• يعزز كفاءة العمل في إدارة الرفق بالحيوان</a:t>
            </a:r>
          </a:p>
          <a:p>
            <a:pPr algn="r">
              <a:spcBef>
                <a:spcPts val="600"/>
              </a:spcBef>
              <a:defRPr sz="1800">
                <a:solidFill>
                  <a:srgbClr val="2C3E50"/>
                </a:solidFill>
              </a:defRPr>
            </a:pPr>
            <a:r>
              <a:t>• يدعم الأهداف الاستراتيجية للإدارة</a:t>
            </a:r>
          </a:p>
          <a:p>
            <a:pPr algn="r">
              <a:spcBef>
                <a:spcPts val="600"/>
              </a:spcBef>
              <a:defRPr sz="1800">
                <a:solidFill>
                  <a:srgbClr val="2C3E50"/>
                </a:solidFill>
              </a:defRPr>
            </a:pPr>
            <a:r>
              <a:t>• يوفر حلول تقنية متقدمة للعمليات اليومية</a:t>
            </a:r>
          </a:p>
          <a:p>
            <a:pPr algn="r">
              <a:spcBef>
                <a:spcPts val="600"/>
              </a:spcBef>
              <a:defRPr sz="1800">
                <a:solidFill>
                  <a:srgbClr val="2C3E50"/>
                </a:solidFill>
              </a:defRPr>
            </a:pPr>
            <a:r>
              <a:t>• يحسن جودة الخدمات المقدمة للمجتمع</a:t>
            </a:r>
          </a:p>
          <a:p>
            <a:pPr algn="r">
              <a:spcBef>
                <a:spcPts val="600"/>
              </a:spcBef>
              <a:defRPr sz="1800">
                <a:solidFill>
                  <a:srgbClr val="2C3E50"/>
                </a:solidFill>
              </a:defRPr>
            </a:pPr>
            <a:r>
              <a:t>• يساهم في رفع مستوى الأداء المؤسسي</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b="1">
                <a:solidFill>
                  <a:srgbClr val="0066CC"/>
                </a:solidFill>
              </a:defRPr>
            </a:pPr>
            <a:r>
              <a:t>الأهداف التشغيلية والاستراتيجية</a:t>
            </a:r>
          </a:p>
        </p:txBody>
      </p:sp>
      <p:sp>
        <p:nvSpPr>
          <p:cNvPr id="3" name="TextBox 2"/>
          <p:cNvSpPr txBox="1"/>
          <p:nvPr/>
        </p:nvSpPr>
        <p:spPr>
          <a:xfrm>
            <a:off x="4754880" y="1371600"/>
            <a:ext cx="3931920" cy="5029200"/>
          </a:xfrm>
          <a:prstGeom prst="rect">
            <a:avLst/>
          </a:prstGeom>
          <a:noFill/>
        </p:spPr>
        <p:txBody>
          <a:bodyPr wrap="square">
            <a:spAutoFit/>
          </a:bodyPr>
          <a:lstStyle/>
          <a:p>
            <a:pPr algn="r">
              <a:defRPr sz="2000" b="1">
                <a:solidFill>
                  <a:srgbClr val="00A651"/>
                </a:solidFill>
              </a:defRPr>
            </a:pPr>
            <a:r>
              <a:t>الأهداف التشغيلية ⚙️</a:t>
            </a:r>
          </a:p>
          <a:p>
            <a:pPr algn="r">
              <a:spcBef>
                <a:spcPts val="400"/>
              </a:spcBef>
              <a:defRPr sz="1600">
                <a:solidFill>
                  <a:srgbClr val="2C3E50"/>
                </a:solidFill>
              </a:defRPr>
            </a:pPr>
            <a:r>
              <a:t>• تحسين الكفاءة التشغيلية للإدارة</a:t>
            </a:r>
          </a:p>
          <a:p>
            <a:pPr algn="r">
              <a:spcBef>
                <a:spcPts val="400"/>
              </a:spcBef>
              <a:defRPr sz="1600">
                <a:solidFill>
                  <a:srgbClr val="2C3E50"/>
                </a:solidFill>
              </a:defRPr>
            </a:pPr>
            <a:r>
              <a:t>• تقليل الوقت والجهد المبذول في العمليات</a:t>
            </a:r>
          </a:p>
          <a:p>
            <a:pPr algn="r">
              <a:spcBef>
                <a:spcPts val="400"/>
              </a:spcBef>
              <a:defRPr sz="1600">
                <a:solidFill>
                  <a:srgbClr val="2C3E50"/>
                </a:solidFill>
              </a:defRPr>
            </a:pPr>
            <a:r>
              <a:t>• رفع مستوى الدقة وتقليل الأخطاء</a:t>
            </a:r>
          </a:p>
          <a:p>
            <a:pPr algn="r">
              <a:spcBef>
                <a:spcPts val="400"/>
              </a:spcBef>
              <a:defRPr sz="1600">
                <a:solidFill>
                  <a:srgbClr val="2C3E50"/>
                </a:solidFill>
              </a:defRPr>
            </a:pPr>
            <a:r>
              <a:t>• تعزيز التواصل والتعاون بين الفرق</a:t>
            </a:r>
          </a:p>
        </p:txBody>
      </p:sp>
      <p:sp>
        <p:nvSpPr>
          <p:cNvPr id="4" name="TextBox 3"/>
          <p:cNvSpPr txBox="1"/>
          <p:nvPr/>
        </p:nvSpPr>
        <p:spPr>
          <a:xfrm>
            <a:off x="457200" y="1371600"/>
            <a:ext cx="3931920" cy="5029200"/>
          </a:xfrm>
          <a:prstGeom prst="rect">
            <a:avLst/>
          </a:prstGeom>
          <a:noFill/>
        </p:spPr>
        <p:txBody>
          <a:bodyPr wrap="square">
            <a:spAutoFit/>
          </a:bodyPr>
          <a:lstStyle/>
          <a:p>
            <a:pPr algn="r">
              <a:defRPr sz="2000" b="1">
                <a:solidFill>
                  <a:srgbClr val="00A651"/>
                </a:solidFill>
              </a:defRPr>
            </a:pPr>
            <a:r>
              <a:t>الأهداف الاستراتيجية 🎯</a:t>
            </a:r>
          </a:p>
          <a:p>
            <a:pPr algn="r">
              <a:spcBef>
                <a:spcPts val="400"/>
              </a:spcBef>
              <a:defRPr sz="1600">
                <a:solidFill>
                  <a:srgbClr val="2C3E50"/>
                </a:solidFill>
              </a:defRPr>
            </a:pPr>
            <a:r>
              <a:t>• تحقيق التحول الرقمي الشامل</a:t>
            </a:r>
          </a:p>
          <a:p>
            <a:pPr algn="r">
              <a:spcBef>
                <a:spcPts val="400"/>
              </a:spcBef>
              <a:defRPr sz="1600">
                <a:solidFill>
                  <a:srgbClr val="2C3E50"/>
                </a:solidFill>
              </a:defRPr>
            </a:pPr>
            <a:r>
              <a:t>• تطبيق معايير التميز العالمية</a:t>
            </a:r>
          </a:p>
          <a:p>
            <a:pPr algn="r">
              <a:spcBef>
                <a:spcPts val="400"/>
              </a:spcBef>
              <a:defRPr sz="1600">
                <a:solidFill>
                  <a:srgbClr val="2C3E50"/>
                </a:solidFill>
              </a:defRPr>
            </a:pPr>
            <a:r>
              <a:t>• دعم رؤية أبوظبي 2030</a:t>
            </a:r>
          </a:p>
          <a:p>
            <a:pPr algn="r">
              <a:spcBef>
                <a:spcPts val="400"/>
              </a:spcBef>
              <a:defRPr sz="1600">
                <a:solidFill>
                  <a:srgbClr val="2C3E50"/>
                </a:solidFill>
              </a:defRPr>
            </a:pPr>
            <a:r>
              <a:t>• تعزيز مكانة بلدية أبوظبي الريادية</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r">
              <a:defRPr sz="3200" b="1">
                <a:solidFill>
                  <a:srgbClr val="0066CC"/>
                </a:solidFill>
              </a:defRPr>
            </a:pPr>
            <a:r>
              <a:t>📋 الأدلة والوثائق المساندة</a:t>
            </a:r>
          </a:p>
        </p:txBody>
      </p:sp>
      <p:sp>
        <p:nvSpPr>
          <p:cNvPr id="3" name="Rectangle 2"/>
          <p:cNvSpPr/>
          <p:nvPr/>
        </p:nvSpPr>
        <p:spPr>
          <a:xfrm>
            <a:off x="457200" y="1280160"/>
            <a:ext cx="8229600" cy="0"/>
          </a:xfrm>
          <a:prstGeom prst="rect">
            <a:avLst/>
          </a:prstGeom>
          <a:ln w="38100">
            <a:solidFill>
              <a:srgbClr val="00A65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645920"/>
            <a:ext cx="7680960" cy="4572000"/>
          </a:xfrm>
          <a:prstGeom prst="rect">
            <a:avLst/>
          </a:prstGeom>
          <a:noFill/>
        </p:spPr>
        <p:txBody>
          <a:bodyPr wrap="square">
            <a:spAutoFit/>
          </a:bodyPr>
          <a:lstStyle/>
          <a:p>
            <a:pPr algn="r">
              <a:spcBef>
                <a:spcPts val="600"/>
              </a:spcBef>
              <a:defRPr sz="1800">
                <a:solidFill>
                  <a:srgbClr val="2C3E50"/>
                </a:solidFill>
              </a:defRPr>
            </a:pPr>
            <a:r>
              <a:t>• ملف المشروع: غير متوفر</a:t>
            </a:r>
          </a:p>
          <a:p>
            <a:pPr algn="r">
              <a:spcBef>
                <a:spcPts val="600"/>
              </a:spcBef>
              <a:defRPr sz="1800">
                <a:solidFill>
                  <a:srgbClr val="2C3E50"/>
                </a:solidFill>
              </a:defRPr>
            </a:pPr>
            <a:r>
              <a:t>• التوثيق الكامل متوفر في المنصة الإلكترونية</a:t>
            </a:r>
          </a:p>
          <a:p>
            <a:pPr algn="r">
              <a:spcBef>
                <a:spcPts val="600"/>
              </a:spcBef>
              <a:defRPr sz="1800">
                <a:solidFill>
                  <a:srgbClr val="2C3E50"/>
                </a:solidFill>
              </a:defRPr>
            </a:pPr>
            <a:r>
              <a:t>• عروض تفاعلية HTML متاحة للمراجعة</a:t>
            </a:r>
          </a:p>
          <a:p>
            <a:pPr algn="r">
              <a:spcBef>
                <a:spcPts val="600"/>
              </a:spcBef>
              <a:defRPr sz="1800">
                <a:solidFill>
                  <a:srgbClr val="2C3E50"/>
                </a:solidFill>
              </a:defRPr>
            </a:pPr>
            <a:r>
              <a:t>• بيانات تفصيلية في plan-data.json</a:t>
            </a:r>
          </a:p>
          <a:p>
            <a:pPr algn="r">
              <a:spcBef>
                <a:spcPts val="600"/>
              </a:spcBef>
              <a:defRPr sz="1800">
                <a:solidFill>
                  <a:srgbClr val="2C3E50"/>
                </a:solidFill>
              </a:defRPr>
            </a:pPr>
            <a:r>
              <a:t>• تقارير تحليلية في المجلدات التفاعلية</a:t>
            </a:r>
          </a:p>
          <a:p>
            <a:pPr algn="r">
              <a:spcBef>
                <a:spcPts val="600"/>
              </a:spcBef>
              <a:defRPr sz="1800">
                <a:solidFill>
                  <a:srgbClr val="2C3E50"/>
                </a:solidFill>
              </a:defRPr>
            </a:pPr>
            <a:r>
              <a:t>• معايير دولية موثقة في best-practices-summary.md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r">
              <a:defRPr sz="3200" b="1">
                <a:solidFill>
                  <a:srgbClr val="0066CC"/>
                </a:solidFill>
              </a:defRPr>
            </a:pPr>
            <a:r>
              <a:t>🎯 التأثير والنتائج المتوقعة</a:t>
            </a:r>
          </a:p>
        </p:txBody>
      </p:sp>
      <p:sp>
        <p:nvSpPr>
          <p:cNvPr id="3" name="Rectangle 2"/>
          <p:cNvSpPr/>
          <p:nvPr/>
        </p:nvSpPr>
        <p:spPr>
          <a:xfrm>
            <a:off x="457200" y="1280160"/>
            <a:ext cx="8229600" cy="0"/>
          </a:xfrm>
          <a:prstGeom prst="rect">
            <a:avLst/>
          </a:prstGeom>
          <a:ln w="38100">
            <a:solidFill>
              <a:srgbClr val="00A651"/>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645920"/>
            <a:ext cx="7680960" cy="4572000"/>
          </a:xfrm>
          <a:prstGeom prst="rect">
            <a:avLst/>
          </a:prstGeom>
          <a:noFill/>
        </p:spPr>
        <p:txBody>
          <a:bodyPr wrap="square">
            <a:spAutoFit/>
          </a:bodyPr>
          <a:lstStyle/>
          <a:p>
            <a:pPr algn="r">
              <a:spcBef>
                <a:spcPts val="600"/>
              </a:spcBef>
              <a:defRPr sz="1800">
                <a:solidFill>
                  <a:srgbClr val="2C3E50"/>
                </a:solidFill>
              </a:defRPr>
            </a:pPr>
            <a:r>
              <a:t>• تحسين مستوى الخدمات المقدمة</a:t>
            </a:r>
          </a:p>
          <a:p>
            <a:pPr algn="r">
              <a:spcBef>
                <a:spcPts val="600"/>
              </a:spcBef>
              <a:defRPr sz="1800">
                <a:solidFill>
                  <a:srgbClr val="2C3E50"/>
                </a:solidFill>
              </a:defRPr>
            </a:pPr>
            <a:r>
              <a:t>• زيادة رضا المستفيدين الداخليين والخارجيين</a:t>
            </a:r>
          </a:p>
          <a:p>
            <a:pPr algn="r">
              <a:spcBef>
                <a:spcPts val="600"/>
              </a:spcBef>
              <a:defRPr sz="1800">
                <a:solidFill>
                  <a:srgbClr val="2C3E50"/>
                </a:solidFill>
              </a:defRPr>
            </a:pPr>
            <a:r>
              <a:t>• توفير الموارد والوقت والجهد</a:t>
            </a:r>
          </a:p>
          <a:p>
            <a:pPr algn="r">
              <a:spcBef>
                <a:spcPts val="600"/>
              </a:spcBef>
              <a:defRPr sz="1800">
                <a:solidFill>
                  <a:srgbClr val="2C3E50"/>
                </a:solidFill>
              </a:defRPr>
            </a:pPr>
            <a:r>
              <a:t>• تعزيز صورة البلدية كمؤسسة رائدة</a:t>
            </a:r>
          </a:p>
          <a:p>
            <a:pPr algn="r">
              <a:spcBef>
                <a:spcPts val="600"/>
              </a:spcBef>
              <a:defRPr sz="1800">
                <a:solidFill>
                  <a:srgbClr val="2C3E50"/>
                </a:solidFill>
              </a:defRPr>
            </a:pPr>
            <a:r>
              <a:t>• المساهمة في تحقيق أهداف التنمية المستدامة</a:t>
            </a:r>
          </a:p>
          <a:p>
            <a:pPr algn="r">
              <a:spcBef>
                <a:spcPts val="600"/>
              </a:spcBef>
              <a:defRPr sz="1800">
                <a:solidFill>
                  <a:srgbClr val="2C3E50"/>
                </a:solidFill>
              </a:defRPr>
            </a:pPr>
            <a:r>
              <a:t>• دعم التحول الرقمي الوطني</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00A651"/>
        </a:solidFill>
        <a:effectLst/>
      </p:bgPr>
    </p:bg>
    <p:spTree>
      <p:nvGrpSpPr>
        <p:cNvPr id="1" name=""/>
        <p:cNvGrpSpPr/>
        <p:nvPr/>
      </p:nvGrpSpPr>
      <p:grpSpPr/>
      <p:sp>
        <p:nvSpPr>
          <p:cNvPr id="2" name="TextBox 1"/>
          <p:cNvSpPr txBox="1"/>
          <p:nvPr/>
        </p:nvSpPr>
        <p:spPr>
          <a:xfrm>
            <a:off x="914400" y="2286000"/>
            <a:ext cx="7315200" cy="914400"/>
          </a:xfrm>
          <a:prstGeom prst="rect">
            <a:avLst/>
          </a:prstGeom>
          <a:noFill/>
        </p:spPr>
        <p:txBody>
          <a:bodyPr wrap="none">
            <a:spAutoFit/>
          </a:bodyPr>
          <a:lstStyle/>
          <a:p>
            <a:pPr algn="ctr">
              <a:defRPr sz="4400" b="1">
                <a:solidFill>
                  <a:srgbClr val="FFFFFF"/>
                </a:solidFill>
              </a:defRPr>
            </a:pPr>
            <a:r>
              <a:t>شكراً لاهتمامكم</a:t>
            </a:r>
          </a:p>
        </p:txBody>
      </p:sp>
      <p:sp>
        <p:nvSpPr>
          <p:cNvPr id="3" name="TextBox 2"/>
          <p:cNvSpPr txBox="1"/>
          <p:nvPr/>
        </p:nvSpPr>
        <p:spPr>
          <a:xfrm>
            <a:off x="914400" y="3657600"/>
            <a:ext cx="7315200" cy="1828800"/>
          </a:xfrm>
          <a:prstGeom prst="rect">
            <a:avLst/>
          </a:prstGeom>
          <a:noFill/>
        </p:spPr>
        <p:txBody>
          <a:bodyPr wrap="none">
            <a:spAutoFit/>
          </a:bodyPr>
          <a:lstStyle/>
          <a:p>
            <a:pPr algn="ctr">
              <a:spcBef>
                <a:spcPts val="600"/>
              </a:spcBef>
              <a:defRPr sz="1800">
                <a:solidFill>
                  <a:srgbClr val="FFFFFF"/>
                </a:solidFill>
              </a:defRPr>
            </a:pPr>
            <a:r>
              <a:t>د. علي عبدالعال - طبيب بيطري</a:t>
            </a:r>
          </a:p>
          <a:p>
            <a:pPr algn="ctr">
              <a:spcBef>
                <a:spcPts val="600"/>
              </a:spcBef>
              <a:defRPr sz="1800">
                <a:solidFill>
                  <a:srgbClr val="FFFFFF"/>
                </a:solidFill>
              </a:defRPr>
            </a:pPr>
            <a:r>
              <a:t>إدارة الرفق بالحيوان</a:t>
            </a:r>
          </a:p>
          <a:p>
            <a:pPr algn="ctr">
              <a:spcBef>
                <a:spcPts val="600"/>
              </a:spcBef>
              <a:defRPr sz="1800">
                <a:solidFill>
                  <a:srgbClr val="FFFFFF"/>
                </a:solidFill>
              </a:defRPr>
            </a:pPr>
            <a:r>
              <a:t>بلدية مدينة أبوظبي</a:t>
            </a:r>
          </a:p>
          <a:p>
            <a:pPr algn="ctr">
              <a:spcBef>
                <a:spcPts val="600"/>
              </a:spcBef>
              <a:defRPr sz="1800">
                <a:solidFill>
                  <a:srgbClr val="FFFFFF"/>
                </a:solidFill>
              </a:defRPr>
            </a:pPr>
            <a:r>
              <a:t>📧 Ali.Abdelaal@adm.gov.ae</a:t>
            </a:r>
          </a:p>
          <a:p>
            <a:pPr algn="ctr">
              <a:spcBef>
                <a:spcPts val="600"/>
              </a:spcBef>
              <a:defRPr sz="1800">
                <a:solidFill>
                  <a:srgbClr val="FFFFFF"/>
                </a:solidFill>
              </a:defRPr>
            </a:pPr>
            <a:r>
              <a:t>📱 0581187777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