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CF0F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10360152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800" b="1">
                <a:solidFill>
                  <a:srgbClr val="2336A0"/>
                </a:solidFill>
              </a:defRPr>
            </a:pPr>
            <a:r>
              <a:t>التقرير الأسبوعي رقم 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2560320"/>
            <a:ext cx="10360152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>
                <a:solidFill>
                  <a:srgbClr val="2980B9"/>
                </a:solidFill>
              </a:defRPr>
            </a:pPr>
            <a:r>
              <a:t>Weekly Report No.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3657600"/>
            <a:ext cx="85313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2C3E50"/>
                </a:solidFill>
              </a:defRPr>
            </a:pPr>
            <a:r>
              <a:t>من يوم الاثنين 06/01/2025 الى يوم الأحد 12/01/2025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4572000"/>
            <a:ext cx="8531352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 b="1">
                <a:solidFill>
                  <a:srgbClr val="E74C3C"/>
                </a:solidFill>
              </a:defRPr>
            </a:pPr>
            <a:r>
              <a:t>يرفع يوم الثلاثاء 14/01/2025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5486400"/>
            <a:ext cx="2130552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>
                <a:solidFill>
                  <a:srgbClr val="2336A0"/>
                </a:solidFill>
              </a:defRPr>
            </a:pPr>
            <a:r>
              <a:t>🏥 التفتيش البيطري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1097280"/>
          </a:xfrm>
          <a:prstGeom prst="rect">
            <a:avLst/>
          </a:prstGeom>
          <a:solidFill>
            <a:srgbClr val="2336A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91440"/>
            <a:ext cx="112745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200" b="1">
                <a:solidFill>
                  <a:srgbClr val="FFFFFF"/>
                </a:solidFill>
              </a:defRPr>
            </a:pPr>
            <a:r>
              <a:t>1. التفتيش والرقابة البيطرية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48640"/>
            <a:ext cx="11274552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800">
                <a:solidFill>
                  <a:srgbClr val="FFFFFF"/>
                </a:solidFill>
              </a:defRPr>
            </a:pPr>
            <a:r>
              <a:t>Veterinary Inspection and Monitoring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68580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النقاط الرئيسية: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عدد التفتيشات الميدانية المنجزة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نسبة انجاز الخطة (%)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عدد المحلات/المنشآت التي تمت زيارتها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مخرجات التفتيش (تعديل فوري، إنذارات، مخالفات)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التحديات الميدانية</a:t>
            </a:r>
          </a:p>
        </p:txBody>
      </p:sp>
      <p:sp>
        <p:nvSpPr>
          <p:cNvPr id="6" name="Rectangle 5"/>
          <p:cNvSpPr/>
          <p:nvPr/>
        </p:nvSpPr>
        <p:spPr>
          <a:xfrm>
            <a:off x="7772400" y="1371600"/>
            <a:ext cx="4114800" cy="2286000"/>
          </a:xfrm>
          <a:prstGeom prst="rect">
            <a:avLst/>
          </a:prstGeom>
          <a:solidFill>
            <a:srgbClr val="ECF0F1"/>
          </a:solidFill>
          <a:ln w="25400">
            <a:solidFill>
              <a:srgbClr val="2980B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7955279" y="2011680"/>
            <a:ext cx="3749039" cy="1005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2980B9"/>
                </a:solidFill>
              </a:defRPr>
            </a:pPr>
            <a:r>
              <a:t>منطقة للصور والرسوم البيانية</a:t>
            </a:r>
          </a:p>
          <a:p>
            <a:r>
              <a:t>Area for Images &amp; Charts</a:t>
            </a:r>
          </a:p>
        </p:txBody>
      </p:sp>
      <p:sp>
        <p:nvSpPr>
          <p:cNvPr id="8" name="Rectangle 7"/>
          <p:cNvSpPr/>
          <p:nvPr/>
        </p:nvSpPr>
        <p:spPr>
          <a:xfrm>
            <a:off x="7772400" y="3840480"/>
            <a:ext cx="4114800" cy="2286000"/>
          </a:xfrm>
          <a:prstGeom prst="rect">
            <a:avLst/>
          </a:prstGeom>
          <a:solidFill>
            <a:srgbClr val="ECF0F1"/>
          </a:solidFill>
          <a:ln w="25400">
            <a:solidFill>
              <a:srgbClr val="E74C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7955279" y="4480560"/>
            <a:ext cx="3749039" cy="1005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E74C3C"/>
                </a:solidFill>
              </a:defRPr>
            </a:pPr>
            <a:r>
              <a:t>منطقة للتحاليل الإحصائية</a:t>
            </a:r>
          </a:p>
          <a:p>
            <a:r>
              <a:t>Statistical Analysis Area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1097280"/>
          </a:xfrm>
          <a:prstGeom prst="rect">
            <a:avLst/>
          </a:prstGeom>
          <a:solidFill>
            <a:srgbClr val="2336A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91440"/>
            <a:ext cx="112745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200" b="1">
                <a:solidFill>
                  <a:srgbClr val="FFFFFF"/>
                </a:solidFill>
              </a:defRPr>
            </a:pPr>
            <a:r>
              <a:t>2. الشكاوى والبلاغات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48640"/>
            <a:ext cx="11274552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800">
                <a:solidFill>
                  <a:srgbClr val="FFFFFF"/>
                </a:solidFill>
              </a:defRPr>
            </a:pPr>
            <a:r>
              <a:t>Complaints and Reports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68580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النقاط الرئيسية: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عدد الشكاوى والبلاغات المستلمة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عدد الشكاوى المغلقة في الوقت المحدد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عدد الشكاوى العالقة وأسبابها</a:t>
            </a:r>
          </a:p>
        </p:txBody>
      </p:sp>
      <p:sp>
        <p:nvSpPr>
          <p:cNvPr id="6" name="Rectangle 5"/>
          <p:cNvSpPr/>
          <p:nvPr/>
        </p:nvSpPr>
        <p:spPr>
          <a:xfrm>
            <a:off x="7772400" y="1371600"/>
            <a:ext cx="4114800" cy="2286000"/>
          </a:xfrm>
          <a:prstGeom prst="rect">
            <a:avLst/>
          </a:prstGeom>
          <a:solidFill>
            <a:srgbClr val="ECF0F1"/>
          </a:solidFill>
          <a:ln w="25400">
            <a:solidFill>
              <a:srgbClr val="2980B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7955279" y="2011680"/>
            <a:ext cx="3749039" cy="1005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2980B9"/>
                </a:solidFill>
              </a:defRPr>
            </a:pPr>
            <a:r>
              <a:t>منطقة للصور والرسوم البيانية</a:t>
            </a:r>
          </a:p>
          <a:p>
            <a:r>
              <a:t>Area for Images &amp; Charts</a:t>
            </a:r>
          </a:p>
        </p:txBody>
      </p:sp>
      <p:sp>
        <p:nvSpPr>
          <p:cNvPr id="8" name="Rectangle 7"/>
          <p:cNvSpPr/>
          <p:nvPr/>
        </p:nvSpPr>
        <p:spPr>
          <a:xfrm>
            <a:off x="7772400" y="3840480"/>
            <a:ext cx="4114800" cy="2286000"/>
          </a:xfrm>
          <a:prstGeom prst="rect">
            <a:avLst/>
          </a:prstGeom>
          <a:solidFill>
            <a:srgbClr val="ECF0F1"/>
          </a:solidFill>
          <a:ln w="25400">
            <a:solidFill>
              <a:srgbClr val="E74C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7955279" y="4480560"/>
            <a:ext cx="3749039" cy="1005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E74C3C"/>
                </a:solidFill>
              </a:defRPr>
            </a:pPr>
            <a:r>
              <a:t>منطقة للتحاليل الإحصائية</a:t>
            </a:r>
          </a:p>
          <a:p>
            <a:r>
              <a:t>Statistical Analysis Area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1097280"/>
          </a:xfrm>
          <a:prstGeom prst="rect">
            <a:avLst/>
          </a:prstGeom>
          <a:solidFill>
            <a:srgbClr val="2336A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91440"/>
            <a:ext cx="112745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200" b="1">
                <a:solidFill>
                  <a:srgbClr val="FFFFFF"/>
                </a:solidFill>
              </a:defRPr>
            </a:pPr>
            <a:r>
              <a:t>3. التوعية والتثقيف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48640"/>
            <a:ext cx="11274552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800">
                <a:solidFill>
                  <a:srgbClr val="FFFFFF"/>
                </a:solidFill>
              </a:defRPr>
            </a:pPr>
            <a:r>
              <a:t>Awareness and Education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68580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النقاط الرئيسية: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عدد الفعاليات التوعوية المنفذة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توعية المحلات (زيارات - برامج)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حملات مرتبطة بالشكاوى والبلاغات</a:t>
            </a:r>
          </a:p>
        </p:txBody>
      </p:sp>
      <p:sp>
        <p:nvSpPr>
          <p:cNvPr id="6" name="Rectangle 5"/>
          <p:cNvSpPr/>
          <p:nvPr/>
        </p:nvSpPr>
        <p:spPr>
          <a:xfrm>
            <a:off x="7772400" y="1371600"/>
            <a:ext cx="4114800" cy="2286000"/>
          </a:xfrm>
          <a:prstGeom prst="rect">
            <a:avLst/>
          </a:prstGeom>
          <a:solidFill>
            <a:srgbClr val="ECF0F1"/>
          </a:solidFill>
          <a:ln w="25400">
            <a:solidFill>
              <a:srgbClr val="2980B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7955279" y="2011680"/>
            <a:ext cx="3749039" cy="1005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2980B9"/>
                </a:solidFill>
              </a:defRPr>
            </a:pPr>
            <a:r>
              <a:t>منطقة للصور والرسوم البيانية</a:t>
            </a:r>
          </a:p>
          <a:p>
            <a:r>
              <a:t>Area for Images &amp; Charts</a:t>
            </a:r>
          </a:p>
        </p:txBody>
      </p:sp>
      <p:sp>
        <p:nvSpPr>
          <p:cNvPr id="8" name="Rectangle 7"/>
          <p:cNvSpPr/>
          <p:nvPr/>
        </p:nvSpPr>
        <p:spPr>
          <a:xfrm>
            <a:off x="7772400" y="3840480"/>
            <a:ext cx="4114800" cy="2286000"/>
          </a:xfrm>
          <a:prstGeom prst="rect">
            <a:avLst/>
          </a:prstGeom>
          <a:solidFill>
            <a:srgbClr val="ECF0F1"/>
          </a:solidFill>
          <a:ln w="25400">
            <a:solidFill>
              <a:srgbClr val="E74C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7955279" y="4480560"/>
            <a:ext cx="3749039" cy="1005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E74C3C"/>
                </a:solidFill>
              </a:defRPr>
            </a:pPr>
            <a:r>
              <a:t>منطقة للتحاليل الإحصائية</a:t>
            </a:r>
          </a:p>
          <a:p>
            <a:r>
              <a:t>Statistical Analysis Area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1097280"/>
          </a:xfrm>
          <a:prstGeom prst="rect">
            <a:avLst/>
          </a:prstGeom>
          <a:solidFill>
            <a:srgbClr val="2336A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91440"/>
            <a:ext cx="112745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200" b="1">
                <a:solidFill>
                  <a:srgbClr val="FFFFFF"/>
                </a:solidFill>
              </a:defRPr>
            </a:pPr>
            <a:r>
              <a:t>4. خدمات الضبط والسيطرة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48640"/>
            <a:ext cx="11274552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800">
                <a:solidFill>
                  <a:srgbClr val="FFFFFF"/>
                </a:solidFill>
              </a:defRPr>
            </a:pPr>
            <a:r>
              <a:t>Control and Monitoring Services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68580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النقاط الرئيسية: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عدد الحيوانات التي تم التعامل معها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نسبة إغلاق الحالات في الوقت المحدد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أنواع الحيوانات (قطط، كلاب، حيوانات أخرى)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مخرجات الضبط (إيواء، تعقيم، تبني...)</a:t>
            </a:r>
          </a:p>
        </p:txBody>
      </p:sp>
      <p:sp>
        <p:nvSpPr>
          <p:cNvPr id="6" name="Rectangle 5"/>
          <p:cNvSpPr/>
          <p:nvPr/>
        </p:nvSpPr>
        <p:spPr>
          <a:xfrm>
            <a:off x="7772400" y="1371600"/>
            <a:ext cx="4114800" cy="2286000"/>
          </a:xfrm>
          <a:prstGeom prst="rect">
            <a:avLst/>
          </a:prstGeom>
          <a:solidFill>
            <a:srgbClr val="ECF0F1"/>
          </a:solidFill>
          <a:ln w="25400">
            <a:solidFill>
              <a:srgbClr val="2980B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7955279" y="2011680"/>
            <a:ext cx="3749039" cy="1005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2980B9"/>
                </a:solidFill>
              </a:defRPr>
            </a:pPr>
            <a:r>
              <a:t>منطقة للصور والرسوم البيانية</a:t>
            </a:r>
          </a:p>
          <a:p>
            <a:r>
              <a:t>Area for Images &amp; Charts</a:t>
            </a:r>
          </a:p>
        </p:txBody>
      </p:sp>
      <p:sp>
        <p:nvSpPr>
          <p:cNvPr id="8" name="Rectangle 7"/>
          <p:cNvSpPr/>
          <p:nvPr/>
        </p:nvSpPr>
        <p:spPr>
          <a:xfrm>
            <a:off x="7772400" y="3840480"/>
            <a:ext cx="4114800" cy="2286000"/>
          </a:xfrm>
          <a:prstGeom prst="rect">
            <a:avLst/>
          </a:prstGeom>
          <a:solidFill>
            <a:srgbClr val="ECF0F1"/>
          </a:solidFill>
          <a:ln w="25400">
            <a:solidFill>
              <a:srgbClr val="E74C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7955279" y="4480560"/>
            <a:ext cx="3749039" cy="1005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E74C3C"/>
                </a:solidFill>
              </a:defRPr>
            </a:pPr>
            <a:r>
              <a:t>منطقة للتحاليل الإحصائية</a:t>
            </a:r>
          </a:p>
          <a:p>
            <a:r>
              <a:t>Statistical Analysis Area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1097280"/>
          </a:xfrm>
          <a:prstGeom prst="rect">
            <a:avLst/>
          </a:prstGeom>
          <a:solidFill>
            <a:srgbClr val="2336A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91440"/>
            <a:ext cx="112745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200" b="1">
                <a:solidFill>
                  <a:srgbClr val="FFFFFF"/>
                </a:solidFill>
              </a:defRPr>
            </a:pPr>
            <a:r>
              <a:t>5. الزيارات والمتابعة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48640"/>
            <a:ext cx="11274552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800">
                <a:solidFill>
                  <a:srgbClr val="FFFFFF"/>
                </a:solidFill>
              </a:defRPr>
            </a:pPr>
            <a:r>
              <a:t>Visits and Follow-up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68580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النقاط الرئيسية: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عدد الزيارات على الملاجئ ودور الإيواء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الملاحظات أو التحديات خلال الزيارات</a:t>
            </a:r>
          </a:p>
        </p:txBody>
      </p:sp>
      <p:sp>
        <p:nvSpPr>
          <p:cNvPr id="6" name="Rectangle 5"/>
          <p:cNvSpPr/>
          <p:nvPr/>
        </p:nvSpPr>
        <p:spPr>
          <a:xfrm>
            <a:off x="7772400" y="1371600"/>
            <a:ext cx="4114800" cy="2286000"/>
          </a:xfrm>
          <a:prstGeom prst="rect">
            <a:avLst/>
          </a:prstGeom>
          <a:solidFill>
            <a:srgbClr val="ECF0F1"/>
          </a:solidFill>
          <a:ln w="25400">
            <a:solidFill>
              <a:srgbClr val="2980B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7955279" y="2011680"/>
            <a:ext cx="3749039" cy="1005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2980B9"/>
                </a:solidFill>
              </a:defRPr>
            </a:pPr>
            <a:r>
              <a:t>منطقة للصور والرسوم البيانية</a:t>
            </a:r>
          </a:p>
          <a:p>
            <a:r>
              <a:t>Area for Images &amp; Charts</a:t>
            </a:r>
          </a:p>
        </p:txBody>
      </p:sp>
      <p:sp>
        <p:nvSpPr>
          <p:cNvPr id="8" name="Rectangle 7"/>
          <p:cNvSpPr/>
          <p:nvPr/>
        </p:nvSpPr>
        <p:spPr>
          <a:xfrm>
            <a:off x="7772400" y="3840480"/>
            <a:ext cx="4114800" cy="2286000"/>
          </a:xfrm>
          <a:prstGeom prst="rect">
            <a:avLst/>
          </a:prstGeom>
          <a:solidFill>
            <a:srgbClr val="ECF0F1"/>
          </a:solidFill>
          <a:ln w="25400">
            <a:solidFill>
              <a:srgbClr val="E74C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7955279" y="4480560"/>
            <a:ext cx="3749039" cy="1005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E74C3C"/>
                </a:solidFill>
              </a:defRPr>
            </a:pPr>
            <a:r>
              <a:t>منطقة للتحاليل الإحصائية</a:t>
            </a:r>
          </a:p>
          <a:p>
            <a:r>
              <a:t>Statistical Analysis Area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1097280"/>
          </a:xfrm>
          <a:prstGeom prst="rect">
            <a:avLst/>
          </a:prstGeom>
          <a:solidFill>
            <a:srgbClr val="2336A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91440"/>
            <a:ext cx="112745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200" b="1">
                <a:solidFill>
                  <a:srgbClr val="FFFFFF"/>
                </a:solidFill>
              </a:defRPr>
            </a:pPr>
            <a:r>
              <a:t>6. العقود والمتابعة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48640"/>
            <a:ext cx="11274552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800">
                <a:solidFill>
                  <a:srgbClr val="FFFFFF"/>
                </a:solidFill>
              </a:defRPr>
            </a:pPr>
            <a:r>
              <a:t>Contracts and Follow-up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68580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النقاط الرئيسية: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متابعة عقود التشغيل (الاجتماعات الأسبوعية ومخرجاتها)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أي ملاحظات أو تحديثات من المقاولين/المشغلين</a:t>
            </a:r>
          </a:p>
        </p:txBody>
      </p:sp>
      <p:sp>
        <p:nvSpPr>
          <p:cNvPr id="6" name="Rectangle 5"/>
          <p:cNvSpPr/>
          <p:nvPr/>
        </p:nvSpPr>
        <p:spPr>
          <a:xfrm>
            <a:off x="7772400" y="1371600"/>
            <a:ext cx="4114800" cy="2286000"/>
          </a:xfrm>
          <a:prstGeom prst="rect">
            <a:avLst/>
          </a:prstGeom>
          <a:solidFill>
            <a:srgbClr val="ECF0F1"/>
          </a:solidFill>
          <a:ln w="25400">
            <a:solidFill>
              <a:srgbClr val="2980B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7955279" y="2011680"/>
            <a:ext cx="3749039" cy="1005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2980B9"/>
                </a:solidFill>
              </a:defRPr>
            </a:pPr>
            <a:r>
              <a:t>منطقة للصور والرسوم البيانية</a:t>
            </a:r>
          </a:p>
          <a:p>
            <a:r>
              <a:t>Area for Images &amp; Charts</a:t>
            </a:r>
          </a:p>
        </p:txBody>
      </p:sp>
      <p:sp>
        <p:nvSpPr>
          <p:cNvPr id="8" name="Rectangle 7"/>
          <p:cNvSpPr/>
          <p:nvPr/>
        </p:nvSpPr>
        <p:spPr>
          <a:xfrm>
            <a:off x="7772400" y="3840480"/>
            <a:ext cx="4114800" cy="2286000"/>
          </a:xfrm>
          <a:prstGeom prst="rect">
            <a:avLst/>
          </a:prstGeom>
          <a:solidFill>
            <a:srgbClr val="ECF0F1"/>
          </a:solidFill>
          <a:ln w="25400">
            <a:solidFill>
              <a:srgbClr val="E74C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7955279" y="4480560"/>
            <a:ext cx="3749039" cy="1005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E74C3C"/>
                </a:solidFill>
              </a:defRPr>
            </a:pPr>
            <a:r>
              <a:t>منطقة للتحاليل الإحصائية</a:t>
            </a:r>
          </a:p>
          <a:p>
            <a:r>
              <a:t>Statistical Analysis Area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1097280"/>
          </a:xfrm>
          <a:prstGeom prst="rect">
            <a:avLst/>
          </a:prstGeom>
          <a:solidFill>
            <a:srgbClr val="2336A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91440"/>
            <a:ext cx="112745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200" b="1">
                <a:solidFill>
                  <a:srgbClr val="FFFFFF"/>
                </a:solidFill>
              </a:defRPr>
            </a:pPr>
            <a:r>
              <a:t>7. التطوير والجودة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48640"/>
            <a:ext cx="11274552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800">
                <a:solidFill>
                  <a:srgbClr val="FFFFFF"/>
                </a:solidFill>
              </a:defRPr>
            </a:pPr>
            <a:r>
              <a:t>Development and Quality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68580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النقاط الرئيسية: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مقترحات تحسين اللوائح والسياسات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متابعات الجودة والمخاطر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أي برامج تدريبية أو خطط تصحيحية مقترحة</a:t>
            </a:r>
          </a:p>
        </p:txBody>
      </p:sp>
      <p:sp>
        <p:nvSpPr>
          <p:cNvPr id="6" name="Rectangle 5"/>
          <p:cNvSpPr/>
          <p:nvPr/>
        </p:nvSpPr>
        <p:spPr>
          <a:xfrm>
            <a:off x="7772400" y="1371600"/>
            <a:ext cx="4114800" cy="2286000"/>
          </a:xfrm>
          <a:prstGeom prst="rect">
            <a:avLst/>
          </a:prstGeom>
          <a:solidFill>
            <a:srgbClr val="ECF0F1"/>
          </a:solidFill>
          <a:ln w="25400">
            <a:solidFill>
              <a:srgbClr val="2980B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7955279" y="2011680"/>
            <a:ext cx="3749039" cy="1005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2980B9"/>
                </a:solidFill>
              </a:defRPr>
            </a:pPr>
            <a:r>
              <a:t>منطقة للصور والرسوم البيانية</a:t>
            </a:r>
          </a:p>
          <a:p>
            <a:r>
              <a:t>Area for Images &amp; Charts</a:t>
            </a:r>
          </a:p>
        </p:txBody>
      </p:sp>
      <p:sp>
        <p:nvSpPr>
          <p:cNvPr id="8" name="Rectangle 7"/>
          <p:cNvSpPr/>
          <p:nvPr/>
        </p:nvSpPr>
        <p:spPr>
          <a:xfrm>
            <a:off x="7772400" y="3840480"/>
            <a:ext cx="4114800" cy="2286000"/>
          </a:xfrm>
          <a:prstGeom prst="rect">
            <a:avLst/>
          </a:prstGeom>
          <a:solidFill>
            <a:srgbClr val="ECF0F1"/>
          </a:solidFill>
          <a:ln w="25400">
            <a:solidFill>
              <a:srgbClr val="E74C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7955279" y="4480560"/>
            <a:ext cx="3749039" cy="1005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E74C3C"/>
                </a:solidFill>
              </a:defRPr>
            </a:pPr>
            <a:r>
              <a:t>منطقة للتحاليل الإحصائية</a:t>
            </a:r>
          </a:p>
          <a:p>
            <a:r>
              <a:t>Statistical Analysis Area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109728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1274552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FFFFFF"/>
                </a:solidFill>
              </a:defRPr>
            </a:pPr>
            <a:r>
              <a:t>الملخص والخلاصة | Summary &amp; Conclusion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0152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2C3E50"/>
                </a:solidFill>
              </a:defRPr>
            </a:pPr>
            <a:r>
              <a:t>النقاط الرئيسية للأسبوع:</a:t>
            </a:r>
          </a:p>
          <a:p/>
          <a:p>
            <a:r>
              <a:t>• الإنجازات الرئيسية</a:t>
            </a:r>
          </a:p>
          <a:p>
            <a:r>
              <a:t>• التحديات المواجهة</a:t>
            </a:r>
          </a:p>
          <a:p>
            <a:r>
              <a:t>• الخطط المستقبلية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3657600"/>
            <a:ext cx="10360152" cy="2286000"/>
          </a:xfrm>
          <a:prstGeom prst="rect">
            <a:avLst/>
          </a:prstGeom>
          <a:solidFill>
            <a:srgbClr val="ECF0F1"/>
          </a:solidFill>
          <a:ln w="38100">
            <a:solidFill>
              <a:srgbClr val="2336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1371600" y="4114800"/>
            <a:ext cx="9445752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>
                <a:solidFill>
                  <a:srgbClr val="2336A0"/>
                </a:solidFill>
              </a:defRPr>
            </a:pPr>
            <a:r>
              <a:t>الإحصائيات الإجمالية للأسبوع</a:t>
            </a:r>
          </a:p>
          <a:p>
            <a:r>
              <a:t>Weekly Total Statistics</a:t>
            </a:r>
          </a:p>
          <a:p/>
          <a:p>
            <a:r>
              <a:t>[منطقة لعرض الإحصائيات والأرقام الرئيسية]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