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11" r:id="rId5"/>
    <p:sldId id="337" r:id="rId6"/>
    <p:sldId id="338" r:id="rId7"/>
    <p:sldId id="341" r:id="rId8"/>
    <p:sldId id="342" r:id="rId9"/>
    <p:sldId id="343" r:id="rId10"/>
    <p:sldId id="325" r:id="rId11"/>
    <p:sldId id="340" r:id="rId12"/>
    <p:sldId id="339" r:id="rId13"/>
    <p:sldId id="344" r:id="rId14"/>
    <p:sldId id="345" r:id="rId15"/>
    <p:sldId id="336" r:id="rId16"/>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39" autoAdjust="0"/>
    <p:restoredTop sz="94660"/>
  </p:normalViewPr>
  <p:slideViewPr>
    <p:cSldViewPr snapToGrid="0">
      <p:cViewPr varScale="1">
        <p:scale>
          <a:sx n="112" d="100"/>
          <a:sy n="112"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E46C03-BBA2-4F6B-B6AD-5D2F268231A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F60F7D62-EEC8-4A09-A3A4-7002B5E669BB}">
      <dgm:prSet custT="1"/>
      <dgm:spPr/>
      <dgm:t>
        <a:bodyPr/>
        <a:lstStyle/>
        <a:p>
          <a:pPr algn="r"/>
          <a:r>
            <a:rPr lang="ar-AE" sz="1800" b="1" dirty="0"/>
            <a:t>1- التوعية بأهمية المبادرة وسبب إطلاقها</a:t>
          </a:r>
          <a:endParaRPr lang="en-US" sz="1800" dirty="0"/>
        </a:p>
      </dgm:t>
    </dgm:pt>
    <dgm:pt modelId="{A734EB2E-EC29-40DF-B1F0-8BE8F555DEE9}" type="parTrans" cxnId="{3A5D099D-0037-4092-B6D9-AF5ACFCE5F07}">
      <dgm:prSet/>
      <dgm:spPr/>
      <dgm:t>
        <a:bodyPr/>
        <a:lstStyle/>
        <a:p>
          <a:endParaRPr lang="en-US"/>
        </a:p>
      </dgm:t>
    </dgm:pt>
    <dgm:pt modelId="{2F1207CF-324D-4915-8118-5C8B62E95882}" type="sibTrans" cxnId="{3A5D099D-0037-4092-B6D9-AF5ACFCE5F07}">
      <dgm:prSet/>
      <dgm:spPr/>
      <dgm:t>
        <a:bodyPr/>
        <a:lstStyle/>
        <a:p>
          <a:endParaRPr lang="en-US"/>
        </a:p>
      </dgm:t>
    </dgm:pt>
    <dgm:pt modelId="{8BC3A858-816A-45C4-B568-E3782736B025}">
      <dgm:prSet custT="1"/>
      <dgm:spPr/>
      <dgm:t>
        <a:bodyPr/>
        <a:lstStyle/>
        <a:p>
          <a:pPr algn="r"/>
          <a:r>
            <a:rPr lang="ar-AE" sz="1800" b="1" dirty="0"/>
            <a:t>2- التوجيه بالتسجيل قبل إنتهاء فترة السماح : وهي</a:t>
          </a:r>
        </a:p>
        <a:p>
          <a:pPr algn="ctr"/>
          <a:r>
            <a:rPr lang="ar-AE" sz="800" dirty="0"/>
            <a:t>     </a:t>
          </a:r>
          <a:r>
            <a:rPr lang="ar-AE" sz="1000" b="1" dirty="0"/>
            <a:t>( 6 أشهر لمحلات الحيوانات الأليفة – سنة واحدة لمالكي الحيوانات الحاليين – التسجيل الفوري لمن يرغب بامتلاك حيوان أليف لأول مرة )</a:t>
          </a:r>
        </a:p>
        <a:p>
          <a:pPr algn="r"/>
          <a:r>
            <a:rPr lang="ar-AE" sz="800" dirty="0"/>
            <a:t>   </a:t>
          </a:r>
          <a:endParaRPr lang="en-US" sz="800" dirty="0"/>
        </a:p>
      </dgm:t>
    </dgm:pt>
    <dgm:pt modelId="{86322B40-44EB-41AF-ACFD-2E7210DFB44A}" type="parTrans" cxnId="{D37FBE02-1A3D-42B6-B304-047FA4A94A2B}">
      <dgm:prSet/>
      <dgm:spPr/>
      <dgm:t>
        <a:bodyPr/>
        <a:lstStyle/>
        <a:p>
          <a:endParaRPr lang="en-US"/>
        </a:p>
      </dgm:t>
    </dgm:pt>
    <dgm:pt modelId="{CDA9D2B8-0C99-440C-92A2-73531E8FAD52}" type="sibTrans" cxnId="{D37FBE02-1A3D-42B6-B304-047FA4A94A2B}">
      <dgm:prSet/>
      <dgm:spPr/>
      <dgm:t>
        <a:bodyPr/>
        <a:lstStyle/>
        <a:p>
          <a:endParaRPr lang="en-US"/>
        </a:p>
      </dgm:t>
    </dgm:pt>
    <dgm:pt modelId="{33FCC5F6-C420-4A99-8396-58B2307472A9}">
      <dgm:prSet custT="1"/>
      <dgm:spPr/>
      <dgm:t>
        <a:bodyPr/>
        <a:lstStyle/>
        <a:p>
          <a:pPr algn="r"/>
          <a:r>
            <a:rPr lang="ar-AE" sz="1800" b="1" dirty="0"/>
            <a:t>3- تقديم الإرشاد لمالكي الحيوانات والمتعاملين بضرورة تسجيل ملكيتهم لحيواناتهم الأليفة </a:t>
          </a:r>
          <a:endParaRPr lang="en-US" sz="1800" dirty="0"/>
        </a:p>
      </dgm:t>
    </dgm:pt>
    <dgm:pt modelId="{55FB017D-038D-488B-8F64-962D3EF7A402}" type="parTrans" cxnId="{36F90D8B-DD08-4B91-9A35-C767394D6828}">
      <dgm:prSet/>
      <dgm:spPr/>
      <dgm:t>
        <a:bodyPr/>
        <a:lstStyle/>
        <a:p>
          <a:endParaRPr lang="en-US"/>
        </a:p>
      </dgm:t>
    </dgm:pt>
    <dgm:pt modelId="{8FD9605E-3DFB-4DFB-92C7-05EE0A2CA9E4}" type="sibTrans" cxnId="{36F90D8B-DD08-4B91-9A35-C767394D6828}">
      <dgm:prSet/>
      <dgm:spPr/>
      <dgm:t>
        <a:bodyPr/>
        <a:lstStyle/>
        <a:p>
          <a:endParaRPr lang="en-US"/>
        </a:p>
      </dgm:t>
    </dgm:pt>
    <dgm:pt modelId="{BF1B1497-B8F9-413B-B059-B6D78A2744D2}" type="pres">
      <dgm:prSet presAssocID="{AFE46C03-BBA2-4F6B-B6AD-5D2F268231AD}" presName="compositeShape" presStyleCnt="0">
        <dgm:presLayoutVars>
          <dgm:dir/>
          <dgm:resizeHandles/>
        </dgm:presLayoutVars>
      </dgm:prSet>
      <dgm:spPr/>
    </dgm:pt>
    <dgm:pt modelId="{918C77FA-EA56-48C7-92AA-A83FAF8E449E}" type="pres">
      <dgm:prSet presAssocID="{AFE46C03-BBA2-4F6B-B6AD-5D2F268231AD}" presName="pyramid" presStyleLbl="node1" presStyleIdx="0" presStyleCnt="1" custLinFactNeighborX="-20760" custLinFactNeighborY="-2535"/>
      <dgm:spPr/>
    </dgm:pt>
    <dgm:pt modelId="{A2BAF53E-AEA8-4CEC-9F06-EFD36D229651}" type="pres">
      <dgm:prSet presAssocID="{AFE46C03-BBA2-4F6B-B6AD-5D2F268231AD}" presName="theList" presStyleCnt="0"/>
      <dgm:spPr/>
    </dgm:pt>
    <dgm:pt modelId="{D8076216-CB69-4DD0-8B35-68A87D251587}" type="pres">
      <dgm:prSet presAssocID="{F60F7D62-EEC8-4A09-A3A4-7002B5E669BB}" presName="aNode" presStyleLbl="fgAcc1" presStyleIdx="0" presStyleCnt="3" custScaleX="170378">
        <dgm:presLayoutVars>
          <dgm:bulletEnabled val="1"/>
        </dgm:presLayoutVars>
      </dgm:prSet>
      <dgm:spPr/>
    </dgm:pt>
    <dgm:pt modelId="{9C23727C-70C0-481B-B13C-E52997C837CE}" type="pres">
      <dgm:prSet presAssocID="{F60F7D62-EEC8-4A09-A3A4-7002B5E669BB}" presName="aSpace" presStyleCnt="0"/>
      <dgm:spPr/>
    </dgm:pt>
    <dgm:pt modelId="{3A2277FC-2520-47A7-8A7C-B4A6BBED12DC}" type="pres">
      <dgm:prSet presAssocID="{8BC3A858-816A-45C4-B568-E3782736B025}" presName="aNode" presStyleLbl="fgAcc1" presStyleIdx="1" presStyleCnt="3" custScaleX="169697">
        <dgm:presLayoutVars>
          <dgm:bulletEnabled val="1"/>
        </dgm:presLayoutVars>
      </dgm:prSet>
      <dgm:spPr/>
    </dgm:pt>
    <dgm:pt modelId="{4857FC4F-6D9E-424F-9277-0EDB1987FCD9}" type="pres">
      <dgm:prSet presAssocID="{8BC3A858-816A-45C4-B568-E3782736B025}" presName="aSpace" presStyleCnt="0"/>
      <dgm:spPr/>
    </dgm:pt>
    <dgm:pt modelId="{AA285E90-B492-43CD-A5E9-CC6F3FDD2549}" type="pres">
      <dgm:prSet presAssocID="{33FCC5F6-C420-4A99-8396-58B2307472A9}" presName="aNode" presStyleLbl="fgAcc1" presStyleIdx="2" presStyleCnt="3" custScaleX="170038">
        <dgm:presLayoutVars>
          <dgm:bulletEnabled val="1"/>
        </dgm:presLayoutVars>
      </dgm:prSet>
      <dgm:spPr/>
    </dgm:pt>
    <dgm:pt modelId="{FD55274F-4C10-4CC1-9F10-B28A8D802470}" type="pres">
      <dgm:prSet presAssocID="{33FCC5F6-C420-4A99-8396-58B2307472A9}" presName="aSpace" presStyleCnt="0"/>
      <dgm:spPr/>
    </dgm:pt>
  </dgm:ptLst>
  <dgm:cxnLst>
    <dgm:cxn modelId="{D37FBE02-1A3D-42B6-B304-047FA4A94A2B}" srcId="{AFE46C03-BBA2-4F6B-B6AD-5D2F268231AD}" destId="{8BC3A858-816A-45C4-B568-E3782736B025}" srcOrd="1" destOrd="0" parTransId="{86322B40-44EB-41AF-ACFD-2E7210DFB44A}" sibTransId="{CDA9D2B8-0C99-440C-92A2-73531E8FAD52}"/>
    <dgm:cxn modelId="{847C4422-5F9B-47A5-95A3-181CFE118784}" type="presOf" srcId="{F60F7D62-EEC8-4A09-A3A4-7002B5E669BB}" destId="{D8076216-CB69-4DD0-8B35-68A87D251587}" srcOrd="0" destOrd="0" presId="urn:microsoft.com/office/officeart/2005/8/layout/pyramid2"/>
    <dgm:cxn modelId="{0D4FFB67-EE82-4076-8B48-3DD4667B8461}" type="presOf" srcId="{AFE46C03-BBA2-4F6B-B6AD-5D2F268231AD}" destId="{BF1B1497-B8F9-413B-B059-B6D78A2744D2}" srcOrd="0" destOrd="0" presId="urn:microsoft.com/office/officeart/2005/8/layout/pyramid2"/>
    <dgm:cxn modelId="{0E705679-6CEA-4A6A-B1DB-6A1F3CE18F05}" type="presOf" srcId="{33FCC5F6-C420-4A99-8396-58B2307472A9}" destId="{AA285E90-B492-43CD-A5E9-CC6F3FDD2549}" srcOrd="0" destOrd="0" presId="urn:microsoft.com/office/officeart/2005/8/layout/pyramid2"/>
    <dgm:cxn modelId="{36F90D8B-DD08-4B91-9A35-C767394D6828}" srcId="{AFE46C03-BBA2-4F6B-B6AD-5D2F268231AD}" destId="{33FCC5F6-C420-4A99-8396-58B2307472A9}" srcOrd="2" destOrd="0" parTransId="{55FB017D-038D-488B-8F64-962D3EF7A402}" sibTransId="{8FD9605E-3DFB-4DFB-92C7-05EE0A2CA9E4}"/>
    <dgm:cxn modelId="{3A5D099D-0037-4092-B6D9-AF5ACFCE5F07}" srcId="{AFE46C03-BBA2-4F6B-B6AD-5D2F268231AD}" destId="{F60F7D62-EEC8-4A09-A3A4-7002B5E669BB}" srcOrd="0" destOrd="0" parTransId="{A734EB2E-EC29-40DF-B1F0-8BE8F555DEE9}" sibTransId="{2F1207CF-324D-4915-8118-5C8B62E95882}"/>
    <dgm:cxn modelId="{86A4D99F-9E4F-4A9A-9DBC-95081D6A1507}" type="presOf" srcId="{8BC3A858-816A-45C4-B568-E3782736B025}" destId="{3A2277FC-2520-47A7-8A7C-B4A6BBED12DC}" srcOrd="0" destOrd="0" presId="urn:microsoft.com/office/officeart/2005/8/layout/pyramid2"/>
    <dgm:cxn modelId="{58F3306D-A114-49E8-BDE7-177DECD25F2F}" type="presParOf" srcId="{BF1B1497-B8F9-413B-B059-B6D78A2744D2}" destId="{918C77FA-EA56-48C7-92AA-A83FAF8E449E}" srcOrd="0" destOrd="0" presId="urn:microsoft.com/office/officeart/2005/8/layout/pyramid2"/>
    <dgm:cxn modelId="{E8B96B67-F0A6-4C46-9A6B-27C820D5EBA7}" type="presParOf" srcId="{BF1B1497-B8F9-413B-B059-B6D78A2744D2}" destId="{A2BAF53E-AEA8-4CEC-9F06-EFD36D229651}" srcOrd="1" destOrd="0" presId="urn:microsoft.com/office/officeart/2005/8/layout/pyramid2"/>
    <dgm:cxn modelId="{6FDE41A0-44C0-4036-B1E8-507D48B15E87}" type="presParOf" srcId="{A2BAF53E-AEA8-4CEC-9F06-EFD36D229651}" destId="{D8076216-CB69-4DD0-8B35-68A87D251587}" srcOrd="0" destOrd="0" presId="urn:microsoft.com/office/officeart/2005/8/layout/pyramid2"/>
    <dgm:cxn modelId="{61A78161-8566-4F6F-BEA8-DBD1FE3C079D}" type="presParOf" srcId="{A2BAF53E-AEA8-4CEC-9F06-EFD36D229651}" destId="{9C23727C-70C0-481B-B13C-E52997C837CE}" srcOrd="1" destOrd="0" presId="urn:microsoft.com/office/officeart/2005/8/layout/pyramid2"/>
    <dgm:cxn modelId="{56AC8FC7-D9ED-4AE4-A5EF-B081AC65225A}" type="presParOf" srcId="{A2BAF53E-AEA8-4CEC-9F06-EFD36D229651}" destId="{3A2277FC-2520-47A7-8A7C-B4A6BBED12DC}" srcOrd="2" destOrd="0" presId="urn:microsoft.com/office/officeart/2005/8/layout/pyramid2"/>
    <dgm:cxn modelId="{010FBC7B-5E05-4581-98ED-38BA52A14381}" type="presParOf" srcId="{A2BAF53E-AEA8-4CEC-9F06-EFD36D229651}" destId="{4857FC4F-6D9E-424F-9277-0EDB1987FCD9}" srcOrd="3" destOrd="0" presId="urn:microsoft.com/office/officeart/2005/8/layout/pyramid2"/>
    <dgm:cxn modelId="{DC747BE9-E630-4229-8C79-62D37A102617}" type="presParOf" srcId="{A2BAF53E-AEA8-4CEC-9F06-EFD36D229651}" destId="{AA285E90-B492-43CD-A5E9-CC6F3FDD2549}" srcOrd="4" destOrd="0" presId="urn:microsoft.com/office/officeart/2005/8/layout/pyramid2"/>
    <dgm:cxn modelId="{2859DC96-4E48-4537-A401-BAD3083C94AA}" type="presParOf" srcId="{A2BAF53E-AEA8-4CEC-9F06-EFD36D229651}" destId="{FD55274F-4C10-4CC1-9F10-B28A8D80247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C77FA-EA56-48C7-92AA-A83FAF8E449E}">
      <dsp:nvSpPr>
        <dsp:cNvPr id="0" name=""/>
        <dsp:cNvSpPr/>
      </dsp:nvSpPr>
      <dsp:spPr>
        <a:xfrm>
          <a:off x="76785" y="0"/>
          <a:ext cx="4097546" cy="409754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76216-CB69-4DD0-8B35-68A87D251587}">
      <dsp:nvSpPr>
        <dsp:cNvPr id="0" name=""/>
        <dsp:cNvSpPr/>
      </dsp:nvSpPr>
      <dsp:spPr>
        <a:xfrm>
          <a:off x="2038983" y="411955"/>
          <a:ext cx="4537856" cy="9699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ar-AE" sz="1800" b="1" kern="1200" dirty="0"/>
            <a:t>1- التوعية بأهمية المبادرة وسبب إطلاقها</a:t>
          </a:r>
          <a:endParaRPr lang="en-US" sz="1800" kern="1200" dirty="0"/>
        </a:p>
      </dsp:txBody>
      <dsp:txXfrm>
        <a:off x="2086333" y="459305"/>
        <a:ext cx="4443156" cy="875265"/>
      </dsp:txXfrm>
    </dsp:sp>
    <dsp:sp modelId="{3A2277FC-2520-47A7-8A7C-B4A6BBED12DC}">
      <dsp:nvSpPr>
        <dsp:cNvPr id="0" name=""/>
        <dsp:cNvSpPr/>
      </dsp:nvSpPr>
      <dsp:spPr>
        <a:xfrm>
          <a:off x="2048052" y="1503167"/>
          <a:ext cx="4519718" cy="9699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ar-AE" sz="1800" b="1" kern="1200" dirty="0"/>
            <a:t>2- التوجيه بالتسجيل قبل إنتهاء فترة السماح : وهي</a:t>
          </a:r>
        </a:p>
        <a:p>
          <a:pPr marL="0" lvl="0" indent="0" algn="ctr" defTabSz="800100">
            <a:lnSpc>
              <a:spcPct val="90000"/>
            </a:lnSpc>
            <a:spcBef>
              <a:spcPct val="0"/>
            </a:spcBef>
            <a:spcAft>
              <a:spcPct val="35000"/>
            </a:spcAft>
            <a:buNone/>
          </a:pPr>
          <a:r>
            <a:rPr lang="ar-AE" sz="800" kern="1200" dirty="0"/>
            <a:t>     </a:t>
          </a:r>
          <a:r>
            <a:rPr lang="ar-AE" sz="1000" b="1" kern="1200" dirty="0"/>
            <a:t>( 6 أشهر لمحلات الحيوانات الأليفة – سنة واحدة لمالكي الحيوانات الحاليين – التسجيل الفوري لمن يرغب بامتلاك حيوان أليف لأول مرة )</a:t>
          </a:r>
        </a:p>
        <a:p>
          <a:pPr marL="0" lvl="0" indent="0" algn="r" defTabSz="800100">
            <a:lnSpc>
              <a:spcPct val="90000"/>
            </a:lnSpc>
            <a:spcBef>
              <a:spcPct val="0"/>
            </a:spcBef>
            <a:spcAft>
              <a:spcPct val="35000"/>
            </a:spcAft>
            <a:buNone/>
          </a:pPr>
          <a:r>
            <a:rPr lang="ar-AE" sz="800" kern="1200" dirty="0"/>
            <a:t>   </a:t>
          </a:r>
          <a:endParaRPr lang="en-US" sz="800" kern="1200" dirty="0"/>
        </a:p>
      </dsp:txBody>
      <dsp:txXfrm>
        <a:off x="2095402" y="1550517"/>
        <a:ext cx="4425018" cy="875265"/>
      </dsp:txXfrm>
    </dsp:sp>
    <dsp:sp modelId="{AA285E90-B492-43CD-A5E9-CC6F3FDD2549}">
      <dsp:nvSpPr>
        <dsp:cNvPr id="0" name=""/>
        <dsp:cNvSpPr/>
      </dsp:nvSpPr>
      <dsp:spPr>
        <a:xfrm>
          <a:off x="2043511" y="2594378"/>
          <a:ext cx="4528800" cy="9699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ar-AE" sz="1800" b="1" kern="1200" dirty="0"/>
            <a:t>3- تقديم الإرشاد لمالكي الحيوانات والمتعاملين بضرورة تسجيل ملكيتهم لحيواناتهم الأليفة </a:t>
          </a:r>
          <a:endParaRPr lang="en-US" sz="1800" kern="1200" dirty="0"/>
        </a:p>
      </dsp:txBody>
      <dsp:txXfrm>
        <a:off x="2090861" y="2641728"/>
        <a:ext cx="4434100" cy="8752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49466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651625"/>
            <a:ext cx="91440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rotWithShape="1">
          <a:blip r:embed="rId4" cstate="print">
            <a:extLst>
              <a:ext uri="{28A0092B-C50C-407E-A947-70E740481C1C}">
                <a14:useLocalDpi xmlns:a14="http://schemas.microsoft.com/office/drawing/2010/main" val="0"/>
              </a:ext>
            </a:extLst>
          </a:blip>
          <a:srcRect l="7436" t="10344" r="6448" b="12348"/>
          <a:stretch/>
        </p:blipFill>
        <p:spPr>
          <a:xfrm>
            <a:off x="5905144" y="153824"/>
            <a:ext cx="2973936" cy="1213503"/>
          </a:xfrm>
          <a:prstGeom prst="rect">
            <a:avLst/>
          </a:prstGeom>
        </p:spPr>
      </p:pic>
    </p:spTree>
    <p:extLst>
      <p:ext uri="{BB962C8B-B14F-4D97-AF65-F5344CB8AC3E}">
        <p14:creationId xmlns:p14="http://schemas.microsoft.com/office/powerpoint/2010/main" val="427198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7" name="Straight Connector 6"/>
          <p:cNvCxnSpPr>
            <a:cxnSpLocks/>
          </p:cNvCxnSpPr>
          <p:nvPr userDrawn="1"/>
        </p:nvCxnSpPr>
        <p:spPr>
          <a:xfrm flipH="1">
            <a:off x="3995738" y="1052513"/>
            <a:ext cx="5148262" cy="0"/>
          </a:xfrm>
          <a:prstGeom prst="line">
            <a:avLst/>
          </a:prstGeom>
          <a:ln>
            <a:solidFill>
              <a:srgbClr val="477FB0"/>
            </a:solidFill>
            <a:tailEnd type="oval"/>
          </a:ln>
        </p:spPr>
        <p:style>
          <a:lnRef idx="1">
            <a:schemeClr val="accent1"/>
          </a:lnRef>
          <a:fillRef idx="0">
            <a:schemeClr val="accent1"/>
          </a:fillRef>
          <a:effectRef idx="0">
            <a:schemeClr val="accent1"/>
          </a:effectRef>
          <a:fontRef idx="minor">
            <a:schemeClr val="tx1"/>
          </a:fontRef>
        </p:style>
      </p:cxnSp>
      <p:sp>
        <p:nvSpPr>
          <p:cNvPr id="8" name="Text Placeholder 13"/>
          <p:cNvSpPr>
            <a:spLocks noGrp="1"/>
          </p:cNvSpPr>
          <p:nvPr>
            <p:ph type="body" sz="quarter" idx="11"/>
          </p:nvPr>
        </p:nvSpPr>
        <p:spPr>
          <a:xfrm>
            <a:off x="467544" y="392237"/>
            <a:ext cx="8208144" cy="590931"/>
          </a:xfrm>
        </p:spPr>
        <p:txBody>
          <a:bodyPr lIns="0" tIns="0" rIns="0" bIns="0">
            <a:spAutoFit/>
          </a:bodyPr>
          <a:lstStyle>
            <a:lvl1pPr algn="r" rtl="1">
              <a:buNone/>
              <a:defRPr sz="2400" b="1">
                <a:solidFill>
                  <a:srgbClr val="4D4D4F"/>
                </a:solidFill>
                <a:latin typeface="Arial" pitchFamily="34" charset="0"/>
                <a:cs typeface="Arial" pitchFamily="34" charset="0"/>
              </a:defRPr>
            </a:lvl1pPr>
            <a:lvl2pPr marL="0" indent="0" algn="r" rtl="1">
              <a:buNone/>
              <a:defRPr sz="1200" b="1" baseline="0">
                <a:solidFill>
                  <a:srgbClr val="8A2201"/>
                </a:solidFill>
                <a:latin typeface="Arial" pitchFamily="34" charset="0"/>
                <a:cs typeface="Arial" pitchFamily="34" charset="0"/>
              </a:defRPr>
            </a:lvl2pPr>
          </a:lstStyle>
          <a:p>
            <a:pPr lvl="0"/>
            <a:r>
              <a:rPr lang="en-US"/>
              <a:t>Click to edit Master text styles</a:t>
            </a:r>
          </a:p>
          <a:p>
            <a:pPr lvl="1"/>
            <a:r>
              <a:rPr lang="en-US"/>
              <a:t>Second level</a:t>
            </a:r>
          </a:p>
        </p:txBody>
      </p:sp>
      <p:pic>
        <p:nvPicPr>
          <p:cNvPr id="9"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49466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651625"/>
            <a:ext cx="91440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586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628E4-C365-4DBB-9B94-3291F4E78869}" type="datetimeFigureOut">
              <a:rPr lang="en-US" smtClean="0"/>
              <a:t>3/3/2025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429AE-43E8-4EA0-ABCF-4EF897484BB0}" type="slidenum">
              <a:rPr lang="en-US" smtClean="0"/>
              <a:t>‹#›</a:t>
            </a:fld>
            <a:endParaRPr lang="en-US"/>
          </a:p>
        </p:txBody>
      </p:sp>
    </p:spTree>
    <p:extLst>
      <p:ext uri="{BB962C8B-B14F-4D97-AF65-F5344CB8AC3E}">
        <p14:creationId xmlns:p14="http://schemas.microsoft.com/office/powerpoint/2010/main" val="253493551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1.xml"/><Relationship Id="rId6" Type="http://schemas.openxmlformats.org/officeDocument/2006/relationships/image" Target="../media/image34.jpg"/><Relationship Id="rId5" Type="http://schemas.openxmlformats.org/officeDocument/2006/relationships/image" Target="../media/image33.jpeg"/><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C2B86-E06C-D3DC-65E6-44B9FCE392A0}"/>
              </a:ext>
            </a:extLst>
          </p:cNvPr>
          <p:cNvSpPr txBox="1"/>
          <p:nvPr/>
        </p:nvSpPr>
        <p:spPr>
          <a:xfrm>
            <a:off x="571500" y="5074024"/>
            <a:ext cx="7581900" cy="59803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3100" dirty="0">
              <a:latin typeface="+mj-lt"/>
              <a:ea typeface="+mj-ea"/>
              <a:cs typeface="+mj-cs"/>
            </a:endParaRPr>
          </a:p>
        </p:txBody>
      </p:sp>
      <p:sp>
        <p:nvSpPr>
          <p:cNvPr id="5" name="TextBox 4">
            <a:extLst>
              <a:ext uri="{FF2B5EF4-FFF2-40B4-BE49-F238E27FC236}">
                <a16:creationId xmlns:a16="http://schemas.microsoft.com/office/drawing/2014/main" id="{BF977E08-670E-0628-5043-A2D18677C61D}"/>
              </a:ext>
            </a:extLst>
          </p:cNvPr>
          <p:cNvSpPr txBox="1"/>
          <p:nvPr/>
        </p:nvSpPr>
        <p:spPr>
          <a:xfrm>
            <a:off x="1252148" y="1465063"/>
            <a:ext cx="6393039" cy="8309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wrap="square">
            <a:spAutoFit/>
          </a:bodyPr>
          <a:lstStyle/>
          <a:p>
            <a:pPr algn="ctr" rtl="1"/>
            <a:r>
              <a:rPr lang="ar-AE" sz="2400" b="1" dirty="0">
                <a:solidFill>
                  <a:srgbClr val="000000"/>
                </a:solidFill>
                <a:latin typeface="UICTFontTextStyleBody"/>
                <a:cs typeface="+mj-cs"/>
              </a:rPr>
              <a:t>محضر توعية وتوجيه وإرشاد</a:t>
            </a:r>
          </a:p>
          <a:p>
            <a:pPr algn="ctr" rtl="1"/>
            <a:r>
              <a:rPr lang="ar-AE" sz="2400" b="1" dirty="0">
                <a:solidFill>
                  <a:srgbClr val="000000"/>
                </a:solidFill>
                <a:latin typeface="UICTFontTextStyleBody"/>
                <a:cs typeface="+mj-cs"/>
              </a:rPr>
              <a:t>( تسجيل الحيوانات الأليفة )</a:t>
            </a:r>
            <a:endParaRPr lang="en-US" sz="2400" b="1" dirty="0">
              <a:cs typeface="+mj-cs"/>
            </a:endParaRPr>
          </a:p>
        </p:txBody>
      </p:sp>
      <p:graphicFrame>
        <p:nvGraphicFramePr>
          <p:cNvPr id="2" name="Table 1">
            <a:extLst>
              <a:ext uri="{FF2B5EF4-FFF2-40B4-BE49-F238E27FC236}">
                <a16:creationId xmlns:a16="http://schemas.microsoft.com/office/drawing/2014/main" id="{F765A938-6283-4980-2CC4-0B7E6E127DA5}"/>
              </a:ext>
            </a:extLst>
          </p:cNvPr>
          <p:cNvGraphicFramePr>
            <a:graphicFrameLocks noGrp="1"/>
          </p:cNvGraphicFramePr>
          <p:nvPr>
            <p:extLst>
              <p:ext uri="{D42A27DB-BD31-4B8C-83A1-F6EECF244321}">
                <p14:modId xmlns:p14="http://schemas.microsoft.com/office/powerpoint/2010/main" val="1244799777"/>
              </p:ext>
            </p:extLst>
          </p:nvPr>
        </p:nvGraphicFramePr>
        <p:xfrm>
          <a:off x="231270" y="2440607"/>
          <a:ext cx="8681459" cy="3901440"/>
        </p:xfrm>
        <a:graphic>
          <a:graphicData uri="http://schemas.openxmlformats.org/drawingml/2006/table">
            <a:tbl>
              <a:tblPr firstRow="1" bandRow="1">
                <a:tableStyleId>{5C22544A-7EE6-4342-B048-85BDC9FD1C3A}</a:tableStyleId>
              </a:tblPr>
              <a:tblGrid>
                <a:gridCol w="2374663">
                  <a:extLst>
                    <a:ext uri="{9D8B030D-6E8A-4147-A177-3AD203B41FA5}">
                      <a16:colId xmlns:a16="http://schemas.microsoft.com/office/drawing/2014/main" val="2189957822"/>
                    </a:ext>
                  </a:extLst>
                </a:gridCol>
                <a:gridCol w="2102266">
                  <a:extLst>
                    <a:ext uri="{9D8B030D-6E8A-4147-A177-3AD203B41FA5}">
                      <a16:colId xmlns:a16="http://schemas.microsoft.com/office/drawing/2014/main" val="3322869328"/>
                    </a:ext>
                  </a:extLst>
                </a:gridCol>
                <a:gridCol w="3121307">
                  <a:extLst>
                    <a:ext uri="{9D8B030D-6E8A-4147-A177-3AD203B41FA5}">
                      <a16:colId xmlns:a16="http://schemas.microsoft.com/office/drawing/2014/main" val="208528346"/>
                    </a:ext>
                  </a:extLst>
                </a:gridCol>
                <a:gridCol w="1083223">
                  <a:extLst>
                    <a:ext uri="{9D8B030D-6E8A-4147-A177-3AD203B41FA5}">
                      <a16:colId xmlns:a16="http://schemas.microsoft.com/office/drawing/2014/main" val="3033702668"/>
                    </a:ext>
                  </a:extLst>
                </a:gridCol>
              </a:tblGrid>
              <a:tr h="296223">
                <a:tc gridSpan="4">
                  <a:txBody>
                    <a:bodyPr/>
                    <a:lstStyle/>
                    <a:p>
                      <a:pPr algn="r"/>
                      <a:r>
                        <a:rPr lang="ar-AE" sz="1400" kern="1200" dirty="0">
                          <a:solidFill>
                            <a:srgbClr val="000000"/>
                          </a:solidFill>
                          <a:latin typeface="UICTFontTextStyleBody"/>
                          <a:ea typeface="+mn-ea"/>
                          <a:cs typeface="+mj-cs"/>
                        </a:rPr>
                        <a:t>الفئة المستهدفة :  90 % من محلات الحيوانات الأليفة والطيور وأسماك الزينة – وبعض مالكي الحيوانات الأليفة الحاليون وقت التوعية</a:t>
                      </a:r>
                      <a:endParaRPr lang="en-US" sz="1400" kern="1200" dirty="0">
                        <a:solidFill>
                          <a:srgbClr val="000000"/>
                        </a:solidFill>
                        <a:latin typeface="UICTFontTextStyleBody"/>
                        <a:ea typeface="+mn-ea"/>
                        <a:cs typeface="+mj-cs"/>
                      </a:endParaRPr>
                    </a:p>
                  </a:txBody>
                  <a:tcPr/>
                </a:tc>
                <a:tc hMerge="1">
                  <a:txBody>
                    <a:bodyPr/>
                    <a:lstStyle/>
                    <a:p>
                      <a:pPr algn="ctr"/>
                      <a:endParaRPr lang="en-US" sz="1600" kern="1200" dirty="0">
                        <a:solidFill>
                          <a:srgbClr val="000000"/>
                        </a:solidFill>
                        <a:latin typeface="UICTFontTextStyleBody"/>
                        <a:ea typeface="+mn-ea"/>
                        <a:cs typeface="+mj-cs"/>
                      </a:endParaRPr>
                    </a:p>
                  </a:txBody>
                  <a:tcPr/>
                </a:tc>
                <a:tc hMerge="1">
                  <a:txBody>
                    <a:bodyPr/>
                    <a:lstStyle/>
                    <a:p>
                      <a:endParaRPr lang="en-US"/>
                    </a:p>
                  </a:txBody>
                  <a:tcPr/>
                </a:tc>
                <a:tc hMerge="1">
                  <a:txBody>
                    <a:bodyPr/>
                    <a:lstStyle/>
                    <a:p>
                      <a:endParaRPr dirty="0"/>
                    </a:p>
                  </a:txBody>
                  <a:tcPr/>
                </a:tc>
                <a:extLst>
                  <a:ext uri="{0D108BD9-81ED-4DB2-BD59-A6C34878D82A}">
                    <a16:rowId xmlns:a16="http://schemas.microsoft.com/office/drawing/2014/main" val="2034407504"/>
                  </a:ext>
                </a:extLst>
              </a:tr>
              <a:tr h="302647">
                <a:tc>
                  <a:txBody>
                    <a:bodyPr/>
                    <a:lstStyle/>
                    <a:p>
                      <a:pPr algn="ctr"/>
                      <a:r>
                        <a:rPr lang="ar-AE" sz="1600" dirty="0"/>
                        <a:t>الوقت</a:t>
                      </a:r>
                      <a:endParaRPr lang="en-US" sz="1600" dirty="0"/>
                    </a:p>
                  </a:txBody>
                  <a:tcPr>
                    <a:solidFill>
                      <a:srgbClr val="FFC000"/>
                    </a:solidFill>
                  </a:tcPr>
                </a:tc>
                <a:tc>
                  <a:txBody>
                    <a:bodyPr/>
                    <a:lstStyle/>
                    <a:p>
                      <a:pPr algn="ctr"/>
                      <a:r>
                        <a:rPr lang="ar-AE" sz="1600" dirty="0"/>
                        <a:t>التاريخ</a:t>
                      </a:r>
                      <a:endParaRPr lang="en-US" sz="1600" dirty="0"/>
                    </a:p>
                  </a:txBody>
                  <a:tcPr>
                    <a:solidFill>
                      <a:srgbClr val="FFC000"/>
                    </a:solidFill>
                  </a:tcPr>
                </a:tc>
                <a:tc>
                  <a:txBody>
                    <a:bodyPr/>
                    <a:lstStyle/>
                    <a:p>
                      <a:pPr algn="ctr"/>
                      <a:r>
                        <a:rPr lang="ar-AE" sz="1600" dirty="0"/>
                        <a:t>الموقع</a:t>
                      </a:r>
                      <a:endParaRPr lang="en-US" sz="1600" dirty="0"/>
                    </a:p>
                  </a:txBody>
                  <a:tcPr>
                    <a:solidFill>
                      <a:srgbClr val="FFC000"/>
                    </a:solidFill>
                  </a:tcPr>
                </a:tc>
                <a:tc>
                  <a:txBody>
                    <a:bodyPr/>
                    <a:lstStyle/>
                    <a:p>
                      <a:pPr algn="ctr"/>
                      <a:r>
                        <a:rPr lang="ar-AE" sz="1600" dirty="0"/>
                        <a:t>م</a:t>
                      </a:r>
                      <a:endParaRPr lang="en-US" sz="1600" dirty="0"/>
                    </a:p>
                  </a:txBody>
                  <a:tcPr>
                    <a:solidFill>
                      <a:srgbClr val="FFC000"/>
                    </a:solidFill>
                  </a:tcPr>
                </a:tc>
                <a:extLst>
                  <a:ext uri="{0D108BD9-81ED-4DB2-BD59-A6C34878D82A}">
                    <a16:rowId xmlns:a16="http://schemas.microsoft.com/office/drawing/2014/main" val="4091692087"/>
                  </a:ext>
                </a:extLst>
              </a:tr>
              <a:tr h="302647">
                <a:tc>
                  <a:txBody>
                    <a:bodyPr/>
                    <a:lstStyle/>
                    <a:p>
                      <a:pPr algn="ctr"/>
                      <a:r>
                        <a:rPr lang="ar-AE" sz="1400" dirty="0"/>
                        <a:t>11:30 م – 05:00 م</a:t>
                      </a:r>
                      <a:endParaRPr lang="en-US" sz="1400" dirty="0"/>
                    </a:p>
                  </a:txBody>
                  <a:tcPr/>
                </a:tc>
                <a:tc>
                  <a:txBody>
                    <a:bodyPr/>
                    <a:lstStyle/>
                    <a:p>
                      <a:pPr algn="ctr"/>
                      <a:r>
                        <a:rPr lang="ar-AE" sz="1400" dirty="0"/>
                        <a:t>05 - 02 - 2025</a:t>
                      </a:r>
                      <a:endParaRPr lang="en-US" sz="1400" dirty="0"/>
                    </a:p>
                  </a:txBody>
                  <a:tcPr/>
                </a:tc>
                <a:tc>
                  <a:txBody>
                    <a:bodyPr/>
                    <a:lstStyle/>
                    <a:p>
                      <a:pPr algn="ctr"/>
                      <a:r>
                        <a:rPr lang="ar-AE" sz="1400" dirty="0"/>
                        <a:t>محلات مناطق الدانة – الزاهية – النادي السياحي</a:t>
                      </a:r>
                      <a:endParaRPr lang="en-US" sz="1400" dirty="0"/>
                    </a:p>
                  </a:txBody>
                  <a:tcPr/>
                </a:tc>
                <a:tc>
                  <a:txBody>
                    <a:bodyPr/>
                    <a:lstStyle/>
                    <a:p>
                      <a:pPr algn="ctr"/>
                      <a:r>
                        <a:rPr lang="ar-AE" sz="1400" dirty="0"/>
                        <a:t>التوعية الأولي</a:t>
                      </a:r>
                      <a:endParaRPr lang="en-US" sz="1400" dirty="0"/>
                    </a:p>
                  </a:txBody>
                  <a:tcPr/>
                </a:tc>
                <a:extLst>
                  <a:ext uri="{0D108BD9-81ED-4DB2-BD59-A6C34878D82A}">
                    <a16:rowId xmlns:a16="http://schemas.microsoft.com/office/drawing/2014/main" val="3367374871"/>
                  </a:ext>
                </a:extLst>
              </a:tr>
              <a:tr h="302647">
                <a:tc>
                  <a:txBody>
                    <a:bodyPr/>
                    <a:lstStyle/>
                    <a:p>
                      <a:pPr algn="ctr"/>
                      <a:r>
                        <a:rPr lang="ar-AE" sz="1400" dirty="0"/>
                        <a:t>12:00 م – 05:00 م</a:t>
                      </a:r>
                      <a:endParaRPr lang="en-US" sz="1400" dirty="0"/>
                    </a:p>
                  </a:txBody>
                  <a:tcPr/>
                </a:tc>
                <a:tc>
                  <a:txBody>
                    <a:bodyPr/>
                    <a:lstStyle/>
                    <a:p>
                      <a:pPr algn="ctr"/>
                      <a:r>
                        <a:rPr lang="ar-AE" sz="1400" dirty="0"/>
                        <a:t>16- 02 - 2025</a:t>
                      </a:r>
                      <a:endParaRPr lang="en-US" sz="1400" dirty="0"/>
                    </a:p>
                  </a:txBody>
                  <a:tcPr/>
                </a:tc>
                <a:tc>
                  <a:txBody>
                    <a:bodyPr/>
                    <a:lstStyle/>
                    <a:p>
                      <a:pPr algn="ctr"/>
                      <a:r>
                        <a:rPr lang="ar-AE" sz="1400" dirty="0"/>
                        <a:t>محلات مدينة خليفة – شاطيء الراحة</a:t>
                      </a:r>
                      <a:endParaRPr lang="en-US" sz="1400" dirty="0"/>
                    </a:p>
                  </a:txBody>
                  <a:tcPr/>
                </a:tc>
                <a:tc>
                  <a:txBody>
                    <a:bodyPr/>
                    <a:lstStyle/>
                    <a:p>
                      <a:pPr algn="ctr"/>
                      <a:r>
                        <a:rPr lang="ar-AE" sz="1400" kern="1200" dirty="0">
                          <a:solidFill>
                            <a:schemeClr val="dk1"/>
                          </a:solidFill>
                          <a:latin typeface="+mn-lt"/>
                          <a:ea typeface="+mn-ea"/>
                          <a:cs typeface="+mn-cs"/>
                        </a:rPr>
                        <a:t>التوعية الثانية</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777154527"/>
                  </a:ext>
                </a:extLst>
              </a:tr>
              <a:tr h="302647">
                <a:tc>
                  <a:txBody>
                    <a:bodyPr/>
                    <a:lstStyle/>
                    <a:p>
                      <a:pPr algn="ctr"/>
                      <a:r>
                        <a:rPr lang="ar-AE" sz="1400" dirty="0"/>
                        <a:t>10:00 ص – 05:00 م</a:t>
                      </a:r>
                      <a:endParaRPr lang="en-US" sz="1400" dirty="0"/>
                    </a:p>
                  </a:txBody>
                  <a:tcPr/>
                </a:tc>
                <a:tc>
                  <a:txBody>
                    <a:bodyPr/>
                    <a:lstStyle/>
                    <a:p>
                      <a:pPr algn="ctr"/>
                      <a:r>
                        <a:rPr lang="ar-AE" sz="1400" dirty="0"/>
                        <a:t>21 - 02 - 2025</a:t>
                      </a:r>
                      <a:endParaRPr lang="en-US" sz="1400" dirty="0"/>
                    </a:p>
                  </a:txBody>
                  <a:tcPr/>
                </a:tc>
                <a:tc>
                  <a:txBody>
                    <a:bodyPr/>
                    <a:lstStyle/>
                    <a:p>
                      <a:pPr algn="ctr"/>
                      <a:r>
                        <a:rPr lang="ar-AE" sz="1400" dirty="0"/>
                        <a:t>محلات الوثبة جنوب</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التوعية الثالثة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430647708"/>
                  </a:ext>
                </a:extLst>
              </a:tr>
              <a:tr h="302647">
                <a:tc>
                  <a:txBody>
                    <a:bodyPr/>
                    <a:lstStyle/>
                    <a:p>
                      <a:pPr algn="ctr"/>
                      <a:r>
                        <a:rPr lang="ar-AE" sz="1400" dirty="0"/>
                        <a:t>05:00 م – 08:00 م</a:t>
                      </a:r>
                      <a:endParaRPr lang="en-US" sz="1400" dirty="0"/>
                    </a:p>
                  </a:txBody>
                  <a:tcPr/>
                </a:tc>
                <a:tc>
                  <a:txBody>
                    <a:bodyPr/>
                    <a:lstStyle/>
                    <a:p>
                      <a:pPr algn="ctr"/>
                      <a:r>
                        <a:rPr lang="ar-AE" sz="1400" dirty="0"/>
                        <a:t>22 - 02 - 2025</a:t>
                      </a:r>
                      <a:endParaRPr lang="en-US" sz="1400" dirty="0"/>
                    </a:p>
                  </a:txBody>
                  <a:tcPr/>
                </a:tc>
                <a:tc>
                  <a:txBody>
                    <a:bodyPr/>
                    <a:lstStyle/>
                    <a:p>
                      <a:pPr algn="ctr"/>
                      <a:r>
                        <a:rPr lang="ar-AE" sz="1400" dirty="0"/>
                        <a:t>ساحة شخبوط </a:t>
                      </a:r>
                    </a:p>
                    <a:p>
                      <a:pPr algn="ctr"/>
                      <a:r>
                        <a:rPr lang="ar-AE" sz="1400" dirty="0"/>
                        <a:t>( توعية المجتمع في فعاليات سوقنا يجمعنا )</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التوعية الرابعة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37984316"/>
                  </a:ext>
                </a:extLst>
              </a:tr>
              <a:tr h="302647">
                <a:tc>
                  <a:txBody>
                    <a:bodyPr/>
                    <a:lstStyle/>
                    <a:p>
                      <a:pPr algn="ctr"/>
                      <a:r>
                        <a:rPr lang="ar-AE" sz="1400" dirty="0"/>
                        <a:t>11:00 ص – 05:00 م</a:t>
                      </a:r>
                      <a:endParaRPr lang="en-US" sz="1400" dirty="0"/>
                    </a:p>
                  </a:txBody>
                  <a:tcPr/>
                </a:tc>
                <a:tc>
                  <a:txBody>
                    <a:bodyPr/>
                    <a:lstStyle/>
                    <a:p>
                      <a:pPr algn="ctr"/>
                      <a:r>
                        <a:rPr lang="ar-AE" sz="1400" dirty="0"/>
                        <a:t>23 - 02 - 2025</a:t>
                      </a:r>
                      <a:endParaRPr lang="en-US" sz="1400" dirty="0"/>
                    </a:p>
                  </a:txBody>
                  <a:tcPr/>
                </a:tc>
                <a:tc>
                  <a:txBody>
                    <a:bodyPr/>
                    <a:lstStyle/>
                    <a:p>
                      <a:pPr algn="ctr"/>
                      <a:r>
                        <a:rPr lang="ar-AE" sz="1400" dirty="0"/>
                        <a:t>محلات المصفح الصناعية</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التوعية الخامسة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915484897"/>
                  </a:ext>
                </a:extLst>
              </a:tr>
              <a:tr h="302647">
                <a:tc>
                  <a:txBody>
                    <a:bodyPr/>
                    <a:lstStyle/>
                    <a:p>
                      <a:pPr algn="ctr"/>
                      <a:r>
                        <a:rPr lang="ar-AE" sz="1400" dirty="0"/>
                        <a:t>12:00 م – 05:00 م</a:t>
                      </a:r>
                      <a:endParaRPr lang="en-US" sz="1400" dirty="0"/>
                    </a:p>
                  </a:txBody>
                  <a:tcPr/>
                </a:tc>
                <a:tc>
                  <a:txBody>
                    <a:bodyPr/>
                    <a:lstStyle/>
                    <a:p>
                      <a:pPr algn="ctr"/>
                      <a:r>
                        <a:rPr lang="ar-AE" sz="1400" dirty="0"/>
                        <a:t>27 - 02 - 2025</a:t>
                      </a:r>
                      <a:endParaRPr lang="en-US" sz="1400" dirty="0"/>
                    </a:p>
                  </a:txBody>
                  <a:tcPr/>
                </a:tc>
                <a:tc>
                  <a:txBody>
                    <a:bodyPr/>
                    <a:lstStyle/>
                    <a:p>
                      <a:pPr algn="ctr"/>
                      <a:r>
                        <a:rPr lang="ar-AE" sz="1400" dirty="0"/>
                        <a:t>محلات الشهامة – منطقة المشرف – آل نهيان</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التوعية السادسة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29672265"/>
                  </a:ext>
                </a:extLst>
              </a:tr>
              <a:tr h="0">
                <a:tc>
                  <a:txBody>
                    <a:bodyPr/>
                    <a:lstStyle/>
                    <a:p>
                      <a:pPr algn="ctr"/>
                      <a:r>
                        <a:rPr lang="ar-AE" sz="1400" dirty="0"/>
                        <a:t>11:30 م – 05:00 م</a:t>
                      </a:r>
                      <a:endParaRPr lang="en-US" sz="1400" dirty="0"/>
                    </a:p>
                  </a:txBody>
                  <a:tcPr/>
                </a:tc>
                <a:tc>
                  <a:txBody>
                    <a:bodyPr/>
                    <a:lstStyle/>
                    <a:p>
                      <a:pPr algn="ctr"/>
                      <a:r>
                        <a:rPr lang="ar-AE" sz="1400" dirty="0"/>
                        <a:t>28 -02 - 2025</a:t>
                      </a:r>
                      <a:endParaRPr lang="en-US" sz="1400" dirty="0"/>
                    </a:p>
                  </a:txBody>
                  <a:tcPr/>
                </a:tc>
                <a:tc>
                  <a:txBody>
                    <a:bodyPr/>
                    <a:lstStyle/>
                    <a:p>
                      <a:pPr algn="ctr"/>
                      <a:r>
                        <a:rPr lang="ar-AE" sz="1400" dirty="0"/>
                        <a:t>محلات مدينة محمد بن زايد</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mn-lt"/>
                          <a:ea typeface="+mn-ea"/>
                          <a:cs typeface="+mn-cs"/>
                        </a:rPr>
                        <a:t>التوعية السابعة</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96674159"/>
                  </a:ext>
                </a:extLst>
              </a:tr>
              <a:tr h="302647">
                <a:tc>
                  <a:txBody>
                    <a:bodyPr/>
                    <a:lstStyle/>
                    <a:p>
                      <a:pPr algn="ctr"/>
                      <a:r>
                        <a:rPr lang="ar-AE" sz="1400" dirty="0"/>
                        <a:t>11:45 م – 03:30 م</a:t>
                      </a:r>
                      <a:endParaRPr lang="en-US" sz="1400" dirty="0"/>
                    </a:p>
                  </a:txBody>
                  <a:tcPr/>
                </a:tc>
                <a:tc>
                  <a:txBody>
                    <a:bodyPr/>
                    <a:lstStyle/>
                    <a:p>
                      <a:pPr algn="ctr"/>
                      <a:r>
                        <a:rPr lang="ar-AE" sz="1400" dirty="0"/>
                        <a:t>01 - 03 - 2025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AE" sz="1400" dirty="0"/>
                        <a:t>محلات مناطق الخالدية – الحصن - الدانة</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mn-cs"/>
                        </a:rPr>
                        <a:t>التوعية الثامنة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81625499"/>
                  </a:ext>
                </a:extLst>
              </a:tr>
              <a:tr h="302647">
                <a:tc>
                  <a:txBody>
                    <a:bodyPr/>
                    <a:lstStyle/>
                    <a:p>
                      <a:pPr algn="ctr"/>
                      <a:r>
                        <a:rPr lang="ar-AE" sz="1400" dirty="0"/>
                        <a:t>04:00 م – 10:00 م</a:t>
                      </a:r>
                      <a:endParaRPr lang="en-US" sz="1400" dirty="0"/>
                    </a:p>
                  </a:txBody>
                  <a:tcPr/>
                </a:tc>
                <a:tc>
                  <a:txBody>
                    <a:bodyPr/>
                    <a:lstStyle/>
                    <a:p>
                      <a:pPr algn="ctr"/>
                      <a:r>
                        <a:rPr lang="ar-AE" sz="1400" dirty="0"/>
                        <a:t>02 - 03 - 2025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AE" sz="1400" dirty="0"/>
                        <a:t>محلات السوق الخارجي</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mn-cs"/>
                        </a:rPr>
                        <a:t>التوعية التاسعة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064551568"/>
                  </a:ext>
                </a:extLst>
              </a:tr>
              <a:tr h="302647">
                <a:tc>
                  <a:txBody>
                    <a:bodyPr/>
                    <a:lstStyle/>
                    <a:p>
                      <a:pPr algn="ctr"/>
                      <a:r>
                        <a:rPr lang="ar-AE" sz="1400" dirty="0"/>
                        <a:t>04:00 م – 10:00 م</a:t>
                      </a:r>
                      <a:endParaRPr lang="en-US" sz="1400" dirty="0"/>
                    </a:p>
                  </a:txBody>
                  <a:tcPr/>
                </a:tc>
                <a:tc>
                  <a:txBody>
                    <a:bodyPr/>
                    <a:lstStyle/>
                    <a:p>
                      <a:pPr algn="ctr"/>
                      <a:r>
                        <a:rPr lang="ar-AE" sz="1400" dirty="0"/>
                        <a:t>03 - 03 - 2025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AE" sz="1400" dirty="0"/>
                        <a:t>محلات السوق الداخلي</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AE" sz="1400" b="0" i="0" u="none" strike="noStrike" kern="1200" cap="none" spc="0" normalizeH="0" baseline="0" noProof="0" dirty="0">
                          <a:ln>
                            <a:noFill/>
                          </a:ln>
                          <a:solidFill>
                            <a:prstClr val="black"/>
                          </a:solidFill>
                          <a:effectLst/>
                          <a:uLnTx/>
                          <a:uFillTx/>
                          <a:latin typeface="Calibri" panose="020F0502020204030204"/>
                          <a:ea typeface="+mn-ea"/>
                          <a:cs typeface="+mn-cs"/>
                        </a:rPr>
                        <a:t>التوعية العاشرة</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28872229"/>
                  </a:ext>
                </a:extLst>
              </a:tr>
            </a:tbl>
          </a:graphicData>
        </a:graphic>
      </p:graphicFrame>
    </p:spTree>
    <p:extLst>
      <p:ext uri="{BB962C8B-B14F-4D97-AF65-F5344CB8AC3E}">
        <p14:creationId xmlns:p14="http://schemas.microsoft.com/office/powerpoint/2010/main" val="355955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4CC15D-1F29-8173-E9D1-919721EEC03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6B8FA6-B5BA-B45A-A50D-AD0A5413F2B4}"/>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2" name="TextBox 1">
            <a:extLst>
              <a:ext uri="{FF2B5EF4-FFF2-40B4-BE49-F238E27FC236}">
                <a16:creationId xmlns:a16="http://schemas.microsoft.com/office/drawing/2014/main" id="{A3FA42C2-B147-E991-01F5-79776920139C}"/>
              </a:ext>
            </a:extLst>
          </p:cNvPr>
          <p:cNvSpPr txBox="1"/>
          <p:nvPr/>
        </p:nvSpPr>
        <p:spPr>
          <a:xfrm>
            <a:off x="294653" y="1525586"/>
            <a:ext cx="8362237" cy="338554"/>
          </a:xfrm>
          <a:prstGeom prst="rect">
            <a:avLst/>
          </a:prstGeom>
          <a:noFill/>
        </p:spPr>
        <p:txBody>
          <a:bodyPr wrap="square">
            <a:spAutoFit/>
          </a:bodyPr>
          <a:lstStyle/>
          <a:p>
            <a:pPr algn="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توقيع بعض متلقي التوعية </a:t>
            </a:r>
            <a:r>
              <a:rPr lang="ar-AE" sz="1200" b="1" dirty="0">
                <a:solidFill>
                  <a:srgbClr val="000000"/>
                </a:solidFill>
                <a:latin typeface="UICTFontTextStyleBody"/>
                <a:cs typeface="+mj-cs"/>
              </a:rPr>
              <a:t>:</a:t>
            </a:r>
            <a:endParaRPr lang="ar-AE" sz="1600" b="1" dirty="0">
              <a:solidFill>
                <a:srgbClr val="000000"/>
              </a:solidFill>
              <a:latin typeface="UICTFontTextStyleBody"/>
              <a:cs typeface="+mj-cs"/>
            </a:endParaRPr>
          </a:p>
        </p:txBody>
      </p:sp>
      <p:pic>
        <p:nvPicPr>
          <p:cNvPr id="7" name="Picture 6" descr="A piece of paper with writing">
            <a:extLst>
              <a:ext uri="{FF2B5EF4-FFF2-40B4-BE49-F238E27FC236}">
                <a16:creationId xmlns:a16="http://schemas.microsoft.com/office/drawing/2014/main" id="{EB220E55-135D-7C8E-11EA-FB76C9737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0945" y="2042445"/>
            <a:ext cx="2465301" cy="1914460"/>
          </a:xfrm>
          <a:prstGeom prst="rect">
            <a:avLst/>
          </a:prstGeom>
        </p:spPr>
      </p:pic>
      <p:pic>
        <p:nvPicPr>
          <p:cNvPr id="9" name="Picture 8" descr="A piece of paper with writing&#10;&#10;AI-generated content may be incorrect.">
            <a:extLst>
              <a:ext uri="{FF2B5EF4-FFF2-40B4-BE49-F238E27FC236}">
                <a16:creationId xmlns:a16="http://schemas.microsoft.com/office/drawing/2014/main" id="{D3786606-F7F3-3AA5-C866-1BC0BB2C5B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236" y="4181096"/>
            <a:ext cx="2670702" cy="2178719"/>
          </a:xfrm>
          <a:prstGeom prst="rect">
            <a:avLst/>
          </a:prstGeom>
        </p:spPr>
      </p:pic>
      <p:pic>
        <p:nvPicPr>
          <p:cNvPr id="11" name="Picture 10" descr="A piece of paper with writing">
            <a:extLst>
              <a:ext uri="{FF2B5EF4-FFF2-40B4-BE49-F238E27FC236}">
                <a16:creationId xmlns:a16="http://schemas.microsoft.com/office/drawing/2014/main" id="{73660DE4-7B1C-18C2-DF56-7694A5D806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9573" y="2049344"/>
            <a:ext cx="3455737" cy="1914460"/>
          </a:xfrm>
          <a:prstGeom prst="rect">
            <a:avLst/>
          </a:prstGeom>
        </p:spPr>
      </p:pic>
      <p:pic>
        <p:nvPicPr>
          <p:cNvPr id="13" name="Picture 12" descr="A piece of paper with writing on it&#10;&#10;AI-generated content may be incorrect.">
            <a:extLst>
              <a:ext uri="{FF2B5EF4-FFF2-40B4-BE49-F238E27FC236}">
                <a16:creationId xmlns:a16="http://schemas.microsoft.com/office/drawing/2014/main" id="{3BC77808-3934-737B-25FE-BEE6393842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36" y="2049343"/>
            <a:ext cx="2670702" cy="1914459"/>
          </a:xfrm>
          <a:prstGeom prst="rect">
            <a:avLst/>
          </a:prstGeom>
        </p:spPr>
      </p:pic>
      <p:pic>
        <p:nvPicPr>
          <p:cNvPr id="16" name="Picture 15" descr="A piece of paper with writing on it&#10;&#10;AI-generated content may be incorrect.">
            <a:extLst>
              <a:ext uri="{FF2B5EF4-FFF2-40B4-BE49-F238E27FC236}">
                <a16:creationId xmlns:a16="http://schemas.microsoft.com/office/drawing/2014/main" id="{7574E45F-5359-7296-AAD2-4C19073046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99574" y="4201278"/>
            <a:ext cx="3455736" cy="2191878"/>
          </a:xfrm>
          <a:prstGeom prst="rect">
            <a:avLst/>
          </a:prstGeom>
        </p:spPr>
      </p:pic>
      <p:pic>
        <p:nvPicPr>
          <p:cNvPr id="18" name="Picture 17" descr="A piece of paper with writing on it&#10;&#10;AI-generated content may be incorrect.">
            <a:extLst>
              <a:ext uri="{FF2B5EF4-FFF2-40B4-BE49-F238E27FC236}">
                <a16:creationId xmlns:a16="http://schemas.microsoft.com/office/drawing/2014/main" id="{464455B7-3E4E-07FD-4047-49F1B618EF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60945" y="4246762"/>
            <a:ext cx="2465301" cy="2113053"/>
          </a:xfrm>
          <a:prstGeom prst="rect">
            <a:avLst/>
          </a:prstGeom>
        </p:spPr>
      </p:pic>
    </p:spTree>
    <p:extLst>
      <p:ext uri="{BB962C8B-B14F-4D97-AF65-F5344CB8AC3E}">
        <p14:creationId xmlns:p14="http://schemas.microsoft.com/office/powerpoint/2010/main" val="78750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FD0851-615B-DB21-71EA-E7A61296DD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7D2E01-2BA0-5847-4DB3-C38824313F6F}"/>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2" name="TextBox 1">
            <a:extLst>
              <a:ext uri="{FF2B5EF4-FFF2-40B4-BE49-F238E27FC236}">
                <a16:creationId xmlns:a16="http://schemas.microsoft.com/office/drawing/2014/main" id="{2CF138EB-4F64-9A1B-7D61-E9F6902910CE}"/>
              </a:ext>
            </a:extLst>
          </p:cNvPr>
          <p:cNvSpPr txBox="1"/>
          <p:nvPr/>
        </p:nvSpPr>
        <p:spPr>
          <a:xfrm>
            <a:off x="335334" y="1371762"/>
            <a:ext cx="8362237" cy="338554"/>
          </a:xfrm>
          <a:prstGeom prst="rect">
            <a:avLst/>
          </a:prstGeom>
          <a:noFill/>
        </p:spPr>
        <p:txBody>
          <a:bodyPr wrap="square">
            <a:spAutoFit/>
          </a:bodyPr>
          <a:lstStyle/>
          <a:p>
            <a:pPr algn="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النتائج والملاحظات والتوصيات والحلول المقترحة التحسينية للخدمة </a:t>
            </a:r>
            <a:r>
              <a:rPr lang="ar-AE" sz="1200" b="1" dirty="0">
                <a:solidFill>
                  <a:srgbClr val="000000"/>
                </a:solidFill>
                <a:latin typeface="UICTFontTextStyleBody"/>
                <a:cs typeface="+mj-cs"/>
              </a:rPr>
              <a:t>:</a:t>
            </a:r>
            <a:endParaRPr lang="ar-AE" sz="1600" b="1" dirty="0">
              <a:solidFill>
                <a:srgbClr val="000000"/>
              </a:solidFill>
              <a:latin typeface="UICTFontTextStyleBody"/>
              <a:cs typeface="+mj-cs"/>
            </a:endParaRPr>
          </a:p>
        </p:txBody>
      </p:sp>
      <p:graphicFrame>
        <p:nvGraphicFramePr>
          <p:cNvPr id="6" name="Table 5">
            <a:extLst>
              <a:ext uri="{FF2B5EF4-FFF2-40B4-BE49-F238E27FC236}">
                <a16:creationId xmlns:a16="http://schemas.microsoft.com/office/drawing/2014/main" id="{E83151D6-6658-7E48-0B27-00D488328452}"/>
              </a:ext>
            </a:extLst>
          </p:cNvPr>
          <p:cNvGraphicFramePr>
            <a:graphicFrameLocks noGrp="1"/>
          </p:cNvGraphicFramePr>
          <p:nvPr>
            <p:extLst>
              <p:ext uri="{D42A27DB-BD31-4B8C-83A1-F6EECF244321}">
                <p14:modId xmlns:p14="http://schemas.microsoft.com/office/powerpoint/2010/main" val="3343780144"/>
              </p:ext>
            </p:extLst>
          </p:nvPr>
        </p:nvGraphicFramePr>
        <p:xfrm>
          <a:off x="335334" y="1710316"/>
          <a:ext cx="8473332" cy="4808846"/>
        </p:xfrm>
        <a:graphic>
          <a:graphicData uri="http://schemas.openxmlformats.org/drawingml/2006/table">
            <a:tbl>
              <a:tblPr firstRow="1" bandRow="1">
                <a:tableStyleId>{5C22544A-7EE6-4342-B048-85BDC9FD1C3A}</a:tableStyleId>
              </a:tblPr>
              <a:tblGrid>
                <a:gridCol w="4369602">
                  <a:extLst>
                    <a:ext uri="{9D8B030D-6E8A-4147-A177-3AD203B41FA5}">
                      <a16:colId xmlns:a16="http://schemas.microsoft.com/office/drawing/2014/main" val="827008807"/>
                    </a:ext>
                  </a:extLst>
                </a:gridCol>
                <a:gridCol w="3078840">
                  <a:extLst>
                    <a:ext uri="{9D8B030D-6E8A-4147-A177-3AD203B41FA5}">
                      <a16:colId xmlns:a16="http://schemas.microsoft.com/office/drawing/2014/main" val="592237595"/>
                    </a:ext>
                  </a:extLst>
                </a:gridCol>
                <a:gridCol w="1024890">
                  <a:extLst>
                    <a:ext uri="{9D8B030D-6E8A-4147-A177-3AD203B41FA5}">
                      <a16:colId xmlns:a16="http://schemas.microsoft.com/office/drawing/2014/main" val="2317394553"/>
                    </a:ext>
                  </a:extLst>
                </a:gridCol>
              </a:tblGrid>
              <a:tr h="311451">
                <a:tc>
                  <a:txBody>
                    <a:bodyPr/>
                    <a:lstStyle/>
                    <a:p>
                      <a:pPr algn="ctr"/>
                      <a:r>
                        <a:rPr lang="ar-AE" sz="1600" dirty="0">
                          <a:solidFill>
                            <a:schemeClr val="tx1"/>
                          </a:solidFill>
                        </a:rPr>
                        <a:t>الحلول المقترحة التحسينية </a:t>
                      </a:r>
                      <a:endParaRPr lang="en-US" sz="1600" dirty="0">
                        <a:solidFill>
                          <a:schemeClr val="tx1"/>
                        </a:solidFill>
                      </a:endParaRPr>
                    </a:p>
                  </a:txBody>
                  <a:tcPr>
                    <a:solidFill>
                      <a:srgbClr val="00B0F0"/>
                    </a:solidFill>
                  </a:tcPr>
                </a:tc>
                <a:tc>
                  <a:txBody>
                    <a:bodyPr/>
                    <a:lstStyle/>
                    <a:p>
                      <a:pPr algn="ctr"/>
                      <a:r>
                        <a:rPr lang="ar-AE" sz="1600" dirty="0">
                          <a:solidFill>
                            <a:schemeClr val="tx1"/>
                          </a:solidFill>
                        </a:rPr>
                        <a:t>الملاحظات والتحديات</a:t>
                      </a:r>
                      <a:endParaRPr lang="en-US" sz="1600" dirty="0">
                        <a:solidFill>
                          <a:schemeClr val="tx1"/>
                        </a:solidFill>
                      </a:endParaRPr>
                    </a:p>
                  </a:txBody>
                  <a:tcPr>
                    <a:solidFill>
                      <a:srgbClr val="00B0F0"/>
                    </a:solidFill>
                  </a:tcPr>
                </a:tc>
                <a:tc>
                  <a:txBody>
                    <a:bodyPr/>
                    <a:lstStyle/>
                    <a:p>
                      <a:pPr algn="ctr"/>
                      <a:endParaRPr lang="en-US" sz="1600" dirty="0">
                        <a:solidFill>
                          <a:schemeClr val="tx1"/>
                        </a:solidFill>
                      </a:endParaRPr>
                    </a:p>
                  </a:txBody>
                  <a:tcPr>
                    <a:solidFill>
                      <a:srgbClr val="00B0F0"/>
                    </a:solidFill>
                  </a:tcPr>
                </a:tc>
                <a:extLst>
                  <a:ext uri="{0D108BD9-81ED-4DB2-BD59-A6C34878D82A}">
                    <a16:rowId xmlns:a16="http://schemas.microsoft.com/office/drawing/2014/main" val="1943290512"/>
                  </a:ext>
                </a:extLst>
              </a:tr>
              <a:tr h="679529">
                <a:tc>
                  <a:txBody>
                    <a:bodyPr/>
                    <a:lstStyle/>
                    <a:p>
                      <a:pPr algn="r"/>
                      <a:r>
                        <a:rPr lang="ar-AE" sz="1200" dirty="0"/>
                        <a:t>تحرير مخالفات للعيادات الغير متلزمة وخاصة العيادة الكندية تطلب 50 درهم رسوم الخدمة والبريطانية 180 درهم</a:t>
                      </a:r>
                      <a:endParaRPr lang="en-US" sz="1200" dirty="0"/>
                    </a:p>
                  </a:txBody>
                  <a:tcPr>
                    <a:solidFill>
                      <a:schemeClr val="accent6">
                        <a:lumMod val="40000"/>
                        <a:lumOff val="60000"/>
                      </a:schemeClr>
                    </a:solidFill>
                  </a:tcPr>
                </a:tc>
                <a:tc>
                  <a:txBody>
                    <a:bodyPr/>
                    <a:lstStyle/>
                    <a:p>
                      <a:pPr algn="r"/>
                      <a:r>
                        <a:rPr lang="ar-AE" sz="1200" dirty="0"/>
                        <a:t>1- تتلقي العيادات البيطرية رسوم لخدمة تسجيل الحيوانات بخلاف رسوم الفحص والتطعيمات الدورية</a:t>
                      </a:r>
                      <a:endParaRPr lang="en-US" sz="1200" dirty="0"/>
                    </a:p>
                  </a:txBody>
                  <a:tcPr>
                    <a:solidFill>
                      <a:schemeClr val="accent6">
                        <a:lumMod val="40000"/>
                        <a:lumOff val="60000"/>
                      </a:schemeClr>
                    </a:solidFill>
                  </a:tcPr>
                </a:tc>
                <a:tc rowSpan="2">
                  <a:txBody>
                    <a:bodyPr/>
                    <a:lstStyle/>
                    <a:p>
                      <a:pPr algn="ctr"/>
                      <a:endParaRPr lang="ar-AE" sz="1200" dirty="0"/>
                    </a:p>
                    <a:p>
                      <a:pPr algn="ctr"/>
                      <a:endParaRPr lang="ar-AE" sz="1200" dirty="0"/>
                    </a:p>
                    <a:p>
                      <a:pPr algn="ctr"/>
                      <a:endParaRPr lang="ar-AE"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ar-AE" sz="1200" dirty="0"/>
                        <a:t>ملاحظات العيادات البيطرية</a:t>
                      </a:r>
                      <a:endParaRPr lang="en-US" sz="1200" dirty="0"/>
                    </a:p>
                    <a:p>
                      <a:pPr algn="ctr"/>
                      <a:endParaRPr lang="en-US" sz="1200" dirty="0"/>
                    </a:p>
                  </a:txBody>
                  <a:tcPr>
                    <a:solidFill>
                      <a:schemeClr val="accent6">
                        <a:lumMod val="40000"/>
                        <a:lumOff val="60000"/>
                      </a:schemeClr>
                    </a:solidFill>
                  </a:tcPr>
                </a:tc>
                <a:extLst>
                  <a:ext uri="{0D108BD9-81ED-4DB2-BD59-A6C34878D82A}">
                    <a16:rowId xmlns:a16="http://schemas.microsoft.com/office/drawing/2014/main" val="550822122"/>
                  </a:ext>
                </a:extLst>
              </a:tr>
              <a:tr h="877725">
                <a:tc>
                  <a:txBody>
                    <a:bodyPr/>
                    <a:lstStyle/>
                    <a:p>
                      <a:pPr algn="r"/>
                      <a:r>
                        <a:rPr lang="ar-AE" sz="1200" dirty="0"/>
                        <a:t>إعلام مطور الخدمة ببطيء رابط التسجيل في تم وفتح الصلاحية لعدد غير محدود من الموظفين في العيادات للتفرغ وتخصيص بعضهم للتسجيل فقط في الخدمة</a:t>
                      </a:r>
                      <a:endParaRPr lang="en-US" sz="1200" dirty="0"/>
                    </a:p>
                  </a:txBody>
                  <a:tcPr>
                    <a:solidFill>
                      <a:schemeClr val="accent6">
                        <a:lumMod val="40000"/>
                        <a:lumOff val="60000"/>
                      </a:schemeClr>
                    </a:solidFill>
                  </a:tcPr>
                </a:tc>
                <a:tc>
                  <a:txBody>
                    <a:bodyPr/>
                    <a:lstStyle/>
                    <a:p>
                      <a:pPr algn="r"/>
                      <a:r>
                        <a:rPr lang="ar-AE" sz="1200" dirty="0"/>
                        <a:t>2- تأخرالتسجيل في العيادات بسبب بطيء رابط التسجيل في تطبيق تم وانشغال العيادات بالأعمال الأخري ومحدودية الصلاحية علي موظف واحد أو اثنين فقط </a:t>
                      </a:r>
                      <a:endParaRPr lang="en-US" sz="1200" dirty="0"/>
                    </a:p>
                  </a:txBody>
                  <a:tcPr>
                    <a:solidFill>
                      <a:schemeClr val="accent6">
                        <a:lumMod val="40000"/>
                        <a:lumOff val="60000"/>
                      </a:schemeClr>
                    </a:solidFill>
                  </a:tcPr>
                </a:tc>
                <a:tc vMerge="1">
                  <a:txBody>
                    <a:bodyPr/>
                    <a:lstStyle/>
                    <a:p>
                      <a:pPr algn="ct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55919582"/>
                  </a:ext>
                </a:extLst>
              </a:tr>
              <a:tr h="1075921">
                <a:tc>
                  <a:txBody>
                    <a:bodyPr/>
                    <a:lstStyle/>
                    <a:p>
                      <a:pPr algn="r"/>
                      <a:r>
                        <a:rPr lang="ar-AE" sz="1200" dirty="0"/>
                        <a:t>العمل علي تحسين سرعة تحميل الملفات وتفعيل الحفظ التلقائي للخطوات والملفات في النظام تجنباً لإعادة التحميل والخطوات عند حدوث أعطال </a:t>
                      </a:r>
                      <a:endParaRPr lang="en-US" sz="1200" dirty="0"/>
                    </a:p>
                  </a:txBody>
                  <a:tcPr>
                    <a:solidFill>
                      <a:schemeClr val="accent4"/>
                    </a:solidFill>
                  </a:tcPr>
                </a:tc>
                <a:tc>
                  <a:txBody>
                    <a:bodyPr/>
                    <a:lstStyle/>
                    <a:p>
                      <a:pPr algn="r"/>
                      <a:r>
                        <a:rPr lang="ar-AE" sz="1200" dirty="0"/>
                        <a:t>1- الرابط بطيء ويعلق كثيراً ويعطي رسالة خطأ في منتصف عملية التسجيل مما يتطلب إعادة التسجيل من البداية وإضاعة وقت العيادة والمتعاملين وهذا سبب فرضهم رسوم للخدمة علي حد كلامهم</a:t>
                      </a:r>
                      <a:endParaRPr lang="en-US" sz="1200" dirty="0"/>
                    </a:p>
                  </a:txBody>
                  <a:tcPr>
                    <a:solidFill>
                      <a:schemeClr val="accent4"/>
                    </a:solidFill>
                  </a:tcPr>
                </a:tc>
                <a:tc>
                  <a:txBody>
                    <a:bodyPr/>
                    <a:lstStyle/>
                    <a:p>
                      <a:pPr algn="ctr"/>
                      <a:endParaRPr lang="ar-AE"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ar-AE" sz="1200" dirty="0"/>
                        <a:t>ملاحظات رابط التسجيل في تطبيق تم </a:t>
                      </a:r>
                      <a:endParaRPr lang="en-US" sz="1200" dirty="0"/>
                    </a:p>
                    <a:p>
                      <a:pPr algn="ctr"/>
                      <a:endParaRPr lang="en-US" sz="1200" dirty="0"/>
                    </a:p>
                  </a:txBody>
                  <a:tcPr>
                    <a:solidFill>
                      <a:schemeClr val="accent4"/>
                    </a:solidFill>
                  </a:tcPr>
                </a:tc>
                <a:extLst>
                  <a:ext uri="{0D108BD9-81ED-4DB2-BD59-A6C34878D82A}">
                    <a16:rowId xmlns:a16="http://schemas.microsoft.com/office/drawing/2014/main" val="317464132"/>
                  </a:ext>
                </a:extLst>
              </a:tr>
              <a:tr h="877725">
                <a:tc>
                  <a:txBody>
                    <a:bodyPr/>
                    <a:lstStyle/>
                    <a:p>
                      <a:pPr algn="r"/>
                      <a:r>
                        <a:rPr lang="ar-AE" sz="1200" dirty="0"/>
                        <a:t>اقترح تبسيط الإجراء في البداية تيسيراً علي المتعاملين ولسرعة التسجيل في الخدمة فقط بالهوية الرقمية عند التسجيل ثم لاحقاً تتم المطالبة بتوفير عقد توثيق</a:t>
                      </a:r>
                      <a:endParaRPr lang="en-US" sz="1200" dirty="0"/>
                    </a:p>
                  </a:txBody>
                  <a:tcPr>
                    <a:solidFill>
                      <a:schemeClr val="accent4">
                        <a:lumMod val="40000"/>
                        <a:lumOff val="60000"/>
                      </a:schemeClr>
                    </a:solidFill>
                  </a:tcPr>
                </a:tc>
                <a:tc>
                  <a:txBody>
                    <a:bodyPr/>
                    <a:lstStyle/>
                    <a:p>
                      <a:pPr algn="r"/>
                      <a:r>
                        <a:rPr lang="ar-AE" sz="1200" dirty="0"/>
                        <a:t>1- التسجيل في الخدمة يتطلب التسجيل في تم بموجب عقد توثيق علماً بأن فئة كبيرة من مالكي الحيوانات ليس لديهم عقد توثيق أو إثبات سكن في أبوظبي</a:t>
                      </a:r>
                      <a:endParaRPr lang="en-US" sz="1200" dirty="0"/>
                    </a:p>
                  </a:txBody>
                  <a:tcPr>
                    <a:solidFill>
                      <a:schemeClr val="accent4">
                        <a:lumMod val="40000"/>
                        <a:lumOff val="60000"/>
                      </a:schemeClr>
                    </a:solidFill>
                  </a:tcPr>
                </a:tc>
                <a:tc rowSpan="3">
                  <a:txBody>
                    <a:bodyPr/>
                    <a:lstStyle/>
                    <a:p>
                      <a:pPr algn="ctr"/>
                      <a:endParaRPr lang="ar-AE" sz="1200" dirty="0"/>
                    </a:p>
                    <a:p>
                      <a:pPr algn="ctr"/>
                      <a:endParaRPr lang="ar-AE" sz="1200" dirty="0"/>
                    </a:p>
                    <a:p>
                      <a:pPr algn="ctr"/>
                      <a:endParaRPr lang="ar-AE"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ar-AE" sz="1200" dirty="0"/>
                        <a:t>ملاحظات متطلبات تسجيل الحيوانات الأليفة </a:t>
                      </a:r>
                      <a:endParaRPr lang="en-US" sz="1200" dirty="0"/>
                    </a:p>
                    <a:p>
                      <a:pPr algn="ctr"/>
                      <a:endParaRPr lang="en-US" sz="1200" dirty="0"/>
                    </a:p>
                  </a:txBody>
                  <a:tcPr>
                    <a:solidFill>
                      <a:schemeClr val="accent4">
                        <a:lumMod val="40000"/>
                        <a:lumOff val="60000"/>
                      </a:schemeClr>
                    </a:solidFill>
                  </a:tcPr>
                </a:tc>
                <a:extLst>
                  <a:ext uri="{0D108BD9-81ED-4DB2-BD59-A6C34878D82A}">
                    <a16:rowId xmlns:a16="http://schemas.microsoft.com/office/drawing/2014/main" val="2790859557"/>
                  </a:ext>
                </a:extLst>
              </a:tr>
              <a:tr h="481333">
                <a:tc>
                  <a:txBody>
                    <a:bodyPr/>
                    <a:lstStyle/>
                    <a:p>
                      <a:pPr algn="r"/>
                      <a:r>
                        <a:rPr lang="ar-AE" sz="1200" dirty="0"/>
                        <a:t>اقترح عدم الزامية هذا البيان في الوقت الحالي</a:t>
                      </a:r>
                      <a:endParaRPr lang="en-US" sz="1200" dirty="0"/>
                    </a:p>
                  </a:txBody>
                  <a:tcPr>
                    <a:solidFill>
                      <a:schemeClr val="accent4">
                        <a:lumMod val="40000"/>
                        <a:lumOff val="60000"/>
                      </a:schemeClr>
                    </a:solidFill>
                  </a:tcPr>
                </a:tc>
                <a:tc>
                  <a:txBody>
                    <a:bodyPr/>
                    <a:lstStyle/>
                    <a:p>
                      <a:pPr algn="r"/>
                      <a:r>
                        <a:rPr lang="ar-AE" sz="1200" dirty="0"/>
                        <a:t>2- إلزامية إدراج بيانات الأبوين في حالة قطط التربية </a:t>
                      </a:r>
                      <a:endParaRPr lang="en-US" sz="1200" dirty="0"/>
                    </a:p>
                  </a:txBody>
                  <a:tcPr>
                    <a:solidFill>
                      <a:schemeClr val="accent4">
                        <a:lumMod val="40000"/>
                        <a:lumOff val="60000"/>
                      </a:schemeClr>
                    </a:solidFill>
                  </a:tcPr>
                </a:tc>
                <a:tc vMerge="1">
                  <a:txBody>
                    <a:bodyPr/>
                    <a:lstStyle/>
                    <a:p>
                      <a:pPr algn="ctr"/>
                      <a:endParaRPr lang="en-US" sz="1400" dirty="0"/>
                    </a:p>
                  </a:txBody>
                  <a:tcPr/>
                </a:tc>
                <a:extLst>
                  <a:ext uri="{0D108BD9-81ED-4DB2-BD59-A6C34878D82A}">
                    <a16:rowId xmlns:a16="http://schemas.microsoft.com/office/drawing/2014/main" val="2576471782"/>
                  </a:ext>
                </a:extLst>
              </a:tr>
              <a:tr h="481333">
                <a:tc>
                  <a:txBody>
                    <a:bodyPr/>
                    <a:lstStyle/>
                    <a:p>
                      <a:pPr algn="r"/>
                      <a:r>
                        <a:rPr lang="ar-AE" sz="1200" kern="1200" dirty="0">
                          <a:solidFill>
                            <a:schemeClr val="dk1"/>
                          </a:solidFill>
                          <a:latin typeface="+mn-lt"/>
                          <a:ea typeface="+mn-ea"/>
                          <a:cs typeface="+mn-cs"/>
                        </a:rPr>
                        <a:t>إدراج جميع الألوان المحتملة واقترح إدراج تصنيف بعنوان أخري ينسدل منه مربع لكتابة الوصف الدقيق للألوان الغير مدرجة في النظام</a:t>
                      </a:r>
                      <a:endParaRPr lang="en-US" sz="1200" kern="1200" dirty="0">
                        <a:solidFill>
                          <a:schemeClr val="dk1"/>
                        </a:solidFill>
                        <a:latin typeface="+mn-lt"/>
                        <a:ea typeface="+mn-ea"/>
                        <a:cs typeface="+mn-cs"/>
                      </a:endParaRPr>
                    </a:p>
                  </a:txBody>
                  <a:tcPr>
                    <a:solidFill>
                      <a:schemeClr val="accent4">
                        <a:lumMod val="40000"/>
                        <a:lumOff val="60000"/>
                      </a:schemeClr>
                    </a:solidFill>
                  </a:tcPr>
                </a:tc>
                <a:tc>
                  <a:txBody>
                    <a:bodyPr/>
                    <a:lstStyle/>
                    <a:p>
                      <a:pPr algn="r"/>
                      <a:r>
                        <a:rPr lang="ar-AE" sz="1200" kern="1200" dirty="0">
                          <a:solidFill>
                            <a:schemeClr val="dk1"/>
                          </a:solidFill>
                          <a:latin typeface="+mn-lt"/>
                          <a:ea typeface="+mn-ea"/>
                          <a:cs typeface="+mn-cs"/>
                        </a:rPr>
                        <a:t>3- عدم توفر جميع ألوان القطط في متطلب اللون</a:t>
                      </a:r>
                      <a:endParaRPr lang="en-US" sz="1200" kern="1200" dirty="0">
                        <a:solidFill>
                          <a:schemeClr val="dk1"/>
                        </a:solidFill>
                        <a:latin typeface="+mn-lt"/>
                        <a:ea typeface="+mn-ea"/>
                        <a:cs typeface="+mn-cs"/>
                      </a:endParaRPr>
                    </a:p>
                  </a:txBody>
                  <a:tcPr>
                    <a:solidFill>
                      <a:schemeClr val="accent4">
                        <a:lumMod val="40000"/>
                        <a:lumOff val="60000"/>
                      </a:schemeClr>
                    </a:solidFill>
                  </a:tcPr>
                </a:tc>
                <a:tc vMerge="1">
                  <a:txBody>
                    <a:bodyPr/>
                    <a:lstStyle/>
                    <a:p>
                      <a:pPr algn="ctr"/>
                      <a:endParaRPr lang="en-US" sz="1200" dirty="0"/>
                    </a:p>
                  </a:txBody>
                  <a:tcPr/>
                </a:tc>
                <a:extLst>
                  <a:ext uri="{0D108BD9-81ED-4DB2-BD59-A6C34878D82A}">
                    <a16:rowId xmlns:a16="http://schemas.microsoft.com/office/drawing/2014/main" val="1464825243"/>
                  </a:ext>
                </a:extLst>
              </a:tr>
            </a:tbl>
          </a:graphicData>
        </a:graphic>
      </p:graphicFrame>
    </p:spTree>
    <p:extLst>
      <p:ext uri="{BB962C8B-B14F-4D97-AF65-F5344CB8AC3E}">
        <p14:creationId xmlns:p14="http://schemas.microsoft.com/office/powerpoint/2010/main" val="75079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76C98-CFD6-305F-6277-B2CA1ED0A8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02F613-D28B-C4E1-A2A3-FF9C170EEF03}"/>
              </a:ext>
            </a:extLst>
          </p:cNvPr>
          <p:cNvSpPr txBox="1"/>
          <p:nvPr/>
        </p:nvSpPr>
        <p:spPr>
          <a:xfrm>
            <a:off x="562955" y="4740738"/>
            <a:ext cx="3163012" cy="59803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ar-AE" sz="2000" dirty="0"/>
              <a:t>توقيع المفتش</a:t>
            </a:r>
          </a:p>
        </p:txBody>
      </p:sp>
      <p:sp>
        <p:nvSpPr>
          <p:cNvPr id="9" name="TextBox 8">
            <a:extLst>
              <a:ext uri="{FF2B5EF4-FFF2-40B4-BE49-F238E27FC236}">
                <a16:creationId xmlns:a16="http://schemas.microsoft.com/office/drawing/2014/main" id="{FA050CEA-F0E2-9C86-1C8A-8B4C699D4C6E}"/>
              </a:ext>
            </a:extLst>
          </p:cNvPr>
          <p:cNvSpPr txBox="1"/>
          <p:nvPr/>
        </p:nvSpPr>
        <p:spPr>
          <a:xfrm>
            <a:off x="846034" y="2029787"/>
            <a:ext cx="7759581" cy="369332"/>
          </a:xfrm>
          <a:prstGeom prst="rect">
            <a:avLst/>
          </a:prstGeom>
          <a:noFill/>
        </p:spPr>
        <p:txBody>
          <a:bodyPr wrap="square">
            <a:spAutoFit/>
          </a:bodyPr>
          <a:lstStyle/>
          <a:p>
            <a:pPr algn="r"/>
            <a:r>
              <a:rPr lang="ar-AE" dirty="0"/>
              <a:t> هذا وأغلق المحضر في تاريخه اليوم الإثنين 03 من مارس 2025 تمام الساعة 09:00 مساءاً</a:t>
            </a:r>
          </a:p>
        </p:txBody>
      </p:sp>
      <p:sp>
        <p:nvSpPr>
          <p:cNvPr id="11" name="TextBox 10">
            <a:extLst>
              <a:ext uri="{FF2B5EF4-FFF2-40B4-BE49-F238E27FC236}">
                <a16:creationId xmlns:a16="http://schemas.microsoft.com/office/drawing/2014/main" id="{B86CA56B-81BF-6415-54B5-37AB0F5A3203}"/>
              </a:ext>
            </a:extLst>
          </p:cNvPr>
          <p:cNvSpPr txBox="1"/>
          <p:nvPr/>
        </p:nvSpPr>
        <p:spPr>
          <a:xfrm>
            <a:off x="846034" y="5422406"/>
            <a:ext cx="4572000" cy="341632"/>
          </a:xfrm>
          <a:prstGeom prst="rect">
            <a:avLst/>
          </a:prstGeom>
          <a:noFill/>
        </p:spPr>
        <p:txBody>
          <a:bodyPr wrap="square">
            <a:spAutoFit/>
          </a:bodyPr>
          <a:lstStyle/>
          <a:p>
            <a:pPr defTabSz="914400">
              <a:lnSpc>
                <a:spcPct val="90000"/>
              </a:lnSpc>
              <a:spcBef>
                <a:spcPct val="0"/>
              </a:spcBef>
              <a:spcAft>
                <a:spcPts val="600"/>
              </a:spcAft>
            </a:pPr>
            <a:r>
              <a:rPr lang="ar-AE" sz="1800" dirty="0">
                <a:latin typeface="+mj-lt"/>
                <a:ea typeface="+mj-ea"/>
                <a:cs typeface="+mj-cs"/>
              </a:rPr>
              <a:t>دكتور / علي محمد علي عبدالعال</a:t>
            </a:r>
            <a:endParaRPr lang="en-US" sz="1800" dirty="0">
              <a:latin typeface="+mj-lt"/>
              <a:ea typeface="+mj-ea"/>
              <a:cs typeface="+mj-cs"/>
            </a:endParaRPr>
          </a:p>
        </p:txBody>
      </p:sp>
      <p:pic>
        <p:nvPicPr>
          <p:cNvPr id="6" name="Picture 5" descr="A black and white image of a dog and cat">
            <a:extLst>
              <a:ext uri="{FF2B5EF4-FFF2-40B4-BE49-F238E27FC236}">
                <a16:creationId xmlns:a16="http://schemas.microsoft.com/office/drawing/2014/main" id="{C1722749-1CEA-568F-7EA9-E4A0496F6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5967" y="2662015"/>
            <a:ext cx="2193751" cy="2736177"/>
          </a:xfrm>
          <a:prstGeom prst="rect">
            <a:avLst/>
          </a:prstGeom>
        </p:spPr>
      </p:pic>
    </p:spTree>
    <p:extLst>
      <p:ext uri="{BB962C8B-B14F-4D97-AF65-F5344CB8AC3E}">
        <p14:creationId xmlns:p14="http://schemas.microsoft.com/office/powerpoint/2010/main" val="366847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165C3-FEAA-8632-01A6-D2B9853E7B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989484-BE5B-F597-DABA-F6AEAC678AC6}"/>
              </a:ext>
            </a:extLst>
          </p:cNvPr>
          <p:cNvSpPr txBox="1"/>
          <p:nvPr/>
        </p:nvSpPr>
        <p:spPr>
          <a:xfrm>
            <a:off x="571500" y="5074024"/>
            <a:ext cx="7581900" cy="598032"/>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endParaRPr lang="en-US" sz="3100" dirty="0">
              <a:latin typeface="+mj-lt"/>
              <a:ea typeface="+mj-ea"/>
              <a:cs typeface="+mj-cs"/>
            </a:endParaRPr>
          </a:p>
        </p:txBody>
      </p:sp>
      <p:sp>
        <p:nvSpPr>
          <p:cNvPr id="7" name="TextBox 6">
            <a:extLst>
              <a:ext uri="{FF2B5EF4-FFF2-40B4-BE49-F238E27FC236}">
                <a16:creationId xmlns:a16="http://schemas.microsoft.com/office/drawing/2014/main" id="{6574F9D3-5C6C-2325-2B24-F9A061DDB8BC}"/>
              </a:ext>
            </a:extLst>
          </p:cNvPr>
          <p:cNvSpPr txBox="1"/>
          <p:nvPr/>
        </p:nvSpPr>
        <p:spPr>
          <a:xfrm>
            <a:off x="196687" y="1849257"/>
            <a:ext cx="8547534" cy="1323439"/>
          </a:xfrm>
          <a:prstGeom prst="rect">
            <a:avLst/>
          </a:prstGeom>
          <a:noFill/>
        </p:spPr>
        <p:txBody>
          <a:bodyPr wrap="square">
            <a:spAutoFit/>
          </a:bodyPr>
          <a:lstStyle/>
          <a:p>
            <a:pPr marL="0" marR="0" algn="r" rtl="1">
              <a:spcBef>
                <a:spcPts val="0"/>
              </a:spcBef>
              <a:spcAft>
                <a:spcPts val="0"/>
              </a:spcAft>
            </a:pPr>
            <a:r>
              <a:rPr lang="ar-AE" sz="1600" dirty="0">
                <a:solidFill>
                  <a:srgbClr val="000000"/>
                </a:solidFill>
                <a:latin typeface="Sakkal Majalla" panose="02000000000000000000" pitchFamily="2" charset="-78"/>
                <a:cs typeface="Sakkal Majalla" panose="02000000000000000000" pitchFamily="2" charset="-78"/>
              </a:rPr>
              <a:t>بمعرفتي أنا الدكتور علي محمد علي محمد عبدالعال – مفتش الرقابة والرفق بالحيوان بإدارة الرفق بالحيوان – بلدية مدينة أبوظبي</a:t>
            </a:r>
            <a:endParaRPr lang="en-US" sz="1600" dirty="0">
              <a:solidFill>
                <a:srgbClr val="000000"/>
              </a:solidFill>
              <a:latin typeface="Sakkal Majalla" panose="02000000000000000000" pitchFamily="2" charset="-78"/>
              <a:cs typeface="Sakkal Majalla" panose="02000000000000000000" pitchFamily="2" charset="-78"/>
            </a:endParaRPr>
          </a:p>
          <a:p>
            <a:pPr marL="0" marR="0" algn="r" rtl="1">
              <a:spcBef>
                <a:spcPts val="0"/>
              </a:spcBef>
              <a:spcAft>
                <a:spcPts val="0"/>
              </a:spcAft>
            </a:pPr>
            <a:endParaRPr lang="en-US" sz="1600" dirty="0">
              <a:solidFill>
                <a:srgbClr val="000000"/>
              </a:solidFill>
              <a:latin typeface="Sakkal Majalla" panose="02000000000000000000" pitchFamily="2" charset="-78"/>
              <a:cs typeface="Sakkal Majalla" panose="02000000000000000000" pitchFamily="2" charset="-78"/>
            </a:endParaRPr>
          </a:p>
          <a:p>
            <a:pPr marL="0" marR="0" algn="r" rtl="1">
              <a:spcBef>
                <a:spcPts val="0"/>
              </a:spcBef>
              <a:spcAft>
                <a:spcPts val="0"/>
              </a:spcAft>
            </a:pPr>
            <a:r>
              <a:rPr lang="en-US" sz="1600" dirty="0">
                <a:solidFill>
                  <a:srgbClr val="000000"/>
                </a:solidFill>
                <a:latin typeface="Sakkal Majalla" panose="02000000000000000000" pitchFamily="2" charset="-78"/>
                <a:cs typeface="Sakkal Majalla" panose="02000000000000000000" pitchFamily="2" charset="-78"/>
              </a:rPr>
              <a:t> </a:t>
            </a:r>
            <a:r>
              <a:rPr lang="ar-AE" sz="1600" dirty="0">
                <a:solidFill>
                  <a:srgbClr val="000000"/>
                </a:solidFill>
                <a:latin typeface="Sakkal Majalla" panose="02000000000000000000" pitchFamily="2" charset="-78"/>
                <a:cs typeface="Sakkal Majalla" panose="02000000000000000000" pitchFamily="2" charset="-78"/>
              </a:rPr>
              <a:t>قمت بإجراء حملات التوعية والتوجيه والإرشاد فيما يخص تسجيل الحيوانات الأليفة تزامناً مع إطلاق مبادرة تسجيل الحيوانات الأليفة في إمارة أبوظبي في الثالث من شهر فبراير للعام 2025 ( 03- 02- 2025 ) وكما هو مبين في الجدول المرفق أعلاه ؛ قمت بإعداد خطة توعية مجدولة كما هو مفصل أدناه تضمنت زيارة مواقع الفئات المستهدفة في التاريخ والوقت المبين أعلاه :</a:t>
            </a:r>
          </a:p>
        </p:txBody>
      </p:sp>
      <p:graphicFrame>
        <p:nvGraphicFramePr>
          <p:cNvPr id="2" name="Table 1">
            <a:extLst>
              <a:ext uri="{FF2B5EF4-FFF2-40B4-BE49-F238E27FC236}">
                <a16:creationId xmlns:a16="http://schemas.microsoft.com/office/drawing/2014/main" id="{7119ACA4-858F-E0DF-6809-4DE1BE755E3E}"/>
              </a:ext>
            </a:extLst>
          </p:cNvPr>
          <p:cNvGraphicFramePr>
            <a:graphicFrameLocks noGrp="1"/>
          </p:cNvGraphicFramePr>
          <p:nvPr>
            <p:extLst>
              <p:ext uri="{D42A27DB-BD31-4B8C-83A1-F6EECF244321}">
                <p14:modId xmlns:p14="http://schemas.microsoft.com/office/powerpoint/2010/main" val="3457992975"/>
              </p:ext>
            </p:extLst>
          </p:nvPr>
        </p:nvGraphicFramePr>
        <p:xfrm>
          <a:off x="196687" y="3429000"/>
          <a:ext cx="8750626" cy="2895600"/>
        </p:xfrm>
        <a:graphic>
          <a:graphicData uri="http://schemas.openxmlformats.org/drawingml/2006/table">
            <a:tbl>
              <a:tblPr firstRow="1" bandRow="1">
                <a:tableStyleId>{5C22544A-7EE6-4342-B048-85BDC9FD1C3A}</a:tableStyleId>
              </a:tblPr>
              <a:tblGrid>
                <a:gridCol w="7178334">
                  <a:extLst>
                    <a:ext uri="{9D8B030D-6E8A-4147-A177-3AD203B41FA5}">
                      <a16:colId xmlns:a16="http://schemas.microsoft.com/office/drawing/2014/main" val="2189957822"/>
                    </a:ext>
                  </a:extLst>
                </a:gridCol>
                <a:gridCol w="1572292">
                  <a:extLst>
                    <a:ext uri="{9D8B030D-6E8A-4147-A177-3AD203B41FA5}">
                      <a16:colId xmlns:a16="http://schemas.microsoft.com/office/drawing/2014/main" val="3033702668"/>
                    </a:ext>
                  </a:extLst>
                </a:gridCol>
              </a:tblGrid>
              <a:tr h="0">
                <a:tc>
                  <a:txBody>
                    <a:bodyPr/>
                    <a:lstStyle/>
                    <a:p>
                      <a:pPr algn="r"/>
                      <a:r>
                        <a:rPr lang="ar-AE" b="1" dirty="0">
                          <a:solidFill>
                            <a:schemeClr val="tx1"/>
                          </a:solidFill>
                        </a:rPr>
                        <a:t>مبادرة تسجيل الحيوانات الأليفة</a:t>
                      </a:r>
                      <a:endParaRPr lang="en-US" b="1" dirty="0">
                        <a:solidFill>
                          <a:schemeClr val="tx1"/>
                        </a:solidFill>
                      </a:endParaRPr>
                    </a:p>
                  </a:txBody>
                  <a:tcPr/>
                </a:tc>
                <a:tc>
                  <a:txBody>
                    <a:bodyPr/>
                    <a:lstStyle/>
                    <a:p>
                      <a:pPr algn="ctr"/>
                      <a:r>
                        <a:rPr lang="ar-AE" sz="1600" b="1" dirty="0">
                          <a:solidFill>
                            <a:schemeClr val="tx1"/>
                          </a:solidFill>
                        </a:rPr>
                        <a:t>الموضوع</a:t>
                      </a:r>
                      <a:endParaRPr lang="en-US" sz="1600" b="1" dirty="0">
                        <a:solidFill>
                          <a:schemeClr val="tx1"/>
                        </a:solidFill>
                      </a:endParaRPr>
                    </a:p>
                  </a:txBody>
                  <a:tcPr/>
                </a:tc>
                <a:extLst>
                  <a:ext uri="{0D108BD9-81ED-4DB2-BD59-A6C34878D82A}">
                    <a16:rowId xmlns:a16="http://schemas.microsoft.com/office/drawing/2014/main" val="4091692087"/>
                  </a:ext>
                </a:extLst>
              </a:tr>
              <a:tr h="234760">
                <a:tc>
                  <a:txBody>
                    <a:bodyPr/>
                    <a:lstStyle/>
                    <a:p>
                      <a:pPr algn="r"/>
                      <a:r>
                        <a:rPr lang="ar-AE" sz="1400" dirty="0"/>
                        <a:t>1- التعريف بالمبادرة والهدف منها وتاريخ إطلاقها</a:t>
                      </a:r>
                    </a:p>
                    <a:p>
                      <a:pPr algn="r"/>
                      <a:r>
                        <a:rPr lang="ar-AE" sz="1400" dirty="0"/>
                        <a:t>2- أنواع الحيوانات التي تشملها المبادرة ( القطط الضالة – الكلاب ) فقط</a:t>
                      </a:r>
                    </a:p>
                    <a:p>
                      <a:pPr algn="r"/>
                      <a:r>
                        <a:rPr lang="ar-AE" sz="1400" dirty="0"/>
                        <a:t>3- الفئات المستهدفة ( مالكو الحيوانات الأليفة الحاليون – المالكون الجدد – محلات الحيوانات الأليفة – العيادات البيطرية )</a:t>
                      </a:r>
                    </a:p>
                    <a:p>
                      <a:pPr algn="r"/>
                      <a:r>
                        <a:rPr lang="ar-AE" sz="1400" dirty="0"/>
                        <a:t>4- آلية التسجيل لدي العيادات البيطرية ومجانية الخدمة </a:t>
                      </a:r>
                    </a:p>
                    <a:p>
                      <a:pPr algn="r"/>
                      <a:r>
                        <a:rPr lang="ar-AE" sz="1400" dirty="0"/>
                        <a:t>5- آلية نقل الملكية وضوابط وحالات النقل والتجديد أو إغلاق الملفات </a:t>
                      </a:r>
                    </a:p>
                    <a:p>
                      <a:pPr algn="r"/>
                      <a:r>
                        <a:rPr lang="ar-AE" sz="1400" dirty="0"/>
                        <a:t>6- فترة السماح للتسجيل ( للمالكين الحاليين من الجمهور – المحلات – المالكون الجدد )</a:t>
                      </a:r>
                    </a:p>
                    <a:p>
                      <a:pPr algn="r"/>
                      <a:r>
                        <a:rPr lang="ar-AE" sz="1400" dirty="0"/>
                        <a:t>7- قيمة الغرامات ( عدم التسجيل – عدم تجديد التسجيل )</a:t>
                      </a:r>
                    </a:p>
                    <a:p>
                      <a:pPr algn="r"/>
                      <a:r>
                        <a:rPr lang="ar-AE" sz="1400" dirty="0"/>
                        <a:t>8- التعريف والتفريق بين القطط والكلاب الضالة والسائبة </a:t>
                      </a:r>
                      <a:endParaRPr lang="en-US" sz="1400" dirty="0"/>
                    </a:p>
                  </a:txBody>
                  <a:tcPr/>
                </a:tc>
                <a:tc>
                  <a:txBody>
                    <a:bodyPr/>
                    <a:lstStyle/>
                    <a:p>
                      <a:pPr algn="ctr">
                        <a:lnSpc>
                          <a:spcPct val="300000"/>
                        </a:lnSpc>
                      </a:pPr>
                      <a:r>
                        <a:rPr lang="ar-AE" sz="1600" b="1" kern="1200" dirty="0">
                          <a:solidFill>
                            <a:schemeClr val="tx1"/>
                          </a:solidFill>
                          <a:latin typeface="+mn-lt"/>
                          <a:ea typeface="+mn-ea"/>
                          <a:cs typeface="+mn-cs"/>
                        </a:rPr>
                        <a:t>نقاط التوعية</a:t>
                      </a:r>
                      <a:r>
                        <a:rPr lang="ar-AE" sz="1400" dirty="0"/>
                        <a:t> </a:t>
                      </a:r>
                      <a:endParaRPr lang="en-US" sz="1400" dirty="0"/>
                    </a:p>
                  </a:txBody>
                  <a:tcPr/>
                </a:tc>
                <a:extLst>
                  <a:ext uri="{0D108BD9-81ED-4DB2-BD59-A6C34878D82A}">
                    <a16:rowId xmlns:a16="http://schemas.microsoft.com/office/drawing/2014/main" val="3367374871"/>
                  </a:ext>
                </a:extLst>
              </a:tr>
              <a:tr h="234760">
                <a:tc>
                  <a:txBody>
                    <a:bodyPr/>
                    <a:lstStyle/>
                    <a:p>
                      <a:pPr algn="r"/>
                      <a:r>
                        <a:rPr lang="ar-AE" sz="1400" dirty="0"/>
                        <a:t>1- الملاحظات</a:t>
                      </a:r>
                    </a:p>
                    <a:p>
                      <a:pPr algn="r"/>
                      <a:r>
                        <a:rPr lang="ar-AE" sz="1400" dirty="0"/>
                        <a:t>2- التحديات</a:t>
                      </a:r>
                    </a:p>
                    <a:p>
                      <a:pPr algn="r"/>
                      <a:r>
                        <a:rPr lang="ar-AE" sz="1400" dirty="0"/>
                        <a:t>3- الحلول </a:t>
                      </a:r>
                      <a:endParaRPr lang="en-US" sz="1400" dirty="0"/>
                    </a:p>
                  </a:txBody>
                  <a:tcPr/>
                </a:tc>
                <a:tc>
                  <a:txBody>
                    <a:bodyPr/>
                    <a:lstStyle/>
                    <a:p>
                      <a:pPr algn="ctr"/>
                      <a:r>
                        <a:rPr lang="ar-AE" sz="1600" b="1" kern="1200" dirty="0">
                          <a:solidFill>
                            <a:schemeClr val="dk1"/>
                          </a:solidFill>
                          <a:latin typeface="+mn-lt"/>
                          <a:ea typeface="+mn-ea"/>
                          <a:cs typeface="+mn-cs"/>
                        </a:rPr>
                        <a:t>النتائج والمخرجات</a:t>
                      </a:r>
                      <a:endParaRPr lang="en-US" sz="1600" b="1" kern="1200" dirty="0">
                        <a:solidFill>
                          <a:schemeClr val="dk1"/>
                        </a:solidFill>
                        <a:latin typeface="+mn-lt"/>
                        <a:ea typeface="+mn-ea"/>
                        <a:cs typeface="+mn-cs"/>
                      </a:endParaRPr>
                    </a:p>
                  </a:txBody>
                  <a:tcPr/>
                </a:tc>
                <a:extLst>
                  <a:ext uri="{0D108BD9-81ED-4DB2-BD59-A6C34878D82A}">
                    <a16:rowId xmlns:a16="http://schemas.microsoft.com/office/drawing/2014/main" val="777154527"/>
                  </a:ext>
                </a:extLst>
              </a:tr>
            </a:tbl>
          </a:graphicData>
        </a:graphic>
      </p:graphicFrame>
    </p:spTree>
    <p:extLst>
      <p:ext uri="{BB962C8B-B14F-4D97-AF65-F5344CB8AC3E}">
        <p14:creationId xmlns:p14="http://schemas.microsoft.com/office/powerpoint/2010/main" val="345153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AF776-F8DD-0EFA-62FA-5FB36003FB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012FA3-9B44-1739-C720-813FA3FB93E3}"/>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graphicFrame>
        <p:nvGraphicFramePr>
          <p:cNvPr id="4" name="Diagram 3">
            <a:extLst>
              <a:ext uri="{FF2B5EF4-FFF2-40B4-BE49-F238E27FC236}">
                <a16:creationId xmlns:a16="http://schemas.microsoft.com/office/drawing/2014/main" id="{0D01F514-C78F-CF38-991C-696DCCA591E5}"/>
              </a:ext>
            </a:extLst>
          </p:cNvPr>
          <p:cNvGraphicFramePr/>
          <p:nvPr>
            <p:extLst>
              <p:ext uri="{D42A27DB-BD31-4B8C-83A1-F6EECF244321}">
                <p14:modId xmlns:p14="http://schemas.microsoft.com/office/powerpoint/2010/main" val="1447177778"/>
              </p:ext>
            </p:extLst>
          </p:nvPr>
        </p:nvGraphicFramePr>
        <p:xfrm>
          <a:off x="571500" y="2072518"/>
          <a:ext cx="7504275" cy="4097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9FCD47D-3BDE-5B86-9DCD-727DC31C09FE}"/>
              </a:ext>
            </a:extLst>
          </p:cNvPr>
          <p:cNvSpPr txBox="1"/>
          <p:nvPr/>
        </p:nvSpPr>
        <p:spPr>
          <a:xfrm>
            <a:off x="4383994" y="1783976"/>
            <a:ext cx="3888336" cy="369332"/>
          </a:xfrm>
          <a:prstGeom prst="rect">
            <a:avLst/>
          </a:prstGeom>
          <a:solidFill>
            <a:srgbClr val="FFC000"/>
          </a:solidFill>
        </p:spPr>
        <p:txBody>
          <a:bodyPr wrap="square" rtlCol="0">
            <a:spAutoFit/>
          </a:bodyPr>
          <a:lstStyle/>
          <a:p>
            <a:pPr lvl="0"/>
            <a:r>
              <a:rPr lang="ar-AE" b="1" dirty="0"/>
              <a:t>يتركز محضر التوعية علي 3 محاور رئيسية :</a:t>
            </a:r>
            <a:endParaRPr lang="en-US" dirty="0"/>
          </a:p>
        </p:txBody>
      </p:sp>
    </p:spTree>
    <p:extLst>
      <p:ext uri="{BB962C8B-B14F-4D97-AF65-F5344CB8AC3E}">
        <p14:creationId xmlns:p14="http://schemas.microsoft.com/office/powerpoint/2010/main" val="427448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C8A81E-EA0F-C1C5-6BBA-9DB4C89AB5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651D51-671B-E965-B504-140E8B8FACA9}"/>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5" name="TextBox 4">
            <a:extLst>
              <a:ext uri="{FF2B5EF4-FFF2-40B4-BE49-F238E27FC236}">
                <a16:creationId xmlns:a16="http://schemas.microsoft.com/office/drawing/2014/main" id="{4EB0B6B7-D4AC-950F-2715-1B67CE07A0F0}"/>
              </a:ext>
            </a:extLst>
          </p:cNvPr>
          <p:cNvSpPr txBox="1"/>
          <p:nvPr/>
        </p:nvSpPr>
        <p:spPr>
          <a:xfrm>
            <a:off x="6076060" y="1527602"/>
            <a:ext cx="1939896" cy="369332"/>
          </a:xfrm>
          <a:prstGeom prst="rect">
            <a:avLst/>
          </a:prstGeom>
          <a:solidFill>
            <a:srgbClr val="FFC000"/>
          </a:solidFill>
        </p:spPr>
        <p:txBody>
          <a:bodyPr wrap="square" rtlCol="0">
            <a:spAutoFit/>
          </a:bodyPr>
          <a:lstStyle/>
          <a:p>
            <a:pPr lvl="0" algn="r"/>
            <a:r>
              <a:rPr lang="ar-AE" b="1" dirty="0"/>
              <a:t>نقـــاط التـوعـيـة:</a:t>
            </a:r>
            <a:endParaRPr lang="en-US" dirty="0"/>
          </a:p>
        </p:txBody>
      </p:sp>
      <p:sp>
        <p:nvSpPr>
          <p:cNvPr id="6" name="TextBox 5">
            <a:extLst>
              <a:ext uri="{FF2B5EF4-FFF2-40B4-BE49-F238E27FC236}">
                <a16:creationId xmlns:a16="http://schemas.microsoft.com/office/drawing/2014/main" id="{C00ED2CD-2C2C-331A-6E44-F00EE4EC67B2}"/>
              </a:ext>
            </a:extLst>
          </p:cNvPr>
          <p:cNvSpPr txBox="1"/>
          <p:nvPr/>
        </p:nvSpPr>
        <p:spPr>
          <a:xfrm>
            <a:off x="375836" y="2026678"/>
            <a:ext cx="8328231" cy="1200329"/>
          </a:xfrm>
          <a:prstGeom prst="rect">
            <a:avLst/>
          </a:prstGeom>
          <a:noFill/>
        </p:spPr>
        <p:txBody>
          <a:bodyPr wrap="square">
            <a:spAutoFit/>
          </a:bodyPr>
          <a:lstStyle/>
          <a:p>
            <a:pPr algn="r"/>
            <a:r>
              <a:rPr lang="ar-AE" sz="1800" dirty="0"/>
              <a:t>1- </a:t>
            </a:r>
            <a:r>
              <a:rPr lang="ar-AE" sz="1800" dirty="0">
                <a:highlight>
                  <a:srgbClr val="FFFF00"/>
                </a:highlight>
              </a:rPr>
              <a:t>التعريف بالمبادرة والهدف منها وتاريخ إطلاقها :</a:t>
            </a:r>
          </a:p>
          <a:p>
            <a:pPr algn="r"/>
            <a:r>
              <a:rPr lang="ar-AE" dirty="0"/>
              <a:t>      هي مبادرة أطلقتها دائرة البلديات والنقل لتسجيل القطط والكلاب الأليفة بأسماء مالكيها في إمارة أبوظبي      في الثالث من شهر فبراير 2025 بهدف تعزيز مستوي الرعاية المقدمة للحيوانات الأليفة وضمان حياة صحية وآمنة لهم وللقضاء علي ظاهرة القطط والكلاب الضالة في المجتمع . </a:t>
            </a:r>
            <a:endParaRPr lang="ar-AE" sz="1800" dirty="0"/>
          </a:p>
        </p:txBody>
      </p:sp>
      <p:sp>
        <p:nvSpPr>
          <p:cNvPr id="8" name="TextBox 7">
            <a:extLst>
              <a:ext uri="{FF2B5EF4-FFF2-40B4-BE49-F238E27FC236}">
                <a16:creationId xmlns:a16="http://schemas.microsoft.com/office/drawing/2014/main" id="{548434C5-0F82-3EEF-79C2-51BFB99906E3}"/>
              </a:ext>
            </a:extLst>
          </p:cNvPr>
          <p:cNvSpPr txBox="1"/>
          <p:nvPr/>
        </p:nvSpPr>
        <p:spPr>
          <a:xfrm>
            <a:off x="431207" y="3429000"/>
            <a:ext cx="8328232" cy="923330"/>
          </a:xfrm>
          <a:prstGeom prst="rect">
            <a:avLst/>
          </a:prstGeom>
          <a:noFill/>
        </p:spPr>
        <p:txBody>
          <a:bodyPr wrap="square">
            <a:spAutoFit/>
          </a:bodyPr>
          <a:lstStyle/>
          <a:p>
            <a:pPr algn="r"/>
            <a:r>
              <a:rPr lang="ar-AE" sz="1800" dirty="0"/>
              <a:t>2- </a:t>
            </a:r>
            <a:r>
              <a:rPr lang="ar-AE" sz="1800" dirty="0">
                <a:highlight>
                  <a:srgbClr val="FFFF00"/>
                </a:highlight>
              </a:rPr>
              <a:t>أنواع الحيوانات الأليفة التي تشملها المبادرة :</a:t>
            </a:r>
          </a:p>
          <a:p>
            <a:pPr algn="r"/>
            <a:r>
              <a:rPr lang="ar-AE" dirty="0"/>
              <a:t>    </a:t>
            </a:r>
            <a:r>
              <a:rPr lang="ar-AE" sz="1800" dirty="0"/>
              <a:t> عنيت المبادرة فقط بتسجيل ملكية القطط والكلاب الأليفة وخاصة الضالة التي ضلت طريق العودة لمالكها أو تخلي عنها مالكها .</a:t>
            </a:r>
          </a:p>
        </p:txBody>
      </p:sp>
      <p:sp>
        <p:nvSpPr>
          <p:cNvPr id="10" name="TextBox 9">
            <a:extLst>
              <a:ext uri="{FF2B5EF4-FFF2-40B4-BE49-F238E27FC236}">
                <a16:creationId xmlns:a16="http://schemas.microsoft.com/office/drawing/2014/main" id="{F7AC66EB-63CD-7234-E123-57B13EC46DE6}"/>
              </a:ext>
            </a:extLst>
          </p:cNvPr>
          <p:cNvSpPr txBox="1"/>
          <p:nvPr/>
        </p:nvSpPr>
        <p:spPr>
          <a:xfrm>
            <a:off x="375835" y="4591734"/>
            <a:ext cx="8328232" cy="1477328"/>
          </a:xfrm>
          <a:prstGeom prst="rect">
            <a:avLst/>
          </a:prstGeom>
          <a:noFill/>
        </p:spPr>
        <p:txBody>
          <a:bodyPr wrap="square">
            <a:spAutoFit/>
          </a:bodyPr>
          <a:lstStyle/>
          <a:p>
            <a:pPr algn="r"/>
            <a:r>
              <a:rPr lang="ar-AE" sz="1800" dirty="0"/>
              <a:t>3- </a:t>
            </a:r>
            <a:r>
              <a:rPr lang="ar-AE" sz="1800" dirty="0">
                <a:highlight>
                  <a:srgbClr val="FFFF00"/>
                </a:highlight>
              </a:rPr>
              <a:t>الفئات المعنية بتنفيذ المبادرة :</a:t>
            </a:r>
          </a:p>
          <a:p>
            <a:pPr marL="800100" lvl="1" indent="-342900" algn="r" rtl="1">
              <a:buFont typeface="Courier New" panose="02070309020205020404" pitchFamily="49" charset="0"/>
              <a:buChar char="o"/>
            </a:pPr>
            <a:r>
              <a:rPr lang="ar-AE" dirty="0"/>
              <a:t>مالكو الحيوانات الأليفة الحاليون</a:t>
            </a:r>
          </a:p>
          <a:p>
            <a:pPr marL="800100" lvl="1" indent="-342900" algn="r" rtl="1">
              <a:buFont typeface="Courier New" panose="02070309020205020404" pitchFamily="49" charset="0"/>
              <a:buChar char="o"/>
            </a:pPr>
            <a:r>
              <a:rPr lang="ar-AE" dirty="0"/>
              <a:t>المالكون الجدد ( من يرغب في امتلاك حيوان أليف لأول مرة ) </a:t>
            </a:r>
          </a:p>
          <a:p>
            <a:pPr marL="800100" lvl="1" indent="-342900" algn="r" rtl="1">
              <a:buFont typeface="Courier New" panose="02070309020205020404" pitchFamily="49" charset="0"/>
              <a:buChar char="o"/>
            </a:pPr>
            <a:r>
              <a:rPr lang="ar-AE" dirty="0"/>
              <a:t>محلات الحيوانات الأليفة</a:t>
            </a:r>
          </a:p>
          <a:p>
            <a:pPr marL="800100" lvl="1" indent="-342900" algn="r" rtl="1">
              <a:buFont typeface="Courier New" panose="02070309020205020404" pitchFamily="49" charset="0"/>
              <a:buChar char="o"/>
            </a:pPr>
            <a:r>
              <a:rPr lang="ar-AE" dirty="0"/>
              <a:t>العيادات البيطرية</a:t>
            </a:r>
          </a:p>
        </p:txBody>
      </p:sp>
    </p:spTree>
    <p:extLst>
      <p:ext uri="{BB962C8B-B14F-4D97-AF65-F5344CB8AC3E}">
        <p14:creationId xmlns:p14="http://schemas.microsoft.com/office/powerpoint/2010/main" val="129612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889225-83BA-CAB5-7999-FE0398DD58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21B560-B124-02D7-E925-1E78FE1CEF3F}"/>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5" name="TextBox 4">
            <a:extLst>
              <a:ext uri="{FF2B5EF4-FFF2-40B4-BE49-F238E27FC236}">
                <a16:creationId xmlns:a16="http://schemas.microsoft.com/office/drawing/2014/main" id="{872C372D-51D3-1658-3789-FCB50A380177}"/>
              </a:ext>
            </a:extLst>
          </p:cNvPr>
          <p:cNvSpPr txBox="1"/>
          <p:nvPr/>
        </p:nvSpPr>
        <p:spPr>
          <a:xfrm>
            <a:off x="6213504" y="1711012"/>
            <a:ext cx="1939896" cy="369332"/>
          </a:xfrm>
          <a:prstGeom prst="rect">
            <a:avLst/>
          </a:prstGeom>
          <a:solidFill>
            <a:srgbClr val="FFC000"/>
          </a:solidFill>
        </p:spPr>
        <p:txBody>
          <a:bodyPr wrap="square" rtlCol="0">
            <a:spAutoFit/>
          </a:bodyPr>
          <a:lstStyle/>
          <a:p>
            <a:pPr lvl="0" algn="r"/>
            <a:r>
              <a:rPr lang="ar-AE" b="1" dirty="0"/>
              <a:t>تابع نقـــاط التـوعـيـة:</a:t>
            </a:r>
            <a:endParaRPr lang="en-US" dirty="0"/>
          </a:p>
        </p:txBody>
      </p:sp>
      <p:sp>
        <p:nvSpPr>
          <p:cNvPr id="4" name="TextBox 3">
            <a:extLst>
              <a:ext uri="{FF2B5EF4-FFF2-40B4-BE49-F238E27FC236}">
                <a16:creationId xmlns:a16="http://schemas.microsoft.com/office/drawing/2014/main" id="{D6446A19-5852-4AC0-6921-07D8E204C061}"/>
              </a:ext>
            </a:extLst>
          </p:cNvPr>
          <p:cNvSpPr txBox="1"/>
          <p:nvPr/>
        </p:nvSpPr>
        <p:spPr>
          <a:xfrm>
            <a:off x="384561" y="2220975"/>
            <a:ext cx="8451790" cy="1754326"/>
          </a:xfrm>
          <a:prstGeom prst="rect">
            <a:avLst/>
          </a:prstGeom>
          <a:noFill/>
        </p:spPr>
        <p:txBody>
          <a:bodyPr wrap="square">
            <a:spAutoFit/>
          </a:bodyPr>
          <a:lstStyle/>
          <a:p>
            <a:pPr algn="r"/>
            <a:r>
              <a:rPr lang="ar-AE" sz="1800" dirty="0"/>
              <a:t>4- </a:t>
            </a:r>
            <a:r>
              <a:rPr lang="ar-AE" sz="1800" dirty="0">
                <a:highlight>
                  <a:srgbClr val="FFFF00"/>
                </a:highlight>
              </a:rPr>
              <a:t>آلية التسجيل لدي العيادات البيطرية ومجانية الخدمة :</a:t>
            </a:r>
          </a:p>
          <a:p>
            <a:pPr algn="r"/>
            <a:r>
              <a:rPr lang="ar-AE" dirty="0"/>
              <a:t>    </a:t>
            </a:r>
            <a:r>
              <a:rPr lang="ar-AE" sz="1800" dirty="0"/>
              <a:t>  عملية التسجيل تتضمن زيارة المنشأت البيطرية المرخصة ( العيادات البيطرية ) مع الحيوان الأليف لإجراء الفحص الطبي والتطعيمات اللازمة أو التسجيل الفوري إن كان الحيوان بصحة جيدة ومكتملة تطعيماته دون تكبد أي رسوم إضافية حيث أن خدمة التسجيل مجانية وبعد ذلك سيحصل المالك علي شهادة ملكية الحيوان صالحة لمدة عام من تاريخه ويراعي تجديدها في الميعاد ، كما سيحصل مالكو الكلاب علي لافتة خاصة توضع عند مدخل المنزل لتعزيز السلامة العامة وتحديد وجود الحيوانات ( الكلاب ) في المنزل .</a:t>
            </a:r>
          </a:p>
        </p:txBody>
      </p:sp>
      <p:sp>
        <p:nvSpPr>
          <p:cNvPr id="9" name="TextBox 8">
            <a:extLst>
              <a:ext uri="{FF2B5EF4-FFF2-40B4-BE49-F238E27FC236}">
                <a16:creationId xmlns:a16="http://schemas.microsoft.com/office/drawing/2014/main" id="{6D080E4F-5B6B-49D0-526C-7585C7063E5F}"/>
              </a:ext>
            </a:extLst>
          </p:cNvPr>
          <p:cNvSpPr txBox="1"/>
          <p:nvPr/>
        </p:nvSpPr>
        <p:spPr>
          <a:xfrm>
            <a:off x="384561" y="4427693"/>
            <a:ext cx="8451790" cy="1754326"/>
          </a:xfrm>
          <a:prstGeom prst="rect">
            <a:avLst/>
          </a:prstGeom>
          <a:noFill/>
        </p:spPr>
        <p:txBody>
          <a:bodyPr wrap="square">
            <a:spAutoFit/>
          </a:bodyPr>
          <a:lstStyle/>
          <a:p>
            <a:pPr algn="r"/>
            <a:r>
              <a:rPr lang="ar-AE" sz="1800" dirty="0"/>
              <a:t>5- </a:t>
            </a:r>
            <a:r>
              <a:rPr lang="ar-AE" dirty="0">
                <a:highlight>
                  <a:srgbClr val="FFFF00"/>
                </a:highlight>
              </a:rPr>
              <a:t>آ</a:t>
            </a:r>
            <a:r>
              <a:rPr lang="ar-AE" sz="1800" dirty="0">
                <a:highlight>
                  <a:srgbClr val="FFFF00"/>
                </a:highlight>
              </a:rPr>
              <a:t>لية نقل الملكية وضوابط وحالات النقل والتجديد أو إغلاق الملفات :</a:t>
            </a:r>
          </a:p>
          <a:p>
            <a:pPr algn="r" rtl="1"/>
            <a:r>
              <a:rPr lang="ar-AE" dirty="0"/>
              <a:t>    </a:t>
            </a:r>
            <a:r>
              <a:rPr lang="en-US" dirty="0"/>
              <a:t>   </a:t>
            </a:r>
            <a:r>
              <a:rPr lang="ar-AE" dirty="0"/>
              <a:t>يمكن نقل الملكية من فرد إلي فرد أو من منشأة إلي فرد بعد فتح وتسجيل ملف بالهوية الرقمية علي منصة تم من خلال زيارة العيادة البيطرية وتقديم الهوية الإماراتية وعقد توثيق أو إثبات سكن في أبوظبي ،كما يراعي تجديد الملكية كل عام ، وعند موت الحيوان أو تغيير محل تواجد الحيوان إلي بلد آخر أو إمارة أخري بعد تقديم مايثبت ذلك ؛ يتم إغلاق ملف ملكية الحيوان </a:t>
            </a:r>
          </a:p>
          <a:p>
            <a:pPr algn="r" rtl="1"/>
            <a:endParaRPr lang="ar-AE" dirty="0"/>
          </a:p>
        </p:txBody>
      </p:sp>
    </p:spTree>
    <p:extLst>
      <p:ext uri="{BB962C8B-B14F-4D97-AF65-F5344CB8AC3E}">
        <p14:creationId xmlns:p14="http://schemas.microsoft.com/office/powerpoint/2010/main" val="232293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E3729-F01D-03E5-AA53-03D7D94F41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AB6D6C-158B-1F6C-2E17-94AEDD379552}"/>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6" name="TextBox 5">
            <a:extLst>
              <a:ext uri="{FF2B5EF4-FFF2-40B4-BE49-F238E27FC236}">
                <a16:creationId xmlns:a16="http://schemas.microsoft.com/office/drawing/2014/main" id="{6B2B2FAE-3DF5-5D39-3F20-B3653D8B72AD}"/>
              </a:ext>
            </a:extLst>
          </p:cNvPr>
          <p:cNvSpPr txBox="1"/>
          <p:nvPr/>
        </p:nvSpPr>
        <p:spPr>
          <a:xfrm>
            <a:off x="231268" y="1525308"/>
            <a:ext cx="8622707" cy="1200329"/>
          </a:xfrm>
          <a:prstGeom prst="rect">
            <a:avLst/>
          </a:prstGeom>
          <a:noFill/>
        </p:spPr>
        <p:txBody>
          <a:bodyPr wrap="square">
            <a:spAutoFit/>
          </a:bodyPr>
          <a:lstStyle/>
          <a:p>
            <a:pPr algn="r"/>
            <a:r>
              <a:rPr lang="ar-AE" sz="1800" dirty="0"/>
              <a:t>6- </a:t>
            </a:r>
            <a:r>
              <a:rPr lang="ar-AE" sz="1800" dirty="0">
                <a:highlight>
                  <a:srgbClr val="FFFF00"/>
                </a:highlight>
              </a:rPr>
              <a:t>فترة السماح للتسجيل ( للمالكين الحاليين من الجمهور – المحلات – المالكون الجدد ) :</a:t>
            </a:r>
          </a:p>
          <a:p>
            <a:pPr marL="742950" lvl="1" indent="-285750" algn="r" rtl="1">
              <a:buFont typeface="Courier New" panose="02070309020205020404" pitchFamily="49" charset="0"/>
              <a:buChar char="o"/>
            </a:pPr>
            <a:r>
              <a:rPr lang="ar-AE" dirty="0"/>
              <a:t>12 شهر للمالكين الحاليين من الأفراد العاديين من تاريخ العلم بالمبادرة .</a:t>
            </a:r>
          </a:p>
          <a:p>
            <a:pPr marL="742950" lvl="1" indent="-285750" algn="r" rtl="1">
              <a:buFont typeface="Courier New" panose="02070309020205020404" pitchFamily="49" charset="0"/>
              <a:buChar char="o"/>
            </a:pPr>
            <a:r>
              <a:rPr lang="ar-AE" dirty="0"/>
              <a:t>6 أشهر لمحلات الحيوانات الأليفة .</a:t>
            </a:r>
          </a:p>
          <a:p>
            <a:pPr marL="742950" lvl="1" indent="-285750" algn="r" rtl="1">
              <a:buFont typeface="Courier New" panose="02070309020205020404" pitchFamily="49" charset="0"/>
              <a:buChar char="o"/>
            </a:pPr>
            <a:r>
              <a:rPr lang="ar-AE" dirty="0"/>
              <a:t>التسجيل الفوري عند امتلاك حيوان أليف لأول مرة . </a:t>
            </a:r>
          </a:p>
        </p:txBody>
      </p:sp>
      <p:sp>
        <p:nvSpPr>
          <p:cNvPr id="8" name="TextBox 7">
            <a:extLst>
              <a:ext uri="{FF2B5EF4-FFF2-40B4-BE49-F238E27FC236}">
                <a16:creationId xmlns:a16="http://schemas.microsoft.com/office/drawing/2014/main" id="{A360E2C1-0695-AA88-4360-A42AED2D2D1E}"/>
              </a:ext>
            </a:extLst>
          </p:cNvPr>
          <p:cNvSpPr txBox="1"/>
          <p:nvPr/>
        </p:nvSpPr>
        <p:spPr>
          <a:xfrm>
            <a:off x="231269" y="2788701"/>
            <a:ext cx="8622707" cy="646331"/>
          </a:xfrm>
          <a:prstGeom prst="rect">
            <a:avLst/>
          </a:prstGeom>
          <a:noFill/>
        </p:spPr>
        <p:txBody>
          <a:bodyPr wrap="square">
            <a:spAutoFit/>
          </a:bodyPr>
          <a:lstStyle/>
          <a:p>
            <a:pPr algn="r"/>
            <a:r>
              <a:rPr lang="ar-AE" sz="1800" dirty="0"/>
              <a:t>7- </a:t>
            </a:r>
            <a:r>
              <a:rPr lang="ar-AE" sz="1800" dirty="0">
                <a:highlight>
                  <a:srgbClr val="FFFF00"/>
                </a:highlight>
              </a:rPr>
              <a:t>قيمة الغرامات ( عدم التسجيل – عدم تجديد التسجيل ) :</a:t>
            </a:r>
          </a:p>
          <a:p>
            <a:pPr algn="r"/>
            <a:r>
              <a:rPr lang="ar-AE" dirty="0"/>
              <a:t>    وفق جدول المخالفات والغرامات المرفق بقرار اللائحة التنفيذية رقم 4 لسنة 2018 بشأن الرقابة علي الحيوانات :</a:t>
            </a:r>
          </a:p>
        </p:txBody>
      </p:sp>
      <p:graphicFrame>
        <p:nvGraphicFramePr>
          <p:cNvPr id="10" name="Table 9">
            <a:extLst>
              <a:ext uri="{FF2B5EF4-FFF2-40B4-BE49-F238E27FC236}">
                <a16:creationId xmlns:a16="http://schemas.microsoft.com/office/drawing/2014/main" id="{3D717324-3251-78DB-16D9-463081CE0A68}"/>
              </a:ext>
            </a:extLst>
          </p:cNvPr>
          <p:cNvGraphicFramePr>
            <a:graphicFrameLocks noGrp="1"/>
          </p:cNvGraphicFramePr>
          <p:nvPr>
            <p:extLst>
              <p:ext uri="{D42A27DB-BD31-4B8C-83A1-F6EECF244321}">
                <p14:modId xmlns:p14="http://schemas.microsoft.com/office/powerpoint/2010/main" val="3354162374"/>
              </p:ext>
            </p:extLst>
          </p:nvPr>
        </p:nvGraphicFramePr>
        <p:xfrm>
          <a:off x="172517" y="3516331"/>
          <a:ext cx="8681459" cy="944880"/>
        </p:xfrm>
        <a:graphic>
          <a:graphicData uri="http://schemas.openxmlformats.org/drawingml/2006/table">
            <a:tbl>
              <a:tblPr firstRow="1" bandRow="1">
                <a:tableStyleId>{5C22544A-7EE6-4342-B048-85BDC9FD1C3A}</a:tableStyleId>
              </a:tblPr>
              <a:tblGrid>
                <a:gridCol w="4476929">
                  <a:extLst>
                    <a:ext uri="{9D8B030D-6E8A-4147-A177-3AD203B41FA5}">
                      <a16:colId xmlns:a16="http://schemas.microsoft.com/office/drawing/2014/main" val="827008807"/>
                    </a:ext>
                  </a:extLst>
                </a:gridCol>
                <a:gridCol w="3154466">
                  <a:extLst>
                    <a:ext uri="{9D8B030D-6E8A-4147-A177-3AD203B41FA5}">
                      <a16:colId xmlns:a16="http://schemas.microsoft.com/office/drawing/2014/main" val="592237595"/>
                    </a:ext>
                  </a:extLst>
                </a:gridCol>
                <a:gridCol w="1050064">
                  <a:extLst>
                    <a:ext uri="{9D8B030D-6E8A-4147-A177-3AD203B41FA5}">
                      <a16:colId xmlns:a16="http://schemas.microsoft.com/office/drawing/2014/main" val="2317394553"/>
                    </a:ext>
                  </a:extLst>
                </a:gridCol>
              </a:tblGrid>
              <a:tr h="302647">
                <a:tc>
                  <a:txBody>
                    <a:bodyPr/>
                    <a:lstStyle/>
                    <a:p>
                      <a:pPr algn="ctr"/>
                      <a:r>
                        <a:rPr lang="ar-AE" sz="1600" dirty="0">
                          <a:solidFill>
                            <a:schemeClr val="tx1"/>
                          </a:solidFill>
                        </a:rPr>
                        <a:t>الغرامة / بالدرهم</a:t>
                      </a:r>
                      <a:endParaRPr lang="en-US" sz="1600" dirty="0">
                        <a:solidFill>
                          <a:schemeClr val="tx1"/>
                        </a:solidFill>
                      </a:endParaRPr>
                    </a:p>
                  </a:txBody>
                  <a:tcPr>
                    <a:solidFill>
                      <a:srgbClr val="00B0F0"/>
                    </a:solidFill>
                  </a:tcPr>
                </a:tc>
                <a:tc>
                  <a:txBody>
                    <a:bodyPr/>
                    <a:lstStyle/>
                    <a:p>
                      <a:pPr algn="ctr"/>
                      <a:r>
                        <a:rPr lang="ar-AE" sz="1600" dirty="0">
                          <a:solidFill>
                            <a:schemeClr val="tx1"/>
                          </a:solidFill>
                        </a:rPr>
                        <a:t>المخالفة</a:t>
                      </a:r>
                      <a:endParaRPr lang="en-US" sz="1600" dirty="0">
                        <a:solidFill>
                          <a:schemeClr val="tx1"/>
                        </a:solidFill>
                      </a:endParaRPr>
                    </a:p>
                  </a:txBody>
                  <a:tcPr>
                    <a:solidFill>
                      <a:srgbClr val="00B0F0"/>
                    </a:solidFill>
                  </a:tcPr>
                </a:tc>
                <a:tc>
                  <a:txBody>
                    <a:bodyPr/>
                    <a:lstStyle/>
                    <a:p>
                      <a:pPr algn="ctr"/>
                      <a:r>
                        <a:rPr lang="ar-AE" sz="1600" dirty="0">
                          <a:solidFill>
                            <a:schemeClr val="tx1"/>
                          </a:solidFill>
                        </a:rPr>
                        <a:t>الرقم</a:t>
                      </a:r>
                      <a:endParaRPr lang="en-US" sz="1600" dirty="0">
                        <a:solidFill>
                          <a:schemeClr val="tx1"/>
                        </a:solidFill>
                      </a:endParaRPr>
                    </a:p>
                  </a:txBody>
                  <a:tcPr>
                    <a:solidFill>
                      <a:srgbClr val="00B0F0"/>
                    </a:solidFill>
                  </a:tcPr>
                </a:tc>
                <a:extLst>
                  <a:ext uri="{0D108BD9-81ED-4DB2-BD59-A6C34878D82A}">
                    <a16:rowId xmlns:a16="http://schemas.microsoft.com/office/drawing/2014/main" val="1943290512"/>
                  </a:ext>
                </a:extLst>
              </a:tr>
              <a:tr h="302647">
                <a:tc>
                  <a:txBody>
                    <a:bodyPr/>
                    <a:lstStyle/>
                    <a:p>
                      <a:pPr algn="ctr"/>
                      <a:r>
                        <a:rPr lang="ar-AE" sz="1400" dirty="0"/>
                        <a:t>1000</a:t>
                      </a:r>
                      <a:endParaRPr lang="en-US" sz="1400" dirty="0"/>
                    </a:p>
                  </a:txBody>
                  <a:tcPr/>
                </a:tc>
                <a:tc>
                  <a:txBody>
                    <a:bodyPr/>
                    <a:lstStyle/>
                    <a:p>
                      <a:pPr algn="ctr"/>
                      <a:r>
                        <a:rPr lang="ar-AE" sz="1400" dirty="0"/>
                        <a:t>عدم تسجيل الحيوان </a:t>
                      </a:r>
                      <a:endParaRPr lang="en-US" sz="1400" dirty="0"/>
                    </a:p>
                  </a:txBody>
                  <a:tcPr/>
                </a:tc>
                <a:tc>
                  <a:txBody>
                    <a:bodyPr/>
                    <a:lstStyle/>
                    <a:p>
                      <a:pPr algn="ctr"/>
                      <a:r>
                        <a:rPr lang="ar-AE" sz="1400" dirty="0"/>
                        <a:t>18</a:t>
                      </a:r>
                      <a:endParaRPr lang="en-US" sz="1400" dirty="0"/>
                    </a:p>
                  </a:txBody>
                  <a:tcPr/>
                </a:tc>
                <a:extLst>
                  <a:ext uri="{0D108BD9-81ED-4DB2-BD59-A6C34878D82A}">
                    <a16:rowId xmlns:a16="http://schemas.microsoft.com/office/drawing/2014/main" val="550822122"/>
                  </a:ext>
                </a:extLst>
              </a:tr>
              <a:tr h="302647">
                <a:tc>
                  <a:txBody>
                    <a:bodyPr/>
                    <a:lstStyle/>
                    <a:p>
                      <a:pPr algn="ctr"/>
                      <a:r>
                        <a:rPr lang="ar-AE" sz="1400" dirty="0"/>
                        <a:t>500</a:t>
                      </a:r>
                      <a:endParaRPr lang="en-US" sz="1400" dirty="0"/>
                    </a:p>
                  </a:txBody>
                  <a:tcPr/>
                </a:tc>
                <a:tc>
                  <a:txBody>
                    <a:bodyPr/>
                    <a:lstStyle/>
                    <a:p>
                      <a:pPr algn="ctr"/>
                      <a:r>
                        <a:rPr lang="ar-AE" sz="1400" dirty="0"/>
                        <a:t>عدم تجديد تسجيل الحيوان</a:t>
                      </a:r>
                      <a:endParaRPr lang="en-US" sz="1400" dirty="0"/>
                    </a:p>
                  </a:txBody>
                  <a:tcPr/>
                </a:tc>
                <a:tc>
                  <a:txBody>
                    <a:bodyPr/>
                    <a:lstStyle/>
                    <a:p>
                      <a:pPr algn="ctr"/>
                      <a:r>
                        <a:rPr lang="ar-AE" sz="1400" kern="1200" dirty="0">
                          <a:solidFill>
                            <a:schemeClr val="dk1"/>
                          </a:solidFill>
                          <a:latin typeface="+mn-lt"/>
                          <a:ea typeface="+mn-ea"/>
                          <a:cs typeface="+mn-cs"/>
                        </a:rPr>
                        <a:t>19</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55919582"/>
                  </a:ext>
                </a:extLst>
              </a:tr>
            </a:tbl>
          </a:graphicData>
        </a:graphic>
      </p:graphicFrame>
      <p:sp>
        <p:nvSpPr>
          <p:cNvPr id="12" name="TextBox 11">
            <a:extLst>
              <a:ext uri="{FF2B5EF4-FFF2-40B4-BE49-F238E27FC236}">
                <a16:creationId xmlns:a16="http://schemas.microsoft.com/office/drawing/2014/main" id="{07E1874E-BCB5-60E5-3532-80057BE2F0A2}"/>
              </a:ext>
            </a:extLst>
          </p:cNvPr>
          <p:cNvSpPr txBox="1"/>
          <p:nvPr/>
        </p:nvSpPr>
        <p:spPr>
          <a:xfrm>
            <a:off x="260647" y="4750858"/>
            <a:ext cx="8622706" cy="646331"/>
          </a:xfrm>
          <a:prstGeom prst="rect">
            <a:avLst/>
          </a:prstGeom>
          <a:noFill/>
        </p:spPr>
        <p:txBody>
          <a:bodyPr wrap="square">
            <a:spAutoFit/>
          </a:bodyPr>
          <a:lstStyle/>
          <a:p>
            <a:pPr algn="r"/>
            <a:r>
              <a:rPr lang="ar-AE" sz="1800" dirty="0"/>
              <a:t>8- </a:t>
            </a:r>
            <a:r>
              <a:rPr lang="ar-AE" sz="1800" dirty="0">
                <a:highlight>
                  <a:srgbClr val="FFFF00"/>
                </a:highlight>
              </a:rPr>
              <a:t>التعريف والتفريق بين القطط والكلاب الضالة والسائبة :</a:t>
            </a:r>
          </a:p>
          <a:p>
            <a:pPr algn="r"/>
            <a:r>
              <a:rPr lang="ar-AE" dirty="0">
                <a:highlight>
                  <a:srgbClr val="FFFF00"/>
                </a:highlight>
              </a:rPr>
              <a:t>    </a:t>
            </a:r>
            <a:endParaRPr lang="en-US" sz="1800" dirty="0">
              <a:highlight>
                <a:srgbClr val="FFFF00"/>
              </a:highlight>
            </a:endParaRPr>
          </a:p>
        </p:txBody>
      </p:sp>
      <p:graphicFrame>
        <p:nvGraphicFramePr>
          <p:cNvPr id="13" name="Table 12">
            <a:extLst>
              <a:ext uri="{FF2B5EF4-FFF2-40B4-BE49-F238E27FC236}">
                <a16:creationId xmlns:a16="http://schemas.microsoft.com/office/drawing/2014/main" id="{CD979863-12BA-8403-8553-2F715449A419}"/>
              </a:ext>
            </a:extLst>
          </p:cNvPr>
          <p:cNvGraphicFramePr>
            <a:graphicFrameLocks noGrp="1"/>
          </p:cNvGraphicFramePr>
          <p:nvPr>
            <p:extLst>
              <p:ext uri="{D42A27DB-BD31-4B8C-83A1-F6EECF244321}">
                <p14:modId xmlns:p14="http://schemas.microsoft.com/office/powerpoint/2010/main" val="551537928"/>
              </p:ext>
            </p:extLst>
          </p:nvPr>
        </p:nvGraphicFramePr>
        <p:xfrm>
          <a:off x="172517" y="5251905"/>
          <a:ext cx="8681459" cy="1249680"/>
        </p:xfrm>
        <a:graphic>
          <a:graphicData uri="http://schemas.openxmlformats.org/drawingml/2006/table">
            <a:tbl>
              <a:tblPr firstRow="1" bandRow="1">
                <a:tableStyleId>{5C22544A-7EE6-4342-B048-85BDC9FD1C3A}</a:tableStyleId>
              </a:tblPr>
              <a:tblGrid>
                <a:gridCol w="4738643">
                  <a:extLst>
                    <a:ext uri="{9D8B030D-6E8A-4147-A177-3AD203B41FA5}">
                      <a16:colId xmlns:a16="http://schemas.microsoft.com/office/drawing/2014/main" val="827008807"/>
                    </a:ext>
                  </a:extLst>
                </a:gridCol>
                <a:gridCol w="3942816">
                  <a:extLst>
                    <a:ext uri="{9D8B030D-6E8A-4147-A177-3AD203B41FA5}">
                      <a16:colId xmlns:a16="http://schemas.microsoft.com/office/drawing/2014/main" val="592237595"/>
                    </a:ext>
                  </a:extLst>
                </a:gridCol>
              </a:tblGrid>
              <a:tr h="302647">
                <a:tc>
                  <a:txBody>
                    <a:bodyPr/>
                    <a:lstStyle/>
                    <a:p>
                      <a:pPr algn="ctr"/>
                      <a:r>
                        <a:rPr lang="ar-AE" sz="1600" dirty="0">
                          <a:solidFill>
                            <a:schemeClr val="tx1"/>
                          </a:solidFill>
                        </a:rPr>
                        <a:t>القطط الضالة</a:t>
                      </a:r>
                      <a:endParaRPr lang="en-US" sz="1600" dirty="0">
                        <a:solidFill>
                          <a:schemeClr val="tx1"/>
                        </a:solidFill>
                      </a:endParaRPr>
                    </a:p>
                  </a:txBody>
                  <a:tcPr>
                    <a:solidFill>
                      <a:srgbClr val="00B0F0"/>
                    </a:solidFill>
                  </a:tcPr>
                </a:tc>
                <a:tc>
                  <a:txBody>
                    <a:bodyPr/>
                    <a:lstStyle/>
                    <a:p>
                      <a:pPr algn="ctr"/>
                      <a:r>
                        <a:rPr lang="ar-AE" sz="1600" dirty="0">
                          <a:solidFill>
                            <a:schemeClr val="tx1"/>
                          </a:solidFill>
                        </a:rPr>
                        <a:t>القطط السائبة</a:t>
                      </a:r>
                      <a:endParaRPr lang="en-US" sz="1600" dirty="0">
                        <a:solidFill>
                          <a:schemeClr val="tx1"/>
                        </a:solidFill>
                      </a:endParaRPr>
                    </a:p>
                  </a:txBody>
                  <a:tcPr>
                    <a:solidFill>
                      <a:srgbClr val="00B0F0"/>
                    </a:solidFill>
                  </a:tcPr>
                </a:tc>
                <a:extLst>
                  <a:ext uri="{0D108BD9-81ED-4DB2-BD59-A6C34878D82A}">
                    <a16:rowId xmlns:a16="http://schemas.microsoft.com/office/drawing/2014/main" val="1943290512"/>
                  </a:ext>
                </a:extLst>
              </a:tr>
              <a:tr h="302647">
                <a:tc>
                  <a:txBody>
                    <a:bodyPr/>
                    <a:lstStyle/>
                    <a:p>
                      <a:pPr algn="ctr"/>
                      <a:r>
                        <a:rPr lang="ar-AE" sz="1400" dirty="0"/>
                        <a:t>توجد بشكل استثنائي في الشوارع بسبب تخلي مالكها عنها أو ضلت مسكنها</a:t>
                      </a:r>
                      <a:endParaRPr lang="en-US" sz="1400" dirty="0"/>
                    </a:p>
                  </a:txBody>
                  <a:tcPr/>
                </a:tc>
                <a:tc>
                  <a:txBody>
                    <a:bodyPr/>
                    <a:lstStyle/>
                    <a:p>
                      <a:pPr algn="ctr"/>
                      <a:r>
                        <a:rPr lang="ar-AE" sz="1400" dirty="0"/>
                        <a:t>تعيش بشكل طبيعي في شوارع الأحياء السكنية </a:t>
                      </a:r>
                      <a:endParaRPr lang="en-US" sz="1400" dirty="0"/>
                    </a:p>
                  </a:txBody>
                  <a:tcPr/>
                </a:tc>
                <a:extLst>
                  <a:ext uri="{0D108BD9-81ED-4DB2-BD59-A6C34878D82A}">
                    <a16:rowId xmlns:a16="http://schemas.microsoft.com/office/drawing/2014/main" val="550822122"/>
                  </a:ext>
                </a:extLst>
              </a:tr>
              <a:tr h="302647">
                <a:tc>
                  <a:txBody>
                    <a:bodyPr/>
                    <a:lstStyle/>
                    <a:p>
                      <a:pPr algn="ctr"/>
                      <a:r>
                        <a:rPr lang="ar-AE" sz="1400" dirty="0"/>
                        <a:t>لها مالك تخلي عنها ولاتستطيع أن تعتمد علي نفسها في الطعام والشراب والمأوي</a:t>
                      </a:r>
                    </a:p>
                  </a:txBody>
                  <a:tcPr/>
                </a:tc>
                <a:tc>
                  <a:txBody>
                    <a:bodyPr/>
                    <a:lstStyle/>
                    <a:p>
                      <a:pPr algn="ctr"/>
                      <a:r>
                        <a:rPr lang="ar-AE" sz="1400" dirty="0"/>
                        <a:t>ليس لها مالك وتعتمد علي نفسها في الطعام والشراب والمأوي</a:t>
                      </a:r>
                      <a:endParaRPr lang="en-US" sz="1400" dirty="0"/>
                    </a:p>
                  </a:txBody>
                  <a:tcPr/>
                </a:tc>
                <a:extLst>
                  <a:ext uri="{0D108BD9-81ED-4DB2-BD59-A6C34878D82A}">
                    <a16:rowId xmlns:a16="http://schemas.microsoft.com/office/drawing/2014/main" val="1855919582"/>
                  </a:ext>
                </a:extLst>
              </a:tr>
              <a:tr h="302647">
                <a:tc>
                  <a:txBody>
                    <a:bodyPr/>
                    <a:lstStyle/>
                    <a:p>
                      <a:pPr algn="ctr"/>
                      <a:r>
                        <a:rPr lang="ar-AE" sz="1400" dirty="0"/>
                        <a:t>تخاف الناس والقطط السائبة وتتعرض للأذي والإعتداء وتصبح عدوانية</a:t>
                      </a:r>
                    </a:p>
                  </a:txBody>
                  <a:tcPr/>
                </a:tc>
                <a:tc>
                  <a:txBody>
                    <a:bodyPr/>
                    <a:lstStyle/>
                    <a:p>
                      <a:pPr algn="ctr"/>
                      <a:r>
                        <a:rPr lang="ar-AE" sz="1400" dirty="0"/>
                        <a:t>يألفها الناس وتألفهم وتتعايش معهم دون أي سلوك عدواني</a:t>
                      </a:r>
                      <a:endParaRPr lang="en-US" sz="1400" dirty="0"/>
                    </a:p>
                  </a:txBody>
                  <a:tcPr/>
                </a:tc>
                <a:extLst>
                  <a:ext uri="{0D108BD9-81ED-4DB2-BD59-A6C34878D82A}">
                    <a16:rowId xmlns:a16="http://schemas.microsoft.com/office/drawing/2014/main" val="602879959"/>
                  </a:ext>
                </a:extLst>
              </a:tr>
            </a:tbl>
          </a:graphicData>
        </a:graphic>
      </p:graphicFrame>
    </p:spTree>
    <p:extLst>
      <p:ext uri="{BB962C8B-B14F-4D97-AF65-F5344CB8AC3E}">
        <p14:creationId xmlns:p14="http://schemas.microsoft.com/office/powerpoint/2010/main" val="34065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415F0A-8250-FCD9-3277-012FF843E4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180C218-7EA8-C0BA-AABC-698FFD031FB0}"/>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2" name="TextBox 1">
            <a:extLst>
              <a:ext uri="{FF2B5EF4-FFF2-40B4-BE49-F238E27FC236}">
                <a16:creationId xmlns:a16="http://schemas.microsoft.com/office/drawing/2014/main" id="{EF466029-BCD2-65D0-5945-3D3975DA1FD4}"/>
              </a:ext>
            </a:extLst>
          </p:cNvPr>
          <p:cNvSpPr txBox="1"/>
          <p:nvPr/>
        </p:nvSpPr>
        <p:spPr>
          <a:xfrm>
            <a:off x="362663" y="1252121"/>
            <a:ext cx="8362237" cy="5386090"/>
          </a:xfrm>
          <a:prstGeom prst="rect">
            <a:avLst/>
          </a:prstGeom>
          <a:noFill/>
        </p:spPr>
        <p:txBody>
          <a:bodyPr wrap="square">
            <a:spAutoFit/>
          </a:bodyPr>
          <a:lstStyle/>
          <a:p>
            <a:pPr algn="r"/>
            <a:endParaRPr lang="ar-AE" sz="1600" b="1" dirty="0">
              <a:solidFill>
                <a:srgbClr val="000000"/>
              </a:solidFill>
              <a:latin typeface="UICTFontTextStyleBody"/>
              <a:cs typeface="+mj-cs"/>
            </a:endParaRPr>
          </a:p>
          <a:p>
            <a:pPr algn="r"/>
            <a:r>
              <a:rPr lang="ar-AE" sz="1600" b="1" dirty="0">
                <a:solidFill>
                  <a:srgbClr val="000000"/>
                </a:solidFill>
                <a:latin typeface="UICTFontTextStyleBody"/>
                <a:cs typeface="+mj-cs"/>
              </a:rPr>
              <a:t>   </a:t>
            </a:r>
            <a:r>
              <a:rPr lang="ar-AE" sz="1600" b="1" dirty="0">
                <a:solidFill>
                  <a:srgbClr val="000000"/>
                </a:solidFill>
                <a:highlight>
                  <a:srgbClr val="FFFF00"/>
                </a:highlight>
                <a:latin typeface="UICTFontTextStyleBody"/>
                <a:cs typeface="+mj-cs"/>
              </a:rPr>
              <a:t> </a:t>
            </a:r>
            <a:r>
              <a:rPr lang="ar-AE" sz="2000" b="1" dirty="0">
                <a:solidFill>
                  <a:srgbClr val="000000"/>
                </a:solidFill>
                <a:highlight>
                  <a:srgbClr val="FFFF00"/>
                </a:highlight>
                <a:latin typeface="UICTFontTextStyleBody"/>
                <a:cs typeface="+mj-cs"/>
              </a:rPr>
              <a:t>صور</a:t>
            </a:r>
            <a:r>
              <a:rPr lang="ar-AE" sz="1600" b="1" dirty="0">
                <a:solidFill>
                  <a:srgbClr val="000000"/>
                </a:solidFill>
                <a:highlight>
                  <a:srgbClr val="FFFF00"/>
                </a:highlight>
                <a:latin typeface="UICTFontTextStyleBody"/>
                <a:cs typeface="+mj-cs"/>
              </a:rPr>
              <a:t> </a:t>
            </a:r>
            <a:r>
              <a:rPr lang="ar-AE" sz="2000" b="1" dirty="0">
                <a:solidFill>
                  <a:srgbClr val="000000"/>
                </a:solidFill>
                <a:highlight>
                  <a:srgbClr val="FFFF00"/>
                </a:highlight>
                <a:latin typeface="UICTFontTextStyleBody"/>
                <a:cs typeface="+mj-cs"/>
              </a:rPr>
              <a:t>حملات التوعية </a:t>
            </a:r>
            <a:r>
              <a:rPr lang="ar-AE" sz="1600" b="1" dirty="0">
                <a:solidFill>
                  <a:srgbClr val="000000"/>
                </a:solidFill>
                <a:latin typeface="UICTFontTextStyleBody"/>
                <a:cs typeface="+mj-cs"/>
              </a:rPr>
              <a:t>:</a:t>
            </a: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endParaRPr lang="ar-AE" sz="1600" b="1" dirty="0">
              <a:solidFill>
                <a:srgbClr val="000000"/>
              </a:solidFill>
              <a:latin typeface="UICTFontTextStyleBody"/>
              <a:cs typeface="+mj-cs"/>
            </a:endParaRPr>
          </a:p>
          <a:p>
            <a:pPr algn="r"/>
            <a:r>
              <a:rPr lang="ar-AE" sz="1600" b="1" dirty="0">
                <a:solidFill>
                  <a:srgbClr val="000000"/>
                </a:solidFill>
                <a:latin typeface="UICTFontTextStyleBody"/>
                <a:cs typeface="+mj-cs"/>
              </a:rPr>
              <a:t> </a:t>
            </a:r>
          </a:p>
        </p:txBody>
      </p:sp>
      <p:pic>
        <p:nvPicPr>
          <p:cNvPr id="6" name="Picture 5">
            <a:extLst>
              <a:ext uri="{FF2B5EF4-FFF2-40B4-BE49-F238E27FC236}">
                <a16:creationId xmlns:a16="http://schemas.microsoft.com/office/drawing/2014/main" id="{AD2217EB-F490-F56A-ECB4-5C003A9B91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222130" y="2021021"/>
            <a:ext cx="1502770" cy="2003693"/>
          </a:xfrm>
          <a:prstGeom prst="rect">
            <a:avLst/>
          </a:prstGeom>
        </p:spPr>
      </p:pic>
      <p:pic>
        <p:nvPicPr>
          <p:cNvPr id="8" name="Picture 7">
            <a:extLst>
              <a:ext uri="{FF2B5EF4-FFF2-40B4-BE49-F238E27FC236}">
                <a16:creationId xmlns:a16="http://schemas.microsoft.com/office/drawing/2014/main" id="{4D1802CF-FF07-E99E-E677-19242A2CA9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616031" y="2021021"/>
            <a:ext cx="2671591" cy="2003693"/>
          </a:xfrm>
          <a:prstGeom prst="rect">
            <a:avLst/>
          </a:prstGeom>
        </p:spPr>
      </p:pic>
      <p:pic>
        <p:nvPicPr>
          <p:cNvPr id="13" name="Picture 12">
            <a:extLst>
              <a:ext uri="{FF2B5EF4-FFF2-40B4-BE49-F238E27FC236}">
                <a16:creationId xmlns:a16="http://schemas.microsoft.com/office/drawing/2014/main" id="{E40AC056-8E46-7ABF-EFC2-06C4424045F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503491" y="2021021"/>
            <a:ext cx="1502770" cy="2003693"/>
          </a:xfrm>
          <a:prstGeom prst="rect">
            <a:avLst/>
          </a:prstGeom>
        </p:spPr>
      </p:pic>
      <p:pic>
        <p:nvPicPr>
          <p:cNvPr id="5" name="Picture 4" descr="A person and person holding a poster">
            <a:extLst>
              <a:ext uri="{FF2B5EF4-FFF2-40B4-BE49-F238E27FC236}">
                <a16:creationId xmlns:a16="http://schemas.microsoft.com/office/drawing/2014/main" id="{3A0BE127-F235-4A59-A773-16EEE54D07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932" y="2021020"/>
            <a:ext cx="1639230" cy="2003694"/>
          </a:xfrm>
          <a:prstGeom prst="rect">
            <a:avLst/>
          </a:prstGeom>
        </p:spPr>
      </p:pic>
      <p:pic>
        <p:nvPicPr>
          <p:cNvPr id="9" name="Picture 8" descr="A person holding a book">
            <a:extLst>
              <a:ext uri="{FF2B5EF4-FFF2-40B4-BE49-F238E27FC236}">
                <a16:creationId xmlns:a16="http://schemas.microsoft.com/office/drawing/2014/main" id="{3E9C7044-FAD7-874B-CBD7-DF073C2F0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2131" y="4239534"/>
            <a:ext cx="1502770" cy="1836527"/>
          </a:xfrm>
          <a:prstGeom prst="rect">
            <a:avLst/>
          </a:prstGeom>
        </p:spPr>
      </p:pic>
      <p:pic>
        <p:nvPicPr>
          <p:cNvPr id="11" name="Picture 10" descr="A person holding a phone and looking at a paper">
            <a:extLst>
              <a:ext uri="{FF2B5EF4-FFF2-40B4-BE49-F238E27FC236}">
                <a16:creationId xmlns:a16="http://schemas.microsoft.com/office/drawing/2014/main" id="{7232E948-F83B-E093-AA26-70435BDBE3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3865" y="4256463"/>
            <a:ext cx="2352396" cy="1819598"/>
          </a:xfrm>
          <a:prstGeom prst="rect">
            <a:avLst/>
          </a:prstGeom>
        </p:spPr>
      </p:pic>
      <p:pic>
        <p:nvPicPr>
          <p:cNvPr id="14" name="Picture 13" descr="Two men holding a sign">
            <a:extLst>
              <a:ext uri="{FF2B5EF4-FFF2-40B4-BE49-F238E27FC236}">
                <a16:creationId xmlns:a16="http://schemas.microsoft.com/office/drawing/2014/main" id="{F8B32F47-0886-D957-35CE-BE20447B55F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5050" y="4256462"/>
            <a:ext cx="1805086" cy="1856087"/>
          </a:xfrm>
          <a:prstGeom prst="rect">
            <a:avLst/>
          </a:prstGeom>
        </p:spPr>
      </p:pic>
      <p:pic>
        <p:nvPicPr>
          <p:cNvPr id="16" name="Picture 15" descr="Two women holding a poster">
            <a:extLst>
              <a:ext uri="{FF2B5EF4-FFF2-40B4-BE49-F238E27FC236}">
                <a16:creationId xmlns:a16="http://schemas.microsoft.com/office/drawing/2014/main" id="{1F25426E-FF31-808B-665A-995F66FECA8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0932" y="4239534"/>
            <a:ext cx="1734686" cy="1856088"/>
          </a:xfrm>
          <a:prstGeom prst="rect">
            <a:avLst/>
          </a:prstGeom>
        </p:spPr>
      </p:pic>
    </p:spTree>
    <p:extLst>
      <p:ext uri="{BB962C8B-B14F-4D97-AF65-F5344CB8AC3E}">
        <p14:creationId xmlns:p14="http://schemas.microsoft.com/office/powerpoint/2010/main" val="16122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4E4A91-FE67-2B07-5F4F-C4C99365D5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51FA3C-64E3-D90D-7635-56CD4F91D81C}"/>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2" name="TextBox 1">
            <a:extLst>
              <a:ext uri="{FF2B5EF4-FFF2-40B4-BE49-F238E27FC236}">
                <a16:creationId xmlns:a16="http://schemas.microsoft.com/office/drawing/2014/main" id="{4F550831-60AF-7704-DB5C-C503CC567449}"/>
              </a:ext>
            </a:extLst>
          </p:cNvPr>
          <p:cNvSpPr txBox="1"/>
          <p:nvPr/>
        </p:nvSpPr>
        <p:spPr>
          <a:xfrm>
            <a:off x="251959" y="1545338"/>
            <a:ext cx="8362237" cy="400110"/>
          </a:xfrm>
          <a:prstGeom prst="rect">
            <a:avLst/>
          </a:prstGeom>
          <a:noFill/>
        </p:spPr>
        <p:txBody>
          <a:bodyPr wrap="square">
            <a:spAutoFit/>
          </a:bodyPr>
          <a:lstStyle/>
          <a:p>
            <a:pPr algn="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تابع </a:t>
            </a:r>
            <a:r>
              <a:rPr lang="ar-AE" sz="2000" b="1" dirty="0">
                <a:solidFill>
                  <a:srgbClr val="000000"/>
                </a:solidFill>
                <a:highlight>
                  <a:srgbClr val="FFFF00"/>
                </a:highlight>
                <a:latin typeface="UICTFontTextStyleBody"/>
                <a:cs typeface="+mj-cs"/>
              </a:rPr>
              <a:t>صور</a:t>
            </a:r>
            <a:r>
              <a:rPr lang="ar-AE" sz="1600" b="1" dirty="0">
                <a:solidFill>
                  <a:srgbClr val="000000"/>
                </a:solidFill>
                <a:highlight>
                  <a:srgbClr val="FFFF00"/>
                </a:highlight>
                <a:latin typeface="UICTFontTextStyleBody"/>
                <a:cs typeface="+mj-cs"/>
              </a:rPr>
              <a:t> حملات</a:t>
            </a:r>
            <a:r>
              <a:rPr lang="ar-AE" sz="20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التوعية</a:t>
            </a:r>
            <a:r>
              <a:rPr lang="ar-AE" sz="2000" b="1" dirty="0">
                <a:solidFill>
                  <a:srgbClr val="000000"/>
                </a:solidFill>
                <a:highlight>
                  <a:srgbClr val="FFFF00"/>
                </a:highlight>
                <a:latin typeface="UICTFontTextStyleBody"/>
                <a:cs typeface="+mj-cs"/>
              </a:rPr>
              <a:t> </a:t>
            </a:r>
            <a:r>
              <a:rPr lang="ar-AE" sz="1600" b="1" dirty="0">
                <a:solidFill>
                  <a:srgbClr val="000000"/>
                </a:solidFill>
                <a:latin typeface="UICTFontTextStyleBody"/>
                <a:cs typeface="+mj-cs"/>
              </a:rPr>
              <a:t>:</a:t>
            </a:r>
          </a:p>
        </p:txBody>
      </p:sp>
      <p:pic>
        <p:nvPicPr>
          <p:cNvPr id="13" name="Picture 12">
            <a:extLst>
              <a:ext uri="{FF2B5EF4-FFF2-40B4-BE49-F238E27FC236}">
                <a16:creationId xmlns:a16="http://schemas.microsoft.com/office/drawing/2014/main" id="{68C8E396-63BC-C680-9491-85FA7F4C7A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093293" y="2021021"/>
            <a:ext cx="1912968" cy="1992676"/>
          </a:xfrm>
          <a:prstGeom prst="rect">
            <a:avLst/>
          </a:prstGeom>
        </p:spPr>
      </p:pic>
      <p:pic>
        <p:nvPicPr>
          <p:cNvPr id="7" name="Picture 6" descr="Two men holding a poster">
            <a:extLst>
              <a:ext uri="{FF2B5EF4-FFF2-40B4-BE49-F238E27FC236}">
                <a16:creationId xmlns:a16="http://schemas.microsoft.com/office/drawing/2014/main" id="{F998B351-00C4-719F-224C-43656A35DA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1427" y="2021020"/>
            <a:ext cx="1502769" cy="2003692"/>
          </a:xfrm>
          <a:prstGeom prst="rect">
            <a:avLst/>
          </a:prstGeom>
        </p:spPr>
      </p:pic>
      <p:pic>
        <p:nvPicPr>
          <p:cNvPr id="12" name="Picture 11" descr="A person and person in a store">
            <a:extLst>
              <a:ext uri="{FF2B5EF4-FFF2-40B4-BE49-F238E27FC236}">
                <a16:creationId xmlns:a16="http://schemas.microsoft.com/office/drawing/2014/main" id="{26B53338-1494-F61C-1547-79CA289AB1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819" y="2021020"/>
            <a:ext cx="1502770" cy="2003693"/>
          </a:xfrm>
          <a:prstGeom prst="rect">
            <a:avLst/>
          </a:prstGeom>
        </p:spPr>
      </p:pic>
      <p:pic>
        <p:nvPicPr>
          <p:cNvPr id="8" name="Picture 7" descr="A group of men holding a poster&#10;&#10;AI-generated content may be incorrect.">
            <a:extLst>
              <a:ext uri="{FF2B5EF4-FFF2-40B4-BE49-F238E27FC236}">
                <a16:creationId xmlns:a16="http://schemas.microsoft.com/office/drawing/2014/main" id="{F6202761-EAF9-BF59-EFBA-FD28539BEA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5593" y="4143740"/>
            <a:ext cx="1155399" cy="1540532"/>
          </a:xfrm>
          <a:prstGeom prst="rect">
            <a:avLst/>
          </a:prstGeom>
        </p:spPr>
      </p:pic>
      <p:pic>
        <p:nvPicPr>
          <p:cNvPr id="10" name="Picture 9" descr="A person and person holding a sign&#10;&#10;AI-generated content may be incorrect.">
            <a:extLst>
              <a:ext uri="{FF2B5EF4-FFF2-40B4-BE49-F238E27FC236}">
                <a16:creationId xmlns:a16="http://schemas.microsoft.com/office/drawing/2014/main" id="{35978E6A-EC94-D872-4AB3-18B820F422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5143" y="4137632"/>
            <a:ext cx="1155400" cy="1540532"/>
          </a:xfrm>
          <a:prstGeom prst="rect">
            <a:avLst/>
          </a:prstGeom>
        </p:spPr>
      </p:pic>
      <p:pic>
        <p:nvPicPr>
          <p:cNvPr id="16" name="Picture 15" descr="A person holding a poster&#10;&#10;AI-generated content may be incorrect.">
            <a:extLst>
              <a:ext uri="{FF2B5EF4-FFF2-40B4-BE49-F238E27FC236}">
                <a16:creationId xmlns:a16="http://schemas.microsoft.com/office/drawing/2014/main" id="{FA5B7D4D-6DDD-2FDE-6F09-25D2FBBB0C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247" y="2021019"/>
            <a:ext cx="1534805" cy="2046407"/>
          </a:xfrm>
          <a:prstGeom prst="rect">
            <a:avLst/>
          </a:prstGeom>
        </p:spPr>
      </p:pic>
      <p:pic>
        <p:nvPicPr>
          <p:cNvPr id="18" name="Picture 17" descr="Two men standing in front of a store&#10;&#10;AI-generated content may be incorrect.">
            <a:extLst>
              <a:ext uri="{FF2B5EF4-FFF2-40B4-BE49-F238E27FC236}">
                <a16:creationId xmlns:a16="http://schemas.microsoft.com/office/drawing/2014/main" id="{DF1F8604-D521-B576-B864-B38CD0F14B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26954" y="4143740"/>
            <a:ext cx="2037754" cy="1528316"/>
          </a:xfrm>
          <a:prstGeom prst="rect">
            <a:avLst/>
          </a:prstGeom>
        </p:spPr>
      </p:pic>
      <p:pic>
        <p:nvPicPr>
          <p:cNvPr id="20" name="Picture 19" descr="A person and person standing in front of a store&#10;&#10;AI-generated content may be incorrect.">
            <a:extLst>
              <a:ext uri="{FF2B5EF4-FFF2-40B4-BE49-F238E27FC236}">
                <a16:creationId xmlns:a16="http://schemas.microsoft.com/office/drawing/2014/main" id="{F99F0006-E7F4-2552-3EB2-8B05EEC5E3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275" y="4143740"/>
            <a:ext cx="2037755" cy="1528316"/>
          </a:xfrm>
          <a:prstGeom prst="rect">
            <a:avLst/>
          </a:prstGeom>
        </p:spPr>
      </p:pic>
      <p:pic>
        <p:nvPicPr>
          <p:cNvPr id="26" name="Picture 25" descr="A group of people wearing face masks holding a sign&#10;&#10;AI-generated content may be incorrect.">
            <a:extLst>
              <a:ext uri="{FF2B5EF4-FFF2-40B4-BE49-F238E27FC236}">
                <a16:creationId xmlns:a16="http://schemas.microsoft.com/office/drawing/2014/main" id="{4E3A86B6-372B-F47D-6C11-A73F0747D12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29970" y="2013935"/>
            <a:ext cx="1534804" cy="2046405"/>
          </a:xfrm>
          <a:prstGeom prst="rect">
            <a:avLst/>
          </a:prstGeom>
        </p:spPr>
      </p:pic>
      <p:pic>
        <p:nvPicPr>
          <p:cNvPr id="28" name="Picture 27" descr="Two men standing in front of a store&#10;&#10;AI-generated content may be incorrect.">
            <a:extLst>
              <a:ext uri="{FF2B5EF4-FFF2-40B4-BE49-F238E27FC236}">
                <a16:creationId xmlns:a16="http://schemas.microsoft.com/office/drawing/2014/main" id="{8BA92A53-D094-3C89-EEC2-C27BC816D08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1427" y="4143740"/>
            <a:ext cx="1502769" cy="1528316"/>
          </a:xfrm>
          <a:prstGeom prst="rect">
            <a:avLst/>
          </a:prstGeom>
        </p:spPr>
      </p:pic>
    </p:spTree>
    <p:extLst>
      <p:ext uri="{BB962C8B-B14F-4D97-AF65-F5344CB8AC3E}">
        <p14:creationId xmlns:p14="http://schemas.microsoft.com/office/powerpoint/2010/main" val="26025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1785EB-CF08-0994-5536-B3256D1A5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712F0A-4157-71E3-6F12-14AAD00CB024}"/>
              </a:ext>
            </a:extLst>
          </p:cNvPr>
          <p:cNvSpPr txBox="1"/>
          <p:nvPr/>
        </p:nvSpPr>
        <p:spPr>
          <a:xfrm>
            <a:off x="571500" y="5074024"/>
            <a:ext cx="7581900" cy="59803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endParaRPr lang="en-US" sz="3100" dirty="0">
              <a:latin typeface="+mj-lt"/>
              <a:ea typeface="+mj-ea"/>
              <a:cs typeface="+mj-cs"/>
            </a:endParaRPr>
          </a:p>
        </p:txBody>
      </p:sp>
      <p:sp>
        <p:nvSpPr>
          <p:cNvPr id="2" name="TextBox 1">
            <a:extLst>
              <a:ext uri="{FF2B5EF4-FFF2-40B4-BE49-F238E27FC236}">
                <a16:creationId xmlns:a16="http://schemas.microsoft.com/office/drawing/2014/main" id="{860A13FD-915B-2FF5-71D0-6EB532974621}"/>
              </a:ext>
            </a:extLst>
          </p:cNvPr>
          <p:cNvSpPr txBox="1"/>
          <p:nvPr/>
        </p:nvSpPr>
        <p:spPr>
          <a:xfrm>
            <a:off x="294653" y="1525586"/>
            <a:ext cx="8362237" cy="338554"/>
          </a:xfrm>
          <a:prstGeom prst="rect">
            <a:avLst/>
          </a:prstGeom>
          <a:noFill/>
        </p:spPr>
        <p:txBody>
          <a:bodyPr wrap="square">
            <a:spAutoFit/>
          </a:bodyPr>
          <a:lstStyle/>
          <a:p>
            <a:pPr algn="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تابع</a:t>
            </a: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صور</a:t>
            </a:r>
            <a:r>
              <a:rPr lang="ar-AE" sz="1200" b="1" dirty="0">
                <a:solidFill>
                  <a:srgbClr val="000000"/>
                </a:solidFill>
                <a:highlight>
                  <a:srgbClr val="FFFF00"/>
                </a:highlight>
                <a:latin typeface="UICTFontTextStyleBody"/>
                <a:cs typeface="+mj-cs"/>
              </a:rPr>
              <a:t> </a:t>
            </a:r>
            <a:r>
              <a:rPr lang="ar-AE" sz="1600" b="1" dirty="0">
                <a:solidFill>
                  <a:srgbClr val="000000"/>
                </a:solidFill>
                <a:highlight>
                  <a:srgbClr val="FFFF00"/>
                </a:highlight>
                <a:latin typeface="UICTFontTextStyleBody"/>
                <a:cs typeface="+mj-cs"/>
              </a:rPr>
              <a:t>حملات التوعية </a:t>
            </a:r>
            <a:r>
              <a:rPr lang="ar-AE" sz="1200" b="1" dirty="0">
                <a:solidFill>
                  <a:srgbClr val="000000"/>
                </a:solidFill>
                <a:latin typeface="UICTFontTextStyleBody"/>
                <a:cs typeface="+mj-cs"/>
              </a:rPr>
              <a:t>:</a:t>
            </a:r>
            <a:endParaRPr lang="ar-AE" sz="1600" b="1" dirty="0">
              <a:solidFill>
                <a:srgbClr val="000000"/>
              </a:solidFill>
              <a:latin typeface="UICTFontTextStyleBody"/>
              <a:cs typeface="+mj-cs"/>
            </a:endParaRPr>
          </a:p>
        </p:txBody>
      </p:sp>
      <p:pic>
        <p:nvPicPr>
          <p:cNvPr id="4" name="Picture 3" descr="A group of people standing next to a cat&#10;&#10;AI-generated content may be incorrect.">
            <a:extLst>
              <a:ext uri="{FF2B5EF4-FFF2-40B4-BE49-F238E27FC236}">
                <a16:creationId xmlns:a16="http://schemas.microsoft.com/office/drawing/2014/main" id="{FC316910-1758-A1B5-899D-D4893EC4B8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5524" y="2017461"/>
            <a:ext cx="1796975" cy="1718972"/>
          </a:xfrm>
          <a:prstGeom prst="rect">
            <a:avLst/>
          </a:prstGeom>
        </p:spPr>
      </p:pic>
      <p:pic>
        <p:nvPicPr>
          <p:cNvPr id="30" name="Picture 29" descr="A person holding a sign with a dog">
            <a:extLst>
              <a:ext uri="{FF2B5EF4-FFF2-40B4-BE49-F238E27FC236}">
                <a16:creationId xmlns:a16="http://schemas.microsoft.com/office/drawing/2014/main" id="{3EA9A6C8-DB1A-9CB3-24FD-8D68E53D47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791" y="2031424"/>
            <a:ext cx="1903192" cy="1718974"/>
          </a:xfrm>
          <a:prstGeom prst="rect">
            <a:avLst/>
          </a:prstGeom>
        </p:spPr>
      </p:pic>
      <p:pic>
        <p:nvPicPr>
          <p:cNvPr id="22" name="Picture 21" descr="A group of people in a room&#10;&#10;AI-generated content may be incorrect.">
            <a:extLst>
              <a:ext uri="{FF2B5EF4-FFF2-40B4-BE49-F238E27FC236}">
                <a16:creationId xmlns:a16="http://schemas.microsoft.com/office/drawing/2014/main" id="{C18925E5-2E2D-87E8-5271-FF333F3F41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 y="2006995"/>
            <a:ext cx="1975147" cy="1767832"/>
          </a:xfrm>
          <a:prstGeom prst="rect">
            <a:avLst/>
          </a:prstGeom>
        </p:spPr>
      </p:pic>
      <p:pic>
        <p:nvPicPr>
          <p:cNvPr id="5" name="Picture 4" descr="A group of men standing next to each other&#10;&#10;AI-generated content may be incorrect.">
            <a:extLst>
              <a:ext uri="{FF2B5EF4-FFF2-40B4-BE49-F238E27FC236}">
                <a16:creationId xmlns:a16="http://schemas.microsoft.com/office/drawing/2014/main" id="{97B871DA-BE91-E102-590B-21A6278F9A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9266" y="2031425"/>
            <a:ext cx="1796975" cy="1718973"/>
          </a:xfrm>
          <a:prstGeom prst="rect">
            <a:avLst/>
          </a:prstGeom>
        </p:spPr>
      </p:pic>
      <p:pic>
        <p:nvPicPr>
          <p:cNvPr id="14" name="Picture 13" descr="Two men holding a sign&#10;&#10;AI-generated content may be incorrect.">
            <a:extLst>
              <a:ext uri="{FF2B5EF4-FFF2-40B4-BE49-F238E27FC236}">
                <a16:creationId xmlns:a16="http://schemas.microsoft.com/office/drawing/2014/main" id="{9F2D2BCF-D197-D4BB-5F41-D790639B4E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4214" y="3966541"/>
            <a:ext cx="1952676" cy="1981332"/>
          </a:xfrm>
          <a:prstGeom prst="rect">
            <a:avLst/>
          </a:prstGeom>
        </p:spPr>
      </p:pic>
      <p:pic>
        <p:nvPicPr>
          <p:cNvPr id="7" name="Picture 6" descr="A group of men standing in front of a store&#10;&#10;AI-generated content may be incorrect.">
            <a:extLst>
              <a:ext uri="{FF2B5EF4-FFF2-40B4-BE49-F238E27FC236}">
                <a16:creationId xmlns:a16="http://schemas.microsoft.com/office/drawing/2014/main" id="{AA8FD542-0AE9-D135-1563-FEB2A1172F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4894" y="3966541"/>
            <a:ext cx="1766455" cy="1981332"/>
          </a:xfrm>
          <a:prstGeom prst="rect">
            <a:avLst/>
          </a:prstGeom>
        </p:spPr>
      </p:pic>
      <p:pic>
        <p:nvPicPr>
          <p:cNvPr id="9" name="Picture 8" descr="A person holding a piece of paper with a group of men standing in front of them&#10;&#10;AI-generated content may be incorrect.">
            <a:extLst>
              <a:ext uri="{FF2B5EF4-FFF2-40B4-BE49-F238E27FC236}">
                <a16:creationId xmlns:a16="http://schemas.microsoft.com/office/drawing/2014/main" id="{60C0E05E-778F-645D-8D87-4A096E3DED2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4642653" y="3966541"/>
            <a:ext cx="1914258" cy="1981332"/>
          </a:xfrm>
          <a:prstGeom prst="rect">
            <a:avLst/>
          </a:prstGeom>
        </p:spPr>
      </p:pic>
      <p:pic>
        <p:nvPicPr>
          <p:cNvPr id="11" name="Picture 10" descr="A group of people standing in front of a building&#10;&#10;AI-generated content may be incorrect.">
            <a:extLst>
              <a:ext uri="{FF2B5EF4-FFF2-40B4-BE49-F238E27FC236}">
                <a16:creationId xmlns:a16="http://schemas.microsoft.com/office/drawing/2014/main" id="{337268FA-078A-406C-1E56-866F98630861}"/>
              </a:ext>
            </a:extLst>
          </p:cNvPr>
          <p:cNvPicPr>
            <a:picLocks noChangeAspect="1"/>
          </p:cNvPicPr>
          <p:nvPr/>
        </p:nvPicPr>
        <p:blipFill>
          <a:blip r:embed="rId9" cstate="print">
            <a:extLst>
              <a:ext uri="{28A0092B-C50C-407E-A947-70E740481C1C}">
                <a14:useLocalDpi xmlns:a14="http://schemas.microsoft.com/office/drawing/2010/main" val="0"/>
              </a:ext>
            </a:extLst>
          </a:blip>
          <a:srcRect l="14870" t="-6962" r="-2275" b="34574"/>
          <a:stretch/>
        </p:blipFill>
        <p:spPr>
          <a:xfrm>
            <a:off x="571501" y="3717597"/>
            <a:ext cx="2044252" cy="2230276"/>
          </a:xfrm>
          <a:prstGeom prst="rect">
            <a:avLst/>
          </a:prstGeom>
        </p:spPr>
      </p:pic>
    </p:spTree>
    <p:extLst>
      <p:ext uri="{BB962C8B-B14F-4D97-AF65-F5344CB8AC3E}">
        <p14:creationId xmlns:p14="http://schemas.microsoft.com/office/powerpoint/2010/main" val="2125077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F4896BA9F71648A70A3E0DD3C62EB4" ma:contentTypeVersion="18" ma:contentTypeDescription="Create a new document." ma:contentTypeScope="" ma:versionID="6191d1eabbe4624c488d0f4c8442c33b">
  <xsd:schema xmlns:xsd="http://www.w3.org/2001/XMLSchema" xmlns:xs="http://www.w3.org/2001/XMLSchema" xmlns:p="http://schemas.microsoft.com/office/2006/metadata/properties" xmlns:ns3="fe8fa5e3-d385-4a70-ba9c-17b9cfa7f32e" xmlns:ns4="1b1bfd6c-04ad-4d81-87f9-a0ebb485d633" targetNamespace="http://schemas.microsoft.com/office/2006/metadata/properties" ma:root="true" ma:fieldsID="93a29b868b386d43fe34cbdae8a44efd" ns3:_="" ns4:_="">
    <xsd:import namespace="fe8fa5e3-d385-4a70-ba9c-17b9cfa7f32e"/>
    <xsd:import namespace="1b1bfd6c-04ad-4d81-87f9-a0ebb485d63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8fa5e3-d385-4a70-ba9c-17b9cfa7f3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1bfd6c-04ad-4d81-87f9-a0ebb485d63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e8fa5e3-d385-4a70-ba9c-17b9cfa7f32e" xsi:nil="true"/>
  </documentManagement>
</p:properties>
</file>

<file path=customXml/itemProps1.xml><?xml version="1.0" encoding="utf-8"?>
<ds:datastoreItem xmlns:ds="http://schemas.openxmlformats.org/officeDocument/2006/customXml" ds:itemID="{6F77E7ED-628C-4C25-9711-B87C3845F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8fa5e3-d385-4a70-ba9c-17b9cfa7f32e"/>
    <ds:schemaRef ds:uri="1b1bfd6c-04ad-4d81-87f9-a0ebb485d6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1E3699-CD0A-4F96-BCBB-0E151CC16411}">
  <ds:schemaRefs>
    <ds:schemaRef ds:uri="http://schemas.microsoft.com/sharepoint/v3/contenttype/forms"/>
  </ds:schemaRefs>
</ds:datastoreItem>
</file>

<file path=customXml/itemProps3.xml><?xml version="1.0" encoding="utf-8"?>
<ds:datastoreItem xmlns:ds="http://schemas.openxmlformats.org/officeDocument/2006/customXml" ds:itemID="{BB0354EC-73A2-420B-ADB8-7F139D52E777}">
  <ds:schemaRefs>
    <ds:schemaRef ds:uri="fe8fa5e3-d385-4a70-ba9c-17b9cfa7f32e"/>
    <ds:schemaRef ds:uri="http://schemas.microsoft.com/office/2006/documentManagement/types"/>
    <ds:schemaRef ds:uri="http://purl.org/dc/elements/1.1/"/>
    <ds:schemaRef ds:uri="http://schemas.openxmlformats.org/package/2006/metadata/core-properties"/>
    <ds:schemaRef ds:uri="1b1bfd6c-04ad-4d81-87f9-a0ebb485d633"/>
    <ds:schemaRef ds:uri="http://purl.org/dc/terms/"/>
    <ds:schemaRef ds:uri="http://www.w3.org/XML/1998/namespace"/>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محضر منعي ووقائي للمخالفات</Template>
  <TotalTime>2360</TotalTime>
  <Words>1203</Words>
  <Application>Microsoft Office PowerPoint</Application>
  <PresentationFormat>On-screen Show (4:3)</PresentationFormat>
  <Paragraphs>164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Sakkal Majalla</vt:lpstr>
      <vt:lpstr>UICTFontTextStyleBody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Mohamed Ali Abdel Aal</dc:creator>
  <cp:lastModifiedBy>Ali  Mohamed Ali Abdel Aal</cp:lastModifiedBy>
  <cp:revision>17</cp:revision>
  <cp:lastPrinted>2025-01-06T15:29:45Z</cp:lastPrinted>
  <dcterms:created xsi:type="dcterms:W3CDTF">2025-01-08T15:20:27Z</dcterms:created>
  <dcterms:modified xsi:type="dcterms:W3CDTF">2025-03-03T15:48:02Z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0x01010060F4896BA9F71648A70A3E0DD3C62EB4</vt:lpwstr>
  </property>
</Properties>
</file>