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3" r:id="rId3"/>
    <p:sldId id="274" r:id="rId4"/>
    <p:sldId id="258" r:id="rId5"/>
    <p:sldId id="259" r:id="rId6"/>
    <p:sldId id="261" r:id="rId7"/>
    <p:sldId id="26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 snapToObjects="1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2EB1-41FA-D443-8B16-2A1F9924EE50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E777-56A2-244F-9552-DDBB340C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﻿Bacterial Infection of Wounds Depends on Dose, Virulence and Host 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Ms. Basset’s Wound</a:t>
            </a:r>
          </a:p>
          <a:p>
            <a:endParaRPr lang="en-US" dirty="0"/>
          </a:p>
          <a:p>
            <a:r>
              <a:rPr lang="en-US" dirty="0"/>
              <a:t>Other leg ulcer Images can be found here: https://</a:t>
            </a:r>
            <a:r>
              <a:rPr lang="en-US" dirty="0" err="1"/>
              <a:t>dermnetnz.org</a:t>
            </a:r>
            <a:r>
              <a:rPr lang="en-US" dirty="0"/>
              <a:t>/topics/leg-ulcer-images/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3: ﻿Clinical Signs and Symptoms of Wound Infection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4: Clinical Signs and Symptoms of Wound Infection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﻿Signs specific to wounds healing by secondary intention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Figure 6: 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 that increase the risk of infection</a:t>
            </a:r>
            <a:r>
              <a:rPr lang="en-CA" i="0" dirty="0">
                <a:effectLst/>
              </a:rPr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7: </a:t>
            </a:r>
            <a:r>
              <a:rPr lang="en-CA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Wound Infection Continuum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8: ﻿Algorithm for managing wound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DDE6-8624-5F4B-A2ED-247B428EF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1F5E-80C9-F745-8863-2F276A151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39FA0-09C2-3C42-94EE-84D29862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9155-5E75-3249-9889-ED7D66B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ED1-553A-CB49-98C5-ED0FA28D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F670-9410-1149-B660-96DE1D2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728D-780A-344B-91ED-404DCB9C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AEF49-46D2-2E4C-98D9-1BEEDB1D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0855-201B-E042-9930-136A76F5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11BE-1843-0E48-9746-DB02BCA5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02E4-B2E1-1441-ABC2-AE59B82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6A491-4F62-A348-A14C-51DC414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EAE4-45B5-DD4C-ABCB-AFF49F07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BDA3-530B-E948-BC4C-643F3C4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80C0-530F-D44F-AE1C-8ED5B1F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3516-BAAE-7A48-995D-89E33521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3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3ED7-FBF8-3C4A-968C-C50AA3B5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40F-1F46-C040-AEAF-ECF2E45C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829E-CEE8-1D48-A539-AAA758F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8E82-FBBD-8D43-B538-8CAE284F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00F2-6DAF-234C-9AAF-D379B703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4623-C1CF-BE4B-9843-9E59196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EE22-FB2A-BB4C-B6A3-20860DB4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0975-465C-5947-A42E-ABE8E44B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CBB1-9E8C-9047-BFC0-12C7C2B0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C878-64AC-564B-9677-AE9A2B3B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1CEB-FB7B-D249-AD45-6DBB1853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DF6E-99ED-BE4D-922E-E220DFA6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42427-0FD0-CE45-AC46-09812278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0023-DBB6-734C-8137-AF7E467D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EFECF-03C9-454B-8FB5-0FF6F592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3365-B35C-2D49-B733-CFA52245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252-C7D8-B34A-93B7-7D4B0369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118C-748E-CB40-810B-640C46AE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FB93-CCB8-0549-92E2-A3C7DB97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D4E5-87DA-1C45-831F-FE229124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9BD1B-9666-D146-B2E8-8144F7DD9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3EA79-DDA6-B24A-AFC6-DB407C5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42177-98F8-2F42-8400-488C0604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6271-06CD-C842-BDD5-F02366FC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3D2-2503-0348-8337-92DCEF8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B164C-78DB-C442-9719-80A76D07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13B34-F6D3-584B-BF45-DC4F8C3A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6CD6A-16AD-F641-8620-3E8DB47A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4BBFB-D981-6C46-9B71-6D44C734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AD02A-3CF1-6546-ABAE-67FBEA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BA90C-AAB6-5E48-A590-F8345148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14E3-2840-8041-997A-A45ACC2B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B98-47D9-704B-9DFA-5C4C8770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9946-67D1-2542-8A31-D8337F5D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67E3-B1BB-9142-935D-BBDF50A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6DCB1-4BDD-824B-9E36-8A0D3C89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972F-19CD-384B-A12D-4892E8B9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4AA2-A3FC-2749-ADE1-A45C1CEC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05D37-B8CD-A446-830C-31123C2D7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3BE2-A2DD-504E-BE44-3D564F0C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857C-E124-6F40-8B63-8628A43D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164C-2BE5-FA43-8A97-ACEB326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DE839-C31F-6042-83CB-5E5CF27E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0FE27-A1D6-8A4C-AE3A-99357BCC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7F00-7A0C-E84F-85E8-83CDC490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7083-CCE7-A848-81F5-ADCC8ABE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7BB2-7FB7-CA4A-940C-C7E4C9C701D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2115-2532-5448-83D0-2C28A5CA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1178-95CC-BC48-A101-0D4A0C372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6F89-DB9C-A24C-910F-1E53F3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1" name="그룹 20">
            <a:extLst>
              <a:ext uri="{FF2B5EF4-FFF2-40B4-BE49-F238E27FC236}">
                <a16:creationId xmlns:a16="http://schemas.microsoft.com/office/drawing/2014/main" id="{B7479D8B-9E7D-42AD-B3C3-1B18910EDCFB}"/>
              </a:ext>
            </a:extLst>
          </p:cNvPr>
          <p:cNvGrpSpPr/>
          <p:nvPr/>
        </p:nvGrpSpPr>
        <p:grpSpPr>
          <a:xfrm>
            <a:off x="4013338" y="2637392"/>
            <a:ext cx="5020197" cy="461665"/>
            <a:chOff x="959011" y="3630156"/>
            <a:chExt cx="5020197" cy="461665"/>
          </a:xfrm>
        </p:grpSpPr>
        <p:sp>
          <p:nvSpPr>
            <p:cNvPr id="4452" name="TextBox 4451">
              <a:extLst>
                <a:ext uri="{FF2B5EF4-FFF2-40B4-BE49-F238E27FC236}">
                  <a16:creationId xmlns:a16="http://schemas.microsoft.com/office/drawing/2014/main" id="{EDBED4FB-09EE-4549-9223-90AAE7E1EBF6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DOSE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453" name="TextBox 4452">
              <a:extLst>
                <a:ext uri="{FF2B5EF4-FFF2-40B4-BE49-F238E27FC236}">
                  <a16:creationId xmlns:a16="http://schemas.microsoft.com/office/drawing/2014/main" id="{2847CA01-7E8D-4991-BB73-6F3EE1852EB3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Measurement of the bacteria burden present in the wound </a:t>
              </a:r>
            </a:p>
          </p:txBody>
        </p:sp>
        <p:sp>
          <p:nvSpPr>
            <p:cNvPr id="4454" name="Chevron 26">
              <a:extLst>
                <a:ext uri="{FF2B5EF4-FFF2-40B4-BE49-F238E27FC236}">
                  <a16:creationId xmlns:a16="http://schemas.microsoft.com/office/drawing/2014/main" id="{4AB12C9E-F8BF-47DA-BA85-6B475550BA99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55" name="그룹 4">
            <a:extLst>
              <a:ext uri="{FF2B5EF4-FFF2-40B4-BE49-F238E27FC236}">
                <a16:creationId xmlns:a16="http://schemas.microsoft.com/office/drawing/2014/main" id="{A5C2BFB1-FF56-4241-946F-2C2977053634}"/>
              </a:ext>
            </a:extLst>
          </p:cNvPr>
          <p:cNvGrpSpPr/>
          <p:nvPr/>
        </p:nvGrpSpPr>
        <p:grpSpPr>
          <a:xfrm>
            <a:off x="4013338" y="4702452"/>
            <a:ext cx="5020197" cy="646331"/>
            <a:chOff x="959011" y="4662686"/>
            <a:chExt cx="5020197" cy="646331"/>
          </a:xfrm>
        </p:grpSpPr>
        <p:sp>
          <p:nvSpPr>
            <p:cNvPr id="4456" name="TextBox 4455">
              <a:extLst>
                <a:ext uri="{FF2B5EF4-FFF2-40B4-BE49-F238E27FC236}">
                  <a16:creationId xmlns:a16="http://schemas.microsoft.com/office/drawing/2014/main" id="{57F2FF6F-62D1-4385-B2F4-931AAE0C4D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HOST RESISTENCE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57" name="TextBox 4456">
              <a:extLst>
                <a:ext uri="{FF2B5EF4-FFF2-40B4-BE49-F238E27FC236}">
                  <a16:creationId xmlns:a16="http://schemas.microsoft.com/office/drawing/2014/main" id="{8277B943-F037-41C3-B7D2-5A12985E944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Ability of body’s local and systemic defense mechanisms to resist bacterial invasion and damage</a:t>
              </a:r>
            </a:p>
          </p:txBody>
        </p:sp>
        <p:sp>
          <p:nvSpPr>
            <p:cNvPr id="4458" name="Chevron 27">
              <a:extLst>
                <a:ext uri="{FF2B5EF4-FFF2-40B4-BE49-F238E27FC236}">
                  <a16:creationId xmlns:a16="http://schemas.microsoft.com/office/drawing/2014/main" id="{E5798C61-0615-4D49-B522-284B93028D54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59" name="그룹 3">
            <a:extLst>
              <a:ext uri="{FF2B5EF4-FFF2-40B4-BE49-F238E27FC236}">
                <a16:creationId xmlns:a16="http://schemas.microsoft.com/office/drawing/2014/main" id="{823365C4-0A79-4D6B-AF51-57CE5CF36600}"/>
              </a:ext>
            </a:extLst>
          </p:cNvPr>
          <p:cNvGrpSpPr/>
          <p:nvPr/>
        </p:nvGrpSpPr>
        <p:grpSpPr>
          <a:xfrm>
            <a:off x="4013338" y="3628370"/>
            <a:ext cx="5020197" cy="461665"/>
            <a:chOff x="959011" y="5695216"/>
            <a:chExt cx="5020197" cy="461665"/>
          </a:xfrm>
        </p:grpSpPr>
        <p:sp>
          <p:nvSpPr>
            <p:cNvPr id="4460" name="TextBox 4459">
              <a:extLst>
                <a:ext uri="{FF2B5EF4-FFF2-40B4-BE49-F238E27FC236}">
                  <a16:creationId xmlns:a16="http://schemas.microsoft.com/office/drawing/2014/main" id="{CC1BE129-C6AE-4446-B4DA-16B146C8BC9D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VIRULENCE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61" name="TextBox 4460">
              <a:extLst>
                <a:ext uri="{FF2B5EF4-FFF2-40B4-BE49-F238E27FC236}">
                  <a16:creationId xmlns:a16="http://schemas.microsoft.com/office/drawing/2014/main" id="{6BF6E644-4F78-4A14-AD15-0B1D91B5BF62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Power of the microorganisms to produce disease or tissue damage </a:t>
              </a:r>
            </a:p>
          </p:txBody>
        </p:sp>
        <p:sp>
          <p:nvSpPr>
            <p:cNvPr id="4462" name="Chevron 28">
              <a:extLst>
                <a:ext uri="{FF2B5EF4-FFF2-40B4-BE49-F238E27FC236}">
                  <a16:creationId xmlns:a16="http://schemas.microsoft.com/office/drawing/2014/main" id="{C3364541-F124-4342-A577-60FD3DBEB3F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60EB1F8-10EE-9C48-A971-E05FD5F78E97}"/>
              </a:ext>
            </a:extLst>
          </p:cNvPr>
          <p:cNvSpPr txBox="1"/>
          <p:nvPr/>
        </p:nvSpPr>
        <p:spPr>
          <a:xfrm>
            <a:off x="5687579" y="1184795"/>
            <a:ext cx="15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DOSE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5F3AAC-5C6B-BF4E-8010-562960CD7392}"/>
              </a:ext>
            </a:extLst>
          </p:cNvPr>
          <p:cNvSpPr txBox="1"/>
          <p:nvPr/>
        </p:nvSpPr>
        <p:spPr>
          <a:xfrm>
            <a:off x="7577068" y="1186469"/>
            <a:ext cx="15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VIRULENCE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059FC-CF9C-614A-ADC2-2476377DB9C8}"/>
              </a:ext>
            </a:extLst>
          </p:cNvPr>
          <p:cNvSpPr txBox="1"/>
          <p:nvPr/>
        </p:nvSpPr>
        <p:spPr>
          <a:xfrm>
            <a:off x="6260729" y="1654651"/>
            <a:ext cx="258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HOST RESISTENCE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E2B6B7-5816-3F42-AF45-E37D45604292}"/>
              </a:ext>
            </a:extLst>
          </p:cNvPr>
          <p:cNvCxnSpPr>
            <a:cxnSpLocks/>
          </p:cNvCxnSpPr>
          <p:nvPr/>
        </p:nvCxnSpPr>
        <p:spPr>
          <a:xfrm>
            <a:off x="6260729" y="1593635"/>
            <a:ext cx="295656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y 8">
            <a:extLst>
              <a:ext uri="{FF2B5EF4-FFF2-40B4-BE49-F238E27FC236}">
                <a16:creationId xmlns:a16="http://schemas.microsoft.com/office/drawing/2014/main" id="{F334BA72-F48E-4E43-AC82-06AD9C0DFDDC}"/>
              </a:ext>
            </a:extLst>
          </p:cNvPr>
          <p:cNvSpPr/>
          <p:nvPr/>
        </p:nvSpPr>
        <p:spPr>
          <a:xfrm>
            <a:off x="7217068" y="1174635"/>
            <a:ext cx="360000" cy="360000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qual 9">
            <a:extLst>
              <a:ext uri="{FF2B5EF4-FFF2-40B4-BE49-F238E27FC236}">
                <a16:creationId xmlns:a16="http://schemas.microsoft.com/office/drawing/2014/main" id="{5B7CA3EE-B483-6D49-9A92-DB6E88FEEBEA}"/>
              </a:ext>
            </a:extLst>
          </p:cNvPr>
          <p:cNvSpPr/>
          <p:nvPr/>
        </p:nvSpPr>
        <p:spPr>
          <a:xfrm>
            <a:off x="5425402" y="1358591"/>
            <a:ext cx="671584" cy="472623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4EA842-EFEA-7D45-BE04-912E61058BF2}"/>
              </a:ext>
            </a:extLst>
          </p:cNvPr>
          <p:cNvSpPr/>
          <p:nvPr/>
        </p:nvSpPr>
        <p:spPr>
          <a:xfrm>
            <a:off x="3687528" y="1359942"/>
            <a:ext cx="16242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INFECTION</a:t>
            </a:r>
            <a:endParaRPr lang="ko-KR" altLang="en-US" sz="25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C58B20-853D-E64E-B8C9-869534320FE7}"/>
              </a:ext>
            </a:extLst>
          </p:cNvPr>
          <p:cNvSpPr/>
          <p:nvPr/>
        </p:nvSpPr>
        <p:spPr>
          <a:xfrm>
            <a:off x="3396411" y="591093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Infection of Wounds Depends on Dose, Virulence and Host Resistance</a:t>
            </a:r>
          </a:p>
        </p:txBody>
      </p:sp>
    </p:spTree>
    <p:extLst>
      <p:ext uri="{BB962C8B-B14F-4D97-AF65-F5344CB8AC3E}">
        <p14:creationId xmlns:p14="http://schemas.microsoft.com/office/powerpoint/2010/main" val="37155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iece, slice, dish&#10;&#10;Description automatically generated">
            <a:extLst>
              <a:ext uri="{FF2B5EF4-FFF2-40B4-BE49-F238E27FC236}">
                <a16:creationId xmlns:a16="http://schemas.microsoft.com/office/drawing/2014/main" id="{5CC7F31C-410B-7848-B96C-A3845D289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3350"/>
            <a:ext cx="6096000" cy="4051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9D72ED-3E34-B940-AA4B-38B553915313}"/>
              </a:ext>
            </a:extLst>
          </p:cNvPr>
          <p:cNvSpPr/>
          <p:nvPr/>
        </p:nvSpPr>
        <p:spPr>
          <a:xfrm>
            <a:off x="4654034" y="5972294"/>
            <a:ext cx="2396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Basset’s Wound</a:t>
            </a:r>
          </a:p>
        </p:txBody>
      </p:sp>
    </p:spTree>
    <p:extLst>
      <p:ext uri="{BB962C8B-B14F-4D97-AF65-F5344CB8AC3E}">
        <p14:creationId xmlns:p14="http://schemas.microsoft.com/office/powerpoint/2010/main" val="3446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F1F67E-F302-8B4F-A9CC-F3C56182E729}"/>
              </a:ext>
            </a:extLst>
          </p:cNvPr>
          <p:cNvGrpSpPr/>
          <p:nvPr/>
        </p:nvGrpSpPr>
        <p:grpSpPr>
          <a:xfrm>
            <a:off x="6355373" y="4905457"/>
            <a:ext cx="4062015" cy="738664"/>
            <a:chOff x="3017859" y="4283314"/>
            <a:chExt cx="2579765" cy="7386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A0E2D1-85DE-8442-B389-04A7736B641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Tan, creamy green or yellow fluid present on a dry gauze removed one hour after placement on an ulcer.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F3955A-1394-8E42-B38F-597933C46F8A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Purulent Exudate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5A3E95-AE67-4545-A79A-A18F7C6D227D}"/>
              </a:ext>
            </a:extLst>
          </p:cNvPr>
          <p:cNvGrpSpPr/>
          <p:nvPr/>
        </p:nvGrpSpPr>
        <p:grpSpPr>
          <a:xfrm>
            <a:off x="6355373" y="1196870"/>
            <a:ext cx="4062015" cy="738664"/>
            <a:chOff x="3017859" y="4283314"/>
            <a:chExt cx="2579765" cy="738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4EBA4-90CD-0241-AF92-331D04E6FD06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Increased pain reported by the patient near the ulcer area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A988A6-E241-A648-8E84-E7F980C3F9B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Increasing Pain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8A6B79-8796-CD4D-B1F1-84EB37D49424}"/>
              </a:ext>
            </a:extLst>
          </p:cNvPr>
          <p:cNvGrpSpPr/>
          <p:nvPr/>
        </p:nvGrpSpPr>
        <p:grpSpPr>
          <a:xfrm>
            <a:off x="6355373" y="2124019"/>
            <a:ext cx="4062015" cy="553999"/>
            <a:chOff x="3017859" y="4283314"/>
            <a:chExt cx="2579765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C26B9-0BB1-684F-823C-397F97037F0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Red or darkening skin colour near the ulcer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5E5B34-552B-1344-8010-6382FA52540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Erythema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3B2582-1CAB-7D48-ABBF-3B8E9DC985C8}"/>
              </a:ext>
            </a:extLst>
          </p:cNvPr>
          <p:cNvGrpSpPr/>
          <p:nvPr/>
        </p:nvGrpSpPr>
        <p:grpSpPr>
          <a:xfrm>
            <a:off x="6355373" y="3051169"/>
            <a:ext cx="4062015" cy="738665"/>
            <a:chOff x="3017859" y="4283314"/>
            <a:chExt cx="2579765" cy="738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AAEA24-12DF-B04B-96C4-1ADA6B816EB1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Shiny, tight skin or indentation in the skin within 4cm of the ulcer.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1E904-09DF-A640-9627-6D50EC04D4C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Edema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F8AE82-6125-6948-94C5-F06681E552C7}"/>
              </a:ext>
            </a:extLst>
          </p:cNvPr>
          <p:cNvGrpSpPr/>
          <p:nvPr/>
        </p:nvGrpSpPr>
        <p:grpSpPr>
          <a:xfrm>
            <a:off x="6355373" y="3978316"/>
            <a:ext cx="4062015" cy="738665"/>
            <a:chOff x="3017859" y="4283314"/>
            <a:chExt cx="2579765" cy="738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3DE915-0F26-7046-AABA-ECA56C5D190C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Increased skin temperature within 4cm of the ulcer relative to the skin 10cm from the wound.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87F5E-8E39-5343-A20F-84FF02731BD9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Heat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650E6-7F2B-2440-8CDC-5DA5FCB433AF}"/>
              </a:ext>
            </a:extLst>
          </p:cNvPr>
          <p:cNvSpPr/>
          <p:nvPr/>
        </p:nvSpPr>
        <p:spPr>
          <a:xfrm>
            <a:off x="5639456" y="4044766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8A9C2-41E5-384F-B94E-0BB989ED1621}"/>
              </a:ext>
            </a:extLst>
          </p:cNvPr>
          <p:cNvSpPr/>
          <p:nvPr/>
        </p:nvSpPr>
        <p:spPr>
          <a:xfrm>
            <a:off x="5639456" y="3121913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6FED8E-BDCE-0F40-8ED5-7A41E517E719}"/>
              </a:ext>
            </a:extLst>
          </p:cNvPr>
          <p:cNvSpPr/>
          <p:nvPr/>
        </p:nvSpPr>
        <p:spPr>
          <a:xfrm>
            <a:off x="5639456" y="2199061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84D85-7F45-8149-9BBE-4C0C008CFEF9}"/>
              </a:ext>
            </a:extLst>
          </p:cNvPr>
          <p:cNvSpPr/>
          <p:nvPr/>
        </p:nvSpPr>
        <p:spPr>
          <a:xfrm>
            <a:off x="5639456" y="4967621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5BFC9-954D-B440-8250-C399F13351A3}"/>
              </a:ext>
            </a:extLst>
          </p:cNvPr>
          <p:cNvSpPr/>
          <p:nvPr/>
        </p:nvSpPr>
        <p:spPr>
          <a:xfrm>
            <a:off x="5639456" y="1276208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FD879-7522-DD4B-974A-42E18403B116}"/>
              </a:ext>
            </a:extLst>
          </p:cNvPr>
          <p:cNvSpPr/>
          <p:nvPr/>
        </p:nvSpPr>
        <p:spPr>
          <a:xfrm>
            <a:off x="3471520" y="3237012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28F520-4748-9B47-890A-9D8B0E2AB3B5}"/>
              </a:ext>
            </a:extLst>
          </p:cNvPr>
          <p:cNvSpPr/>
          <p:nvPr/>
        </p:nvSpPr>
        <p:spPr>
          <a:xfrm>
            <a:off x="3471520" y="3314264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58FC4-B42E-AC47-9A57-9E6B9BAFB6DF}"/>
              </a:ext>
            </a:extLst>
          </p:cNvPr>
          <p:cNvSpPr/>
          <p:nvPr/>
        </p:nvSpPr>
        <p:spPr>
          <a:xfrm>
            <a:off x="3471520" y="3391516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02731-0BD6-8F4C-9260-F34A4ED03CA7}"/>
              </a:ext>
            </a:extLst>
          </p:cNvPr>
          <p:cNvSpPr/>
          <p:nvPr/>
        </p:nvSpPr>
        <p:spPr>
          <a:xfrm>
            <a:off x="3471520" y="3468768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394330-3B9D-FD41-9671-BCCFDB21E321}"/>
              </a:ext>
            </a:extLst>
          </p:cNvPr>
          <p:cNvSpPr/>
          <p:nvPr/>
        </p:nvSpPr>
        <p:spPr>
          <a:xfrm>
            <a:off x="3471520" y="3546019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F897CD7C-C6BA-C94A-9181-BFCBA543BFFE}"/>
              </a:ext>
            </a:extLst>
          </p:cNvPr>
          <p:cNvSpPr/>
          <p:nvPr/>
        </p:nvSpPr>
        <p:spPr>
          <a:xfrm>
            <a:off x="4436546" y="1276211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Freeform 48">
            <a:extLst>
              <a:ext uri="{FF2B5EF4-FFF2-40B4-BE49-F238E27FC236}">
                <a16:creationId xmlns:a16="http://schemas.microsoft.com/office/drawing/2014/main" id="{099204EB-99B5-DB42-8621-F170FD4E0B21}"/>
              </a:ext>
            </a:extLst>
          </p:cNvPr>
          <p:cNvSpPr/>
          <p:nvPr/>
        </p:nvSpPr>
        <p:spPr>
          <a:xfrm>
            <a:off x="4436643" y="2199061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8A24474F-2E2F-3847-8F3A-38988F1127AA}"/>
              </a:ext>
            </a:extLst>
          </p:cNvPr>
          <p:cNvSpPr/>
          <p:nvPr/>
        </p:nvSpPr>
        <p:spPr>
          <a:xfrm>
            <a:off x="4436585" y="3121791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AA93F289-0E85-AA4B-8002-1E5BC1CE6904}"/>
              </a:ext>
            </a:extLst>
          </p:cNvPr>
          <p:cNvSpPr/>
          <p:nvPr/>
        </p:nvSpPr>
        <p:spPr>
          <a:xfrm flipV="1">
            <a:off x="4438729" y="3545166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4B35F000-8E98-5D41-B211-7416F7E61C89}"/>
              </a:ext>
            </a:extLst>
          </p:cNvPr>
          <p:cNvSpPr/>
          <p:nvPr/>
        </p:nvSpPr>
        <p:spPr>
          <a:xfrm flipV="1">
            <a:off x="4436643" y="3468768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14D49-3FBB-5544-94D0-F85A22517E1A}"/>
              </a:ext>
            </a:extLst>
          </p:cNvPr>
          <p:cNvSpPr txBox="1"/>
          <p:nvPr/>
        </p:nvSpPr>
        <p:spPr>
          <a:xfrm>
            <a:off x="716584" y="3075057"/>
            <a:ext cx="29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Classic Signs of Wound Infection  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CE5C1-EA47-954C-A1F0-0547A64A639D}"/>
              </a:ext>
            </a:extLst>
          </p:cNvPr>
          <p:cNvSpPr/>
          <p:nvPr/>
        </p:nvSpPr>
        <p:spPr>
          <a:xfrm>
            <a:off x="3430796" y="5988005"/>
            <a:ext cx="454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Signs and Symptoms of Wound Infection </a:t>
            </a:r>
          </a:p>
        </p:txBody>
      </p:sp>
    </p:spTree>
    <p:extLst>
      <p:ext uri="{BB962C8B-B14F-4D97-AF65-F5344CB8AC3E}">
        <p14:creationId xmlns:p14="http://schemas.microsoft.com/office/powerpoint/2010/main" val="17888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4463">
            <a:extLst>
              <a:ext uri="{FF2B5EF4-FFF2-40B4-BE49-F238E27FC236}">
                <a16:creationId xmlns:a16="http://schemas.microsoft.com/office/drawing/2014/main" id="{83714279-28B8-4847-A8A9-88C9F94213C3}"/>
              </a:ext>
            </a:extLst>
          </p:cNvPr>
          <p:cNvSpPr/>
          <p:nvPr/>
        </p:nvSpPr>
        <p:spPr>
          <a:xfrm>
            <a:off x="1911061" y="1647516"/>
            <a:ext cx="2393156" cy="92375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reeform: Shape 4464">
            <a:extLst>
              <a:ext uri="{FF2B5EF4-FFF2-40B4-BE49-F238E27FC236}">
                <a16:creationId xmlns:a16="http://schemas.microsoft.com/office/drawing/2014/main" id="{CDD34D7A-9E06-C146-AAAD-E7A0FA11E532}"/>
              </a:ext>
            </a:extLst>
          </p:cNvPr>
          <p:cNvSpPr/>
          <p:nvPr/>
        </p:nvSpPr>
        <p:spPr>
          <a:xfrm>
            <a:off x="2549236" y="187845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6" name="Arrow: Chevron 4465">
            <a:extLst>
              <a:ext uri="{FF2B5EF4-FFF2-40B4-BE49-F238E27FC236}">
                <a16:creationId xmlns:a16="http://schemas.microsoft.com/office/drawing/2014/main" id="{514D660D-0D79-4A49-A3AE-34C20C2D1718}"/>
              </a:ext>
            </a:extLst>
          </p:cNvPr>
          <p:cNvSpPr/>
          <p:nvPr/>
        </p:nvSpPr>
        <p:spPr>
          <a:xfrm>
            <a:off x="4644578" y="164751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4466">
            <a:extLst>
              <a:ext uri="{FF2B5EF4-FFF2-40B4-BE49-F238E27FC236}">
                <a16:creationId xmlns:a16="http://schemas.microsoft.com/office/drawing/2014/main" id="{89ACD91F-8258-564A-AB41-E2E532EB7A83}"/>
              </a:ext>
            </a:extLst>
          </p:cNvPr>
          <p:cNvSpPr/>
          <p:nvPr/>
        </p:nvSpPr>
        <p:spPr>
          <a:xfrm>
            <a:off x="5282753" y="187845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8" name="Arrow: Chevron 4469">
            <a:extLst>
              <a:ext uri="{FF2B5EF4-FFF2-40B4-BE49-F238E27FC236}">
                <a16:creationId xmlns:a16="http://schemas.microsoft.com/office/drawing/2014/main" id="{6A0C6ED9-5DD0-A742-851A-C37366C2D8CC}"/>
              </a:ext>
            </a:extLst>
          </p:cNvPr>
          <p:cNvSpPr/>
          <p:nvPr/>
        </p:nvSpPr>
        <p:spPr>
          <a:xfrm>
            <a:off x="7378095" y="164751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4470">
            <a:extLst>
              <a:ext uri="{FF2B5EF4-FFF2-40B4-BE49-F238E27FC236}">
                <a16:creationId xmlns:a16="http://schemas.microsoft.com/office/drawing/2014/main" id="{B147FBDE-C24C-C947-872C-62D6FADA329F}"/>
              </a:ext>
            </a:extLst>
          </p:cNvPr>
          <p:cNvSpPr/>
          <p:nvPr/>
        </p:nvSpPr>
        <p:spPr>
          <a:xfrm>
            <a:off x="8016270" y="187845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8152-80EF-7E46-8D54-4B7E14804620}"/>
              </a:ext>
            </a:extLst>
          </p:cNvPr>
          <p:cNvSpPr txBox="1"/>
          <p:nvPr/>
        </p:nvSpPr>
        <p:spPr>
          <a:xfrm>
            <a:off x="2606823" y="1940225"/>
            <a:ext cx="190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Critical Colonization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DE7D6-9C27-E54B-A50B-4CD4B330E7ED}"/>
              </a:ext>
            </a:extLst>
          </p:cNvPr>
          <p:cNvSpPr txBox="1"/>
          <p:nvPr/>
        </p:nvSpPr>
        <p:spPr>
          <a:xfrm>
            <a:off x="5340340" y="1940225"/>
            <a:ext cx="190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Local Wound Infection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E879FC-51F4-9F4C-B148-5379789CF6FB}"/>
              </a:ext>
            </a:extLst>
          </p:cNvPr>
          <p:cNvSpPr txBox="1"/>
          <p:nvPr/>
        </p:nvSpPr>
        <p:spPr>
          <a:xfrm>
            <a:off x="8073858" y="1940225"/>
            <a:ext cx="190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Systemic Infection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CB5F7-A33E-4E43-A99A-F93D63802B96}"/>
              </a:ext>
            </a:extLst>
          </p:cNvPr>
          <p:cNvSpPr txBox="1"/>
          <p:nvPr/>
        </p:nvSpPr>
        <p:spPr>
          <a:xfrm>
            <a:off x="2606823" y="3033154"/>
            <a:ext cx="19107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Nonhealing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Bright red granulation tissue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Friable and exuberant granulation tissue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areas of breakdown or necrosis on the wound surface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Increased exudate that is translucent before purulent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Unpleasant odour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C1793-CA65-C343-9270-2C27ED2EF56B}"/>
              </a:ext>
            </a:extLst>
          </p:cNvPr>
          <p:cNvSpPr txBox="1"/>
          <p:nvPr/>
        </p:nvSpPr>
        <p:spPr>
          <a:xfrm>
            <a:off x="5340340" y="3033153"/>
            <a:ext cx="191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Swelling induration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Erythema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Increases peri-wound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Wound breakdown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Increased size or satellite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Undermining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Probing to bone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62D25-DF8F-D14C-BD8B-7029CF29D358}"/>
              </a:ext>
            </a:extLst>
          </p:cNvPr>
          <p:cNvSpPr txBox="1"/>
          <p:nvPr/>
        </p:nvSpPr>
        <p:spPr>
          <a:xfrm>
            <a:off x="8071333" y="3033153"/>
            <a:ext cx="191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Rigors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Hypotension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Multiple organ failure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6B434-E62D-AC42-8BD8-7EC47065A671}"/>
              </a:ext>
            </a:extLst>
          </p:cNvPr>
          <p:cNvSpPr/>
          <p:nvPr/>
        </p:nvSpPr>
        <p:spPr>
          <a:xfrm>
            <a:off x="3292476" y="5987534"/>
            <a:ext cx="454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Signs and Symptoms of Wound Infection </a:t>
            </a:r>
          </a:p>
        </p:txBody>
      </p:sp>
    </p:spTree>
    <p:extLst>
      <p:ext uri="{BB962C8B-B14F-4D97-AF65-F5344CB8AC3E}">
        <p14:creationId xmlns:p14="http://schemas.microsoft.com/office/powerpoint/2010/main" val="140453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D689139-0E30-B043-AF1C-F9BBC3DE5FDD}"/>
              </a:ext>
            </a:extLst>
          </p:cNvPr>
          <p:cNvSpPr/>
          <p:nvPr/>
        </p:nvSpPr>
        <p:spPr>
          <a:xfrm>
            <a:off x="6263333" y="4323195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6E740-AFF9-AC47-AFDB-C84CAAF9B0FB}"/>
              </a:ext>
            </a:extLst>
          </p:cNvPr>
          <p:cNvGrpSpPr/>
          <p:nvPr/>
        </p:nvGrpSpPr>
        <p:grpSpPr>
          <a:xfrm>
            <a:off x="3744613" y="1690539"/>
            <a:ext cx="2594207" cy="1042846"/>
            <a:chOff x="2113657" y="4283314"/>
            <a:chExt cx="3647460" cy="10428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32F94D-8A98-6341-A747-0B99B1B5CDC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Thin watery fluid on a dry gauze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removed one hour after placement on an ulcer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F7B0D8-554E-D04F-9BB5-0ED6CE5594F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Serous exudate and inflammation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331010-22CB-8545-B1BF-3146013E2E99}"/>
              </a:ext>
            </a:extLst>
          </p:cNvPr>
          <p:cNvGrpSpPr/>
          <p:nvPr/>
        </p:nvGrpSpPr>
        <p:grpSpPr>
          <a:xfrm>
            <a:off x="6796040" y="1690539"/>
            <a:ext cx="2594207" cy="858180"/>
            <a:chOff x="2113657" y="4283314"/>
            <a:chExt cx="3647460" cy="8581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D9E282-80F0-8F45-A85E-412F1DFEB43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Smooth nongranulating pockets of ulcer tissue surrounded by red beefy granulation tissue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9D2C1F-C8FC-E043-9246-6A59E27E680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Pocketing at base of wound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9F17EB-6629-D349-9939-76EA0EC69B97}"/>
              </a:ext>
            </a:extLst>
          </p:cNvPr>
          <p:cNvGrpSpPr/>
          <p:nvPr/>
        </p:nvGrpSpPr>
        <p:grpSpPr>
          <a:xfrm>
            <a:off x="3744613" y="2880360"/>
            <a:ext cx="2594207" cy="858180"/>
            <a:chOff x="2113657" y="4283314"/>
            <a:chExt cx="3647460" cy="8581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BB44DE-E5FD-1B44-B8B3-F995C175566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 change or an increase in the volume or surface area of an ulcer over 4 weeks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1E74A-0B6B-3842-B626-DE3EA8A0B56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Delayed healing of the ulcer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48DC4F-715C-FE47-88E3-E4E14DEE025A}"/>
              </a:ext>
            </a:extLst>
          </p:cNvPr>
          <p:cNvGrpSpPr/>
          <p:nvPr/>
        </p:nvGrpSpPr>
        <p:grpSpPr>
          <a:xfrm>
            <a:off x="6796040" y="2880360"/>
            <a:ext cx="2594207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A0843-CB74-6F40-B179-7C1C7350FAB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Putrid or distinctively unpleasant smell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4E12D9-97F6-484A-BA99-5A45E09AF9A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Foul odour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7AA328-ABAF-5947-BD9B-F1EC564B5A97}"/>
              </a:ext>
            </a:extLst>
          </p:cNvPr>
          <p:cNvGrpSpPr/>
          <p:nvPr/>
        </p:nvGrpSpPr>
        <p:grpSpPr>
          <a:xfrm>
            <a:off x="3744613" y="4070179"/>
            <a:ext cx="2594207" cy="1042846"/>
            <a:chOff x="2113657" y="4283314"/>
            <a:chExt cx="3647460" cy="10428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FD1A5C-9625-ED4B-8D36-1DBC3510F01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Dusky or dull in colour and 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bleeding when gently manipulated with a cotton applicator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9478D-6608-C843-9E79-26B96A396D8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Friable and discoloured granulation tissue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1671C0-FD6E-DA44-81C0-001A50630906}"/>
              </a:ext>
            </a:extLst>
          </p:cNvPr>
          <p:cNvGrpSpPr/>
          <p:nvPr/>
        </p:nvGrpSpPr>
        <p:grpSpPr>
          <a:xfrm>
            <a:off x="6796040" y="4070179"/>
            <a:ext cx="2594207" cy="858180"/>
            <a:chOff x="2113657" y="4283314"/>
            <a:chExt cx="3647460" cy="8581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638094-F34D-094B-BD9A-9CDC5FD4509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Small open area in newly formed epithelial tissue not caused by trauma or re-injury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6734B7-A5DE-524C-9C0A-61FB03CA3D0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Wound breakdown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ectangle 9">
            <a:extLst>
              <a:ext uri="{FF2B5EF4-FFF2-40B4-BE49-F238E27FC236}">
                <a16:creationId xmlns:a16="http://schemas.microsoft.com/office/drawing/2014/main" id="{DBF28ADA-ACD6-E344-ACEC-E6AE33BF7DDC}"/>
              </a:ext>
            </a:extLst>
          </p:cNvPr>
          <p:cNvSpPr/>
          <p:nvPr/>
        </p:nvSpPr>
        <p:spPr>
          <a:xfrm>
            <a:off x="6263333" y="2914852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9A8DD8D-6AA2-F341-B744-0CC6DA486DC7}"/>
              </a:ext>
            </a:extLst>
          </p:cNvPr>
          <p:cNvSpPr/>
          <p:nvPr/>
        </p:nvSpPr>
        <p:spPr>
          <a:xfrm>
            <a:off x="6263333" y="1667388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9005E5B-CAE6-FE4C-A212-DF0C071DEA31}"/>
              </a:ext>
            </a:extLst>
          </p:cNvPr>
          <p:cNvSpPr/>
          <p:nvPr/>
        </p:nvSpPr>
        <p:spPr>
          <a:xfrm>
            <a:off x="3211905" y="1726317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5602282-91DB-0A4C-A560-378CAB40A8A8}"/>
              </a:ext>
            </a:extLst>
          </p:cNvPr>
          <p:cNvSpPr/>
          <p:nvPr/>
        </p:nvSpPr>
        <p:spPr>
          <a:xfrm>
            <a:off x="3211905" y="2930602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9D24E8CC-BA6F-1244-B5F1-88A0807A6880}"/>
              </a:ext>
            </a:extLst>
          </p:cNvPr>
          <p:cNvSpPr/>
          <p:nvPr/>
        </p:nvSpPr>
        <p:spPr>
          <a:xfrm>
            <a:off x="3211905" y="4105957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65252-0EC5-DD4B-8C86-15E3022F877A}"/>
              </a:ext>
            </a:extLst>
          </p:cNvPr>
          <p:cNvSpPr/>
          <p:nvPr/>
        </p:nvSpPr>
        <p:spPr>
          <a:xfrm>
            <a:off x="3376209" y="601533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 Specific to Wound Healing by Secondary Intention</a:t>
            </a:r>
          </a:p>
        </p:txBody>
      </p:sp>
    </p:spTree>
    <p:extLst>
      <p:ext uri="{BB962C8B-B14F-4D97-AF65-F5344CB8AC3E}">
        <p14:creationId xmlns:p14="http://schemas.microsoft.com/office/powerpoint/2010/main" val="138301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77">
            <a:extLst>
              <a:ext uri="{FF2B5EF4-FFF2-40B4-BE49-F238E27FC236}">
                <a16:creationId xmlns:a16="http://schemas.microsoft.com/office/drawing/2014/main" id="{6AD56E75-FC9E-0242-AAED-716257DFE9A6}"/>
              </a:ext>
            </a:extLst>
          </p:cNvPr>
          <p:cNvSpPr/>
          <p:nvPr/>
        </p:nvSpPr>
        <p:spPr>
          <a:xfrm>
            <a:off x="4816309" y="1959129"/>
            <a:ext cx="1132777" cy="1132288"/>
          </a:xfrm>
          <a:custGeom>
            <a:avLst/>
            <a:gdLst>
              <a:gd name="connsiteX0" fmla="*/ 239 w 432980"/>
              <a:gd name="connsiteY0" fmla="*/ 357110 h 432794"/>
              <a:gd name="connsiteX1" fmla="*/ 239 w 432980"/>
              <a:gd name="connsiteY1" fmla="*/ 337102 h 432794"/>
              <a:gd name="connsiteX2" fmla="*/ 239 w 432980"/>
              <a:gd name="connsiteY2" fmla="*/ 18269 h 432794"/>
              <a:gd name="connsiteX3" fmla="*/ 12853 w 432980"/>
              <a:gd name="connsiteY3" fmla="*/ 0 h 432794"/>
              <a:gd name="connsiteX4" fmla="*/ 357784 w 432980"/>
              <a:gd name="connsiteY4" fmla="*/ 435 h 432794"/>
              <a:gd name="connsiteX5" fmla="*/ 346040 w 432980"/>
              <a:gd name="connsiteY5" fmla="*/ 16529 h 432794"/>
              <a:gd name="connsiteX6" fmla="*/ 280359 w 432980"/>
              <a:gd name="connsiteY6" fmla="*/ 83949 h 432794"/>
              <a:gd name="connsiteX7" fmla="*/ 346910 w 432980"/>
              <a:gd name="connsiteY7" fmla="*/ 153109 h 432794"/>
              <a:gd name="connsiteX8" fmla="*/ 426944 w 432980"/>
              <a:gd name="connsiteY8" fmla="*/ 233144 h 432794"/>
              <a:gd name="connsiteX9" fmla="*/ 426944 w 432980"/>
              <a:gd name="connsiteY9" fmla="*/ 253152 h 432794"/>
              <a:gd name="connsiteX10" fmla="*/ 253826 w 432980"/>
              <a:gd name="connsiteY10" fmla="*/ 426270 h 432794"/>
              <a:gd name="connsiteX11" fmla="*/ 232078 w 432980"/>
              <a:gd name="connsiteY11" fmla="*/ 426270 h 432794"/>
              <a:gd name="connsiteX12" fmla="*/ 96367 w 432980"/>
              <a:gd name="connsiteY12" fmla="*/ 289690 h 432794"/>
              <a:gd name="connsiteX13" fmla="*/ 73314 w 432980"/>
              <a:gd name="connsiteY13" fmla="*/ 289690 h 432794"/>
              <a:gd name="connsiteX14" fmla="*/ 5023 w 432980"/>
              <a:gd name="connsiteY14" fmla="*/ 359720 h 432794"/>
              <a:gd name="connsiteX15" fmla="*/ 239 w 432980"/>
              <a:gd name="connsiteY15" fmla="*/ 357110 h 43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980" h="432794">
                <a:moveTo>
                  <a:pt x="239" y="357110"/>
                </a:moveTo>
                <a:cubicBezTo>
                  <a:pt x="239" y="350586"/>
                  <a:pt x="239" y="343626"/>
                  <a:pt x="239" y="337102"/>
                </a:cubicBezTo>
                <a:cubicBezTo>
                  <a:pt x="239" y="230969"/>
                  <a:pt x="239" y="124401"/>
                  <a:pt x="239" y="18269"/>
                </a:cubicBezTo>
                <a:cubicBezTo>
                  <a:pt x="239" y="9569"/>
                  <a:pt x="-2806" y="0"/>
                  <a:pt x="12853" y="0"/>
                </a:cubicBezTo>
                <a:cubicBezTo>
                  <a:pt x="127685" y="435"/>
                  <a:pt x="242517" y="435"/>
                  <a:pt x="357784" y="435"/>
                </a:cubicBezTo>
                <a:cubicBezTo>
                  <a:pt x="357784" y="9134"/>
                  <a:pt x="350389" y="12179"/>
                  <a:pt x="346040" y="16529"/>
                </a:cubicBezTo>
                <a:cubicBezTo>
                  <a:pt x="324291" y="39147"/>
                  <a:pt x="302108" y="61766"/>
                  <a:pt x="280359" y="83949"/>
                </a:cubicBezTo>
                <a:cubicBezTo>
                  <a:pt x="299933" y="109612"/>
                  <a:pt x="324726" y="130056"/>
                  <a:pt x="346910" y="153109"/>
                </a:cubicBezTo>
                <a:cubicBezTo>
                  <a:pt x="373008" y="180077"/>
                  <a:pt x="399541" y="207046"/>
                  <a:pt x="426944" y="233144"/>
                </a:cubicBezTo>
                <a:cubicBezTo>
                  <a:pt x="435209" y="240973"/>
                  <a:pt x="434774" y="245323"/>
                  <a:pt x="426944" y="253152"/>
                </a:cubicBezTo>
                <a:cubicBezTo>
                  <a:pt x="369093" y="310568"/>
                  <a:pt x="311242" y="367984"/>
                  <a:pt x="253826" y="426270"/>
                </a:cubicBezTo>
                <a:cubicBezTo>
                  <a:pt x="245127" y="434970"/>
                  <a:pt x="240342" y="434970"/>
                  <a:pt x="232078" y="426270"/>
                </a:cubicBezTo>
                <a:cubicBezTo>
                  <a:pt x="187276" y="380599"/>
                  <a:pt x="141169" y="335362"/>
                  <a:pt x="96367" y="289690"/>
                </a:cubicBezTo>
                <a:cubicBezTo>
                  <a:pt x="87233" y="280556"/>
                  <a:pt x="82448" y="280121"/>
                  <a:pt x="73314" y="289690"/>
                </a:cubicBezTo>
                <a:cubicBezTo>
                  <a:pt x="51130" y="313613"/>
                  <a:pt x="27642" y="336232"/>
                  <a:pt x="5023" y="359720"/>
                </a:cubicBezTo>
                <a:cubicBezTo>
                  <a:pt x="3284" y="358850"/>
                  <a:pt x="1979" y="357980"/>
                  <a:pt x="239" y="357110"/>
                </a:cubicBezTo>
                <a:close/>
              </a:path>
            </a:pathLst>
          </a:custGeom>
          <a:solidFill>
            <a:schemeClr val="accent1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78">
            <a:extLst>
              <a:ext uri="{FF2B5EF4-FFF2-40B4-BE49-F238E27FC236}">
                <a16:creationId xmlns:a16="http://schemas.microsoft.com/office/drawing/2014/main" id="{EE788E08-60DD-2248-90A1-B80A473507E8}"/>
              </a:ext>
            </a:extLst>
          </p:cNvPr>
          <p:cNvSpPr/>
          <p:nvPr/>
        </p:nvSpPr>
        <p:spPr>
          <a:xfrm>
            <a:off x="4814655" y="3391702"/>
            <a:ext cx="1132008" cy="1130155"/>
          </a:xfrm>
          <a:custGeom>
            <a:avLst/>
            <a:gdLst>
              <a:gd name="connsiteX0" fmla="*/ 360155 w 432686"/>
              <a:gd name="connsiteY0" fmla="*/ 428064 h 431979"/>
              <a:gd name="connsiteX1" fmla="*/ 341451 w 432686"/>
              <a:gd name="connsiteY1" fmla="*/ 431544 h 431979"/>
              <a:gd name="connsiteX2" fmla="*/ 17399 w 432686"/>
              <a:gd name="connsiteY2" fmla="*/ 431979 h 431979"/>
              <a:gd name="connsiteX3" fmla="*/ 0 w 432686"/>
              <a:gd name="connsiteY3" fmla="*/ 414145 h 431979"/>
              <a:gd name="connsiteX4" fmla="*/ 435 w 432686"/>
              <a:gd name="connsiteY4" fmla="*/ 86178 h 431979"/>
              <a:gd name="connsiteX5" fmla="*/ 435 w 432686"/>
              <a:gd name="connsiteY5" fmla="*/ 68344 h 431979"/>
              <a:gd name="connsiteX6" fmla="*/ 71335 w 432686"/>
              <a:gd name="connsiteY6" fmla="*/ 140549 h 431979"/>
              <a:gd name="connsiteX7" fmla="*/ 98303 w 432686"/>
              <a:gd name="connsiteY7" fmla="*/ 140984 h 431979"/>
              <a:gd name="connsiteX8" fmla="*/ 230099 w 432686"/>
              <a:gd name="connsiteY8" fmla="*/ 8318 h 431979"/>
              <a:gd name="connsiteX9" fmla="*/ 255762 w 432686"/>
              <a:gd name="connsiteY9" fmla="*/ 7448 h 431979"/>
              <a:gd name="connsiteX10" fmla="*/ 425835 w 432686"/>
              <a:gd name="connsiteY10" fmla="*/ 177957 h 431979"/>
              <a:gd name="connsiteX11" fmla="*/ 425835 w 432686"/>
              <a:gd name="connsiteY11" fmla="*/ 201010 h 431979"/>
              <a:gd name="connsiteX12" fmla="*/ 289255 w 432686"/>
              <a:gd name="connsiteY12" fmla="*/ 336721 h 431979"/>
              <a:gd name="connsiteX13" fmla="*/ 288820 w 432686"/>
              <a:gd name="connsiteY13" fmla="*/ 358469 h 431979"/>
              <a:gd name="connsiteX14" fmla="*/ 360155 w 432686"/>
              <a:gd name="connsiteY14" fmla="*/ 428064 h 4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86" h="431979">
                <a:moveTo>
                  <a:pt x="360155" y="428064"/>
                </a:moveTo>
                <a:cubicBezTo>
                  <a:pt x="352326" y="433284"/>
                  <a:pt x="346671" y="431544"/>
                  <a:pt x="341451" y="431544"/>
                </a:cubicBezTo>
                <a:cubicBezTo>
                  <a:pt x="233579" y="431544"/>
                  <a:pt x="125271" y="431544"/>
                  <a:pt x="17399" y="431979"/>
                </a:cubicBezTo>
                <a:cubicBezTo>
                  <a:pt x="3480" y="431979"/>
                  <a:pt x="0" y="428064"/>
                  <a:pt x="0" y="414145"/>
                </a:cubicBezTo>
                <a:cubicBezTo>
                  <a:pt x="435" y="304968"/>
                  <a:pt x="435" y="195355"/>
                  <a:pt x="435" y="86178"/>
                </a:cubicBezTo>
                <a:cubicBezTo>
                  <a:pt x="435" y="82263"/>
                  <a:pt x="435" y="77913"/>
                  <a:pt x="435" y="68344"/>
                </a:cubicBezTo>
                <a:cubicBezTo>
                  <a:pt x="26968" y="94877"/>
                  <a:pt x="50022" y="117061"/>
                  <a:pt x="71335" y="140549"/>
                </a:cubicBezTo>
                <a:cubicBezTo>
                  <a:pt x="81339" y="151424"/>
                  <a:pt x="87429" y="152728"/>
                  <a:pt x="98303" y="140984"/>
                </a:cubicBezTo>
                <a:cubicBezTo>
                  <a:pt x="141800" y="96182"/>
                  <a:pt x="186167" y="52685"/>
                  <a:pt x="230099" y="8318"/>
                </a:cubicBezTo>
                <a:cubicBezTo>
                  <a:pt x="239668" y="-1251"/>
                  <a:pt x="244888" y="-3861"/>
                  <a:pt x="255762" y="7448"/>
                </a:cubicBezTo>
                <a:cubicBezTo>
                  <a:pt x="311873" y="64864"/>
                  <a:pt x="368854" y="121410"/>
                  <a:pt x="425835" y="177957"/>
                </a:cubicBezTo>
                <a:cubicBezTo>
                  <a:pt x="434970" y="187091"/>
                  <a:pt x="434970" y="191876"/>
                  <a:pt x="425835" y="201010"/>
                </a:cubicBezTo>
                <a:cubicBezTo>
                  <a:pt x="380164" y="245812"/>
                  <a:pt x="334927" y="291919"/>
                  <a:pt x="289255" y="336721"/>
                </a:cubicBezTo>
                <a:cubicBezTo>
                  <a:pt x="280556" y="344985"/>
                  <a:pt x="280121" y="350205"/>
                  <a:pt x="288820" y="358469"/>
                </a:cubicBezTo>
                <a:cubicBezTo>
                  <a:pt x="313178" y="380652"/>
                  <a:pt x="336232" y="404576"/>
                  <a:pt x="360155" y="428064"/>
                </a:cubicBezTo>
                <a:close/>
              </a:path>
            </a:pathLst>
          </a:custGeom>
          <a:solidFill>
            <a:schemeClr val="accent4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79">
            <a:extLst>
              <a:ext uri="{FF2B5EF4-FFF2-40B4-BE49-F238E27FC236}">
                <a16:creationId xmlns:a16="http://schemas.microsoft.com/office/drawing/2014/main" id="{02C061CA-43ED-1148-88A5-A5D8E5B1120D}"/>
              </a:ext>
            </a:extLst>
          </p:cNvPr>
          <p:cNvSpPr/>
          <p:nvPr/>
        </p:nvSpPr>
        <p:spPr>
          <a:xfrm>
            <a:off x="6245808" y="3390276"/>
            <a:ext cx="1131537" cy="1130488"/>
          </a:xfrm>
          <a:custGeom>
            <a:avLst/>
            <a:gdLst>
              <a:gd name="connsiteX0" fmla="*/ 72369 w 432506"/>
              <a:gd name="connsiteY0" fmla="*/ 429480 h 432106"/>
              <a:gd name="connsiteX1" fmla="*/ 143704 w 432506"/>
              <a:gd name="connsiteY1" fmla="*/ 359015 h 432106"/>
              <a:gd name="connsiteX2" fmla="*/ 143269 w 432506"/>
              <a:gd name="connsiteY2" fmla="*/ 335962 h 432106"/>
              <a:gd name="connsiteX3" fmla="*/ 6689 w 432506"/>
              <a:gd name="connsiteY3" fmla="*/ 200251 h 432106"/>
              <a:gd name="connsiteX4" fmla="*/ 6689 w 432506"/>
              <a:gd name="connsiteY4" fmla="*/ 178937 h 432106"/>
              <a:gd name="connsiteX5" fmla="*/ 178067 w 432506"/>
              <a:gd name="connsiteY5" fmla="*/ 7124 h 432106"/>
              <a:gd name="connsiteX6" fmla="*/ 202425 w 432506"/>
              <a:gd name="connsiteY6" fmla="*/ 7994 h 432106"/>
              <a:gd name="connsiteX7" fmla="*/ 335526 w 432506"/>
              <a:gd name="connsiteY7" fmla="*/ 141965 h 432106"/>
              <a:gd name="connsiteX8" fmla="*/ 361189 w 432506"/>
              <a:gd name="connsiteY8" fmla="*/ 141530 h 432106"/>
              <a:gd name="connsiteX9" fmla="*/ 426869 w 432506"/>
              <a:gd name="connsiteY9" fmla="*/ 74110 h 432106"/>
              <a:gd name="connsiteX10" fmla="*/ 432089 w 432506"/>
              <a:gd name="connsiteY10" fmla="*/ 87594 h 432106"/>
              <a:gd name="connsiteX11" fmla="*/ 432089 w 432506"/>
              <a:gd name="connsiteY11" fmla="*/ 415561 h 432106"/>
              <a:gd name="connsiteX12" fmla="*/ 419475 w 432506"/>
              <a:gd name="connsiteY12" fmla="*/ 432090 h 432106"/>
              <a:gd name="connsiteX13" fmla="*/ 78459 w 432506"/>
              <a:gd name="connsiteY13" fmla="*/ 431655 h 432106"/>
              <a:gd name="connsiteX14" fmla="*/ 72369 w 432506"/>
              <a:gd name="connsiteY14" fmla="*/ 429480 h 43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506" h="432106">
                <a:moveTo>
                  <a:pt x="72369" y="429480"/>
                </a:moveTo>
                <a:cubicBezTo>
                  <a:pt x="97162" y="404687"/>
                  <a:pt x="119781" y="381634"/>
                  <a:pt x="143704" y="359015"/>
                </a:cubicBezTo>
                <a:cubicBezTo>
                  <a:pt x="153708" y="349881"/>
                  <a:pt x="152404" y="344661"/>
                  <a:pt x="143269" y="335962"/>
                </a:cubicBezTo>
                <a:cubicBezTo>
                  <a:pt x="97597" y="291160"/>
                  <a:pt x="52361" y="245053"/>
                  <a:pt x="6689" y="200251"/>
                </a:cubicBezTo>
                <a:cubicBezTo>
                  <a:pt x="-2011" y="191986"/>
                  <a:pt x="-2446" y="187202"/>
                  <a:pt x="6689" y="178937"/>
                </a:cubicBezTo>
                <a:cubicBezTo>
                  <a:pt x="64105" y="121956"/>
                  <a:pt x="121521" y="64975"/>
                  <a:pt x="178067" y="7124"/>
                </a:cubicBezTo>
                <a:cubicBezTo>
                  <a:pt x="188506" y="-3750"/>
                  <a:pt x="193726" y="-1140"/>
                  <a:pt x="202425" y="7994"/>
                </a:cubicBezTo>
                <a:cubicBezTo>
                  <a:pt x="246357" y="52796"/>
                  <a:pt x="291594" y="96728"/>
                  <a:pt x="335526" y="141965"/>
                </a:cubicBezTo>
                <a:cubicBezTo>
                  <a:pt x="345965" y="152839"/>
                  <a:pt x="351620" y="151534"/>
                  <a:pt x="361189" y="141530"/>
                </a:cubicBezTo>
                <a:cubicBezTo>
                  <a:pt x="382503" y="118477"/>
                  <a:pt x="405121" y="96293"/>
                  <a:pt x="426869" y="74110"/>
                </a:cubicBezTo>
                <a:cubicBezTo>
                  <a:pt x="434699" y="77155"/>
                  <a:pt x="432089" y="83244"/>
                  <a:pt x="432089" y="87594"/>
                </a:cubicBezTo>
                <a:cubicBezTo>
                  <a:pt x="432089" y="196771"/>
                  <a:pt x="432089" y="306384"/>
                  <a:pt x="432089" y="415561"/>
                </a:cubicBezTo>
                <a:cubicBezTo>
                  <a:pt x="432089" y="424261"/>
                  <a:pt x="433394" y="432525"/>
                  <a:pt x="419475" y="432090"/>
                </a:cubicBezTo>
                <a:cubicBezTo>
                  <a:pt x="305948" y="431655"/>
                  <a:pt x="191986" y="431655"/>
                  <a:pt x="78459" y="431655"/>
                </a:cubicBezTo>
                <a:cubicBezTo>
                  <a:pt x="78024" y="432090"/>
                  <a:pt x="77154" y="431220"/>
                  <a:pt x="72369" y="429480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80">
            <a:extLst>
              <a:ext uri="{FF2B5EF4-FFF2-40B4-BE49-F238E27FC236}">
                <a16:creationId xmlns:a16="http://schemas.microsoft.com/office/drawing/2014/main" id="{E47E4725-407F-1844-AE74-AA2FD73A71BF}"/>
              </a:ext>
            </a:extLst>
          </p:cNvPr>
          <p:cNvSpPr/>
          <p:nvPr/>
        </p:nvSpPr>
        <p:spPr>
          <a:xfrm>
            <a:off x="6244104" y="1959129"/>
            <a:ext cx="1131946" cy="1134564"/>
          </a:xfrm>
          <a:custGeom>
            <a:avLst/>
            <a:gdLst>
              <a:gd name="connsiteX0" fmla="*/ 70412 w 432663"/>
              <a:gd name="connsiteY0" fmla="*/ 435 h 433664"/>
              <a:gd name="connsiteX1" fmla="*/ 420998 w 432663"/>
              <a:gd name="connsiteY1" fmla="*/ 0 h 433664"/>
              <a:gd name="connsiteX2" fmla="*/ 432307 w 432663"/>
              <a:gd name="connsiteY2" fmla="*/ 17399 h 433664"/>
              <a:gd name="connsiteX3" fmla="*/ 432307 w 432663"/>
              <a:gd name="connsiteY3" fmla="*/ 312308 h 433664"/>
              <a:gd name="connsiteX4" fmla="*/ 432307 w 432663"/>
              <a:gd name="connsiteY4" fmla="*/ 362330 h 433664"/>
              <a:gd name="connsiteX5" fmla="*/ 383155 w 432663"/>
              <a:gd name="connsiteY5" fmla="*/ 313613 h 433664"/>
              <a:gd name="connsiteX6" fmla="*/ 348358 w 432663"/>
              <a:gd name="connsiteY6" fmla="*/ 283165 h 433664"/>
              <a:gd name="connsiteX7" fmla="*/ 313560 w 432663"/>
              <a:gd name="connsiteY7" fmla="*/ 314048 h 433664"/>
              <a:gd name="connsiteX8" fmla="*/ 200903 w 432663"/>
              <a:gd name="connsiteY8" fmla="*/ 427140 h 433664"/>
              <a:gd name="connsiteX9" fmla="*/ 179154 w 432663"/>
              <a:gd name="connsiteY9" fmla="*/ 427140 h 433664"/>
              <a:gd name="connsiteX10" fmla="*/ 6036 w 432663"/>
              <a:gd name="connsiteY10" fmla="*/ 254022 h 433664"/>
              <a:gd name="connsiteX11" fmla="*/ 6036 w 432663"/>
              <a:gd name="connsiteY11" fmla="*/ 234014 h 433664"/>
              <a:gd name="connsiteX12" fmla="*/ 141312 w 432663"/>
              <a:gd name="connsiteY12" fmla="*/ 99608 h 433664"/>
              <a:gd name="connsiteX13" fmla="*/ 141747 w 432663"/>
              <a:gd name="connsiteY13" fmla="*/ 72640 h 433664"/>
              <a:gd name="connsiteX14" fmla="*/ 70412 w 432663"/>
              <a:gd name="connsiteY14" fmla="*/ 435 h 4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63" h="433664">
                <a:moveTo>
                  <a:pt x="70412" y="435"/>
                </a:moveTo>
                <a:cubicBezTo>
                  <a:pt x="191334" y="435"/>
                  <a:pt x="306165" y="435"/>
                  <a:pt x="420998" y="0"/>
                </a:cubicBezTo>
                <a:cubicBezTo>
                  <a:pt x="435787" y="0"/>
                  <a:pt x="432307" y="9569"/>
                  <a:pt x="432307" y="17399"/>
                </a:cubicBezTo>
                <a:cubicBezTo>
                  <a:pt x="432307" y="115702"/>
                  <a:pt x="432307" y="214005"/>
                  <a:pt x="432307" y="312308"/>
                </a:cubicBezTo>
                <a:cubicBezTo>
                  <a:pt x="432307" y="327097"/>
                  <a:pt x="432307" y="341886"/>
                  <a:pt x="432307" y="362330"/>
                </a:cubicBezTo>
                <a:cubicBezTo>
                  <a:pt x="414038" y="344061"/>
                  <a:pt x="398814" y="328402"/>
                  <a:pt x="383155" y="313613"/>
                </a:cubicBezTo>
                <a:cubicBezTo>
                  <a:pt x="371846" y="302304"/>
                  <a:pt x="360102" y="283165"/>
                  <a:pt x="348358" y="283165"/>
                </a:cubicBezTo>
                <a:cubicBezTo>
                  <a:pt x="336613" y="283165"/>
                  <a:pt x="324869" y="302739"/>
                  <a:pt x="313560" y="314048"/>
                </a:cubicBezTo>
                <a:cubicBezTo>
                  <a:pt x="275718" y="351456"/>
                  <a:pt x="238310" y="388863"/>
                  <a:pt x="200903" y="427140"/>
                </a:cubicBezTo>
                <a:cubicBezTo>
                  <a:pt x="192204" y="435840"/>
                  <a:pt x="187419" y="435840"/>
                  <a:pt x="179154" y="427140"/>
                </a:cubicBezTo>
                <a:cubicBezTo>
                  <a:pt x="121738" y="369289"/>
                  <a:pt x="64322" y="311438"/>
                  <a:pt x="6036" y="254022"/>
                </a:cubicBezTo>
                <a:cubicBezTo>
                  <a:pt x="-1793" y="246193"/>
                  <a:pt x="-2228" y="241843"/>
                  <a:pt x="6036" y="234014"/>
                </a:cubicBezTo>
                <a:cubicBezTo>
                  <a:pt x="51273" y="189647"/>
                  <a:pt x="96075" y="143975"/>
                  <a:pt x="141312" y="99608"/>
                </a:cubicBezTo>
                <a:cubicBezTo>
                  <a:pt x="151751" y="89169"/>
                  <a:pt x="153926" y="83514"/>
                  <a:pt x="141747" y="72640"/>
                </a:cubicBezTo>
                <a:cubicBezTo>
                  <a:pt x="119128" y="50022"/>
                  <a:pt x="96945" y="26533"/>
                  <a:pt x="70412" y="435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950E0-3B9A-4C48-B8D5-FFD8D7161D97}"/>
              </a:ext>
            </a:extLst>
          </p:cNvPr>
          <p:cNvSpPr txBox="1"/>
          <p:nvPr/>
        </p:nvSpPr>
        <p:spPr>
          <a:xfrm flipH="1">
            <a:off x="2855413" y="1076767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Local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D6EF1-4512-5D4A-A6B0-1D9109A4FFC8}"/>
              </a:ext>
            </a:extLst>
          </p:cNvPr>
          <p:cNvSpPr txBox="1"/>
          <p:nvPr/>
        </p:nvSpPr>
        <p:spPr>
          <a:xfrm flipH="1">
            <a:off x="8387114" y="4071672"/>
            <a:ext cx="11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Medication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335EE-5398-0341-9872-93F10C089778}"/>
              </a:ext>
            </a:extLst>
          </p:cNvPr>
          <p:cNvSpPr txBox="1"/>
          <p:nvPr/>
        </p:nvSpPr>
        <p:spPr>
          <a:xfrm>
            <a:off x="2584997" y="407167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Systemic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D9095-6585-8C4C-8A25-B5EB0B096782}"/>
              </a:ext>
            </a:extLst>
          </p:cNvPr>
          <p:cNvSpPr txBox="1"/>
          <p:nvPr/>
        </p:nvSpPr>
        <p:spPr>
          <a:xfrm>
            <a:off x="8444513" y="1076767"/>
            <a:ext cx="122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1400" b="1" dirty="0">
                <a:solidFill>
                  <a:schemeClr val="accent2"/>
                </a:solidFill>
                <a:cs typeface="Arial" pitchFamily="34" charset="0"/>
              </a:rPr>
              <a:t>Behavioural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96B46-29F1-7246-8357-D0C981A3B1E2}"/>
              </a:ext>
            </a:extLst>
          </p:cNvPr>
          <p:cNvSpPr txBox="1"/>
          <p:nvPr/>
        </p:nvSpPr>
        <p:spPr>
          <a:xfrm flipH="1">
            <a:off x="7899348" y="4520764"/>
            <a:ext cx="265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Immunosuppressive drugs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Cytotoxic drugs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DB5E0-057D-854F-8973-0FD22200C102}"/>
              </a:ext>
            </a:extLst>
          </p:cNvPr>
          <p:cNvSpPr txBox="1"/>
          <p:nvPr/>
        </p:nvSpPr>
        <p:spPr>
          <a:xfrm>
            <a:off x="4837986" y="3153523"/>
            <a:ext cx="265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RISK FACTORS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FD870-0ED9-364E-95B1-CEF8A2721B4E}"/>
              </a:ext>
            </a:extLst>
          </p:cNvPr>
          <p:cNvSpPr txBox="1"/>
          <p:nvPr/>
        </p:nvSpPr>
        <p:spPr>
          <a:xfrm flipH="1">
            <a:off x="2320881" y="1490008"/>
            <a:ext cx="2493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Wound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Anatomic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Blood perfusion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Mechanism of injury (contaminated penetrating  objects)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Necrotic tissue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Foreign bodies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308FB-7C19-BE41-AD38-0439E7F6CAFB}"/>
              </a:ext>
            </a:extLst>
          </p:cNvPr>
          <p:cNvSpPr txBox="1"/>
          <p:nvPr/>
        </p:nvSpPr>
        <p:spPr>
          <a:xfrm flipH="1">
            <a:off x="7899348" y="1415999"/>
            <a:ext cx="2652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Nonadherence to advice regimen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Smoking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Drug and alcohol abuse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Nutrition and diet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Depressive illness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Lack of sleep and exercise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B2D29-C727-854F-B901-153E0E444754}"/>
              </a:ext>
            </a:extLst>
          </p:cNvPr>
          <p:cNvSpPr txBox="1"/>
          <p:nvPr/>
        </p:nvSpPr>
        <p:spPr>
          <a:xfrm flipH="1">
            <a:off x="2048885" y="4381931"/>
            <a:ext cx="2652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Vascular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Oedema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Diabetes mellitus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Renal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Immunodeficiency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Inherited neutrophil 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Rheumatoid arthritis diseases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4539-3EF3-274B-BD2E-D4A343665935}"/>
              </a:ext>
            </a:extLst>
          </p:cNvPr>
          <p:cNvSpPr/>
          <p:nvPr/>
        </p:nvSpPr>
        <p:spPr>
          <a:xfrm>
            <a:off x="4016487" y="6114681"/>
            <a:ext cx="397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Increase the Risk of Infection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Rectangle 671">
            <a:extLst>
              <a:ext uri="{FF2B5EF4-FFF2-40B4-BE49-F238E27FC236}">
                <a16:creationId xmlns:a16="http://schemas.microsoft.com/office/drawing/2014/main" id="{4B5936C2-0F29-4FDF-A30F-E4ADDA60A2DA}"/>
              </a:ext>
            </a:extLst>
          </p:cNvPr>
          <p:cNvSpPr/>
          <p:nvPr/>
        </p:nvSpPr>
        <p:spPr>
          <a:xfrm>
            <a:off x="3760090" y="1060686"/>
            <a:ext cx="2260022" cy="4231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5F9188F8-4D13-40AE-8013-2A50829705F2}"/>
              </a:ext>
            </a:extLst>
          </p:cNvPr>
          <p:cNvSpPr/>
          <p:nvPr/>
        </p:nvSpPr>
        <p:spPr>
          <a:xfrm>
            <a:off x="6393200" y="1060686"/>
            <a:ext cx="2260022" cy="4231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C9687ADA-DC53-49BB-86A9-FA870D329975}"/>
              </a:ext>
            </a:extLst>
          </p:cNvPr>
          <p:cNvSpPr/>
          <p:nvPr/>
        </p:nvSpPr>
        <p:spPr>
          <a:xfrm>
            <a:off x="9026308" y="1060686"/>
            <a:ext cx="2260022" cy="4231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612FF4DE-AB4B-4220-B720-AF57469BA216}"/>
              </a:ext>
            </a:extLst>
          </p:cNvPr>
          <p:cNvGrpSpPr/>
          <p:nvPr/>
        </p:nvGrpSpPr>
        <p:grpSpPr>
          <a:xfrm>
            <a:off x="3560166" y="1108408"/>
            <a:ext cx="2436995" cy="1066144"/>
            <a:chOff x="590530" y="2152783"/>
            <a:chExt cx="2473307" cy="695077"/>
          </a:xfrm>
        </p:grpSpPr>
        <p:sp>
          <p:nvSpPr>
            <p:cNvPr id="676" name="Right Triangle 675">
              <a:extLst>
                <a:ext uri="{FF2B5EF4-FFF2-40B4-BE49-F238E27FC236}">
                  <a16:creationId xmlns:a16="http://schemas.microsoft.com/office/drawing/2014/main" id="{65D05D84-05A4-4BE6-ABE0-1F15D7AE07EC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7" name="Pentagon 10">
              <a:extLst>
                <a:ext uri="{FF2B5EF4-FFF2-40B4-BE49-F238E27FC236}">
                  <a16:creationId xmlns:a16="http://schemas.microsoft.com/office/drawing/2014/main" id="{4FE25B5D-C79F-4FC3-B563-CD8EB9B06C1A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8" name="Chevron 11">
              <a:extLst>
                <a:ext uri="{FF2B5EF4-FFF2-40B4-BE49-F238E27FC236}">
                  <a16:creationId xmlns:a16="http://schemas.microsoft.com/office/drawing/2014/main" id="{87B7B35A-F30D-4B8A-8822-87113B96D2E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79" name="Chevron 12">
              <a:extLst>
                <a:ext uri="{FF2B5EF4-FFF2-40B4-BE49-F238E27FC236}">
                  <a16:creationId xmlns:a16="http://schemas.microsoft.com/office/drawing/2014/main" id="{A8CCA8A6-B6FD-4522-BF67-C07B4223CBE2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6B0B1CD3-9CD9-4FFA-A342-7938C7FD110D}"/>
              </a:ext>
            </a:extLst>
          </p:cNvPr>
          <p:cNvGrpSpPr/>
          <p:nvPr/>
        </p:nvGrpSpPr>
        <p:grpSpPr>
          <a:xfrm>
            <a:off x="6189927" y="1099792"/>
            <a:ext cx="2436995" cy="1085684"/>
            <a:chOff x="590530" y="2152783"/>
            <a:chExt cx="2473307" cy="695077"/>
          </a:xfrm>
        </p:grpSpPr>
        <p:sp>
          <p:nvSpPr>
            <p:cNvPr id="681" name="Right Triangle 680">
              <a:extLst>
                <a:ext uri="{FF2B5EF4-FFF2-40B4-BE49-F238E27FC236}">
                  <a16:creationId xmlns:a16="http://schemas.microsoft.com/office/drawing/2014/main" id="{C0657E87-EF59-4EAF-ACB8-4074A57956D9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2" name="Pentagon 15">
              <a:extLst>
                <a:ext uri="{FF2B5EF4-FFF2-40B4-BE49-F238E27FC236}">
                  <a16:creationId xmlns:a16="http://schemas.microsoft.com/office/drawing/2014/main" id="{20D45454-E662-4C1A-8E34-00E5DA64204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3" name="Chevron 16">
              <a:extLst>
                <a:ext uri="{FF2B5EF4-FFF2-40B4-BE49-F238E27FC236}">
                  <a16:creationId xmlns:a16="http://schemas.microsoft.com/office/drawing/2014/main" id="{238554EE-9E45-4886-BCA3-2AF32439F92C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84" name="Chevron 17">
              <a:extLst>
                <a:ext uri="{FF2B5EF4-FFF2-40B4-BE49-F238E27FC236}">
                  <a16:creationId xmlns:a16="http://schemas.microsoft.com/office/drawing/2014/main" id="{65B6F656-A7A5-433B-A1D8-6486471D1A4A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7A7C50F1-1AF6-4CAB-991A-C7E00D68E482}"/>
              </a:ext>
            </a:extLst>
          </p:cNvPr>
          <p:cNvGrpSpPr/>
          <p:nvPr/>
        </p:nvGrpSpPr>
        <p:grpSpPr>
          <a:xfrm>
            <a:off x="8835774" y="1071409"/>
            <a:ext cx="2436995" cy="1051429"/>
            <a:chOff x="590530" y="2152783"/>
            <a:chExt cx="2473307" cy="695077"/>
          </a:xfrm>
        </p:grpSpPr>
        <p:sp>
          <p:nvSpPr>
            <p:cNvPr id="686" name="Right Triangle 685">
              <a:extLst>
                <a:ext uri="{FF2B5EF4-FFF2-40B4-BE49-F238E27FC236}">
                  <a16:creationId xmlns:a16="http://schemas.microsoft.com/office/drawing/2014/main" id="{40A1FB7C-A02C-4207-81FA-F68EF2A0984F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7" name="Pentagon 20">
              <a:extLst>
                <a:ext uri="{FF2B5EF4-FFF2-40B4-BE49-F238E27FC236}">
                  <a16:creationId xmlns:a16="http://schemas.microsoft.com/office/drawing/2014/main" id="{40A33970-9E39-4788-9BF1-5C06C8B19430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8" name="Chevron 21">
              <a:extLst>
                <a:ext uri="{FF2B5EF4-FFF2-40B4-BE49-F238E27FC236}">
                  <a16:creationId xmlns:a16="http://schemas.microsoft.com/office/drawing/2014/main" id="{5AB114A8-AA49-4E1B-836C-C1A2E2724E70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89" name="Chevron 22">
              <a:extLst>
                <a:ext uri="{FF2B5EF4-FFF2-40B4-BE49-F238E27FC236}">
                  <a16:creationId xmlns:a16="http://schemas.microsoft.com/office/drawing/2014/main" id="{33CD12F8-F36B-4F98-8D5E-C86C5181B966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61318B12-579E-4EED-9AF2-98A96F44C11D}"/>
              </a:ext>
            </a:extLst>
          </p:cNvPr>
          <p:cNvGrpSpPr/>
          <p:nvPr/>
        </p:nvGrpSpPr>
        <p:grpSpPr>
          <a:xfrm>
            <a:off x="4011606" y="2004206"/>
            <a:ext cx="1756993" cy="1692772"/>
            <a:chOff x="1067114" y="2905199"/>
            <a:chExt cx="1756993" cy="1692772"/>
          </a:xfrm>
        </p:grpSpPr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52F143E3-9ABE-4B9B-B75F-B999738A6801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Increasing signs of infection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Increasing odour, pain, exudate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Healing no longer progressing normally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F8ACF354-4965-4704-9C76-A9B752183384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Stage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F7FAE611-214F-4569-8911-A5745561BF4E}"/>
              </a:ext>
            </a:extLst>
          </p:cNvPr>
          <p:cNvGrpSpPr/>
          <p:nvPr/>
        </p:nvGrpSpPr>
        <p:grpSpPr>
          <a:xfrm>
            <a:off x="6644715" y="2004206"/>
            <a:ext cx="1756993" cy="3170099"/>
            <a:chOff x="1067114" y="2905199"/>
            <a:chExt cx="1756993" cy="3170099"/>
          </a:xfrm>
        </p:grpSpPr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F21AF2F2-02C7-482E-95DD-8C5D3FFAF407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Overt signs of local infection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Discharge of pus with swelling, pain, erythema, and local warmth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Evidence of surrounding tissue involvement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Wound appears unhealthy or deteriorating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Cellulitis, lymphangitis, or gangrene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37D82FBB-5A2E-46B7-90F9-BA2C63DE1277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Stage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3FF6F860-C1C8-43A8-B990-8C3B187A84B5}"/>
              </a:ext>
            </a:extLst>
          </p:cNvPr>
          <p:cNvGrpSpPr/>
          <p:nvPr/>
        </p:nvGrpSpPr>
        <p:grpSpPr>
          <a:xfrm>
            <a:off x="9277824" y="2004206"/>
            <a:ext cx="1756993" cy="2800767"/>
            <a:chOff x="1067114" y="2905199"/>
            <a:chExt cx="1756993" cy="2800767"/>
          </a:xfrm>
        </p:grpSpPr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230397E5-860D-4265-902F-AA4CF7F9BE75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Overt signs of local infection and signs of systemic infection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Pyrexia and raised white blood cell count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Possible evidence of surrounding tissue involvement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May lead to sepsis and organ failure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Can be life threatening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228A0A16-DDAB-43C4-9BF9-60F41047F5A2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Stage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99" name="TextBox 698">
            <a:extLst>
              <a:ext uri="{FF2B5EF4-FFF2-40B4-BE49-F238E27FC236}">
                <a16:creationId xmlns:a16="http://schemas.microsoft.com/office/drawing/2014/main" id="{8A14CDE9-D51B-434F-A9EF-40FED7AA2310}"/>
              </a:ext>
            </a:extLst>
          </p:cNvPr>
          <p:cNvSpPr txBox="1"/>
          <p:nvPr/>
        </p:nvSpPr>
        <p:spPr>
          <a:xfrm>
            <a:off x="3524520" y="1307421"/>
            <a:ext cx="184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Critical Colonization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E9A13E27-09A7-41C1-92D3-5431BB22FBF7}"/>
              </a:ext>
            </a:extLst>
          </p:cNvPr>
          <p:cNvSpPr txBox="1"/>
          <p:nvPr/>
        </p:nvSpPr>
        <p:spPr>
          <a:xfrm>
            <a:off x="6191365" y="1216670"/>
            <a:ext cx="17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Local Wound Infection 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31331AF5-A1A6-4F6C-A7E2-302195F3C4E4}"/>
              </a:ext>
            </a:extLst>
          </p:cNvPr>
          <p:cNvSpPr txBox="1"/>
          <p:nvPr/>
        </p:nvSpPr>
        <p:spPr>
          <a:xfrm>
            <a:off x="8942742" y="1270146"/>
            <a:ext cx="157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Systemic Infection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2" name="Rectangle 5">
            <a:extLst>
              <a:ext uri="{FF2B5EF4-FFF2-40B4-BE49-F238E27FC236}">
                <a16:creationId xmlns:a16="http://schemas.microsoft.com/office/drawing/2014/main" id="{0C6008DD-0F64-4821-A294-B4577035B21E}"/>
              </a:ext>
            </a:extLst>
          </p:cNvPr>
          <p:cNvSpPr/>
          <p:nvPr/>
        </p:nvSpPr>
        <p:spPr>
          <a:xfrm>
            <a:off x="1118366" y="1060686"/>
            <a:ext cx="2260022" cy="4231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03" name="Group 8">
            <a:extLst>
              <a:ext uri="{FF2B5EF4-FFF2-40B4-BE49-F238E27FC236}">
                <a16:creationId xmlns:a16="http://schemas.microsoft.com/office/drawing/2014/main" id="{30C0DC68-7A1E-4D13-8C86-26F2944C3951}"/>
              </a:ext>
            </a:extLst>
          </p:cNvPr>
          <p:cNvGrpSpPr/>
          <p:nvPr/>
        </p:nvGrpSpPr>
        <p:grpSpPr>
          <a:xfrm>
            <a:off x="916446" y="1088413"/>
            <a:ext cx="2436995" cy="1097063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704" name="Right Triangle 9">
              <a:extLst>
                <a:ext uri="{FF2B5EF4-FFF2-40B4-BE49-F238E27FC236}">
                  <a16:creationId xmlns:a16="http://schemas.microsoft.com/office/drawing/2014/main" id="{F4D4A0B0-DEB3-438F-9D2E-A0A93EBEA415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5" name="Pentagon 10">
              <a:extLst>
                <a:ext uri="{FF2B5EF4-FFF2-40B4-BE49-F238E27FC236}">
                  <a16:creationId xmlns:a16="http://schemas.microsoft.com/office/drawing/2014/main" id="{1549DFB0-09B6-4498-BCBF-8CB67F265092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6" name="Chevron 11">
              <a:extLst>
                <a:ext uri="{FF2B5EF4-FFF2-40B4-BE49-F238E27FC236}">
                  <a16:creationId xmlns:a16="http://schemas.microsoft.com/office/drawing/2014/main" id="{8EBD95AD-BBFB-441F-89A1-A7B2F795AD56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07" name="Chevron 12">
              <a:extLst>
                <a:ext uri="{FF2B5EF4-FFF2-40B4-BE49-F238E27FC236}">
                  <a16:creationId xmlns:a16="http://schemas.microsoft.com/office/drawing/2014/main" id="{B246075C-D1F7-4CA9-BC47-73EC6795A722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708" name="Group 23">
            <a:extLst>
              <a:ext uri="{FF2B5EF4-FFF2-40B4-BE49-F238E27FC236}">
                <a16:creationId xmlns:a16="http://schemas.microsoft.com/office/drawing/2014/main" id="{CAF75579-E5BC-48C8-86B3-704BE994CE4F}"/>
              </a:ext>
            </a:extLst>
          </p:cNvPr>
          <p:cNvGrpSpPr/>
          <p:nvPr/>
        </p:nvGrpSpPr>
        <p:grpSpPr>
          <a:xfrm>
            <a:off x="1378497" y="1984339"/>
            <a:ext cx="1756993" cy="1508106"/>
            <a:chOff x="1067114" y="2905199"/>
            <a:chExt cx="1756993" cy="1508106"/>
          </a:xfrm>
        </p:grpSpPr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8F74A85D-4E5C-4E34-9E83-6C600A1CE1C8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 subtle signs of infection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pain, odour or exudate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Healing processing normally 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67BE522-682C-488D-86E2-F1965C7BE470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Stage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1" name="TextBox 710">
            <a:extLst>
              <a:ext uri="{FF2B5EF4-FFF2-40B4-BE49-F238E27FC236}">
                <a16:creationId xmlns:a16="http://schemas.microsoft.com/office/drawing/2014/main" id="{65F59E1B-FAAD-4448-B4E8-6ED20ECB7FB6}"/>
              </a:ext>
            </a:extLst>
          </p:cNvPr>
          <p:cNvSpPr txBox="1"/>
          <p:nvPr/>
        </p:nvSpPr>
        <p:spPr>
          <a:xfrm>
            <a:off x="987078" y="1121558"/>
            <a:ext cx="1544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Contamination or Wound Colonization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BF476-4B12-AF43-AF39-D626BCC3B67E}"/>
              </a:ext>
            </a:extLst>
          </p:cNvPr>
          <p:cNvSpPr/>
          <p:nvPr/>
        </p:nvSpPr>
        <p:spPr>
          <a:xfrm>
            <a:off x="3884653" y="6033254"/>
            <a:ext cx="3033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Wound Infection Continuum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>
            <a:extLst>
              <a:ext uri="{FF2B5EF4-FFF2-40B4-BE49-F238E27FC236}">
                <a16:creationId xmlns:a16="http://schemas.microsoft.com/office/drawing/2014/main" id="{83F36DCC-AD9B-4F2F-AB8E-E19340018D4F}"/>
              </a:ext>
            </a:extLst>
          </p:cNvPr>
          <p:cNvSpPr/>
          <p:nvPr/>
        </p:nvSpPr>
        <p:spPr>
          <a:xfrm>
            <a:off x="4716338" y="27917"/>
            <a:ext cx="2260022" cy="523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400" b="1" dirty="0"/>
              <a:t>Signs of Infection</a:t>
            </a:r>
            <a:endParaRPr lang="ko-KR" altLang="en-US" sz="1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F57AE6-14BF-43F1-8DE2-0DA1D75E6489}"/>
              </a:ext>
            </a:extLst>
          </p:cNvPr>
          <p:cNvCxnSpPr>
            <a:stCxn id="18" idx="2"/>
          </p:cNvCxnSpPr>
          <p:nvPr/>
        </p:nvCxnSpPr>
        <p:spPr>
          <a:xfrm>
            <a:off x="5846349" y="551451"/>
            <a:ext cx="0" cy="2396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37F58F-5215-48FD-88E1-371BB3F30595}"/>
              </a:ext>
            </a:extLst>
          </p:cNvPr>
          <p:cNvCxnSpPr>
            <a:cxnSpLocks/>
          </p:cNvCxnSpPr>
          <p:nvPr/>
        </p:nvCxnSpPr>
        <p:spPr>
          <a:xfrm flipH="1">
            <a:off x="2041865" y="791148"/>
            <a:ext cx="815118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1566E-A609-4D31-89A8-73C09A0571B1}"/>
              </a:ext>
            </a:extLst>
          </p:cNvPr>
          <p:cNvCxnSpPr/>
          <p:nvPr/>
        </p:nvCxnSpPr>
        <p:spPr>
          <a:xfrm>
            <a:off x="2041865" y="791148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2CE8C3-B3DE-4A3D-A060-4CD3D4F95C6B}"/>
              </a:ext>
            </a:extLst>
          </p:cNvPr>
          <p:cNvCxnSpPr/>
          <p:nvPr/>
        </p:nvCxnSpPr>
        <p:spPr>
          <a:xfrm>
            <a:off x="4218374" y="791148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8C7C48-91B1-4ACF-BCF1-77B0F0EBB07A}"/>
              </a:ext>
            </a:extLst>
          </p:cNvPr>
          <p:cNvCxnSpPr/>
          <p:nvPr/>
        </p:nvCxnSpPr>
        <p:spPr>
          <a:xfrm>
            <a:off x="10193046" y="785228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811606-6DAF-4292-B999-E14AC61684FB}"/>
              </a:ext>
            </a:extLst>
          </p:cNvPr>
          <p:cNvCxnSpPr/>
          <p:nvPr/>
        </p:nvCxnSpPr>
        <p:spPr>
          <a:xfrm>
            <a:off x="7267761" y="785228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98A00AEF-AD82-4A58-80EB-1BED9BF8AB39}"/>
              </a:ext>
            </a:extLst>
          </p:cNvPr>
          <p:cNvSpPr/>
          <p:nvPr/>
        </p:nvSpPr>
        <p:spPr>
          <a:xfrm>
            <a:off x="1383483" y="1140335"/>
            <a:ext cx="1316763" cy="632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200" b="1" dirty="0"/>
              <a:t>No signs other </a:t>
            </a:r>
            <a:r>
              <a:rPr lang="en-CA" altLang="ko-KR" sz="1200" dirty="0"/>
              <a:t>than healing process altered</a:t>
            </a:r>
            <a:endParaRPr lang="ko-KR" altLang="en-US" sz="1200" dirty="0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199B2D-EFF9-4916-AD57-B05DDED5553F}"/>
              </a:ext>
            </a:extLst>
          </p:cNvPr>
          <p:cNvSpPr/>
          <p:nvPr/>
        </p:nvSpPr>
        <p:spPr>
          <a:xfrm>
            <a:off x="9534664" y="1140334"/>
            <a:ext cx="1316763" cy="632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200" b="1" dirty="0"/>
              <a:t>Stage 4</a:t>
            </a:r>
          </a:p>
          <a:p>
            <a:pPr algn="ctr"/>
            <a:r>
              <a:rPr lang="en-CA" altLang="ko-KR" sz="1200" dirty="0"/>
              <a:t>Systemic signs</a:t>
            </a:r>
            <a:endParaRPr lang="ko-KR" altLang="en-US" sz="12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E0AB702-7CC2-409C-A87A-663F1AE8D254}"/>
              </a:ext>
            </a:extLst>
          </p:cNvPr>
          <p:cNvSpPr/>
          <p:nvPr/>
        </p:nvSpPr>
        <p:spPr>
          <a:xfrm>
            <a:off x="6681880" y="1140334"/>
            <a:ext cx="1316763" cy="632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200" b="1" dirty="0"/>
              <a:t>Stage 3</a:t>
            </a:r>
            <a:r>
              <a:rPr lang="ko-KR" altLang="en-US" sz="1200" b="1" dirty="0"/>
              <a:t> </a:t>
            </a:r>
            <a:r>
              <a:rPr lang="en-CA" altLang="ko-KR" sz="1200" dirty="0"/>
              <a:t>Spreading</a:t>
            </a:r>
            <a:r>
              <a:rPr lang="ko-KR" altLang="en-US" sz="1200" dirty="0"/>
              <a:t> </a:t>
            </a:r>
            <a:r>
              <a:rPr lang="en-CA" altLang="ko-KR" sz="1200" dirty="0"/>
              <a:t>local</a:t>
            </a:r>
            <a:r>
              <a:rPr lang="ko-KR" altLang="en-US" sz="1200" dirty="0"/>
              <a:t> </a:t>
            </a:r>
            <a:r>
              <a:rPr lang="en-CA" altLang="ko-KR" sz="1200" dirty="0"/>
              <a:t>sepsis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CDE9BE9C-9AC8-4F62-813B-3D825187A52A}"/>
              </a:ext>
            </a:extLst>
          </p:cNvPr>
          <p:cNvSpPr/>
          <p:nvPr/>
        </p:nvSpPr>
        <p:spPr>
          <a:xfrm>
            <a:off x="3559992" y="1140335"/>
            <a:ext cx="1316763" cy="632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200" b="1" dirty="0"/>
              <a:t>Stages 1 &amp; 2 </a:t>
            </a:r>
            <a:r>
              <a:rPr lang="en-CA" altLang="ko-KR" sz="1200" dirty="0"/>
              <a:t>Signs limited to wound only</a:t>
            </a:r>
            <a:endParaRPr lang="ko-KR" alt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5EA76B-E87F-4B40-9F87-2043B472B424}"/>
              </a:ext>
            </a:extLst>
          </p:cNvPr>
          <p:cNvCxnSpPr/>
          <p:nvPr/>
        </p:nvCxnSpPr>
        <p:spPr>
          <a:xfrm>
            <a:off x="2041864" y="1772909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3EA7FCC5-4C17-4B24-B359-5947BEE14DF6}"/>
              </a:ext>
            </a:extLst>
          </p:cNvPr>
          <p:cNvSpPr/>
          <p:nvPr/>
        </p:nvSpPr>
        <p:spPr>
          <a:xfrm>
            <a:off x="1097282" y="2126918"/>
            <a:ext cx="1737355" cy="63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Are other risk factors present (i.e. malignancy or immunocompromise)?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F0487A-3CC9-4A21-B757-0775538407DA}"/>
              </a:ext>
            </a:extLst>
          </p:cNvPr>
          <p:cNvCxnSpPr>
            <a:cxnSpLocks/>
          </p:cNvCxnSpPr>
          <p:nvPr/>
        </p:nvCxnSpPr>
        <p:spPr>
          <a:xfrm>
            <a:off x="1523704" y="2759493"/>
            <a:ext cx="0" cy="805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05648A-0BD7-4286-9EE9-7AF261DC81BF}"/>
              </a:ext>
            </a:extLst>
          </p:cNvPr>
          <p:cNvCxnSpPr/>
          <p:nvPr/>
        </p:nvCxnSpPr>
        <p:spPr>
          <a:xfrm>
            <a:off x="7344207" y="1804669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652317-79B3-4ABA-BEB4-1E3F1A25BB37}"/>
              </a:ext>
            </a:extLst>
          </p:cNvPr>
          <p:cNvCxnSpPr/>
          <p:nvPr/>
        </p:nvCxnSpPr>
        <p:spPr>
          <a:xfrm>
            <a:off x="10769304" y="1803935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E51B90-A944-4E36-8B99-2E050ED00A62}"/>
              </a:ext>
            </a:extLst>
          </p:cNvPr>
          <p:cNvCxnSpPr/>
          <p:nvPr/>
        </p:nvCxnSpPr>
        <p:spPr>
          <a:xfrm>
            <a:off x="9672024" y="1803935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9F4654-7746-4EAC-8400-22490282EDE6}"/>
              </a:ext>
            </a:extLst>
          </p:cNvPr>
          <p:cNvCxnSpPr>
            <a:cxnSpLocks/>
          </p:cNvCxnSpPr>
          <p:nvPr/>
        </p:nvCxnSpPr>
        <p:spPr>
          <a:xfrm>
            <a:off x="2539408" y="2774475"/>
            <a:ext cx="0" cy="790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77D39-CCE9-4166-B2DD-FFE107C4A2C5}"/>
              </a:ext>
            </a:extLst>
          </p:cNvPr>
          <p:cNvCxnSpPr/>
          <p:nvPr/>
        </p:nvCxnSpPr>
        <p:spPr>
          <a:xfrm>
            <a:off x="4238397" y="1787891"/>
            <a:ext cx="0" cy="3551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">
            <a:extLst>
              <a:ext uri="{FF2B5EF4-FFF2-40B4-BE49-F238E27FC236}">
                <a16:creationId xmlns:a16="http://schemas.microsoft.com/office/drawing/2014/main" id="{DB46B07C-4C81-4F4F-A270-D0A783C37E16}"/>
              </a:ext>
            </a:extLst>
          </p:cNvPr>
          <p:cNvSpPr/>
          <p:nvPr/>
        </p:nvSpPr>
        <p:spPr>
          <a:xfrm>
            <a:off x="1981420" y="3564606"/>
            <a:ext cx="1302800" cy="992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 no improvement, are any other subtle signs of infection present? Or significant culture result?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226B0497-5DC0-419A-9BC7-6032021A22DA}"/>
              </a:ext>
            </a:extLst>
          </p:cNvPr>
          <p:cNvSpPr/>
          <p:nvPr/>
        </p:nvSpPr>
        <p:spPr>
          <a:xfrm>
            <a:off x="10477319" y="2157979"/>
            <a:ext cx="1379429" cy="78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 systemic signs only, look outside wound for sources of infection</a:t>
            </a:r>
          </a:p>
        </p:txBody>
      </p:sp>
      <p:sp>
        <p:nvSpPr>
          <p:cNvPr id="59" name="Rectangle 5">
            <a:extLst>
              <a:ext uri="{FF2B5EF4-FFF2-40B4-BE49-F238E27FC236}">
                <a16:creationId xmlns:a16="http://schemas.microsoft.com/office/drawing/2014/main" id="{CA71708E-CFE9-42DC-B71C-C95E6C4ABB20}"/>
              </a:ext>
            </a:extLst>
          </p:cNvPr>
          <p:cNvSpPr/>
          <p:nvPr/>
        </p:nvSpPr>
        <p:spPr>
          <a:xfrm>
            <a:off x="8814380" y="2162117"/>
            <a:ext cx="1537701" cy="78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Start broad-spectrum systemic antibiotics while awaiting culture results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5406D562-D29F-4E05-A8EE-B10F9C167179}"/>
              </a:ext>
            </a:extLst>
          </p:cNvPr>
          <p:cNvSpPr/>
          <p:nvPr/>
        </p:nvSpPr>
        <p:spPr>
          <a:xfrm>
            <a:off x="6718236" y="2159042"/>
            <a:ext cx="1316763" cy="939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100" dirty="0">
                <a:solidFill>
                  <a:schemeClr val="tx1"/>
                </a:solidFill>
              </a:rPr>
              <a:t>Consider combination therapy. Drain any local collections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71D7E73B-4DF4-41E8-9211-C95DFA02A52E}"/>
              </a:ext>
            </a:extLst>
          </p:cNvPr>
          <p:cNvSpPr/>
          <p:nvPr/>
        </p:nvSpPr>
        <p:spPr>
          <a:xfrm>
            <a:off x="3580015" y="2126918"/>
            <a:ext cx="1316763" cy="63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sz="1100" dirty="0">
                <a:solidFill>
                  <a:schemeClr val="tx1"/>
                </a:solidFill>
              </a:rPr>
              <a:t>Select topical antimicrobial </a:t>
            </a:r>
          </a:p>
          <a:p>
            <a:pPr algn="ctr"/>
            <a:r>
              <a:rPr lang="en-CA" altLang="ko-KR" sz="1100" dirty="0">
                <a:solidFill>
                  <a:schemeClr val="tx1"/>
                </a:solidFill>
              </a:rPr>
              <a:t>(box, bottom left)</a:t>
            </a: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81C23B09-BAC6-4FE2-B627-3ECDC4BB5600}"/>
              </a:ext>
            </a:extLst>
          </p:cNvPr>
          <p:cNvSpPr/>
          <p:nvPr/>
        </p:nvSpPr>
        <p:spPr>
          <a:xfrm>
            <a:off x="720953" y="3564605"/>
            <a:ext cx="1171766" cy="99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Treat or correct the underlying etiology and refer to a specialist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65BBAB-814F-4433-8D09-4956FD3C3922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917676" y="2443206"/>
            <a:ext cx="662339" cy="65531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1E656042-8F90-4C06-9D96-524942349C5D}"/>
              </a:ext>
            </a:extLst>
          </p:cNvPr>
          <p:cNvCxnSpPr>
            <a:cxnSpLocks/>
          </p:cNvCxnSpPr>
          <p:nvPr/>
        </p:nvCxnSpPr>
        <p:spPr>
          <a:xfrm flipH="1">
            <a:off x="2917676" y="3098520"/>
            <a:ext cx="1" cy="4660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2DA011-42C8-4D89-BBC5-9391817DA2A1}"/>
              </a:ext>
            </a:extLst>
          </p:cNvPr>
          <p:cNvCxnSpPr>
            <a:cxnSpLocks/>
          </p:cNvCxnSpPr>
          <p:nvPr/>
        </p:nvCxnSpPr>
        <p:spPr>
          <a:xfrm>
            <a:off x="3897948" y="3022798"/>
            <a:ext cx="0" cy="270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B8CCC4-A458-44C2-A0F1-6E571E921F09}"/>
              </a:ext>
            </a:extLst>
          </p:cNvPr>
          <p:cNvCxnSpPr>
            <a:cxnSpLocks/>
          </p:cNvCxnSpPr>
          <p:nvPr/>
        </p:nvCxnSpPr>
        <p:spPr>
          <a:xfrm>
            <a:off x="5047495" y="3022798"/>
            <a:ext cx="0" cy="270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5">
            <a:extLst>
              <a:ext uri="{FF2B5EF4-FFF2-40B4-BE49-F238E27FC236}">
                <a16:creationId xmlns:a16="http://schemas.microsoft.com/office/drawing/2014/main" id="{B7143570-CCB0-4F44-9B20-BC29FF4B79A1}"/>
              </a:ext>
            </a:extLst>
          </p:cNvPr>
          <p:cNvSpPr/>
          <p:nvPr/>
        </p:nvSpPr>
        <p:spPr>
          <a:xfrm>
            <a:off x="3402003" y="3294598"/>
            <a:ext cx="1018472" cy="678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Overt signs of infection eliminated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21004083-8A84-4738-BEF8-D4E376B1125B}"/>
              </a:ext>
            </a:extLst>
          </p:cNvPr>
          <p:cNvSpPr/>
          <p:nvPr/>
        </p:nvSpPr>
        <p:spPr>
          <a:xfrm>
            <a:off x="4538259" y="3292833"/>
            <a:ext cx="1018472" cy="67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Overt signs of infection not eliminated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7A7DAF-EBB3-41C9-B781-0DFB88B1758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5129392" y="3972603"/>
            <a:ext cx="1" cy="3217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">
            <a:extLst>
              <a:ext uri="{FF2B5EF4-FFF2-40B4-BE49-F238E27FC236}">
                <a16:creationId xmlns:a16="http://schemas.microsoft.com/office/drawing/2014/main" id="{1DFDB499-32D0-4026-8396-ADD9C4C8B939}"/>
              </a:ext>
            </a:extLst>
          </p:cNvPr>
          <p:cNvSpPr/>
          <p:nvPr/>
        </p:nvSpPr>
        <p:spPr>
          <a:xfrm>
            <a:off x="4543512" y="4294366"/>
            <a:ext cx="1171761" cy="67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Select alternative microbial agent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D8AD3061-25A8-4C2E-9A1F-E82250B59CF3}"/>
              </a:ext>
            </a:extLst>
          </p:cNvPr>
          <p:cNvSpPr/>
          <p:nvPr/>
        </p:nvSpPr>
        <p:spPr>
          <a:xfrm>
            <a:off x="6096000" y="4294366"/>
            <a:ext cx="1171761" cy="67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Consider adding antibiotic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DF8743-1E27-4FA2-9373-869B117F38D8}"/>
              </a:ext>
            </a:extLst>
          </p:cNvPr>
          <p:cNvCxnSpPr>
            <a:cxnSpLocks/>
          </p:cNvCxnSpPr>
          <p:nvPr/>
        </p:nvCxnSpPr>
        <p:spPr>
          <a:xfrm flipH="1">
            <a:off x="3897948" y="3022798"/>
            <a:ext cx="1149547" cy="16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39B3E72-666F-49B0-BA61-9F01260AB3D7}"/>
              </a:ext>
            </a:extLst>
          </p:cNvPr>
          <p:cNvCxnSpPr>
            <a:cxnSpLocks/>
          </p:cNvCxnSpPr>
          <p:nvPr/>
        </p:nvCxnSpPr>
        <p:spPr>
          <a:xfrm>
            <a:off x="4307109" y="2759493"/>
            <a:ext cx="0" cy="263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id="{0A15684A-2B74-446B-B13B-395B389C3838}"/>
              </a:ext>
            </a:extLst>
          </p:cNvPr>
          <p:cNvSpPr/>
          <p:nvPr/>
        </p:nvSpPr>
        <p:spPr>
          <a:xfrm>
            <a:off x="3799644" y="5392569"/>
            <a:ext cx="3338004" cy="855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antimicrobial therapy. Monitor wound progress. Continue managing would according to local protocol. Reconsider antimicrobial treatment if wound or patient status changes adversely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E46322-4AED-4CA8-962F-EE494F570C34}"/>
              </a:ext>
            </a:extLst>
          </p:cNvPr>
          <p:cNvCxnSpPr>
            <a:cxnSpLocks/>
          </p:cNvCxnSpPr>
          <p:nvPr/>
        </p:nvCxnSpPr>
        <p:spPr>
          <a:xfrm>
            <a:off x="4076981" y="3970833"/>
            <a:ext cx="0" cy="14217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0E570F4-2204-428E-9B57-0B7EC4854683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9101406" y="3329249"/>
            <a:ext cx="2361" cy="232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B6430D7-1F69-44FA-BE3B-1E201A22F108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10246797" y="3329249"/>
            <a:ext cx="197" cy="232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1729B-BE88-4181-B750-536153A0B9DB}"/>
              </a:ext>
            </a:extLst>
          </p:cNvPr>
          <p:cNvCxnSpPr>
            <a:cxnSpLocks/>
          </p:cNvCxnSpPr>
          <p:nvPr/>
        </p:nvCxnSpPr>
        <p:spPr>
          <a:xfrm flipH="1">
            <a:off x="9097251" y="3329249"/>
            <a:ext cx="1149546" cy="16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A7BDA6-756D-41A3-824D-42016A14BB79}"/>
              </a:ext>
            </a:extLst>
          </p:cNvPr>
          <p:cNvCxnSpPr>
            <a:cxnSpLocks/>
          </p:cNvCxnSpPr>
          <p:nvPr/>
        </p:nvCxnSpPr>
        <p:spPr>
          <a:xfrm>
            <a:off x="9508751" y="2939544"/>
            <a:ext cx="0" cy="3892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5">
            <a:extLst>
              <a:ext uri="{FF2B5EF4-FFF2-40B4-BE49-F238E27FC236}">
                <a16:creationId xmlns:a16="http://schemas.microsoft.com/office/drawing/2014/main" id="{B586F4A4-1608-4923-9FC8-499BC7EA1222}"/>
              </a:ext>
            </a:extLst>
          </p:cNvPr>
          <p:cNvSpPr/>
          <p:nvPr/>
        </p:nvSpPr>
        <p:spPr>
          <a:xfrm>
            <a:off x="8643692" y="3561999"/>
            <a:ext cx="920150" cy="56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Good clinical response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Rectangle 5">
            <a:extLst>
              <a:ext uri="{FF2B5EF4-FFF2-40B4-BE49-F238E27FC236}">
                <a16:creationId xmlns:a16="http://schemas.microsoft.com/office/drawing/2014/main" id="{E3BEA62F-04EA-4096-ADDF-E86C85241AE4}"/>
              </a:ext>
            </a:extLst>
          </p:cNvPr>
          <p:cNvSpPr/>
          <p:nvPr/>
        </p:nvSpPr>
        <p:spPr>
          <a:xfrm>
            <a:off x="9808061" y="3561999"/>
            <a:ext cx="877866" cy="565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Poor clinical response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Rectangle 5">
            <a:extLst>
              <a:ext uri="{FF2B5EF4-FFF2-40B4-BE49-F238E27FC236}">
                <a16:creationId xmlns:a16="http://schemas.microsoft.com/office/drawing/2014/main" id="{5C111B52-E691-47D2-A3DF-4073399D3921}"/>
              </a:ext>
            </a:extLst>
          </p:cNvPr>
          <p:cNvSpPr/>
          <p:nvPr/>
        </p:nvSpPr>
        <p:spPr>
          <a:xfrm>
            <a:off x="8517886" y="4704386"/>
            <a:ext cx="1171761" cy="1046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Complete the course of antibiotics and reassess wound and patient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5">
            <a:extLst>
              <a:ext uri="{FF2B5EF4-FFF2-40B4-BE49-F238E27FC236}">
                <a16:creationId xmlns:a16="http://schemas.microsoft.com/office/drawing/2014/main" id="{D1B027A7-8F80-495C-AA01-4BF35EA47428}"/>
              </a:ext>
            </a:extLst>
          </p:cNvPr>
          <p:cNvSpPr/>
          <p:nvPr/>
        </p:nvSpPr>
        <p:spPr>
          <a:xfrm>
            <a:off x="10312434" y="4704386"/>
            <a:ext cx="1396231" cy="1046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Adjust antibiotic selection according to causative agent, sensitivity, and patient preference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1CF2C5-A473-473D-95F0-B1E6C28B9C24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9097251" y="4159348"/>
            <a:ext cx="6516" cy="5450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005702-FEEC-4B3B-B596-07B0290CF5F7}"/>
              </a:ext>
            </a:extLst>
          </p:cNvPr>
          <p:cNvCxnSpPr>
            <a:cxnSpLocks/>
          </p:cNvCxnSpPr>
          <p:nvPr/>
        </p:nvCxnSpPr>
        <p:spPr>
          <a:xfrm>
            <a:off x="10545791" y="4159348"/>
            <a:ext cx="6516" cy="5450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or: Elbow 669">
            <a:extLst>
              <a:ext uri="{FF2B5EF4-FFF2-40B4-BE49-F238E27FC236}">
                <a16:creationId xmlns:a16="http://schemas.microsoft.com/office/drawing/2014/main" id="{CC11B1EE-FF91-419A-B25D-DE1140E32798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 flipV="1">
            <a:off x="7137650" y="5227571"/>
            <a:ext cx="1380236" cy="72937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FEF94C5-0B14-44DB-BBDA-2D41131BF215}"/>
              </a:ext>
            </a:extLst>
          </p:cNvPr>
          <p:cNvCxnSpPr>
            <a:cxnSpLocks/>
          </p:cNvCxnSpPr>
          <p:nvPr/>
        </p:nvCxnSpPr>
        <p:spPr>
          <a:xfrm rot="10800000">
            <a:off x="9530010" y="3172790"/>
            <a:ext cx="1753508" cy="223379"/>
          </a:xfrm>
          <a:prstGeom prst="bentConnector3">
            <a:avLst>
              <a:gd name="adj1" fmla="val -12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7BE321A-1CC1-4ECC-88BB-81221308CF53}"/>
              </a:ext>
            </a:extLst>
          </p:cNvPr>
          <p:cNvCxnSpPr>
            <a:cxnSpLocks/>
          </p:cNvCxnSpPr>
          <p:nvPr/>
        </p:nvCxnSpPr>
        <p:spPr>
          <a:xfrm>
            <a:off x="11283518" y="3392136"/>
            <a:ext cx="0" cy="13122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EB5C9765-6D6C-40AD-9A47-94C0B7311683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5714807" y="4633366"/>
            <a:ext cx="381193" cy="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216F18-2B11-44B2-BCEC-3027E8EC9C70}"/>
              </a:ext>
            </a:extLst>
          </p:cNvPr>
          <p:cNvCxnSpPr>
            <a:cxnSpLocks/>
          </p:cNvCxnSpPr>
          <p:nvPr/>
        </p:nvCxnSpPr>
        <p:spPr>
          <a:xfrm>
            <a:off x="8048125" y="2475329"/>
            <a:ext cx="7662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E5C24AD-D4C1-435B-9C68-AD988A2C493B}"/>
              </a:ext>
            </a:extLst>
          </p:cNvPr>
          <p:cNvCxnSpPr>
            <a:cxnSpLocks/>
          </p:cNvCxnSpPr>
          <p:nvPr/>
        </p:nvCxnSpPr>
        <p:spPr>
          <a:xfrm flipH="1">
            <a:off x="4896778" y="2443206"/>
            <a:ext cx="18214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C39EB19-136A-4E48-A2CB-0CD1B23FFC87}"/>
              </a:ext>
            </a:extLst>
          </p:cNvPr>
          <p:cNvCxnSpPr>
            <a:cxnSpLocks/>
          </p:cNvCxnSpPr>
          <p:nvPr/>
        </p:nvCxnSpPr>
        <p:spPr>
          <a:xfrm>
            <a:off x="5659958" y="2891145"/>
            <a:ext cx="0" cy="14032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AB31589-14BF-42DB-BB50-74A17F40731D}"/>
              </a:ext>
            </a:extLst>
          </p:cNvPr>
          <p:cNvCxnSpPr>
            <a:cxnSpLocks/>
          </p:cNvCxnSpPr>
          <p:nvPr/>
        </p:nvCxnSpPr>
        <p:spPr>
          <a:xfrm flipH="1">
            <a:off x="4316336" y="2891145"/>
            <a:ext cx="13436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0B3CC2-DC79-49D3-B6F2-7A68CCEAA67D}"/>
              </a:ext>
            </a:extLst>
          </p:cNvPr>
          <p:cNvCxnSpPr>
            <a:cxnSpLocks/>
          </p:cNvCxnSpPr>
          <p:nvPr/>
        </p:nvCxnSpPr>
        <p:spPr>
          <a:xfrm>
            <a:off x="6620078" y="2897673"/>
            <a:ext cx="0" cy="140322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A9B7104-76E2-4342-8EE0-F66BD348B41F}"/>
              </a:ext>
            </a:extLst>
          </p:cNvPr>
          <p:cNvCxnSpPr>
            <a:cxnSpLocks/>
          </p:cNvCxnSpPr>
          <p:nvPr/>
        </p:nvCxnSpPr>
        <p:spPr>
          <a:xfrm flipH="1" flipV="1">
            <a:off x="5714807" y="2891145"/>
            <a:ext cx="905271" cy="65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90">
            <a:extLst>
              <a:ext uri="{FF2B5EF4-FFF2-40B4-BE49-F238E27FC236}">
                <a16:creationId xmlns:a16="http://schemas.microsoft.com/office/drawing/2014/main" id="{04439D51-2D89-48D5-8E87-88EA60026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1056"/>
              </p:ext>
            </p:extLst>
          </p:nvPr>
        </p:nvGraphicFramePr>
        <p:xfrm>
          <a:off x="301039" y="4741347"/>
          <a:ext cx="331195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6">
                  <a:extLst>
                    <a:ext uri="{9D8B030D-6E8A-4147-A177-3AD203B41FA5}">
                      <a16:colId xmlns:a16="http://schemas.microsoft.com/office/drawing/2014/main" val="4136046182"/>
                    </a:ext>
                  </a:extLst>
                </a:gridCol>
                <a:gridCol w="1655976">
                  <a:extLst>
                    <a:ext uri="{9D8B030D-6E8A-4147-A177-3AD203B41FA5}">
                      <a16:colId xmlns:a16="http://schemas.microsoft.com/office/drawing/2014/main" val="1270846358"/>
                    </a:ext>
                  </a:extLst>
                </a:gridCol>
              </a:tblGrid>
              <a:tr h="175401">
                <a:tc gridSpan="2">
                  <a:txBody>
                    <a:bodyPr/>
                    <a:lstStyle/>
                    <a:p>
                      <a:r>
                        <a:rPr lang="en-CA" sz="1100" b="0" dirty="0"/>
                        <a:t>Factors to consider when selecting antimicrobials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6469"/>
                  </a:ext>
                </a:extLst>
              </a:tr>
              <a:tr h="175401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chemeClr val="accent1"/>
                          </a:solidFill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chemeClr val="accent1"/>
                          </a:solidFill>
                        </a:rPr>
                        <a:t>Dressing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19164"/>
                  </a:ext>
                </a:extLst>
              </a:tr>
              <a:tr h="175401">
                <a:tc>
                  <a:txBody>
                    <a:bodyPr/>
                    <a:lstStyle/>
                    <a:p>
                      <a:r>
                        <a:rPr lang="en-CA" sz="11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Absorbency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42250"/>
                  </a:ext>
                </a:extLst>
              </a:tr>
              <a:tr h="175401">
                <a:tc>
                  <a:txBody>
                    <a:bodyPr/>
                    <a:lstStyle/>
                    <a:p>
                      <a:r>
                        <a:rPr lang="en-CA" sz="1100" dirty="0"/>
                        <a:t>Efficacy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Comfortability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79938"/>
                  </a:ext>
                </a:extLst>
              </a:tr>
              <a:tr h="175401">
                <a:tc>
                  <a:txBody>
                    <a:bodyPr/>
                    <a:lstStyle/>
                    <a:p>
                      <a:r>
                        <a:rPr lang="en-CA" sz="1100" dirty="0"/>
                        <a:t>Cytotoxicity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Odour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15946"/>
                  </a:ext>
                </a:extLst>
              </a:tr>
              <a:tr h="175401">
                <a:tc>
                  <a:txBody>
                    <a:bodyPr/>
                    <a:lstStyle/>
                    <a:p>
                      <a:r>
                        <a:rPr lang="en-CA" sz="1100" dirty="0"/>
                        <a:t>Allergenicity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Pain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7426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575F632-A23E-A540-8FDC-76BB6546E919}"/>
              </a:ext>
            </a:extLst>
          </p:cNvPr>
          <p:cNvSpPr/>
          <p:nvPr/>
        </p:nvSpPr>
        <p:spPr>
          <a:xfrm>
            <a:off x="7622340" y="6247592"/>
            <a:ext cx="394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Managing Wound Infection</a:t>
            </a:r>
          </a:p>
        </p:txBody>
      </p:sp>
    </p:spTree>
    <p:extLst>
      <p:ext uri="{BB962C8B-B14F-4D97-AF65-F5344CB8AC3E}">
        <p14:creationId xmlns:p14="http://schemas.microsoft.com/office/powerpoint/2010/main" val="88468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845</Words>
  <Application>Microsoft Macintosh PowerPoint</Application>
  <PresentationFormat>Widescreen</PresentationFormat>
  <Paragraphs>170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Muskaan Sachdeva</dc:creator>
  <cp:lastModifiedBy>Muskaan Sachdeva</cp:lastModifiedBy>
  <cp:revision>24</cp:revision>
  <dcterms:created xsi:type="dcterms:W3CDTF">2021-05-29T20:27:18Z</dcterms:created>
  <dcterms:modified xsi:type="dcterms:W3CDTF">2021-05-29T21:43:19Z</dcterms:modified>
</cp:coreProperties>
</file>