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65" r:id="rId3"/>
    <p:sldId id="260" r:id="rId4"/>
    <p:sldId id="259" r:id="rId5"/>
    <p:sldId id="258" r:id="rId6"/>
    <p:sldId id="257" r:id="rId7"/>
    <p:sldId id="262"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714"/>
  </p:normalViewPr>
  <p:slideViewPr>
    <p:cSldViewPr snapToGrid="0" snapToObjects="1">
      <p:cViewPr varScale="1">
        <p:scale>
          <a:sx n="58" d="100"/>
          <a:sy n="58" d="100"/>
        </p:scale>
        <p:origin x="9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8F9B6-6BCF-A94F-9347-C731702D8FB9}"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7BA18-62C7-0848-87BF-24B2B8E6C5B1}" type="slidenum">
              <a:rPr lang="en-US" smtClean="0"/>
              <a:t>‹#›</a:t>
            </a:fld>
            <a:endParaRPr lang="en-US"/>
          </a:p>
        </p:txBody>
      </p:sp>
    </p:spTree>
    <p:extLst>
      <p:ext uri="{BB962C8B-B14F-4D97-AF65-F5344CB8AC3E}">
        <p14:creationId xmlns:p14="http://schemas.microsoft.com/office/powerpoint/2010/main" val="202010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55E5E2-43B9-604B-AE8B-8D1F0271E312}" type="slidenum">
              <a:rPr lang="en-US" smtClean="0"/>
              <a:t>5</a:t>
            </a:fld>
            <a:endParaRPr lang="en-US"/>
          </a:p>
        </p:txBody>
      </p:sp>
    </p:spTree>
    <p:extLst>
      <p:ext uri="{BB962C8B-B14F-4D97-AF65-F5344CB8AC3E}">
        <p14:creationId xmlns:p14="http://schemas.microsoft.com/office/powerpoint/2010/main" val="264101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CA5A-5288-034A-8651-8CB20CA49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39CF40-F673-C548-8649-3E3B5A212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5E70FE-DFFF-4B45-8E3F-E838E0CB15CA}"/>
              </a:ext>
            </a:extLst>
          </p:cNvPr>
          <p:cNvSpPr>
            <a:spLocks noGrp="1"/>
          </p:cNvSpPr>
          <p:nvPr>
            <p:ph type="dt" sz="half" idx="10"/>
          </p:nvPr>
        </p:nvSpPr>
        <p:spPr/>
        <p:txBody>
          <a:bodyPr/>
          <a:lstStyle/>
          <a:p>
            <a:fld id="{30108219-2865-1D45-9DCD-E160497CCD36}" type="datetimeFigureOut">
              <a:rPr lang="en-US" smtClean="0"/>
              <a:t>6/6/2021</a:t>
            </a:fld>
            <a:endParaRPr lang="en-US"/>
          </a:p>
        </p:txBody>
      </p:sp>
      <p:sp>
        <p:nvSpPr>
          <p:cNvPr id="5" name="Footer Placeholder 4">
            <a:extLst>
              <a:ext uri="{FF2B5EF4-FFF2-40B4-BE49-F238E27FC236}">
                <a16:creationId xmlns:a16="http://schemas.microsoft.com/office/drawing/2014/main" id="{E06FF679-2E10-3A42-A9E8-4AE63315C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48988-993C-2A46-B3AE-DFC6671AA3F1}"/>
              </a:ext>
            </a:extLst>
          </p:cNvPr>
          <p:cNvSpPr>
            <a:spLocks noGrp="1"/>
          </p:cNvSpPr>
          <p:nvPr>
            <p:ph type="sldNum" sz="quarter" idx="12"/>
          </p:nvPr>
        </p:nvSpPr>
        <p:spPr/>
        <p:txBody>
          <a:bodyPr/>
          <a:lstStyle/>
          <a:p>
            <a:fld id="{E56D7093-8101-3640-9B30-B968B7A316E5}" type="slidenum">
              <a:rPr lang="en-US" smtClean="0"/>
              <a:t>‹#›</a:t>
            </a:fld>
            <a:endParaRPr lang="en-US"/>
          </a:p>
        </p:txBody>
      </p:sp>
    </p:spTree>
    <p:extLst>
      <p:ext uri="{BB962C8B-B14F-4D97-AF65-F5344CB8AC3E}">
        <p14:creationId xmlns:p14="http://schemas.microsoft.com/office/powerpoint/2010/main" val="85974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F99D-ED65-9044-BE27-1E402B3C20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AB1924-4718-FA4C-BA96-F9BAA228C3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9C820-8AC5-2C40-823C-A350437C2081}"/>
              </a:ext>
            </a:extLst>
          </p:cNvPr>
          <p:cNvSpPr>
            <a:spLocks noGrp="1"/>
          </p:cNvSpPr>
          <p:nvPr>
            <p:ph type="dt" sz="half" idx="10"/>
          </p:nvPr>
        </p:nvSpPr>
        <p:spPr/>
        <p:txBody>
          <a:bodyPr/>
          <a:lstStyle/>
          <a:p>
            <a:fld id="{30108219-2865-1D45-9DCD-E160497CCD36}" type="datetimeFigureOut">
              <a:rPr lang="en-US" smtClean="0"/>
              <a:t>6/6/2021</a:t>
            </a:fld>
            <a:endParaRPr lang="en-US"/>
          </a:p>
        </p:txBody>
      </p:sp>
      <p:sp>
        <p:nvSpPr>
          <p:cNvPr id="5" name="Footer Placeholder 4">
            <a:extLst>
              <a:ext uri="{FF2B5EF4-FFF2-40B4-BE49-F238E27FC236}">
                <a16:creationId xmlns:a16="http://schemas.microsoft.com/office/drawing/2014/main" id="{5EE03C6B-BD2B-8A47-8F47-7573CF264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121A7-AB62-C346-A541-F049D864645B}"/>
              </a:ext>
            </a:extLst>
          </p:cNvPr>
          <p:cNvSpPr>
            <a:spLocks noGrp="1"/>
          </p:cNvSpPr>
          <p:nvPr>
            <p:ph type="sldNum" sz="quarter" idx="12"/>
          </p:nvPr>
        </p:nvSpPr>
        <p:spPr/>
        <p:txBody>
          <a:bodyPr/>
          <a:lstStyle/>
          <a:p>
            <a:fld id="{E56D7093-8101-3640-9B30-B968B7A316E5}" type="slidenum">
              <a:rPr lang="en-US" smtClean="0"/>
              <a:t>‹#›</a:t>
            </a:fld>
            <a:endParaRPr lang="en-US"/>
          </a:p>
        </p:txBody>
      </p:sp>
    </p:spTree>
    <p:extLst>
      <p:ext uri="{BB962C8B-B14F-4D97-AF65-F5344CB8AC3E}">
        <p14:creationId xmlns:p14="http://schemas.microsoft.com/office/powerpoint/2010/main" val="301882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0BC862-30D6-AD4B-AE75-AEA8043FE2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2C2F15-59EF-6845-BDC6-1928240595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7818A-9450-F54E-AB4F-0E900E6302F7}"/>
              </a:ext>
            </a:extLst>
          </p:cNvPr>
          <p:cNvSpPr>
            <a:spLocks noGrp="1"/>
          </p:cNvSpPr>
          <p:nvPr>
            <p:ph type="dt" sz="half" idx="10"/>
          </p:nvPr>
        </p:nvSpPr>
        <p:spPr/>
        <p:txBody>
          <a:bodyPr/>
          <a:lstStyle/>
          <a:p>
            <a:fld id="{30108219-2865-1D45-9DCD-E160497CCD36}" type="datetimeFigureOut">
              <a:rPr lang="en-US" smtClean="0"/>
              <a:t>6/6/2021</a:t>
            </a:fld>
            <a:endParaRPr lang="en-US"/>
          </a:p>
        </p:txBody>
      </p:sp>
      <p:sp>
        <p:nvSpPr>
          <p:cNvPr id="5" name="Footer Placeholder 4">
            <a:extLst>
              <a:ext uri="{FF2B5EF4-FFF2-40B4-BE49-F238E27FC236}">
                <a16:creationId xmlns:a16="http://schemas.microsoft.com/office/drawing/2014/main" id="{C5186937-4319-DD41-A2AB-2D8A7A0E0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7938C-C723-F745-B30E-B527C29B6C74}"/>
              </a:ext>
            </a:extLst>
          </p:cNvPr>
          <p:cNvSpPr>
            <a:spLocks noGrp="1"/>
          </p:cNvSpPr>
          <p:nvPr>
            <p:ph type="sldNum" sz="quarter" idx="12"/>
          </p:nvPr>
        </p:nvSpPr>
        <p:spPr/>
        <p:txBody>
          <a:bodyPr/>
          <a:lstStyle/>
          <a:p>
            <a:fld id="{E56D7093-8101-3640-9B30-B968B7A316E5}" type="slidenum">
              <a:rPr lang="en-US" smtClean="0"/>
              <a:t>‹#›</a:t>
            </a:fld>
            <a:endParaRPr lang="en-US"/>
          </a:p>
        </p:txBody>
      </p:sp>
    </p:spTree>
    <p:extLst>
      <p:ext uri="{BB962C8B-B14F-4D97-AF65-F5344CB8AC3E}">
        <p14:creationId xmlns:p14="http://schemas.microsoft.com/office/powerpoint/2010/main" val="163646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5813-F545-8D48-9CBA-6B9CC0A25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5FE00-9ED4-BB41-BB35-2AB02EA3B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75D90-3F92-FC49-934A-0AEEA5328DEB}"/>
              </a:ext>
            </a:extLst>
          </p:cNvPr>
          <p:cNvSpPr>
            <a:spLocks noGrp="1"/>
          </p:cNvSpPr>
          <p:nvPr>
            <p:ph type="dt" sz="half" idx="10"/>
          </p:nvPr>
        </p:nvSpPr>
        <p:spPr/>
        <p:txBody>
          <a:bodyPr/>
          <a:lstStyle/>
          <a:p>
            <a:fld id="{30108219-2865-1D45-9DCD-E160497CCD36}" type="datetimeFigureOut">
              <a:rPr lang="en-US" smtClean="0"/>
              <a:t>6/6/2021</a:t>
            </a:fld>
            <a:endParaRPr lang="en-US"/>
          </a:p>
        </p:txBody>
      </p:sp>
      <p:sp>
        <p:nvSpPr>
          <p:cNvPr id="5" name="Footer Placeholder 4">
            <a:extLst>
              <a:ext uri="{FF2B5EF4-FFF2-40B4-BE49-F238E27FC236}">
                <a16:creationId xmlns:a16="http://schemas.microsoft.com/office/drawing/2014/main" id="{7444605E-A17E-9246-9B81-8E9847BD9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68976-09D0-AA42-B378-12444918FF7B}"/>
              </a:ext>
            </a:extLst>
          </p:cNvPr>
          <p:cNvSpPr>
            <a:spLocks noGrp="1"/>
          </p:cNvSpPr>
          <p:nvPr>
            <p:ph type="sldNum" sz="quarter" idx="12"/>
          </p:nvPr>
        </p:nvSpPr>
        <p:spPr/>
        <p:txBody>
          <a:bodyPr/>
          <a:lstStyle/>
          <a:p>
            <a:fld id="{E56D7093-8101-3640-9B30-B968B7A316E5}" type="slidenum">
              <a:rPr lang="en-US" smtClean="0"/>
              <a:t>‹#›</a:t>
            </a:fld>
            <a:endParaRPr lang="en-US"/>
          </a:p>
        </p:txBody>
      </p:sp>
    </p:spTree>
    <p:extLst>
      <p:ext uri="{BB962C8B-B14F-4D97-AF65-F5344CB8AC3E}">
        <p14:creationId xmlns:p14="http://schemas.microsoft.com/office/powerpoint/2010/main" val="140293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9F03-DDCD-6045-B977-87405C984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E0CCC-71AD-B344-B9C9-17998E4468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70FB18-B892-6C45-9E06-C0E5434AF6CA}"/>
              </a:ext>
            </a:extLst>
          </p:cNvPr>
          <p:cNvSpPr>
            <a:spLocks noGrp="1"/>
          </p:cNvSpPr>
          <p:nvPr>
            <p:ph type="dt" sz="half" idx="10"/>
          </p:nvPr>
        </p:nvSpPr>
        <p:spPr/>
        <p:txBody>
          <a:bodyPr/>
          <a:lstStyle/>
          <a:p>
            <a:fld id="{30108219-2865-1D45-9DCD-E160497CCD36}" type="datetimeFigureOut">
              <a:rPr lang="en-US" smtClean="0"/>
              <a:t>6/6/2021</a:t>
            </a:fld>
            <a:endParaRPr lang="en-US"/>
          </a:p>
        </p:txBody>
      </p:sp>
      <p:sp>
        <p:nvSpPr>
          <p:cNvPr id="5" name="Footer Placeholder 4">
            <a:extLst>
              <a:ext uri="{FF2B5EF4-FFF2-40B4-BE49-F238E27FC236}">
                <a16:creationId xmlns:a16="http://schemas.microsoft.com/office/drawing/2014/main" id="{51F0FAAB-D9E9-5B4C-A256-73F074AC5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8440E-9826-9448-B057-EA792DBFAAA4}"/>
              </a:ext>
            </a:extLst>
          </p:cNvPr>
          <p:cNvSpPr>
            <a:spLocks noGrp="1"/>
          </p:cNvSpPr>
          <p:nvPr>
            <p:ph type="sldNum" sz="quarter" idx="12"/>
          </p:nvPr>
        </p:nvSpPr>
        <p:spPr/>
        <p:txBody>
          <a:bodyPr/>
          <a:lstStyle/>
          <a:p>
            <a:fld id="{E56D7093-8101-3640-9B30-B968B7A316E5}" type="slidenum">
              <a:rPr lang="en-US" smtClean="0"/>
              <a:t>‹#›</a:t>
            </a:fld>
            <a:endParaRPr lang="en-US"/>
          </a:p>
        </p:txBody>
      </p:sp>
    </p:spTree>
    <p:extLst>
      <p:ext uri="{BB962C8B-B14F-4D97-AF65-F5344CB8AC3E}">
        <p14:creationId xmlns:p14="http://schemas.microsoft.com/office/powerpoint/2010/main" val="418132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6B68-573C-1845-8C06-6BB6F5155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199C5-BD10-ED4A-AAC3-FB025B8437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B91B88-980F-D643-A79D-0CD2DF3151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ED5EE-9D35-1543-AFBB-5EB61CBFF88D}"/>
              </a:ext>
            </a:extLst>
          </p:cNvPr>
          <p:cNvSpPr>
            <a:spLocks noGrp="1"/>
          </p:cNvSpPr>
          <p:nvPr>
            <p:ph type="dt" sz="half" idx="10"/>
          </p:nvPr>
        </p:nvSpPr>
        <p:spPr/>
        <p:txBody>
          <a:bodyPr/>
          <a:lstStyle/>
          <a:p>
            <a:fld id="{30108219-2865-1D45-9DCD-E160497CCD36}" type="datetimeFigureOut">
              <a:rPr lang="en-US" smtClean="0"/>
              <a:t>6/6/2021</a:t>
            </a:fld>
            <a:endParaRPr lang="en-US"/>
          </a:p>
        </p:txBody>
      </p:sp>
      <p:sp>
        <p:nvSpPr>
          <p:cNvPr id="6" name="Footer Placeholder 5">
            <a:extLst>
              <a:ext uri="{FF2B5EF4-FFF2-40B4-BE49-F238E27FC236}">
                <a16:creationId xmlns:a16="http://schemas.microsoft.com/office/drawing/2014/main" id="{E0ED56B0-CEDA-A547-90DA-5B8A52586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3F85B-E870-894C-85CB-1907EA6C7B05}"/>
              </a:ext>
            </a:extLst>
          </p:cNvPr>
          <p:cNvSpPr>
            <a:spLocks noGrp="1"/>
          </p:cNvSpPr>
          <p:nvPr>
            <p:ph type="sldNum" sz="quarter" idx="12"/>
          </p:nvPr>
        </p:nvSpPr>
        <p:spPr/>
        <p:txBody>
          <a:bodyPr/>
          <a:lstStyle/>
          <a:p>
            <a:fld id="{E56D7093-8101-3640-9B30-B968B7A316E5}" type="slidenum">
              <a:rPr lang="en-US" smtClean="0"/>
              <a:t>‹#›</a:t>
            </a:fld>
            <a:endParaRPr lang="en-US"/>
          </a:p>
        </p:txBody>
      </p:sp>
    </p:spTree>
    <p:extLst>
      <p:ext uri="{BB962C8B-B14F-4D97-AF65-F5344CB8AC3E}">
        <p14:creationId xmlns:p14="http://schemas.microsoft.com/office/powerpoint/2010/main" val="408257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719B-F065-FA48-BFD5-48F58D1BCB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7ADF06-E1A8-BD4E-9DC3-CF151AC456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E139E-B054-7248-820C-404A2E2F6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F3D6E-E2EC-9443-BB54-91962A8E3B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0E516E-7FCA-5F4B-94E8-7678D38EB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C63A06-F451-8E41-A053-BC2276E3603A}"/>
              </a:ext>
            </a:extLst>
          </p:cNvPr>
          <p:cNvSpPr>
            <a:spLocks noGrp="1"/>
          </p:cNvSpPr>
          <p:nvPr>
            <p:ph type="dt" sz="half" idx="10"/>
          </p:nvPr>
        </p:nvSpPr>
        <p:spPr/>
        <p:txBody>
          <a:bodyPr/>
          <a:lstStyle/>
          <a:p>
            <a:fld id="{30108219-2865-1D45-9DCD-E160497CCD36}" type="datetimeFigureOut">
              <a:rPr lang="en-US" smtClean="0"/>
              <a:t>6/6/2021</a:t>
            </a:fld>
            <a:endParaRPr lang="en-US"/>
          </a:p>
        </p:txBody>
      </p:sp>
      <p:sp>
        <p:nvSpPr>
          <p:cNvPr id="8" name="Footer Placeholder 7">
            <a:extLst>
              <a:ext uri="{FF2B5EF4-FFF2-40B4-BE49-F238E27FC236}">
                <a16:creationId xmlns:a16="http://schemas.microsoft.com/office/drawing/2014/main" id="{79752210-838E-8D4C-B605-424914CE91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2C016-0426-E64B-8667-A7A7ACA1F5BC}"/>
              </a:ext>
            </a:extLst>
          </p:cNvPr>
          <p:cNvSpPr>
            <a:spLocks noGrp="1"/>
          </p:cNvSpPr>
          <p:nvPr>
            <p:ph type="sldNum" sz="quarter" idx="12"/>
          </p:nvPr>
        </p:nvSpPr>
        <p:spPr/>
        <p:txBody>
          <a:bodyPr/>
          <a:lstStyle/>
          <a:p>
            <a:fld id="{E56D7093-8101-3640-9B30-B968B7A316E5}" type="slidenum">
              <a:rPr lang="en-US" smtClean="0"/>
              <a:t>‹#›</a:t>
            </a:fld>
            <a:endParaRPr lang="en-US"/>
          </a:p>
        </p:txBody>
      </p:sp>
    </p:spTree>
    <p:extLst>
      <p:ext uri="{BB962C8B-B14F-4D97-AF65-F5344CB8AC3E}">
        <p14:creationId xmlns:p14="http://schemas.microsoft.com/office/powerpoint/2010/main" val="393202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0365-99D6-6E48-8BED-6C209C290C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C72815-70E4-E547-B9F8-F982571F34DD}"/>
              </a:ext>
            </a:extLst>
          </p:cNvPr>
          <p:cNvSpPr>
            <a:spLocks noGrp="1"/>
          </p:cNvSpPr>
          <p:nvPr>
            <p:ph type="dt" sz="half" idx="10"/>
          </p:nvPr>
        </p:nvSpPr>
        <p:spPr/>
        <p:txBody>
          <a:bodyPr/>
          <a:lstStyle/>
          <a:p>
            <a:fld id="{30108219-2865-1D45-9DCD-E160497CCD36}" type="datetimeFigureOut">
              <a:rPr lang="en-US" smtClean="0"/>
              <a:t>6/6/2021</a:t>
            </a:fld>
            <a:endParaRPr lang="en-US"/>
          </a:p>
        </p:txBody>
      </p:sp>
      <p:sp>
        <p:nvSpPr>
          <p:cNvPr id="4" name="Footer Placeholder 3">
            <a:extLst>
              <a:ext uri="{FF2B5EF4-FFF2-40B4-BE49-F238E27FC236}">
                <a16:creationId xmlns:a16="http://schemas.microsoft.com/office/drawing/2014/main" id="{6C036CEA-2D44-C148-B1D9-64273DB8FC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68EB8B-286B-3C4D-B567-9F5A8A88750C}"/>
              </a:ext>
            </a:extLst>
          </p:cNvPr>
          <p:cNvSpPr>
            <a:spLocks noGrp="1"/>
          </p:cNvSpPr>
          <p:nvPr>
            <p:ph type="sldNum" sz="quarter" idx="12"/>
          </p:nvPr>
        </p:nvSpPr>
        <p:spPr/>
        <p:txBody>
          <a:bodyPr/>
          <a:lstStyle/>
          <a:p>
            <a:fld id="{E56D7093-8101-3640-9B30-B968B7A316E5}" type="slidenum">
              <a:rPr lang="en-US" smtClean="0"/>
              <a:t>‹#›</a:t>
            </a:fld>
            <a:endParaRPr lang="en-US"/>
          </a:p>
        </p:txBody>
      </p:sp>
    </p:spTree>
    <p:extLst>
      <p:ext uri="{BB962C8B-B14F-4D97-AF65-F5344CB8AC3E}">
        <p14:creationId xmlns:p14="http://schemas.microsoft.com/office/powerpoint/2010/main" val="415821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85DEC4-C8F2-924E-9970-D34EB09C541B}"/>
              </a:ext>
            </a:extLst>
          </p:cNvPr>
          <p:cNvSpPr>
            <a:spLocks noGrp="1"/>
          </p:cNvSpPr>
          <p:nvPr>
            <p:ph type="dt" sz="half" idx="10"/>
          </p:nvPr>
        </p:nvSpPr>
        <p:spPr/>
        <p:txBody>
          <a:bodyPr/>
          <a:lstStyle/>
          <a:p>
            <a:fld id="{30108219-2865-1D45-9DCD-E160497CCD36}" type="datetimeFigureOut">
              <a:rPr lang="en-US" smtClean="0"/>
              <a:t>6/6/2021</a:t>
            </a:fld>
            <a:endParaRPr lang="en-US"/>
          </a:p>
        </p:txBody>
      </p:sp>
      <p:sp>
        <p:nvSpPr>
          <p:cNvPr id="3" name="Footer Placeholder 2">
            <a:extLst>
              <a:ext uri="{FF2B5EF4-FFF2-40B4-BE49-F238E27FC236}">
                <a16:creationId xmlns:a16="http://schemas.microsoft.com/office/drawing/2014/main" id="{DDB58A48-EADD-1941-9835-095631AE4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CC0CF8-CEA0-4840-B915-2DFC8E277E35}"/>
              </a:ext>
            </a:extLst>
          </p:cNvPr>
          <p:cNvSpPr>
            <a:spLocks noGrp="1"/>
          </p:cNvSpPr>
          <p:nvPr>
            <p:ph type="sldNum" sz="quarter" idx="12"/>
          </p:nvPr>
        </p:nvSpPr>
        <p:spPr/>
        <p:txBody>
          <a:bodyPr/>
          <a:lstStyle/>
          <a:p>
            <a:fld id="{E56D7093-8101-3640-9B30-B968B7A316E5}" type="slidenum">
              <a:rPr lang="en-US" smtClean="0"/>
              <a:t>‹#›</a:t>
            </a:fld>
            <a:endParaRPr lang="en-US"/>
          </a:p>
        </p:txBody>
      </p:sp>
    </p:spTree>
    <p:extLst>
      <p:ext uri="{BB962C8B-B14F-4D97-AF65-F5344CB8AC3E}">
        <p14:creationId xmlns:p14="http://schemas.microsoft.com/office/powerpoint/2010/main" val="128541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8C3C-B5B7-1342-8179-3F386AECD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19FE8D-FC60-A84F-8353-15430E87C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28795-204F-7A41-AAD5-FDA073CA6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5F253-2F8B-6C48-A4FB-16BF99F2BE9E}"/>
              </a:ext>
            </a:extLst>
          </p:cNvPr>
          <p:cNvSpPr>
            <a:spLocks noGrp="1"/>
          </p:cNvSpPr>
          <p:nvPr>
            <p:ph type="dt" sz="half" idx="10"/>
          </p:nvPr>
        </p:nvSpPr>
        <p:spPr/>
        <p:txBody>
          <a:bodyPr/>
          <a:lstStyle/>
          <a:p>
            <a:fld id="{30108219-2865-1D45-9DCD-E160497CCD36}" type="datetimeFigureOut">
              <a:rPr lang="en-US" smtClean="0"/>
              <a:t>6/6/2021</a:t>
            </a:fld>
            <a:endParaRPr lang="en-US"/>
          </a:p>
        </p:txBody>
      </p:sp>
      <p:sp>
        <p:nvSpPr>
          <p:cNvPr id="6" name="Footer Placeholder 5">
            <a:extLst>
              <a:ext uri="{FF2B5EF4-FFF2-40B4-BE49-F238E27FC236}">
                <a16:creationId xmlns:a16="http://schemas.microsoft.com/office/drawing/2014/main" id="{E4905AE4-17E1-F547-936B-99B42BA0F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1042A-E5E5-044E-A1B4-C3122755C8A0}"/>
              </a:ext>
            </a:extLst>
          </p:cNvPr>
          <p:cNvSpPr>
            <a:spLocks noGrp="1"/>
          </p:cNvSpPr>
          <p:nvPr>
            <p:ph type="sldNum" sz="quarter" idx="12"/>
          </p:nvPr>
        </p:nvSpPr>
        <p:spPr/>
        <p:txBody>
          <a:bodyPr/>
          <a:lstStyle/>
          <a:p>
            <a:fld id="{E56D7093-8101-3640-9B30-B968B7A316E5}" type="slidenum">
              <a:rPr lang="en-US" smtClean="0"/>
              <a:t>‹#›</a:t>
            </a:fld>
            <a:endParaRPr lang="en-US"/>
          </a:p>
        </p:txBody>
      </p:sp>
    </p:spTree>
    <p:extLst>
      <p:ext uri="{BB962C8B-B14F-4D97-AF65-F5344CB8AC3E}">
        <p14:creationId xmlns:p14="http://schemas.microsoft.com/office/powerpoint/2010/main" val="285947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0AF3-F75A-2D4A-868F-0F5EEFA2B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A86DEB-63C5-2840-8ED0-A5E839CEA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C543F9-737C-C34C-9C31-D86886E17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28847-DBB2-844E-A082-F27639C8387C}"/>
              </a:ext>
            </a:extLst>
          </p:cNvPr>
          <p:cNvSpPr>
            <a:spLocks noGrp="1"/>
          </p:cNvSpPr>
          <p:nvPr>
            <p:ph type="dt" sz="half" idx="10"/>
          </p:nvPr>
        </p:nvSpPr>
        <p:spPr/>
        <p:txBody>
          <a:bodyPr/>
          <a:lstStyle/>
          <a:p>
            <a:fld id="{30108219-2865-1D45-9DCD-E160497CCD36}" type="datetimeFigureOut">
              <a:rPr lang="en-US" smtClean="0"/>
              <a:t>6/6/2021</a:t>
            </a:fld>
            <a:endParaRPr lang="en-US"/>
          </a:p>
        </p:txBody>
      </p:sp>
      <p:sp>
        <p:nvSpPr>
          <p:cNvPr id="6" name="Footer Placeholder 5">
            <a:extLst>
              <a:ext uri="{FF2B5EF4-FFF2-40B4-BE49-F238E27FC236}">
                <a16:creationId xmlns:a16="http://schemas.microsoft.com/office/drawing/2014/main" id="{5BF47625-56EA-A34D-A6B9-14A091E56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E127E-E687-B14C-B8F5-D8C9ADB2F95F}"/>
              </a:ext>
            </a:extLst>
          </p:cNvPr>
          <p:cNvSpPr>
            <a:spLocks noGrp="1"/>
          </p:cNvSpPr>
          <p:nvPr>
            <p:ph type="sldNum" sz="quarter" idx="12"/>
          </p:nvPr>
        </p:nvSpPr>
        <p:spPr/>
        <p:txBody>
          <a:bodyPr/>
          <a:lstStyle/>
          <a:p>
            <a:fld id="{E56D7093-8101-3640-9B30-B968B7A316E5}" type="slidenum">
              <a:rPr lang="en-US" smtClean="0"/>
              <a:t>‹#›</a:t>
            </a:fld>
            <a:endParaRPr lang="en-US"/>
          </a:p>
        </p:txBody>
      </p:sp>
    </p:spTree>
    <p:extLst>
      <p:ext uri="{BB962C8B-B14F-4D97-AF65-F5344CB8AC3E}">
        <p14:creationId xmlns:p14="http://schemas.microsoft.com/office/powerpoint/2010/main" val="340319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6C626-6727-0B44-9546-506CC87E3A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DD2352-8B92-2F4E-8E44-60B7A2C704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AE6AB-5953-B349-B907-4E1F8F72A5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08219-2865-1D45-9DCD-E160497CCD36}" type="datetimeFigureOut">
              <a:rPr lang="en-US" smtClean="0"/>
              <a:t>6/6/2021</a:t>
            </a:fld>
            <a:endParaRPr lang="en-US"/>
          </a:p>
        </p:txBody>
      </p:sp>
      <p:sp>
        <p:nvSpPr>
          <p:cNvPr id="5" name="Footer Placeholder 4">
            <a:extLst>
              <a:ext uri="{FF2B5EF4-FFF2-40B4-BE49-F238E27FC236}">
                <a16:creationId xmlns:a16="http://schemas.microsoft.com/office/drawing/2014/main" id="{A9AAFDE8-D4AF-6647-871B-368987319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54CA2E-3DCB-294C-8AB0-8B6C936E5D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D7093-8101-3640-9B30-B968B7A316E5}" type="slidenum">
              <a:rPr lang="en-US" smtClean="0"/>
              <a:t>‹#›</a:t>
            </a:fld>
            <a:endParaRPr lang="en-US"/>
          </a:p>
        </p:txBody>
      </p:sp>
    </p:spTree>
    <p:extLst>
      <p:ext uri="{BB962C8B-B14F-4D97-AF65-F5344CB8AC3E}">
        <p14:creationId xmlns:p14="http://schemas.microsoft.com/office/powerpoint/2010/main" val="190712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C3B1D4-9242-C34A-BE19-B94BFAB33C20}"/>
              </a:ext>
            </a:extLst>
          </p:cNvPr>
          <p:cNvPicPr>
            <a:picLocks noChangeAspect="1"/>
          </p:cNvPicPr>
          <p:nvPr/>
        </p:nvPicPr>
        <p:blipFill>
          <a:blip r:embed="rId2"/>
          <a:stretch>
            <a:fillRect/>
          </a:stretch>
        </p:blipFill>
        <p:spPr>
          <a:xfrm>
            <a:off x="2961502" y="586946"/>
            <a:ext cx="6096000" cy="4572000"/>
          </a:xfrm>
          <a:prstGeom prst="rect">
            <a:avLst/>
          </a:prstGeom>
        </p:spPr>
      </p:pic>
      <p:sp>
        <p:nvSpPr>
          <p:cNvPr id="8" name="Rectangle 7">
            <a:extLst>
              <a:ext uri="{FF2B5EF4-FFF2-40B4-BE49-F238E27FC236}">
                <a16:creationId xmlns:a16="http://schemas.microsoft.com/office/drawing/2014/main" id="{B7243D19-E674-7A48-9224-580610203224}"/>
              </a:ext>
            </a:extLst>
          </p:cNvPr>
          <p:cNvSpPr/>
          <p:nvPr/>
        </p:nvSpPr>
        <p:spPr>
          <a:xfrm>
            <a:off x="3048000" y="5787372"/>
            <a:ext cx="6096000" cy="307777"/>
          </a:xfrm>
          <a:prstGeom prst="rect">
            <a:avLst/>
          </a:prstGeom>
        </p:spPr>
        <p:txBody>
          <a:bodyPr>
            <a:spAutoFit/>
          </a:bodyPr>
          <a:lstStyle/>
          <a:p>
            <a:pPr algn="ctr"/>
            <a:r>
              <a:rPr lang="en-US" sz="1400" b="1" dirty="0">
                <a:latin typeface="Times New Roman" panose="02020603050405020304" pitchFamily="18" charset="0"/>
                <a:cs typeface="Times New Roman" panose="02020603050405020304" pitchFamily="18" charset="0"/>
              </a:rPr>
              <a:t>Figure 1: </a:t>
            </a:r>
            <a:r>
              <a:rPr lang="en-US" sz="1400" dirty="0">
                <a:latin typeface="Times New Roman" panose="02020603050405020304" pitchFamily="18" charset="0"/>
                <a:cs typeface="Times New Roman" panose="02020603050405020304" pitchFamily="18" charset="0"/>
              </a:rPr>
              <a:t>Mr. Cordero’s Foot Ulcer</a:t>
            </a:r>
          </a:p>
        </p:txBody>
      </p:sp>
    </p:spTree>
    <p:extLst>
      <p:ext uri="{BB962C8B-B14F-4D97-AF65-F5344CB8AC3E}">
        <p14:creationId xmlns:p14="http://schemas.microsoft.com/office/powerpoint/2010/main" val="202151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7E4720D-4990-EB48-9A96-D53938398DFA}"/>
              </a:ext>
            </a:extLst>
          </p:cNvPr>
          <p:cNvGrpSpPr/>
          <p:nvPr/>
        </p:nvGrpSpPr>
        <p:grpSpPr>
          <a:xfrm>
            <a:off x="2804650" y="1422374"/>
            <a:ext cx="7219688" cy="2280240"/>
            <a:chOff x="8206402" y="1800036"/>
            <a:chExt cx="3501499" cy="2280240"/>
          </a:xfrm>
        </p:grpSpPr>
        <p:sp>
          <p:nvSpPr>
            <p:cNvPr id="5" name="TextBox 4">
              <a:extLst>
                <a:ext uri="{FF2B5EF4-FFF2-40B4-BE49-F238E27FC236}">
                  <a16:creationId xmlns:a16="http://schemas.microsoft.com/office/drawing/2014/main" id="{9468C529-F918-4347-AA7B-23011FA5FC99}"/>
                </a:ext>
              </a:extLst>
            </p:cNvPr>
            <p:cNvSpPr txBox="1"/>
            <p:nvPr/>
          </p:nvSpPr>
          <p:spPr>
            <a:xfrm>
              <a:off x="8206402" y="1800036"/>
              <a:ext cx="3501499" cy="310896"/>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Wound Location</a:t>
              </a:r>
            </a:p>
          </p:txBody>
        </p:sp>
        <p:sp>
          <p:nvSpPr>
            <p:cNvPr id="6" name="TextBox 5">
              <a:extLst>
                <a:ext uri="{FF2B5EF4-FFF2-40B4-BE49-F238E27FC236}">
                  <a16:creationId xmlns:a16="http://schemas.microsoft.com/office/drawing/2014/main" id="{8EA53691-478F-284B-990F-886329511D77}"/>
                </a:ext>
              </a:extLst>
            </p:cNvPr>
            <p:cNvSpPr txBox="1"/>
            <p:nvPr/>
          </p:nvSpPr>
          <p:spPr>
            <a:xfrm>
              <a:off x="8206402" y="2125224"/>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Wound dimensions (height, width, surface area, depth)</a:t>
              </a:r>
            </a:p>
          </p:txBody>
        </p:sp>
        <p:sp>
          <p:nvSpPr>
            <p:cNvPr id="7" name="TextBox 6">
              <a:extLst>
                <a:ext uri="{FF2B5EF4-FFF2-40B4-BE49-F238E27FC236}">
                  <a16:creationId xmlns:a16="http://schemas.microsoft.com/office/drawing/2014/main" id="{2F2B6ED8-FDDD-9142-8176-DA6C697BACA0}"/>
                </a:ext>
              </a:extLst>
            </p:cNvPr>
            <p:cNvSpPr txBox="1"/>
            <p:nvPr/>
          </p:nvSpPr>
          <p:spPr>
            <a:xfrm>
              <a:off x="8206402" y="3109896"/>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Consistency of wound exudate (serous/purulent)</a:t>
              </a:r>
            </a:p>
          </p:txBody>
        </p:sp>
        <p:sp>
          <p:nvSpPr>
            <p:cNvPr id="8" name="TextBox 7">
              <a:extLst>
                <a:ext uri="{FF2B5EF4-FFF2-40B4-BE49-F238E27FC236}">
                  <a16:creationId xmlns:a16="http://schemas.microsoft.com/office/drawing/2014/main" id="{C1A02414-018C-8644-980D-445B5DC7CB68}"/>
                </a:ext>
              </a:extLst>
            </p:cNvPr>
            <p:cNvSpPr txBox="1"/>
            <p:nvPr/>
          </p:nvSpPr>
          <p:spPr>
            <a:xfrm>
              <a:off x="8206402" y="2781672"/>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Volume of wound exudate (low/moderate/high)</a:t>
              </a:r>
            </a:p>
          </p:txBody>
        </p:sp>
        <p:sp>
          <p:nvSpPr>
            <p:cNvPr id="9" name="TextBox 8">
              <a:extLst>
                <a:ext uri="{FF2B5EF4-FFF2-40B4-BE49-F238E27FC236}">
                  <a16:creationId xmlns:a16="http://schemas.microsoft.com/office/drawing/2014/main" id="{162E7BF1-5A59-4745-82AF-3B585CB27763}"/>
                </a:ext>
              </a:extLst>
            </p:cNvPr>
            <p:cNvSpPr txBox="1"/>
            <p:nvPr/>
          </p:nvSpPr>
          <p:spPr>
            <a:xfrm>
              <a:off x="8206402" y="2453448"/>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Nature of the wound bed (necrotic/sloughy/granulating/epithelializing)</a:t>
              </a:r>
            </a:p>
          </p:txBody>
        </p:sp>
        <p:sp>
          <p:nvSpPr>
            <p:cNvPr id="10" name="TextBox 9">
              <a:extLst>
                <a:ext uri="{FF2B5EF4-FFF2-40B4-BE49-F238E27FC236}">
                  <a16:creationId xmlns:a16="http://schemas.microsoft.com/office/drawing/2014/main" id="{F30E05B5-3CAD-2C48-8269-325DC0B370F1}"/>
                </a:ext>
              </a:extLst>
            </p:cNvPr>
            <p:cNvSpPr txBox="1"/>
            <p:nvPr/>
          </p:nvSpPr>
          <p:spPr>
            <a:xfrm>
              <a:off x="8206402" y="3438120"/>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CA" sz="1800" dirty="0">
                  <a:effectLst/>
                  <a:ea typeface="Times New Roman" panose="02020603050405020304" pitchFamily="18" charset="0"/>
                </a:rPr>
                <a:t>Wound margins (hyperkeratotic/rolled edges/undermined)</a:t>
              </a:r>
            </a:p>
            <a:p>
              <a:pPr>
                <a:lnSpc>
                  <a:spcPct val="80000"/>
                </a:lnSpc>
              </a:pPr>
              <a:endParaRPr lang="en-US" altLang="ko-KR" dirty="0">
                <a:solidFill>
                  <a:schemeClr val="tx1">
                    <a:lumMod val="85000"/>
                    <a:lumOff val="15000"/>
                  </a:schemeClr>
                </a:solidFill>
                <a:cs typeface="Arial" pitchFamily="34" charset="0"/>
              </a:endParaRPr>
            </a:p>
          </p:txBody>
        </p:sp>
        <p:sp>
          <p:nvSpPr>
            <p:cNvPr id="11" name="TextBox 10">
              <a:extLst>
                <a:ext uri="{FF2B5EF4-FFF2-40B4-BE49-F238E27FC236}">
                  <a16:creationId xmlns:a16="http://schemas.microsoft.com/office/drawing/2014/main" id="{6CAE22B1-CC75-344E-ACA4-7B28F643118D}"/>
                </a:ext>
              </a:extLst>
            </p:cNvPr>
            <p:cNvSpPr txBox="1"/>
            <p:nvPr/>
          </p:nvSpPr>
          <p:spPr>
            <a:xfrm>
              <a:off x="8206402" y="3766344"/>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Pain</a:t>
              </a:r>
            </a:p>
            <a:p>
              <a:pPr marL="285750" indent="-285750">
                <a:lnSpc>
                  <a:spcPct val="80000"/>
                </a:lnSpc>
                <a:buFont typeface="Wingdings" panose="05000000000000000000" pitchFamily="2" charset="2"/>
                <a:buChar char="ü"/>
              </a:pPr>
              <a:endParaRPr lang="en-US" altLang="ko-KR" dirty="0">
                <a:solidFill>
                  <a:schemeClr val="tx1">
                    <a:lumMod val="85000"/>
                    <a:lumOff val="15000"/>
                  </a:schemeClr>
                </a:solidFill>
                <a:cs typeface="Arial" pitchFamily="34" charset="0"/>
              </a:endParaRPr>
            </a:p>
          </p:txBody>
        </p:sp>
      </p:grpSp>
      <p:sp>
        <p:nvSpPr>
          <p:cNvPr id="12" name="TextBox 11">
            <a:extLst>
              <a:ext uri="{FF2B5EF4-FFF2-40B4-BE49-F238E27FC236}">
                <a16:creationId xmlns:a16="http://schemas.microsoft.com/office/drawing/2014/main" id="{BD222C14-0A2E-48E0-9C85-8E7A7DB5F0EF}"/>
              </a:ext>
            </a:extLst>
          </p:cNvPr>
          <p:cNvSpPr txBox="1"/>
          <p:nvPr/>
        </p:nvSpPr>
        <p:spPr>
          <a:xfrm>
            <a:off x="2804650" y="3716906"/>
            <a:ext cx="7219688"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Presence of bony sequestrium or foreign bodies</a:t>
            </a:r>
          </a:p>
        </p:txBody>
      </p:sp>
      <p:sp>
        <p:nvSpPr>
          <p:cNvPr id="13" name="TextBox 12">
            <a:extLst>
              <a:ext uri="{FF2B5EF4-FFF2-40B4-BE49-F238E27FC236}">
                <a16:creationId xmlns:a16="http://schemas.microsoft.com/office/drawing/2014/main" id="{6C24CD9B-A230-4286-A161-7AF312DD95CD}"/>
              </a:ext>
            </a:extLst>
          </p:cNvPr>
          <p:cNvSpPr txBox="1"/>
          <p:nvPr/>
        </p:nvSpPr>
        <p:spPr>
          <a:xfrm>
            <a:off x="2804650" y="4048791"/>
            <a:ext cx="7219688"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Presence of infection</a:t>
            </a:r>
          </a:p>
          <a:p>
            <a:pPr marL="285750" indent="-285750">
              <a:lnSpc>
                <a:spcPct val="80000"/>
              </a:lnSpc>
              <a:buFont typeface="Wingdings" panose="05000000000000000000" pitchFamily="2" charset="2"/>
              <a:buChar char="ü"/>
            </a:pPr>
            <a:endParaRPr lang="en-US" altLang="ko-KR" dirty="0">
              <a:solidFill>
                <a:schemeClr val="tx1">
                  <a:lumMod val="85000"/>
                  <a:lumOff val="15000"/>
                </a:schemeClr>
              </a:solidFill>
              <a:cs typeface="Arial" pitchFamily="34" charset="0"/>
            </a:endParaRPr>
          </a:p>
        </p:txBody>
      </p:sp>
      <p:sp>
        <p:nvSpPr>
          <p:cNvPr id="14" name="TextBox 13">
            <a:extLst>
              <a:ext uri="{FF2B5EF4-FFF2-40B4-BE49-F238E27FC236}">
                <a16:creationId xmlns:a16="http://schemas.microsoft.com/office/drawing/2014/main" id="{2CCA304C-9C57-4AFD-B31B-D42C8AC722F0}"/>
              </a:ext>
            </a:extLst>
          </p:cNvPr>
          <p:cNvSpPr txBox="1"/>
          <p:nvPr/>
        </p:nvSpPr>
        <p:spPr>
          <a:xfrm>
            <a:off x="2804650" y="4378139"/>
            <a:ext cx="7219688"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Condition of the peri-wound skin (e.g. macerated/dermatitis)</a:t>
            </a:r>
          </a:p>
        </p:txBody>
      </p:sp>
      <p:sp>
        <p:nvSpPr>
          <p:cNvPr id="15" name="TextBox 14">
            <a:extLst>
              <a:ext uri="{FF2B5EF4-FFF2-40B4-BE49-F238E27FC236}">
                <a16:creationId xmlns:a16="http://schemas.microsoft.com/office/drawing/2014/main" id="{C5FE99A3-7419-4BFE-8AA6-6926B9260D8A}"/>
              </a:ext>
            </a:extLst>
          </p:cNvPr>
          <p:cNvSpPr txBox="1"/>
          <p:nvPr/>
        </p:nvSpPr>
        <p:spPr>
          <a:xfrm>
            <a:off x="2804650" y="4707487"/>
            <a:ext cx="7219688"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State of surrounding skin (e.g. erythema, inflammation) </a:t>
            </a:r>
          </a:p>
        </p:txBody>
      </p:sp>
      <p:sp>
        <p:nvSpPr>
          <p:cNvPr id="16" name="Rectangle 15">
            <a:extLst>
              <a:ext uri="{FF2B5EF4-FFF2-40B4-BE49-F238E27FC236}">
                <a16:creationId xmlns:a16="http://schemas.microsoft.com/office/drawing/2014/main" id="{F9FAE96E-3B00-9040-83D1-ED4238B6C5D4}"/>
              </a:ext>
            </a:extLst>
          </p:cNvPr>
          <p:cNvSpPr/>
          <p:nvPr/>
        </p:nvSpPr>
        <p:spPr>
          <a:xfrm>
            <a:off x="3396411" y="5910939"/>
            <a:ext cx="6096000" cy="307777"/>
          </a:xfrm>
          <a:prstGeom prst="rect">
            <a:avLst/>
          </a:prstGeom>
        </p:spPr>
        <p:txBody>
          <a:bodyPr>
            <a:spAutoFit/>
          </a:bodyPr>
          <a:lstStyle/>
          <a:p>
            <a:pPr algn="ctr"/>
            <a:r>
              <a:rPr lang="en-US" sz="1400" b="1" dirty="0">
                <a:latin typeface="Times New Roman" panose="02020603050405020304" pitchFamily="18" charset="0"/>
                <a:cs typeface="Times New Roman" panose="02020603050405020304" pitchFamily="18" charset="0"/>
              </a:rPr>
              <a:t>Figure 2: ﻿</a:t>
            </a:r>
            <a:r>
              <a:rPr lang="en-US" sz="1400" dirty="0">
                <a:latin typeface="Times New Roman" panose="02020603050405020304" pitchFamily="18" charset="0"/>
                <a:cs typeface="Times New Roman" panose="02020603050405020304" pitchFamily="18" charset="0"/>
              </a:rPr>
              <a:t>Wound Characteristics</a:t>
            </a:r>
          </a:p>
        </p:txBody>
      </p:sp>
    </p:spTree>
    <p:extLst>
      <p:ext uri="{BB962C8B-B14F-4D97-AF65-F5344CB8AC3E}">
        <p14:creationId xmlns:p14="http://schemas.microsoft.com/office/powerpoint/2010/main" val="33574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521">
            <a:extLst>
              <a:ext uri="{FF2B5EF4-FFF2-40B4-BE49-F238E27FC236}">
                <a16:creationId xmlns:a16="http://schemas.microsoft.com/office/drawing/2014/main" id="{8FD7D46A-321F-F542-8829-500010168A44}"/>
              </a:ext>
            </a:extLst>
          </p:cNvPr>
          <p:cNvSpPr/>
          <p:nvPr/>
        </p:nvSpPr>
        <p:spPr>
          <a:xfrm rot="13175373" flipH="1">
            <a:off x="7869437" y="2421089"/>
            <a:ext cx="324000" cy="1346530"/>
          </a:xfrm>
          <a:prstGeom prst="triangle">
            <a:avLst>
              <a:gd name="adj" fmla="val 619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Isosceles Triangle 522">
            <a:extLst>
              <a:ext uri="{FF2B5EF4-FFF2-40B4-BE49-F238E27FC236}">
                <a16:creationId xmlns:a16="http://schemas.microsoft.com/office/drawing/2014/main" id="{F949B663-E023-AE47-834C-13795528664B}"/>
              </a:ext>
            </a:extLst>
          </p:cNvPr>
          <p:cNvSpPr/>
          <p:nvPr/>
        </p:nvSpPr>
        <p:spPr>
          <a:xfrm rot="13999348" flipH="1">
            <a:off x="7738390" y="795406"/>
            <a:ext cx="324000" cy="1346530"/>
          </a:xfrm>
          <a:prstGeom prst="triangle">
            <a:avLst>
              <a:gd name="adj" fmla="val 214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Isosceles Triangle 523">
            <a:extLst>
              <a:ext uri="{FF2B5EF4-FFF2-40B4-BE49-F238E27FC236}">
                <a16:creationId xmlns:a16="http://schemas.microsoft.com/office/drawing/2014/main" id="{F7D4F990-0B36-0647-99B4-BA13828628E5}"/>
              </a:ext>
            </a:extLst>
          </p:cNvPr>
          <p:cNvSpPr/>
          <p:nvPr/>
        </p:nvSpPr>
        <p:spPr>
          <a:xfrm rot="8392489">
            <a:off x="3989842" y="2601950"/>
            <a:ext cx="324000" cy="1346530"/>
          </a:xfrm>
          <a:prstGeom prst="triangle">
            <a:avLst>
              <a:gd name="adj" fmla="val 61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Isosceles Triangle 524">
            <a:extLst>
              <a:ext uri="{FF2B5EF4-FFF2-40B4-BE49-F238E27FC236}">
                <a16:creationId xmlns:a16="http://schemas.microsoft.com/office/drawing/2014/main" id="{65C27A0A-0584-A14B-8EC7-3E3EA5274C81}"/>
              </a:ext>
            </a:extLst>
          </p:cNvPr>
          <p:cNvSpPr/>
          <p:nvPr/>
        </p:nvSpPr>
        <p:spPr>
          <a:xfrm rot="7600652">
            <a:off x="4104303" y="993126"/>
            <a:ext cx="324000" cy="1346530"/>
          </a:xfrm>
          <a:prstGeom prst="triangle">
            <a:avLst>
              <a:gd name="adj" fmla="val 2149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TextBox 15">
            <a:extLst>
              <a:ext uri="{FF2B5EF4-FFF2-40B4-BE49-F238E27FC236}">
                <a16:creationId xmlns:a16="http://schemas.microsoft.com/office/drawing/2014/main" id="{1EE6F491-AFDD-B04E-8F7B-A27204814BAF}"/>
              </a:ext>
            </a:extLst>
          </p:cNvPr>
          <p:cNvSpPr txBox="1"/>
          <p:nvPr/>
        </p:nvSpPr>
        <p:spPr>
          <a:xfrm>
            <a:off x="919879" y="1026598"/>
            <a:ext cx="2916000" cy="523220"/>
          </a:xfrm>
          <a:prstGeom prst="rect">
            <a:avLst/>
          </a:prstGeom>
          <a:solidFill>
            <a:schemeClr val="accent2"/>
          </a:solidFill>
        </p:spPr>
        <p:txBody>
          <a:bodyPr wrap="square" rtlCol="0" anchor="ctr">
            <a:spAutoFit/>
          </a:bodyPr>
          <a:lstStyle/>
          <a:p>
            <a:pPr algn="r"/>
            <a:r>
              <a:rPr lang="en-US" altLang="ko-KR" sz="1400" b="1" dirty="0">
                <a:solidFill>
                  <a:schemeClr val="bg1"/>
                </a:solidFill>
                <a:cs typeface="Arial" pitchFamily="34" charset="0"/>
              </a:rPr>
              <a:t>Clinical observation for signs of arterial insufficiency </a:t>
            </a:r>
            <a:endParaRPr lang="ko-KR" altLang="en-US" sz="1400" b="1" dirty="0">
              <a:solidFill>
                <a:schemeClr val="bg1"/>
              </a:solidFill>
              <a:cs typeface="Arial" pitchFamily="34" charset="0"/>
            </a:endParaRPr>
          </a:p>
        </p:txBody>
      </p:sp>
      <p:sp>
        <p:nvSpPr>
          <p:cNvPr id="17" name="TextBox 16">
            <a:extLst>
              <a:ext uri="{FF2B5EF4-FFF2-40B4-BE49-F238E27FC236}">
                <a16:creationId xmlns:a16="http://schemas.microsoft.com/office/drawing/2014/main" id="{312DFFB4-B118-3E40-AFBF-51BD163194B4}"/>
              </a:ext>
            </a:extLst>
          </p:cNvPr>
          <p:cNvSpPr txBox="1"/>
          <p:nvPr/>
        </p:nvSpPr>
        <p:spPr>
          <a:xfrm>
            <a:off x="919879" y="1522159"/>
            <a:ext cx="2915998"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The signs include cold to touch and pale or cyanosed. Neuroischaemic foot ulcers frequently occur on the margins of the foot, on the toes, and under thickened toenails (subungual ulceration)</a:t>
            </a:r>
          </a:p>
        </p:txBody>
      </p:sp>
      <p:sp>
        <p:nvSpPr>
          <p:cNvPr id="18" name="TextBox 17">
            <a:extLst>
              <a:ext uri="{FF2B5EF4-FFF2-40B4-BE49-F238E27FC236}">
                <a16:creationId xmlns:a16="http://schemas.microsoft.com/office/drawing/2014/main" id="{9DF44786-4D96-844D-ABE3-9615CD41C928}"/>
              </a:ext>
            </a:extLst>
          </p:cNvPr>
          <p:cNvSpPr txBox="1"/>
          <p:nvPr/>
        </p:nvSpPr>
        <p:spPr>
          <a:xfrm>
            <a:off x="928037" y="2656011"/>
            <a:ext cx="2916001" cy="307777"/>
          </a:xfrm>
          <a:prstGeom prst="rect">
            <a:avLst/>
          </a:prstGeom>
          <a:solidFill>
            <a:schemeClr val="accent1"/>
          </a:solidFill>
        </p:spPr>
        <p:txBody>
          <a:bodyPr wrap="square" rtlCol="0" anchor="ctr">
            <a:spAutoFit/>
          </a:bodyPr>
          <a:lstStyle/>
          <a:p>
            <a:pPr algn="r"/>
            <a:r>
              <a:rPr lang="en-US" altLang="ko-KR" sz="1400" b="1" dirty="0">
                <a:solidFill>
                  <a:schemeClr val="bg1"/>
                </a:solidFill>
                <a:cs typeface="Arial" pitchFamily="34" charset="0"/>
              </a:rPr>
              <a:t>Palpation of foot pulses</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9E94BA40-84A6-E644-9969-44B9994E291E}"/>
              </a:ext>
            </a:extLst>
          </p:cNvPr>
          <p:cNvSpPr txBox="1"/>
          <p:nvPr/>
        </p:nvSpPr>
        <p:spPr>
          <a:xfrm>
            <a:off x="919884" y="2972140"/>
            <a:ext cx="2915999" cy="120032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Palpation of foot pulses: dorsalis pedis and posterior tibial. Can be associated with arterial disease, however, usually does not provide sufficient information on patient’s vascular status and further investigation are needed</a:t>
            </a:r>
          </a:p>
        </p:txBody>
      </p:sp>
      <p:sp>
        <p:nvSpPr>
          <p:cNvPr id="20" name="TextBox 19">
            <a:extLst>
              <a:ext uri="{FF2B5EF4-FFF2-40B4-BE49-F238E27FC236}">
                <a16:creationId xmlns:a16="http://schemas.microsoft.com/office/drawing/2014/main" id="{8347FF0A-5DB8-5E45-8701-9324B3FB0052}"/>
              </a:ext>
            </a:extLst>
          </p:cNvPr>
          <p:cNvSpPr txBox="1"/>
          <p:nvPr/>
        </p:nvSpPr>
        <p:spPr>
          <a:xfrm>
            <a:off x="8341320" y="931757"/>
            <a:ext cx="2916000" cy="307777"/>
          </a:xfrm>
          <a:prstGeom prst="rect">
            <a:avLst/>
          </a:prstGeom>
          <a:solidFill>
            <a:schemeClr val="accent3"/>
          </a:solidFill>
        </p:spPr>
        <p:txBody>
          <a:bodyPr wrap="square" rtlCol="0" anchor="ctr">
            <a:spAutoFit/>
          </a:bodyPr>
          <a:lstStyle/>
          <a:p>
            <a:r>
              <a:rPr lang="en-US" altLang="ko-KR" sz="1400" b="1" dirty="0">
                <a:solidFill>
                  <a:schemeClr val="bg1"/>
                </a:solidFill>
                <a:cs typeface="Arial" pitchFamily="34" charset="0"/>
              </a:rPr>
              <a:t>Doppler assessment</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id="{CF384F33-0F3E-1C43-A88F-E6543535817E}"/>
              </a:ext>
            </a:extLst>
          </p:cNvPr>
          <p:cNvSpPr txBox="1"/>
          <p:nvPr/>
        </p:nvSpPr>
        <p:spPr>
          <a:xfrm>
            <a:off x="8341320" y="1247886"/>
            <a:ext cx="2916000"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Can identify the presence or absence of arterial disease in the diabetic foot. Useful for finding nonpalpable foot pulses. Can also provide information on strength and rhythm of the pulse and the extent of arterial disease</a:t>
            </a:r>
          </a:p>
        </p:txBody>
      </p:sp>
      <p:sp>
        <p:nvSpPr>
          <p:cNvPr id="22" name="TextBox 21">
            <a:extLst>
              <a:ext uri="{FF2B5EF4-FFF2-40B4-BE49-F238E27FC236}">
                <a16:creationId xmlns:a16="http://schemas.microsoft.com/office/drawing/2014/main" id="{EA8AF63E-39EE-5F40-821A-589D00ABB17D}"/>
              </a:ext>
            </a:extLst>
          </p:cNvPr>
          <p:cNvSpPr txBox="1"/>
          <p:nvPr/>
        </p:nvSpPr>
        <p:spPr>
          <a:xfrm>
            <a:off x="8341320" y="2453449"/>
            <a:ext cx="2916000" cy="307777"/>
          </a:xfrm>
          <a:prstGeom prst="rect">
            <a:avLst/>
          </a:prstGeom>
          <a:solidFill>
            <a:schemeClr val="accent4"/>
          </a:solidFill>
        </p:spPr>
        <p:txBody>
          <a:bodyPr wrap="square" rtlCol="0" anchor="ctr">
            <a:spAutoFit/>
          </a:bodyPr>
          <a:lstStyle/>
          <a:p>
            <a:r>
              <a:rPr lang="en-US" altLang="ko-KR" sz="1400" b="1" dirty="0">
                <a:solidFill>
                  <a:schemeClr val="bg1"/>
                </a:solidFill>
                <a:cs typeface="Arial" pitchFamily="34" charset="0"/>
              </a:rPr>
              <a:t>Ankle brachial pressure index</a:t>
            </a:r>
            <a:endParaRPr lang="ko-KR" altLang="en-US" sz="1400" b="1" dirty="0">
              <a:solidFill>
                <a:schemeClr val="bg1"/>
              </a:solidFill>
              <a:cs typeface="Arial" pitchFamily="34" charset="0"/>
            </a:endParaRPr>
          </a:p>
        </p:txBody>
      </p:sp>
      <p:sp>
        <p:nvSpPr>
          <p:cNvPr id="23" name="TextBox 22">
            <a:extLst>
              <a:ext uri="{FF2B5EF4-FFF2-40B4-BE49-F238E27FC236}">
                <a16:creationId xmlns:a16="http://schemas.microsoft.com/office/drawing/2014/main" id="{7BEE21B4-223E-984C-AE82-F5CEEFDC88FD}"/>
              </a:ext>
            </a:extLst>
          </p:cNvPr>
          <p:cNvSpPr txBox="1"/>
          <p:nvPr/>
        </p:nvSpPr>
        <p:spPr>
          <a:xfrm>
            <a:off x="8341320" y="2769578"/>
            <a:ext cx="2916000"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Allows quantification of the vascular status of the diabetic foot and provides an objective measure of severity of vascular disease in the lower limb. This involves measuring systolic pressures in the upper and lower limbs and calculating a ratio </a:t>
            </a:r>
          </a:p>
        </p:txBody>
      </p:sp>
      <p:grpSp>
        <p:nvGrpSpPr>
          <p:cNvPr id="24" name="Graphic 44">
            <a:extLst>
              <a:ext uri="{FF2B5EF4-FFF2-40B4-BE49-F238E27FC236}">
                <a16:creationId xmlns:a16="http://schemas.microsoft.com/office/drawing/2014/main" id="{B281857F-4841-3841-82EB-F1543337D1D8}"/>
              </a:ext>
            </a:extLst>
          </p:cNvPr>
          <p:cNvGrpSpPr/>
          <p:nvPr/>
        </p:nvGrpSpPr>
        <p:grpSpPr>
          <a:xfrm>
            <a:off x="4596326" y="794960"/>
            <a:ext cx="2626867" cy="4595566"/>
            <a:chOff x="2557186" y="895310"/>
            <a:chExt cx="1309202" cy="2290380"/>
          </a:xfrm>
          <a:solidFill>
            <a:schemeClr val="accent1"/>
          </a:solidFill>
        </p:grpSpPr>
        <p:sp>
          <p:nvSpPr>
            <p:cNvPr id="25" name="Freeform: Shape 538">
              <a:extLst>
                <a:ext uri="{FF2B5EF4-FFF2-40B4-BE49-F238E27FC236}">
                  <a16:creationId xmlns:a16="http://schemas.microsoft.com/office/drawing/2014/main" id="{60672290-5A1C-1B49-BDD0-4FBD7009D682}"/>
                </a:ext>
              </a:extLst>
            </p:cNvPr>
            <p:cNvSpPr/>
            <p:nvPr/>
          </p:nvSpPr>
          <p:spPr>
            <a:xfrm>
              <a:off x="3132393" y="1972860"/>
              <a:ext cx="641825" cy="1212830"/>
            </a:xfrm>
            <a:custGeom>
              <a:avLst/>
              <a:gdLst>
                <a:gd name="connsiteX0" fmla="*/ 0 w 659018"/>
                <a:gd name="connsiteY0" fmla="*/ 221 h 1245317"/>
                <a:gd name="connsiteX1" fmla="*/ 31360 w 659018"/>
                <a:gd name="connsiteY1" fmla="*/ 12720 h 1245317"/>
                <a:gd name="connsiteX2" fmla="*/ 323373 w 659018"/>
                <a:gd name="connsiteY2" fmla="*/ 249285 h 1245317"/>
                <a:gd name="connsiteX3" fmla="*/ 440406 w 659018"/>
                <a:gd name="connsiteY3" fmla="*/ 352228 h 1245317"/>
                <a:gd name="connsiteX4" fmla="*/ 461995 w 659018"/>
                <a:gd name="connsiteY4" fmla="*/ 367908 h 1245317"/>
                <a:gd name="connsiteX5" fmla="*/ 475857 w 659018"/>
                <a:gd name="connsiteY5" fmla="*/ 363136 h 1245317"/>
                <a:gd name="connsiteX6" fmla="*/ 547667 w 659018"/>
                <a:gd name="connsiteY6" fmla="*/ 279509 h 1245317"/>
                <a:gd name="connsiteX7" fmla="*/ 648792 w 659018"/>
                <a:gd name="connsiteY7" fmla="*/ 199290 h 1245317"/>
                <a:gd name="connsiteX8" fmla="*/ 659018 w 659018"/>
                <a:gd name="connsiteY8" fmla="*/ 194973 h 1245317"/>
                <a:gd name="connsiteX9" fmla="*/ 657655 w 659018"/>
                <a:gd name="connsiteY9" fmla="*/ 208153 h 1245317"/>
                <a:gd name="connsiteX10" fmla="*/ 641747 w 659018"/>
                <a:gd name="connsiteY10" fmla="*/ 228605 h 1245317"/>
                <a:gd name="connsiteX11" fmla="*/ 503126 w 659018"/>
                <a:gd name="connsiteY11" fmla="*/ 381998 h 1245317"/>
                <a:gd name="connsiteX12" fmla="*/ 498809 w 659018"/>
                <a:gd name="connsiteY12" fmla="*/ 390406 h 1245317"/>
                <a:gd name="connsiteX13" fmla="*/ 491991 w 659018"/>
                <a:gd name="connsiteY13" fmla="*/ 409495 h 1245317"/>
                <a:gd name="connsiteX14" fmla="*/ 491309 w 659018"/>
                <a:gd name="connsiteY14" fmla="*/ 424038 h 1245317"/>
                <a:gd name="connsiteX15" fmla="*/ 539031 w 659018"/>
                <a:gd name="connsiteY15" fmla="*/ 587657 h 1245317"/>
                <a:gd name="connsiteX16" fmla="*/ 646065 w 659018"/>
                <a:gd name="connsiteY16" fmla="*/ 972614 h 1245317"/>
                <a:gd name="connsiteX17" fmla="*/ 649019 w 659018"/>
                <a:gd name="connsiteY17" fmla="*/ 991930 h 1245317"/>
                <a:gd name="connsiteX18" fmla="*/ 648565 w 659018"/>
                <a:gd name="connsiteY18" fmla="*/ 998293 h 1245317"/>
                <a:gd name="connsiteX19" fmla="*/ 643565 w 659018"/>
                <a:gd name="connsiteY19" fmla="*/ 989431 h 1245317"/>
                <a:gd name="connsiteX20" fmla="*/ 600843 w 659018"/>
                <a:gd name="connsiteY20" fmla="*/ 846492 h 1245317"/>
                <a:gd name="connsiteX21" fmla="*/ 465403 w 659018"/>
                <a:gd name="connsiteY21" fmla="*/ 446081 h 1245317"/>
                <a:gd name="connsiteX22" fmla="*/ 462676 w 659018"/>
                <a:gd name="connsiteY22" fmla="*/ 439491 h 1245317"/>
                <a:gd name="connsiteX23" fmla="*/ 451996 w 659018"/>
                <a:gd name="connsiteY23" fmla="*/ 429038 h 1245317"/>
                <a:gd name="connsiteX24" fmla="*/ 445633 w 659018"/>
                <a:gd name="connsiteY24" fmla="*/ 443582 h 1245317"/>
                <a:gd name="connsiteX25" fmla="*/ 448132 w 659018"/>
                <a:gd name="connsiteY25" fmla="*/ 511301 h 1245317"/>
                <a:gd name="connsiteX26" fmla="*/ 454268 w 659018"/>
                <a:gd name="connsiteY26" fmla="*/ 623335 h 1245317"/>
                <a:gd name="connsiteX27" fmla="*/ 462449 w 659018"/>
                <a:gd name="connsiteY27" fmla="*/ 808541 h 1245317"/>
                <a:gd name="connsiteX28" fmla="*/ 466994 w 659018"/>
                <a:gd name="connsiteY28" fmla="*/ 985795 h 1245317"/>
                <a:gd name="connsiteX29" fmla="*/ 473130 w 659018"/>
                <a:gd name="connsiteY29" fmla="*/ 1237131 h 1245317"/>
                <a:gd name="connsiteX30" fmla="*/ 464040 w 659018"/>
                <a:gd name="connsiteY30" fmla="*/ 1246448 h 1245317"/>
                <a:gd name="connsiteX31" fmla="*/ 382003 w 659018"/>
                <a:gd name="connsiteY31" fmla="*/ 1246448 h 1245317"/>
                <a:gd name="connsiteX32" fmla="*/ 374277 w 659018"/>
                <a:gd name="connsiteY32" fmla="*/ 1238494 h 1245317"/>
                <a:gd name="connsiteX33" fmla="*/ 380867 w 659018"/>
                <a:gd name="connsiteY33" fmla="*/ 1067604 h 1245317"/>
                <a:gd name="connsiteX34" fmla="*/ 387003 w 659018"/>
                <a:gd name="connsiteY34" fmla="*/ 894896 h 1245317"/>
                <a:gd name="connsiteX35" fmla="*/ 398820 w 659018"/>
                <a:gd name="connsiteY35" fmla="*/ 623335 h 1245317"/>
                <a:gd name="connsiteX36" fmla="*/ 407455 w 659018"/>
                <a:gd name="connsiteY36" fmla="*/ 464034 h 1245317"/>
                <a:gd name="connsiteX37" fmla="*/ 397456 w 659018"/>
                <a:gd name="connsiteY37" fmla="*/ 456308 h 1245317"/>
                <a:gd name="connsiteX38" fmla="*/ 357233 w 659018"/>
                <a:gd name="connsiteY38" fmla="*/ 446763 h 1245317"/>
                <a:gd name="connsiteX39" fmla="*/ 354506 w 659018"/>
                <a:gd name="connsiteY39" fmla="*/ 433810 h 1245317"/>
                <a:gd name="connsiteX40" fmla="*/ 369277 w 659018"/>
                <a:gd name="connsiteY40" fmla="*/ 391996 h 1245317"/>
                <a:gd name="connsiteX41" fmla="*/ 382231 w 659018"/>
                <a:gd name="connsiteY41" fmla="*/ 387451 h 1245317"/>
                <a:gd name="connsiteX42" fmla="*/ 387912 w 659018"/>
                <a:gd name="connsiteY42" fmla="*/ 389724 h 1245317"/>
                <a:gd name="connsiteX43" fmla="*/ 429725 w 659018"/>
                <a:gd name="connsiteY43" fmla="*/ 389497 h 1245317"/>
                <a:gd name="connsiteX44" fmla="*/ 414954 w 659018"/>
                <a:gd name="connsiteY44" fmla="*/ 376089 h 1245317"/>
                <a:gd name="connsiteX45" fmla="*/ 341326 w 659018"/>
                <a:gd name="connsiteY45" fmla="*/ 317686 h 1245317"/>
                <a:gd name="connsiteX46" fmla="*/ 149529 w 659018"/>
                <a:gd name="connsiteY46" fmla="*/ 132707 h 1245317"/>
                <a:gd name="connsiteX47" fmla="*/ 15453 w 659018"/>
                <a:gd name="connsiteY47" fmla="*/ 17265 h 1245317"/>
                <a:gd name="connsiteX48" fmla="*/ 0 w 659018"/>
                <a:gd name="connsiteY48" fmla="*/ 3857 h 1245317"/>
                <a:gd name="connsiteX49" fmla="*/ 0 w 659018"/>
                <a:gd name="connsiteY49" fmla="*/ 221 h 124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59018" h="1245317">
                  <a:moveTo>
                    <a:pt x="0" y="221"/>
                  </a:moveTo>
                  <a:cubicBezTo>
                    <a:pt x="12726" y="-1369"/>
                    <a:pt x="22270" y="5903"/>
                    <a:pt x="31360" y="12720"/>
                  </a:cubicBezTo>
                  <a:cubicBezTo>
                    <a:pt x="130895" y="88848"/>
                    <a:pt x="229520" y="166339"/>
                    <a:pt x="323373" y="249285"/>
                  </a:cubicBezTo>
                  <a:cubicBezTo>
                    <a:pt x="362233" y="283827"/>
                    <a:pt x="401319" y="318141"/>
                    <a:pt x="440406" y="352228"/>
                  </a:cubicBezTo>
                  <a:cubicBezTo>
                    <a:pt x="446996" y="358137"/>
                    <a:pt x="453586" y="364045"/>
                    <a:pt x="461995" y="367908"/>
                  </a:cubicBezTo>
                  <a:cubicBezTo>
                    <a:pt x="468585" y="370862"/>
                    <a:pt x="473811" y="369499"/>
                    <a:pt x="475857" y="363136"/>
                  </a:cubicBezTo>
                  <a:cubicBezTo>
                    <a:pt x="487901" y="324958"/>
                    <a:pt x="519034" y="302915"/>
                    <a:pt x="547667" y="279509"/>
                  </a:cubicBezTo>
                  <a:cubicBezTo>
                    <a:pt x="581072" y="252239"/>
                    <a:pt x="614932" y="225878"/>
                    <a:pt x="648792" y="199290"/>
                  </a:cubicBezTo>
                  <a:cubicBezTo>
                    <a:pt x="651746" y="197018"/>
                    <a:pt x="655155" y="191564"/>
                    <a:pt x="659018" y="194973"/>
                  </a:cubicBezTo>
                  <a:cubicBezTo>
                    <a:pt x="662881" y="198381"/>
                    <a:pt x="659927" y="203835"/>
                    <a:pt x="657655" y="208153"/>
                  </a:cubicBezTo>
                  <a:cubicBezTo>
                    <a:pt x="653564" y="215879"/>
                    <a:pt x="647429" y="222015"/>
                    <a:pt x="641747" y="228605"/>
                  </a:cubicBezTo>
                  <a:cubicBezTo>
                    <a:pt x="596752" y="280872"/>
                    <a:pt x="551757" y="332912"/>
                    <a:pt x="503126" y="381998"/>
                  </a:cubicBezTo>
                  <a:cubicBezTo>
                    <a:pt x="500854" y="384270"/>
                    <a:pt x="499263" y="386770"/>
                    <a:pt x="498809" y="390406"/>
                  </a:cubicBezTo>
                  <a:cubicBezTo>
                    <a:pt x="497672" y="396996"/>
                    <a:pt x="496309" y="403586"/>
                    <a:pt x="491991" y="409495"/>
                  </a:cubicBezTo>
                  <a:cubicBezTo>
                    <a:pt x="488582" y="413812"/>
                    <a:pt x="490173" y="419266"/>
                    <a:pt x="491309" y="424038"/>
                  </a:cubicBezTo>
                  <a:cubicBezTo>
                    <a:pt x="504263" y="479487"/>
                    <a:pt x="520170" y="534026"/>
                    <a:pt x="539031" y="587657"/>
                  </a:cubicBezTo>
                  <a:cubicBezTo>
                    <a:pt x="583118" y="713552"/>
                    <a:pt x="617205" y="842401"/>
                    <a:pt x="646065" y="972614"/>
                  </a:cubicBezTo>
                  <a:cubicBezTo>
                    <a:pt x="647429" y="978977"/>
                    <a:pt x="648110" y="985568"/>
                    <a:pt x="649019" y="991930"/>
                  </a:cubicBezTo>
                  <a:cubicBezTo>
                    <a:pt x="649247" y="993976"/>
                    <a:pt x="650156" y="996021"/>
                    <a:pt x="648565" y="998293"/>
                  </a:cubicBezTo>
                  <a:cubicBezTo>
                    <a:pt x="644929" y="996475"/>
                    <a:pt x="644702" y="992612"/>
                    <a:pt x="643565" y="989431"/>
                  </a:cubicBezTo>
                  <a:cubicBezTo>
                    <a:pt x="626522" y="942618"/>
                    <a:pt x="615387" y="893987"/>
                    <a:pt x="600843" y="846492"/>
                  </a:cubicBezTo>
                  <a:cubicBezTo>
                    <a:pt x="559711" y="711734"/>
                    <a:pt x="520397" y="576294"/>
                    <a:pt x="465403" y="446081"/>
                  </a:cubicBezTo>
                  <a:cubicBezTo>
                    <a:pt x="464494" y="443809"/>
                    <a:pt x="463585" y="441764"/>
                    <a:pt x="462676" y="439491"/>
                  </a:cubicBezTo>
                  <a:cubicBezTo>
                    <a:pt x="460177" y="434719"/>
                    <a:pt x="457222" y="427674"/>
                    <a:pt x="451996" y="429038"/>
                  </a:cubicBezTo>
                  <a:cubicBezTo>
                    <a:pt x="447223" y="430401"/>
                    <a:pt x="445860" y="437673"/>
                    <a:pt x="445633" y="443582"/>
                  </a:cubicBezTo>
                  <a:cubicBezTo>
                    <a:pt x="444724" y="466079"/>
                    <a:pt x="446996" y="488804"/>
                    <a:pt x="448132" y="511301"/>
                  </a:cubicBezTo>
                  <a:cubicBezTo>
                    <a:pt x="449950" y="548570"/>
                    <a:pt x="452677" y="586066"/>
                    <a:pt x="454268" y="623335"/>
                  </a:cubicBezTo>
                  <a:cubicBezTo>
                    <a:pt x="456995" y="685146"/>
                    <a:pt x="461540" y="746730"/>
                    <a:pt x="462449" y="808541"/>
                  </a:cubicBezTo>
                  <a:cubicBezTo>
                    <a:pt x="463358" y="867626"/>
                    <a:pt x="465403" y="926710"/>
                    <a:pt x="466994" y="985795"/>
                  </a:cubicBezTo>
                  <a:cubicBezTo>
                    <a:pt x="469039" y="1069649"/>
                    <a:pt x="470857" y="1153276"/>
                    <a:pt x="473130" y="1237131"/>
                  </a:cubicBezTo>
                  <a:cubicBezTo>
                    <a:pt x="473357" y="1244857"/>
                    <a:pt x="471312" y="1246448"/>
                    <a:pt x="464040" y="1246448"/>
                  </a:cubicBezTo>
                  <a:cubicBezTo>
                    <a:pt x="436770" y="1245993"/>
                    <a:pt x="409273" y="1246221"/>
                    <a:pt x="382003" y="1246448"/>
                  </a:cubicBezTo>
                  <a:cubicBezTo>
                    <a:pt x="375640" y="1246448"/>
                    <a:pt x="374050" y="1244630"/>
                    <a:pt x="374277" y="1238494"/>
                  </a:cubicBezTo>
                  <a:cubicBezTo>
                    <a:pt x="376549" y="1181455"/>
                    <a:pt x="378822" y="1124416"/>
                    <a:pt x="380867" y="1067604"/>
                  </a:cubicBezTo>
                  <a:cubicBezTo>
                    <a:pt x="382912" y="1010110"/>
                    <a:pt x="384730" y="952389"/>
                    <a:pt x="387003" y="894896"/>
                  </a:cubicBezTo>
                  <a:cubicBezTo>
                    <a:pt x="390184" y="804451"/>
                    <a:pt x="393366" y="713779"/>
                    <a:pt x="398820" y="623335"/>
                  </a:cubicBezTo>
                  <a:cubicBezTo>
                    <a:pt x="402001" y="570386"/>
                    <a:pt x="404728" y="517210"/>
                    <a:pt x="407455" y="464034"/>
                  </a:cubicBezTo>
                  <a:cubicBezTo>
                    <a:pt x="407910" y="454490"/>
                    <a:pt x="406092" y="452672"/>
                    <a:pt x="397456" y="456308"/>
                  </a:cubicBezTo>
                  <a:cubicBezTo>
                    <a:pt x="381322" y="463125"/>
                    <a:pt x="369277" y="454717"/>
                    <a:pt x="357233" y="446763"/>
                  </a:cubicBezTo>
                  <a:cubicBezTo>
                    <a:pt x="352688" y="443809"/>
                    <a:pt x="352916" y="438355"/>
                    <a:pt x="354506" y="433810"/>
                  </a:cubicBezTo>
                  <a:cubicBezTo>
                    <a:pt x="359051" y="419721"/>
                    <a:pt x="364051" y="405859"/>
                    <a:pt x="369277" y="391996"/>
                  </a:cubicBezTo>
                  <a:cubicBezTo>
                    <a:pt x="371550" y="386088"/>
                    <a:pt x="377004" y="386088"/>
                    <a:pt x="382231" y="387451"/>
                  </a:cubicBezTo>
                  <a:cubicBezTo>
                    <a:pt x="384276" y="387906"/>
                    <a:pt x="386548" y="388361"/>
                    <a:pt x="387912" y="389724"/>
                  </a:cubicBezTo>
                  <a:cubicBezTo>
                    <a:pt x="402001" y="404722"/>
                    <a:pt x="415409" y="393360"/>
                    <a:pt x="429725" y="389497"/>
                  </a:cubicBezTo>
                  <a:cubicBezTo>
                    <a:pt x="425862" y="382679"/>
                    <a:pt x="420408" y="379271"/>
                    <a:pt x="414954" y="376089"/>
                  </a:cubicBezTo>
                  <a:cubicBezTo>
                    <a:pt x="387457" y="360182"/>
                    <a:pt x="363369" y="340184"/>
                    <a:pt x="341326" y="317686"/>
                  </a:cubicBezTo>
                  <a:cubicBezTo>
                    <a:pt x="279287" y="254057"/>
                    <a:pt x="216340" y="191337"/>
                    <a:pt x="149529" y="132707"/>
                  </a:cubicBezTo>
                  <a:cubicBezTo>
                    <a:pt x="104988" y="93620"/>
                    <a:pt x="59993" y="55670"/>
                    <a:pt x="15453" y="17265"/>
                  </a:cubicBezTo>
                  <a:cubicBezTo>
                    <a:pt x="10226" y="12720"/>
                    <a:pt x="5227" y="8402"/>
                    <a:pt x="0" y="3857"/>
                  </a:cubicBezTo>
                  <a:cubicBezTo>
                    <a:pt x="0" y="2721"/>
                    <a:pt x="0" y="1358"/>
                    <a:pt x="0" y="221"/>
                  </a:cubicBezTo>
                  <a:close/>
                </a:path>
              </a:pathLst>
            </a:custGeom>
            <a:solidFill>
              <a:schemeClr val="accent4"/>
            </a:solidFill>
            <a:ln w="2261" cap="flat">
              <a:noFill/>
              <a:prstDash val="solid"/>
              <a:miter/>
            </a:ln>
          </p:spPr>
          <p:txBody>
            <a:bodyPr rtlCol="0" anchor="ctr"/>
            <a:lstStyle/>
            <a:p>
              <a:endParaRPr lang="en-US" dirty="0"/>
            </a:p>
          </p:txBody>
        </p:sp>
        <p:sp>
          <p:nvSpPr>
            <p:cNvPr id="26" name="Freeform: Shape 534">
              <a:extLst>
                <a:ext uri="{FF2B5EF4-FFF2-40B4-BE49-F238E27FC236}">
                  <a16:creationId xmlns:a16="http://schemas.microsoft.com/office/drawing/2014/main" id="{368522BF-86EB-5C48-BBF1-52F60AD75FAF}"/>
                </a:ext>
              </a:extLst>
            </p:cNvPr>
            <p:cNvSpPr/>
            <p:nvPr/>
          </p:nvSpPr>
          <p:spPr>
            <a:xfrm>
              <a:off x="2557186" y="895310"/>
              <a:ext cx="1199868" cy="2281567"/>
            </a:xfrm>
            <a:custGeom>
              <a:avLst/>
              <a:gdLst>
                <a:gd name="connsiteX0" fmla="*/ 680973 w 1199867"/>
                <a:gd name="connsiteY0" fmla="*/ 2282003 h 2281567"/>
                <a:gd name="connsiteX1" fmla="*/ 687336 w 1199867"/>
                <a:gd name="connsiteY1" fmla="*/ 2096796 h 2281567"/>
                <a:gd name="connsiteX2" fmla="*/ 693472 w 1199867"/>
                <a:gd name="connsiteY2" fmla="*/ 1922269 h 2281567"/>
                <a:gd name="connsiteX3" fmla="*/ 701880 w 1199867"/>
                <a:gd name="connsiteY3" fmla="*/ 1694340 h 2281567"/>
                <a:gd name="connsiteX4" fmla="*/ 709607 w 1199867"/>
                <a:gd name="connsiteY4" fmla="*/ 1472546 h 2281567"/>
                <a:gd name="connsiteX5" fmla="*/ 719833 w 1199867"/>
                <a:gd name="connsiteY5" fmla="*/ 1239390 h 2281567"/>
                <a:gd name="connsiteX6" fmla="*/ 729377 w 1199867"/>
                <a:gd name="connsiteY6" fmla="*/ 1058728 h 2281567"/>
                <a:gd name="connsiteX7" fmla="*/ 740740 w 1199867"/>
                <a:gd name="connsiteY7" fmla="*/ 851478 h 2281567"/>
                <a:gd name="connsiteX8" fmla="*/ 721651 w 1199867"/>
                <a:gd name="connsiteY8" fmla="*/ 836480 h 2281567"/>
                <a:gd name="connsiteX9" fmla="*/ 648023 w 1199867"/>
                <a:gd name="connsiteY9" fmla="*/ 817846 h 2281567"/>
                <a:gd name="connsiteX10" fmla="*/ 643250 w 1199867"/>
                <a:gd name="connsiteY10" fmla="*/ 806710 h 2281567"/>
                <a:gd name="connsiteX11" fmla="*/ 647114 w 1199867"/>
                <a:gd name="connsiteY11" fmla="*/ 783304 h 2281567"/>
                <a:gd name="connsiteX12" fmla="*/ 668929 w 1199867"/>
                <a:gd name="connsiteY12" fmla="*/ 722174 h 2281567"/>
                <a:gd name="connsiteX13" fmla="*/ 694836 w 1199867"/>
                <a:gd name="connsiteY13" fmla="*/ 709676 h 2281567"/>
                <a:gd name="connsiteX14" fmla="*/ 722560 w 1199867"/>
                <a:gd name="connsiteY14" fmla="*/ 726946 h 2281567"/>
                <a:gd name="connsiteX15" fmla="*/ 734377 w 1199867"/>
                <a:gd name="connsiteY15" fmla="*/ 729219 h 2281567"/>
                <a:gd name="connsiteX16" fmla="*/ 774827 w 1199867"/>
                <a:gd name="connsiteY16" fmla="*/ 715811 h 2281567"/>
                <a:gd name="connsiteX17" fmla="*/ 776645 w 1199867"/>
                <a:gd name="connsiteY17" fmla="*/ 706949 h 2281567"/>
                <a:gd name="connsiteX18" fmla="*/ 747330 w 1199867"/>
                <a:gd name="connsiteY18" fmla="*/ 685360 h 2281567"/>
                <a:gd name="connsiteX19" fmla="*/ 618708 w 1199867"/>
                <a:gd name="connsiteY19" fmla="*/ 581735 h 2281567"/>
                <a:gd name="connsiteX20" fmla="*/ 361918 w 1199867"/>
                <a:gd name="connsiteY20" fmla="*/ 326763 h 2281567"/>
                <a:gd name="connsiteX21" fmla="*/ 26955 w 1199867"/>
                <a:gd name="connsiteY21" fmla="*/ 32250 h 2281567"/>
                <a:gd name="connsiteX22" fmla="*/ 3775 w 1199867"/>
                <a:gd name="connsiteY22" fmla="*/ 11343 h 2281567"/>
                <a:gd name="connsiteX23" fmla="*/ 594 w 1199867"/>
                <a:gd name="connsiteY23" fmla="*/ 2708 h 2281567"/>
                <a:gd name="connsiteX24" fmla="*/ 10366 w 1199867"/>
                <a:gd name="connsiteY24" fmla="*/ 890 h 2281567"/>
                <a:gd name="connsiteX25" fmla="*/ 54679 w 1199867"/>
                <a:gd name="connsiteY25" fmla="*/ 22933 h 2281567"/>
                <a:gd name="connsiteX26" fmla="*/ 632797 w 1199867"/>
                <a:gd name="connsiteY26" fmla="*/ 497653 h 2281567"/>
                <a:gd name="connsiteX27" fmla="*/ 815731 w 1199867"/>
                <a:gd name="connsiteY27" fmla="*/ 659454 h 2281567"/>
                <a:gd name="connsiteX28" fmla="*/ 840274 w 1199867"/>
                <a:gd name="connsiteY28" fmla="*/ 675361 h 2281567"/>
                <a:gd name="connsiteX29" fmla="*/ 866635 w 1199867"/>
                <a:gd name="connsiteY29" fmla="*/ 664681 h 2281567"/>
                <a:gd name="connsiteX30" fmla="*/ 885496 w 1199867"/>
                <a:gd name="connsiteY30" fmla="*/ 624458 h 2281567"/>
                <a:gd name="connsiteX31" fmla="*/ 926628 w 1199867"/>
                <a:gd name="connsiteY31" fmla="*/ 572645 h 2281567"/>
                <a:gd name="connsiteX32" fmla="*/ 1151603 w 1199867"/>
                <a:gd name="connsiteY32" fmla="*/ 389029 h 2281567"/>
                <a:gd name="connsiteX33" fmla="*/ 1190236 w 1199867"/>
                <a:gd name="connsiteY33" fmla="*/ 359032 h 2281567"/>
                <a:gd name="connsiteX34" fmla="*/ 1201598 w 1199867"/>
                <a:gd name="connsiteY34" fmla="*/ 364941 h 2281567"/>
                <a:gd name="connsiteX35" fmla="*/ 1192281 w 1199867"/>
                <a:gd name="connsiteY35" fmla="*/ 388575 h 2281567"/>
                <a:gd name="connsiteX36" fmla="*/ 1132969 w 1199867"/>
                <a:gd name="connsiteY36" fmla="*/ 459703 h 2281567"/>
                <a:gd name="connsiteX37" fmla="*/ 912312 w 1199867"/>
                <a:gd name="connsiteY37" fmla="*/ 703313 h 2281567"/>
                <a:gd name="connsiteX38" fmla="*/ 905949 w 1199867"/>
                <a:gd name="connsiteY38" fmla="*/ 723083 h 2281567"/>
                <a:gd name="connsiteX39" fmla="*/ 896177 w 1199867"/>
                <a:gd name="connsiteY39" fmla="*/ 747399 h 2281567"/>
                <a:gd name="connsiteX40" fmla="*/ 892087 w 1199867"/>
                <a:gd name="connsiteY40" fmla="*/ 770123 h 2281567"/>
                <a:gd name="connsiteX41" fmla="*/ 927992 w 1199867"/>
                <a:gd name="connsiteY41" fmla="*/ 911244 h 2281567"/>
                <a:gd name="connsiteX42" fmla="*/ 1003892 w 1199867"/>
                <a:gd name="connsiteY42" fmla="*/ 1145309 h 2281567"/>
                <a:gd name="connsiteX43" fmla="*/ 1092746 w 1199867"/>
                <a:gd name="connsiteY43" fmla="*/ 1447776 h 2281567"/>
                <a:gd name="connsiteX44" fmla="*/ 1173646 w 1199867"/>
                <a:gd name="connsiteY44" fmla="*/ 1775467 h 2281567"/>
                <a:gd name="connsiteX45" fmla="*/ 1181146 w 1199867"/>
                <a:gd name="connsiteY45" fmla="*/ 1822053 h 2281567"/>
                <a:gd name="connsiteX46" fmla="*/ 1179555 w 1199867"/>
                <a:gd name="connsiteY46" fmla="*/ 1828871 h 2281567"/>
                <a:gd name="connsiteX47" fmla="*/ 1174555 w 1199867"/>
                <a:gd name="connsiteY47" fmla="*/ 1823871 h 2281567"/>
                <a:gd name="connsiteX48" fmla="*/ 1149785 w 1199867"/>
                <a:gd name="connsiteY48" fmla="*/ 1751606 h 2281567"/>
                <a:gd name="connsiteX49" fmla="*/ 996393 w 1199867"/>
                <a:gd name="connsiteY49" fmla="*/ 1234618 h 2281567"/>
                <a:gd name="connsiteX50" fmla="*/ 853909 w 1199867"/>
                <a:gd name="connsiteY50" fmla="*/ 834662 h 2281567"/>
                <a:gd name="connsiteX51" fmla="*/ 839365 w 1199867"/>
                <a:gd name="connsiteY51" fmla="*/ 801256 h 2281567"/>
                <a:gd name="connsiteX52" fmla="*/ 821867 w 1199867"/>
                <a:gd name="connsiteY52" fmla="*/ 785576 h 2281567"/>
                <a:gd name="connsiteX53" fmla="*/ 811641 w 1199867"/>
                <a:gd name="connsiteY53" fmla="*/ 804665 h 2281567"/>
                <a:gd name="connsiteX54" fmla="*/ 810277 w 1199867"/>
                <a:gd name="connsiteY54" fmla="*/ 844661 h 2281567"/>
                <a:gd name="connsiteX55" fmla="*/ 818458 w 1199867"/>
                <a:gd name="connsiteY55" fmla="*/ 1002143 h 2281567"/>
                <a:gd name="connsiteX56" fmla="*/ 830275 w 1199867"/>
                <a:gd name="connsiteY56" fmla="*/ 1220983 h 2281567"/>
                <a:gd name="connsiteX57" fmla="*/ 837774 w 1199867"/>
                <a:gd name="connsiteY57" fmla="*/ 1373239 h 2281567"/>
                <a:gd name="connsiteX58" fmla="*/ 848228 w 1199867"/>
                <a:gd name="connsiteY58" fmla="*/ 1760696 h 2281567"/>
                <a:gd name="connsiteX59" fmla="*/ 855954 w 1199867"/>
                <a:gd name="connsiteY59" fmla="*/ 2082252 h 2281567"/>
                <a:gd name="connsiteX60" fmla="*/ 859817 w 1199867"/>
                <a:gd name="connsiteY60" fmla="*/ 2241780 h 2281567"/>
                <a:gd name="connsiteX61" fmla="*/ 859590 w 1199867"/>
                <a:gd name="connsiteY61" fmla="*/ 2250642 h 2281567"/>
                <a:gd name="connsiteX62" fmla="*/ 860272 w 1199867"/>
                <a:gd name="connsiteY62" fmla="*/ 2275412 h 2281567"/>
                <a:gd name="connsiteX63" fmla="*/ 854591 w 1199867"/>
                <a:gd name="connsiteY63" fmla="*/ 2280866 h 2281567"/>
                <a:gd name="connsiteX64" fmla="*/ 843910 w 1199867"/>
                <a:gd name="connsiteY64" fmla="*/ 2280866 h 2281567"/>
                <a:gd name="connsiteX65" fmla="*/ 722787 w 1199867"/>
                <a:gd name="connsiteY65" fmla="*/ 2280866 h 2281567"/>
                <a:gd name="connsiteX66" fmla="*/ 713243 w 1199867"/>
                <a:gd name="connsiteY66" fmla="*/ 2281775 h 2281567"/>
                <a:gd name="connsiteX67" fmla="*/ 680973 w 1199867"/>
                <a:gd name="connsiteY67" fmla="*/ 2282003 h 228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199867" h="2281567">
                  <a:moveTo>
                    <a:pt x="680973" y="2282003"/>
                  </a:moveTo>
                  <a:cubicBezTo>
                    <a:pt x="683019" y="2220191"/>
                    <a:pt x="685291" y="2158607"/>
                    <a:pt x="687336" y="2096796"/>
                  </a:cubicBezTo>
                  <a:cubicBezTo>
                    <a:pt x="689382" y="2038620"/>
                    <a:pt x="691427" y="1980445"/>
                    <a:pt x="693472" y="1922269"/>
                  </a:cubicBezTo>
                  <a:cubicBezTo>
                    <a:pt x="696199" y="1846369"/>
                    <a:pt x="699153" y="1770241"/>
                    <a:pt x="701880" y="1694340"/>
                  </a:cubicBezTo>
                  <a:cubicBezTo>
                    <a:pt x="704607" y="1620484"/>
                    <a:pt x="706880" y="1546402"/>
                    <a:pt x="709607" y="1472546"/>
                  </a:cubicBezTo>
                  <a:cubicBezTo>
                    <a:pt x="712334" y="1394827"/>
                    <a:pt x="715515" y="1317109"/>
                    <a:pt x="719833" y="1239390"/>
                  </a:cubicBezTo>
                  <a:cubicBezTo>
                    <a:pt x="723242" y="1179169"/>
                    <a:pt x="726196" y="1118949"/>
                    <a:pt x="729377" y="1058728"/>
                  </a:cubicBezTo>
                  <a:cubicBezTo>
                    <a:pt x="733013" y="989645"/>
                    <a:pt x="736876" y="920561"/>
                    <a:pt x="740740" y="851478"/>
                  </a:cubicBezTo>
                  <a:cubicBezTo>
                    <a:pt x="741876" y="831253"/>
                    <a:pt x="740285" y="828753"/>
                    <a:pt x="721651" y="836480"/>
                  </a:cubicBezTo>
                  <a:cubicBezTo>
                    <a:pt x="691654" y="848978"/>
                    <a:pt x="670520" y="831935"/>
                    <a:pt x="648023" y="817846"/>
                  </a:cubicBezTo>
                  <a:cubicBezTo>
                    <a:pt x="644614" y="815573"/>
                    <a:pt x="643705" y="811028"/>
                    <a:pt x="643250" y="806710"/>
                  </a:cubicBezTo>
                  <a:cubicBezTo>
                    <a:pt x="642569" y="798529"/>
                    <a:pt x="644159" y="790576"/>
                    <a:pt x="647114" y="783304"/>
                  </a:cubicBezTo>
                  <a:cubicBezTo>
                    <a:pt x="655522" y="763306"/>
                    <a:pt x="661885" y="742626"/>
                    <a:pt x="668929" y="722174"/>
                  </a:cubicBezTo>
                  <a:cubicBezTo>
                    <a:pt x="673247" y="709676"/>
                    <a:pt x="682110" y="705585"/>
                    <a:pt x="694836" y="709676"/>
                  </a:cubicBezTo>
                  <a:cubicBezTo>
                    <a:pt x="705516" y="712857"/>
                    <a:pt x="714152" y="720129"/>
                    <a:pt x="722560" y="726946"/>
                  </a:cubicBezTo>
                  <a:cubicBezTo>
                    <a:pt x="726423" y="729901"/>
                    <a:pt x="729377" y="731037"/>
                    <a:pt x="734377" y="729219"/>
                  </a:cubicBezTo>
                  <a:cubicBezTo>
                    <a:pt x="747784" y="724219"/>
                    <a:pt x="761192" y="719902"/>
                    <a:pt x="774827" y="715811"/>
                  </a:cubicBezTo>
                  <a:cubicBezTo>
                    <a:pt x="781871" y="713766"/>
                    <a:pt x="780508" y="711039"/>
                    <a:pt x="776645" y="706949"/>
                  </a:cubicBezTo>
                  <a:cubicBezTo>
                    <a:pt x="768009" y="698086"/>
                    <a:pt x="757783" y="691496"/>
                    <a:pt x="747330" y="685360"/>
                  </a:cubicBezTo>
                  <a:cubicBezTo>
                    <a:pt x="699381" y="657181"/>
                    <a:pt x="657112" y="621731"/>
                    <a:pt x="618708" y="581735"/>
                  </a:cubicBezTo>
                  <a:cubicBezTo>
                    <a:pt x="535308" y="494699"/>
                    <a:pt x="449863" y="409481"/>
                    <a:pt x="361918" y="326763"/>
                  </a:cubicBezTo>
                  <a:cubicBezTo>
                    <a:pt x="253975" y="224729"/>
                    <a:pt x="139215" y="129739"/>
                    <a:pt x="26955" y="32250"/>
                  </a:cubicBezTo>
                  <a:cubicBezTo>
                    <a:pt x="19001" y="25433"/>
                    <a:pt x="11502" y="18388"/>
                    <a:pt x="3775" y="11343"/>
                  </a:cubicBezTo>
                  <a:cubicBezTo>
                    <a:pt x="1503" y="9071"/>
                    <a:pt x="-1224" y="6117"/>
                    <a:pt x="594" y="2708"/>
                  </a:cubicBezTo>
                  <a:cubicBezTo>
                    <a:pt x="2639" y="-1155"/>
                    <a:pt x="6957" y="-19"/>
                    <a:pt x="10366" y="890"/>
                  </a:cubicBezTo>
                  <a:cubicBezTo>
                    <a:pt x="26727" y="4980"/>
                    <a:pt x="41499" y="12934"/>
                    <a:pt x="54679" y="22933"/>
                  </a:cubicBezTo>
                  <a:cubicBezTo>
                    <a:pt x="252384" y="174734"/>
                    <a:pt x="447136" y="330854"/>
                    <a:pt x="632797" y="497653"/>
                  </a:cubicBezTo>
                  <a:cubicBezTo>
                    <a:pt x="693245" y="552193"/>
                    <a:pt x="754602" y="605596"/>
                    <a:pt x="815731" y="659454"/>
                  </a:cubicBezTo>
                  <a:cubicBezTo>
                    <a:pt x="823003" y="666044"/>
                    <a:pt x="831184" y="671498"/>
                    <a:pt x="840274" y="675361"/>
                  </a:cubicBezTo>
                  <a:cubicBezTo>
                    <a:pt x="853454" y="680815"/>
                    <a:pt x="861181" y="678088"/>
                    <a:pt x="866635" y="664681"/>
                  </a:cubicBezTo>
                  <a:cubicBezTo>
                    <a:pt x="872316" y="651046"/>
                    <a:pt x="879361" y="637865"/>
                    <a:pt x="885496" y="624458"/>
                  </a:cubicBezTo>
                  <a:cubicBezTo>
                    <a:pt x="895041" y="603778"/>
                    <a:pt x="909812" y="587644"/>
                    <a:pt x="926628" y="572645"/>
                  </a:cubicBezTo>
                  <a:cubicBezTo>
                    <a:pt x="998666" y="507880"/>
                    <a:pt x="1075703" y="449250"/>
                    <a:pt x="1151603" y="389029"/>
                  </a:cubicBezTo>
                  <a:cubicBezTo>
                    <a:pt x="1164329" y="378803"/>
                    <a:pt x="1177055" y="368577"/>
                    <a:pt x="1190236" y="359032"/>
                  </a:cubicBezTo>
                  <a:cubicBezTo>
                    <a:pt x="1197962" y="353351"/>
                    <a:pt x="1201143" y="355396"/>
                    <a:pt x="1201598" y="364941"/>
                  </a:cubicBezTo>
                  <a:cubicBezTo>
                    <a:pt x="1202052" y="374258"/>
                    <a:pt x="1197280" y="381530"/>
                    <a:pt x="1192281" y="388575"/>
                  </a:cubicBezTo>
                  <a:cubicBezTo>
                    <a:pt x="1174328" y="413799"/>
                    <a:pt x="1152967" y="436297"/>
                    <a:pt x="1132969" y="459703"/>
                  </a:cubicBezTo>
                  <a:cubicBezTo>
                    <a:pt x="1061841" y="543103"/>
                    <a:pt x="989803" y="625594"/>
                    <a:pt x="912312" y="703313"/>
                  </a:cubicBezTo>
                  <a:cubicBezTo>
                    <a:pt x="906403" y="709221"/>
                    <a:pt x="907539" y="716493"/>
                    <a:pt x="905949" y="723083"/>
                  </a:cubicBezTo>
                  <a:cubicBezTo>
                    <a:pt x="904131" y="731946"/>
                    <a:pt x="902086" y="740354"/>
                    <a:pt x="896177" y="747399"/>
                  </a:cubicBezTo>
                  <a:cubicBezTo>
                    <a:pt x="890496" y="753989"/>
                    <a:pt x="890496" y="762170"/>
                    <a:pt x="892087" y="770123"/>
                  </a:cubicBezTo>
                  <a:cubicBezTo>
                    <a:pt x="901631" y="817846"/>
                    <a:pt x="915720" y="864204"/>
                    <a:pt x="927992" y="911244"/>
                  </a:cubicBezTo>
                  <a:cubicBezTo>
                    <a:pt x="948444" y="990781"/>
                    <a:pt x="977077" y="1067818"/>
                    <a:pt x="1003892" y="1145309"/>
                  </a:cubicBezTo>
                  <a:cubicBezTo>
                    <a:pt x="1038434" y="1244617"/>
                    <a:pt x="1063659" y="1346878"/>
                    <a:pt x="1092746" y="1447776"/>
                  </a:cubicBezTo>
                  <a:cubicBezTo>
                    <a:pt x="1123879" y="1555946"/>
                    <a:pt x="1149558" y="1665480"/>
                    <a:pt x="1173646" y="1775467"/>
                  </a:cubicBezTo>
                  <a:cubicBezTo>
                    <a:pt x="1177055" y="1790693"/>
                    <a:pt x="1178646" y="1806373"/>
                    <a:pt x="1181146" y="1822053"/>
                  </a:cubicBezTo>
                  <a:cubicBezTo>
                    <a:pt x="1181600" y="1824553"/>
                    <a:pt x="1183191" y="1827962"/>
                    <a:pt x="1179555" y="1828871"/>
                  </a:cubicBezTo>
                  <a:cubicBezTo>
                    <a:pt x="1176146" y="1829780"/>
                    <a:pt x="1175464" y="1826371"/>
                    <a:pt x="1174555" y="1823871"/>
                  </a:cubicBezTo>
                  <a:cubicBezTo>
                    <a:pt x="1165465" y="1800010"/>
                    <a:pt x="1156603" y="1776149"/>
                    <a:pt x="1149785" y="1751606"/>
                  </a:cubicBezTo>
                  <a:cubicBezTo>
                    <a:pt x="1101836" y="1578444"/>
                    <a:pt x="1050478" y="1406190"/>
                    <a:pt x="996393" y="1234618"/>
                  </a:cubicBezTo>
                  <a:cubicBezTo>
                    <a:pt x="953671" y="1099633"/>
                    <a:pt x="908448" y="965557"/>
                    <a:pt x="853909" y="834662"/>
                  </a:cubicBezTo>
                  <a:cubicBezTo>
                    <a:pt x="849137" y="823527"/>
                    <a:pt x="844365" y="812392"/>
                    <a:pt x="839365" y="801256"/>
                  </a:cubicBezTo>
                  <a:cubicBezTo>
                    <a:pt x="835729" y="793530"/>
                    <a:pt x="830048" y="784440"/>
                    <a:pt x="821867" y="785576"/>
                  </a:cubicBezTo>
                  <a:cubicBezTo>
                    <a:pt x="815050" y="786485"/>
                    <a:pt x="813459" y="797620"/>
                    <a:pt x="811641" y="804665"/>
                  </a:cubicBezTo>
                  <a:cubicBezTo>
                    <a:pt x="808459" y="817846"/>
                    <a:pt x="809596" y="831253"/>
                    <a:pt x="810277" y="844661"/>
                  </a:cubicBezTo>
                  <a:cubicBezTo>
                    <a:pt x="813004" y="897155"/>
                    <a:pt x="815731" y="949649"/>
                    <a:pt x="818458" y="1002143"/>
                  </a:cubicBezTo>
                  <a:cubicBezTo>
                    <a:pt x="822322" y="1075090"/>
                    <a:pt x="826412" y="1148036"/>
                    <a:pt x="830275" y="1220983"/>
                  </a:cubicBezTo>
                  <a:cubicBezTo>
                    <a:pt x="833002" y="1271659"/>
                    <a:pt x="836184" y="1322336"/>
                    <a:pt x="837774" y="1373239"/>
                  </a:cubicBezTo>
                  <a:cubicBezTo>
                    <a:pt x="841638" y="1502316"/>
                    <a:pt x="844819" y="1631620"/>
                    <a:pt x="848228" y="1760696"/>
                  </a:cubicBezTo>
                  <a:cubicBezTo>
                    <a:pt x="850955" y="1867957"/>
                    <a:pt x="853227" y="1974991"/>
                    <a:pt x="855954" y="2082252"/>
                  </a:cubicBezTo>
                  <a:cubicBezTo>
                    <a:pt x="857318" y="2135428"/>
                    <a:pt x="858454" y="2188604"/>
                    <a:pt x="859817" y="2241780"/>
                  </a:cubicBezTo>
                  <a:cubicBezTo>
                    <a:pt x="859817" y="2244734"/>
                    <a:pt x="859590" y="2247688"/>
                    <a:pt x="859590" y="2250642"/>
                  </a:cubicBezTo>
                  <a:cubicBezTo>
                    <a:pt x="861181" y="2258823"/>
                    <a:pt x="859817" y="2267232"/>
                    <a:pt x="860272" y="2275412"/>
                  </a:cubicBezTo>
                  <a:cubicBezTo>
                    <a:pt x="860499" y="2279730"/>
                    <a:pt x="858681" y="2281094"/>
                    <a:pt x="854591" y="2280866"/>
                  </a:cubicBezTo>
                  <a:cubicBezTo>
                    <a:pt x="850955" y="2280639"/>
                    <a:pt x="847546" y="2280866"/>
                    <a:pt x="843910" y="2280866"/>
                  </a:cubicBezTo>
                  <a:cubicBezTo>
                    <a:pt x="803460" y="2280866"/>
                    <a:pt x="763237" y="2280866"/>
                    <a:pt x="722787" y="2280866"/>
                  </a:cubicBezTo>
                  <a:cubicBezTo>
                    <a:pt x="719606" y="2280866"/>
                    <a:pt x="716197" y="2279957"/>
                    <a:pt x="713243" y="2281775"/>
                  </a:cubicBezTo>
                  <a:cubicBezTo>
                    <a:pt x="702562" y="2282003"/>
                    <a:pt x="691654" y="2282003"/>
                    <a:pt x="680973" y="2282003"/>
                  </a:cubicBezTo>
                  <a:close/>
                </a:path>
              </a:pathLst>
            </a:custGeom>
            <a:grpFill/>
            <a:ln w="2261" cap="flat">
              <a:noFill/>
              <a:prstDash val="solid"/>
              <a:miter/>
            </a:ln>
          </p:spPr>
          <p:txBody>
            <a:bodyPr rtlCol="0" anchor="ctr"/>
            <a:lstStyle/>
            <a:p>
              <a:endParaRPr lang="en-US"/>
            </a:p>
          </p:txBody>
        </p:sp>
        <p:sp>
          <p:nvSpPr>
            <p:cNvPr id="27" name="Freeform: Shape 535">
              <a:extLst>
                <a:ext uri="{FF2B5EF4-FFF2-40B4-BE49-F238E27FC236}">
                  <a16:creationId xmlns:a16="http://schemas.microsoft.com/office/drawing/2014/main" id="{81F2BC33-0ABF-F54C-B26C-109A2DD53C42}"/>
                </a:ext>
              </a:extLst>
            </p:cNvPr>
            <p:cNvSpPr/>
            <p:nvPr/>
          </p:nvSpPr>
          <p:spPr>
            <a:xfrm>
              <a:off x="2570741" y="1923157"/>
              <a:ext cx="659018" cy="1245317"/>
            </a:xfrm>
            <a:custGeom>
              <a:avLst/>
              <a:gdLst>
                <a:gd name="connsiteX0" fmla="*/ 0 w 659018"/>
                <a:gd name="connsiteY0" fmla="*/ 221 h 1245317"/>
                <a:gd name="connsiteX1" fmla="*/ 31360 w 659018"/>
                <a:gd name="connsiteY1" fmla="*/ 12720 h 1245317"/>
                <a:gd name="connsiteX2" fmla="*/ 323373 w 659018"/>
                <a:gd name="connsiteY2" fmla="*/ 249285 h 1245317"/>
                <a:gd name="connsiteX3" fmla="*/ 440406 w 659018"/>
                <a:gd name="connsiteY3" fmla="*/ 352228 h 1245317"/>
                <a:gd name="connsiteX4" fmla="*/ 461995 w 659018"/>
                <a:gd name="connsiteY4" fmla="*/ 367908 h 1245317"/>
                <a:gd name="connsiteX5" fmla="*/ 475857 w 659018"/>
                <a:gd name="connsiteY5" fmla="*/ 363136 h 1245317"/>
                <a:gd name="connsiteX6" fmla="*/ 547667 w 659018"/>
                <a:gd name="connsiteY6" fmla="*/ 279509 h 1245317"/>
                <a:gd name="connsiteX7" fmla="*/ 648792 w 659018"/>
                <a:gd name="connsiteY7" fmla="*/ 199290 h 1245317"/>
                <a:gd name="connsiteX8" fmla="*/ 659018 w 659018"/>
                <a:gd name="connsiteY8" fmla="*/ 194973 h 1245317"/>
                <a:gd name="connsiteX9" fmla="*/ 657655 w 659018"/>
                <a:gd name="connsiteY9" fmla="*/ 208153 h 1245317"/>
                <a:gd name="connsiteX10" fmla="*/ 641747 w 659018"/>
                <a:gd name="connsiteY10" fmla="*/ 228605 h 1245317"/>
                <a:gd name="connsiteX11" fmla="*/ 503126 w 659018"/>
                <a:gd name="connsiteY11" fmla="*/ 381998 h 1245317"/>
                <a:gd name="connsiteX12" fmla="*/ 498809 w 659018"/>
                <a:gd name="connsiteY12" fmla="*/ 390406 h 1245317"/>
                <a:gd name="connsiteX13" fmla="*/ 491991 w 659018"/>
                <a:gd name="connsiteY13" fmla="*/ 409495 h 1245317"/>
                <a:gd name="connsiteX14" fmla="*/ 491309 w 659018"/>
                <a:gd name="connsiteY14" fmla="*/ 424038 h 1245317"/>
                <a:gd name="connsiteX15" fmla="*/ 539031 w 659018"/>
                <a:gd name="connsiteY15" fmla="*/ 587657 h 1245317"/>
                <a:gd name="connsiteX16" fmla="*/ 646065 w 659018"/>
                <a:gd name="connsiteY16" fmla="*/ 972614 h 1245317"/>
                <a:gd name="connsiteX17" fmla="*/ 649019 w 659018"/>
                <a:gd name="connsiteY17" fmla="*/ 991930 h 1245317"/>
                <a:gd name="connsiteX18" fmla="*/ 648565 w 659018"/>
                <a:gd name="connsiteY18" fmla="*/ 998293 h 1245317"/>
                <a:gd name="connsiteX19" fmla="*/ 643565 w 659018"/>
                <a:gd name="connsiteY19" fmla="*/ 989431 h 1245317"/>
                <a:gd name="connsiteX20" fmla="*/ 600843 w 659018"/>
                <a:gd name="connsiteY20" fmla="*/ 846492 h 1245317"/>
                <a:gd name="connsiteX21" fmla="*/ 465403 w 659018"/>
                <a:gd name="connsiteY21" fmla="*/ 446081 h 1245317"/>
                <a:gd name="connsiteX22" fmla="*/ 462676 w 659018"/>
                <a:gd name="connsiteY22" fmla="*/ 439491 h 1245317"/>
                <a:gd name="connsiteX23" fmla="*/ 451996 w 659018"/>
                <a:gd name="connsiteY23" fmla="*/ 429038 h 1245317"/>
                <a:gd name="connsiteX24" fmla="*/ 445633 w 659018"/>
                <a:gd name="connsiteY24" fmla="*/ 443582 h 1245317"/>
                <a:gd name="connsiteX25" fmla="*/ 448132 w 659018"/>
                <a:gd name="connsiteY25" fmla="*/ 511301 h 1245317"/>
                <a:gd name="connsiteX26" fmla="*/ 454268 w 659018"/>
                <a:gd name="connsiteY26" fmla="*/ 623335 h 1245317"/>
                <a:gd name="connsiteX27" fmla="*/ 462449 w 659018"/>
                <a:gd name="connsiteY27" fmla="*/ 808541 h 1245317"/>
                <a:gd name="connsiteX28" fmla="*/ 466994 w 659018"/>
                <a:gd name="connsiteY28" fmla="*/ 985795 h 1245317"/>
                <a:gd name="connsiteX29" fmla="*/ 473130 w 659018"/>
                <a:gd name="connsiteY29" fmla="*/ 1237131 h 1245317"/>
                <a:gd name="connsiteX30" fmla="*/ 464040 w 659018"/>
                <a:gd name="connsiteY30" fmla="*/ 1246448 h 1245317"/>
                <a:gd name="connsiteX31" fmla="*/ 382003 w 659018"/>
                <a:gd name="connsiteY31" fmla="*/ 1246448 h 1245317"/>
                <a:gd name="connsiteX32" fmla="*/ 374277 w 659018"/>
                <a:gd name="connsiteY32" fmla="*/ 1238494 h 1245317"/>
                <a:gd name="connsiteX33" fmla="*/ 380867 w 659018"/>
                <a:gd name="connsiteY33" fmla="*/ 1067604 h 1245317"/>
                <a:gd name="connsiteX34" fmla="*/ 387003 w 659018"/>
                <a:gd name="connsiteY34" fmla="*/ 894896 h 1245317"/>
                <a:gd name="connsiteX35" fmla="*/ 398820 w 659018"/>
                <a:gd name="connsiteY35" fmla="*/ 623335 h 1245317"/>
                <a:gd name="connsiteX36" fmla="*/ 407455 w 659018"/>
                <a:gd name="connsiteY36" fmla="*/ 464034 h 1245317"/>
                <a:gd name="connsiteX37" fmla="*/ 397456 w 659018"/>
                <a:gd name="connsiteY37" fmla="*/ 456308 h 1245317"/>
                <a:gd name="connsiteX38" fmla="*/ 357233 w 659018"/>
                <a:gd name="connsiteY38" fmla="*/ 446763 h 1245317"/>
                <a:gd name="connsiteX39" fmla="*/ 354506 w 659018"/>
                <a:gd name="connsiteY39" fmla="*/ 433810 h 1245317"/>
                <a:gd name="connsiteX40" fmla="*/ 369277 w 659018"/>
                <a:gd name="connsiteY40" fmla="*/ 391996 h 1245317"/>
                <a:gd name="connsiteX41" fmla="*/ 382231 w 659018"/>
                <a:gd name="connsiteY41" fmla="*/ 387451 h 1245317"/>
                <a:gd name="connsiteX42" fmla="*/ 387912 w 659018"/>
                <a:gd name="connsiteY42" fmla="*/ 389724 h 1245317"/>
                <a:gd name="connsiteX43" fmla="*/ 429725 w 659018"/>
                <a:gd name="connsiteY43" fmla="*/ 389497 h 1245317"/>
                <a:gd name="connsiteX44" fmla="*/ 414954 w 659018"/>
                <a:gd name="connsiteY44" fmla="*/ 376089 h 1245317"/>
                <a:gd name="connsiteX45" fmla="*/ 341326 w 659018"/>
                <a:gd name="connsiteY45" fmla="*/ 317686 h 1245317"/>
                <a:gd name="connsiteX46" fmla="*/ 149529 w 659018"/>
                <a:gd name="connsiteY46" fmla="*/ 132707 h 1245317"/>
                <a:gd name="connsiteX47" fmla="*/ 15453 w 659018"/>
                <a:gd name="connsiteY47" fmla="*/ 17265 h 1245317"/>
                <a:gd name="connsiteX48" fmla="*/ 0 w 659018"/>
                <a:gd name="connsiteY48" fmla="*/ 3857 h 1245317"/>
                <a:gd name="connsiteX49" fmla="*/ 0 w 659018"/>
                <a:gd name="connsiteY49" fmla="*/ 221 h 124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59018" h="1245317">
                  <a:moveTo>
                    <a:pt x="0" y="221"/>
                  </a:moveTo>
                  <a:cubicBezTo>
                    <a:pt x="12726" y="-1369"/>
                    <a:pt x="22270" y="5903"/>
                    <a:pt x="31360" y="12720"/>
                  </a:cubicBezTo>
                  <a:cubicBezTo>
                    <a:pt x="130895" y="88848"/>
                    <a:pt x="229520" y="166339"/>
                    <a:pt x="323373" y="249285"/>
                  </a:cubicBezTo>
                  <a:cubicBezTo>
                    <a:pt x="362233" y="283827"/>
                    <a:pt x="401319" y="318141"/>
                    <a:pt x="440406" y="352228"/>
                  </a:cubicBezTo>
                  <a:cubicBezTo>
                    <a:pt x="446996" y="358137"/>
                    <a:pt x="453586" y="364045"/>
                    <a:pt x="461995" y="367908"/>
                  </a:cubicBezTo>
                  <a:cubicBezTo>
                    <a:pt x="468585" y="370862"/>
                    <a:pt x="473811" y="369499"/>
                    <a:pt x="475857" y="363136"/>
                  </a:cubicBezTo>
                  <a:cubicBezTo>
                    <a:pt x="487901" y="324958"/>
                    <a:pt x="519034" y="302915"/>
                    <a:pt x="547667" y="279509"/>
                  </a:cubicBezTo>
                  <a:cubicBezTo>
                    <a:pt x="581072" y="252239"/>
                    <a:pt x="614932" y="225878"/>
                    <a:pt x="648792" y="199290"/>
                  </a:cubicBezTo>
                  <a:cubicBezTo>
                    <a:pt x="651746" y="197018"/>
                    <a:pt x="655155" y="191564"/>
                    <a:pt x="659018" y="194973"/>
                  </a:cubicBezTo>
                  <a:cubicBezTo>
                    <a:pt x="662881" y="198381"/>
                    <a:pt x="659927" y="203835"/>
                    <a:pt x="657655" y="208153"/>
                  </a:cubicBezTo>
                  <a:cubicBezTo>
                    <a:pt x="653564" y="215879"/>
                    <a:pt x="647429" y="222015"/>
                    <a:pt x="641747" y="228605"/>
                  </a:cubicBezTo>
                  <a:cubicBezTo>
                    <a:pt x="596752" y="280872"/>
                    <a:pt x="551757" y="332912"/>
                    <a:pt x="503126" y="381998"/>
                  </a:cubicBezTo>
                  <a:cubicBezTo>
                    <a:pt x="500854" y="384270"/>
                    <a:pt x="499263" y="386770"/>
                    <a:pt x="498809" y="390406"/>
                  </a:cubicBezTo>
                  <a:cubicBezTo>
                    <a:pt x="497672" y="396996"/>
                    <a:pt x="496309" y="403586"/>
                    <a:pt x="491991" y="409495"/>
                  </a:cubicBezTo>
                  <a:cubicBezTo>
                    <a:pt x="488582" y="413812"/>
                    <a:pt x="490173" y="419266"/>
                    <a:pt x="491309" y="424038"/>
                  </a:cubicBezTo>
                  <a:cubicBezTo>
                    <a:pt x="504263" y="479487"/>
                    <a:pt x="520170" y="534026"/>
                    <a:pt x="539031" y="587657"/>
                  </a:cubicBezTo>
                  <a:cubicBezTo>
                    <a:pt x="583118" y="713552"/>
                    <a:pt x="617205" y="842401"/>
                    <a:pt x="646065" y="972614"/>
                  </a:cubicBezTo>
                  <a:cubicBezTo>
                    <a:pt x="647429" y="978977"/>
                    <a:pt x="648110" y="985568"/>
                    <a:pt x="649019" y="991930"/>
                  </a:cubicBezTo>
                  <a:cubicBezTo>
                    <a:pt x="649247" y="993976"/>
                    <a:pt x="650156" y="996021"/>
                    <a:pt x="648565" y="998293"/>
                  </a:cubicBezTo>
                  <a:cubicBezTo>
                    <a:pt x="644929" y="996475"/>
                    <a:pt x="644702" y="992612"/>
                    <a:pt x="643565" y="989431"/>
                  </a:cubicBezTo>
                  <a:cubicBezTo>
                    <a:pt x="626522" y="942618"/>
                    <a:pt x="615387" y="893987"/>
                    <a:pt x="600843" y="846492"/>
                  </a:cubicBezTo>
                  <a:cubicBezTo>
                    <a:pt x="559711" y="711734"/>
                    <a:pt x="520397" y="576294"/>
                    <a:pt x="465403" y="446081"/>
                  </a:cubicBezTo>
                  <a:cubicBezTo>
                    <a:pt x="464494" y="443809"/>
                    <a:pt x="463585" y="441764"/>
                    <a:pt x="462676" y="439491"/>
                  </a:cubicBezTo>
                  <a:cubicBezTo>
                    <a:pt x="460177" y="434719"/>
                    <a:pt x="457222" y="427674"/>
                    <a:pt x="451996" y="429038"/>
                  </a:cubicBezTo>
                  <a:cubicBezTo>
                    <a:pt x="447223" y="430401"/>
                    <a:pt x="445860" y="437673"/>
                    <a:pt x="445633" y="443582"/>
                  </a:cubicBezTo>
                  <a:cubicBezTo>
                    <a:pt x="444724" y="466079"/>
                    <a:pt x="446996" y="488804"/>
                    <a:pt x="448132" y="511301"/>
                  </a:cubicBezTo>
                  <a:cubicBezTo>
                    <a:pt x="449950" y="548570"/>
                    <a:pt x="452677" y="586066"/>
                    <a:pt x="454268" y="623335"/>
                  </a:cubicBezTo>
                  <a:cubicBezTo>
                    <a:pt x="456995" y="685146"/>
                    <a:pt x="461540" y="746730"/>
                    <a:pt x="462449" y="808541"/>
                  </a:cubicBezTo>
                  <a:cubicBezTo>
                    <a:pt x="463358" y="867626"/>
                    <a:pt x="465403" y="926710"/>
                    <a:pt x="466994" y="985795"/>
                  </a:cubicBezTo>
                  <a:cubicBezTo>
                    <a:pt x="469039" y="1069649"/>
                    <a:pt x="470857" y="1153276"/>
                    <a:pt x="473130" y="1237131"/>
                  </a:cubicBezTo>
                  <a:cubicBezTo>
                    <a:pt x="473357" y="1244857"/>
                    <a:pt x="471312" y="1246448"/>
                    <a:pt x="464040" y="1246448"/>
                  </a:cubicBezTo>
                  <a:cubicBezTo>
                    <a:pt x="436770" y="1245993"/>
                    <a:pt x="409273" y="1246221"/>
                    <a:pt x="382003" y="1246448"/>
                  </a:cubicBezTo>
                  <a:cubicBezTo>
                    <a:pt x="375640" y="1246448"/>
                    <a:pt x="374050" y="1244630"/>
                    <a:pt x="374277" y="1238494"/>
                  </a:cubicBezTo>
                  <a:cubicBezTo>
                    <a:pt x="376549" y="1181455"/>
                    <a:pt x="378822" y="1124416"/>
                    <a:pt x="380867" y="1067604"/>
                  </a:cubicBezTo>
                  <a:cubicBezTo>
                    <a:pt x="382912" y="1010110"/>
                    <a:pt x="384730" y="952389"/>
                    <a:pt x="387003" y="894896"/>
                  </a:cubicBezTo>
                  <a:cubicBezTo>
                    <a:pt x="390184" y="804451"/>
                    <a:pt x="393366" y="713779"/>
                    <a:pt x="398820" y="623335"/>
                  </a:cubicBezTo>
                  <a:cubicBezTo>
                    <a:pt x="402001" y="570386"/>
                    <a:pt x="404728" y="517210"/>
                    <a:pt x="407455" y="464034"/>
                  </a:cubicBezTo>
                  <a:cubicBezTo>
                    <a:pt x="407910" y="454490"/>
                    <a:pt x="406092" y="452672"/>
                    <a:pt x="397456" y="456308"/>
                  </a:cubicBezTo>
                  <a:cubicBezTo>
                    <a:pt x="381322" y="463125"/>
                    <a:pt x="369277" y="454717"/>
                    <a:pt x="357233" y="446763"/>
                  </a:cubicBezTo>
                  <a:cubicBezTo>
                    <a:pt x="352688" y="443809"/>
                    <a:pt x="352916" y="438355"/>
                    <a:pt x="354506" y="433810"/>
                  </a:cubicBezTo>
                  <a:cubicBezTo>
                    <a:pt x="359051" y="419721"/>
                    <a:pt x="364051" y="405859"/>
                    <a:pt x="369277" y="391996"/>
                  </a:cubicBezTo>
                  <a:cubicBezTo>
                    <a:pt x="371550" y="386088"/>
                    <a:pt x="377004" y="386088"/>
                    <a:pt x="382231" y="387451"/>
                  </a:cubicBezTo>
                  <a:cubicBezTo>
                    <a:pt x="384276" y="387906"/>
                    <a:pt x="386548" y="388361"/>
                    <a:pt x="387912" y="389724"/>
                  </a:cubicBezTo>
                  <a:cubicBezTo>
                    <a:pt x="402001" y="404722"/>
                    <a:pt x="415409" y="393360"/>
                    <a:pt x="429725" y="389497"/>
                  </a:cubicBezTo>
                  <a:cubicBezTo>
                    <a:pt x="425862" y="382679"/>
                    <a:pt x="420408" y="379271"/>
                    <a:pt x="414954" y="376089"/>
                  </a:cubicBezTo>
                  <a:cubicBezTo>
                    <a:pt x="387457" y="360182"/>
                    <a:pt x="363369" y="340184"/>
                    <a:pt x="341326" y="317686"/>
                  </a:cubicBezTo>
                  <a:cubicBezTo>
                    <a:pt x="279287" y="254057"/>
                    <a:pt x="216340" y="191337"/>
                    <a:pt x="149529" y="132707"/>
                  </a:cubicBezTo>
                  <a:cubicBezTo>
                    <a:pt x="104988" y="93620"/>
                    <a:pt x="59993" y="55670"/>
                    <a:pt x="15453" y="17265"/>
                  </a:cubicBezTo>
                  <a:cubicBezTo>
                    <a:pt x="10226" y="12720"/>
                    <a:pt x="5227" y="8402"/>
                    <a:pt x="0" y="3857"/>
                  </a:cubicBezTo>
                  <a:cubicBezTo>
                    <a:pt x="0" y="2721"/>
                    <a:pt x="0" y="1358"/>
                    <a:pt x="0" y="221"/>
                  </a:cubicBezTo>
                  <a:close/>
                </a:path>
              </a:pathLst>
            </a:custGeom>
            <a:solidFill>
              <a:schemeClr val="accent2"/>
            </a:solidFill>
            <a:ln w="2261" cap="flat">
              <a:noFill/>
              <a:prstDash val="solid"/>
              <a:miter/>
            </a:ln>
          </p:spPr>
          <p:txBody>
            <a:bodyPr rtlCol="0" anchor="ctr"/>
            <a:lstStyle/>
            <a:p>
              <a:endParaRPr lang="en-US"/>
            </a:p>
          </p:txBody>
        </p:sp>
        <p:sp>
          <p:nvSpPr>
            <p:cNvPr id="28" name="Freeform: Shape 536">
              <a:extLst>
                <a:ext uri="{FF2B5EF4-FFF2-40B4-BE49-F238E27FC236}">
                  <a16:creationId xmlns:a16="http://schemas.microsoft.com/office/drawing/2014/main" id="{2DEC705C-0241-764F-9394-EA5474AD514D}"/>
                </a:ext>
              </a:extLst>
            </p:cNvPr>
            <p:cNvSpPr/>
            <p:nvPr/>
          </p:nvSpPr>
          <p:spPr>
            <a:xfrm>
              <a:off x="3298161" y="3147335"/>
              <a:ext cx="147711" cy="29542"/>
            </a:xfrm>
            <a:custGeom>
              <a:avLst/>
              <a:gdLst>
                <a:gd name="connsiteX0" fmla="*/ 0 w 147710"/>
                <a:gd name="connsiteY0" fmla="*/ 31133 h 29542"/>
                <a:gd name="connsiteX1" fmla="*/ 12044 w 147710"/>
                <a:gd name="connsiteY1" fmla="*/ 29315 h 29542"/>
                <a:gd name="connsiteX2" fmla="*/ 134531 w 147710"/>
                <a:gd name="connsiteY2" fmla="*/ 29315 h 29542"/>
                <a:gd name="connsiteX3" fmla="*/ 146120 w 147710"/>
                <a:gd name="connsiteY3" fmla="*/ 17725 h 29542"/>
                <a:gd name="connsiteX4" fmla="*/ 146347 w 147710"/>
                <a:gd name="connsiteY4" fmla="*/ 0 h 29542"/>
                <a:gd name="connsiteX5" fmla="*/ 147938 w 147710"/>
                <a:gd name="connsiteY5" fmla="*/ 31133 h 29542"/>
                <a:gd name="connsiteX6" fmla="*/ 0 w 147710"/>
                <a:gd name="connsiteY6" fmla="*/ 31133 h 2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710" h="29542">
                  <a:moveTo>
                    <a:pt x="0" y="31133"/>
                  </a:moveTo>
                  <a:cubicBezTo>
                    <a:pt x="3863" y="28860"/>
                    <a:pt x="7954" y="29315"/>
                    <a:pt x="12044" y="29315"/>
                  </a:cubicBezTo>
                  <a:cubicBezTo>
                    <a:pt x="52949" y="29315"/>
                    <a:pt x="93626" y="29315"/>
                    <a:pt x="134531" y="29315"/>
                  </a:cubicBezTo>
                  <a:cubicBezTo>
                    <a:pt x="145439" y="29315"/>
                    <a:pt x="145893" y="28633"/>
                    <a:pt x="146120" y="17725"/>
                  </a:cubicBezTo>
                  <a:cubicBezTo>
                    <a:pt x="146120" y="11817"/>
                    <a:pt x="146347" y="5908"/>
                    <a:pt x="146347" y="0"/>
                  </a:cubicBezTo>
                  <a:cubicBezTo>
                    <a:pt x="148620" y="10226"/>
                    <a:pt x="147256" y="20907"/>
                    <a:pt x="147938" y="31133"/>
                  </a:cubicBezTo>
                  <a:cubicBezTo>
                    <a:pt x="98625" y="31133"/>
                    <a:pt x="49313" y="31133"/>
                    <a:pt x="0" y="31133"/>
                  </a:cubicBezTo>
                  <a:close/>
                </a:path>
              </a:pathLst>
            </a:custGeom>
            <a:grpFill/>
            <a:ln w="2261" cap="flat">
              <a:noFill/>
              <a:prstDash val="solid"/>
              <a:miter/>
            </a:ln>
          </p:spPr>
          <p:txBody>
            <a:bodyPr rtlCol="0" anchor="ctr"/>
            <a:lstStyle/>
            <a:p>
              <a:endParaRPr lang="en-US"/>
            </a:p>
          </p:txBody>
        </p:sp>
        <p:sp>
          <p:nvSpPr>
            <p:cNvPr id="29" name="Freeform: Shape 537">
              <a:extLst>
                <a:ext uri="{FF2B5EF4-FFF2-40B4-BE49-F238E27FC236}">
                  <a16:creationId xmlns:a16="http://schemas.microsoft.com/office/drawing/2014/main" id="{D89B3FC3-4192-C245-9421-73B45D98F549}"/>
                </a:ext>
              </a:extLst>
            </p:cNvPr>
            <p:cNvSpPr/>
            <p:nvPr/>
          </p:nvSpPr>
          <p:spPr>
            <a:xfrm>
              <a:off x="3445872" y="2391059"/>
              <a:ext cx="420516" cy="794631"/>
            </a:xfrm>
            <a:custGeom>
              <a:avLst/>
              <a:gdLst>
                <a:gd name="connsiteX0" fmla="*/ 0 w 659018"/>
                <a:gd name="connsiteY0" fmla="*/ 221 h 1245317"/>
                <a:gd name="connsiteX1" fmla="*/ 31360 w 659018"/>
                <a:gd name="connsiteY1" fmla="*/ 12720 h 1245317"/>
                <a:gd name="connsiteX2" fmla="*/ 323373 w 659018"/>
                <a:gd name="connsiteY2" fmla="*/ 249285 h 1245317"/>
                <a:gd name="connsiteX3" fmla="*/ 440406 w 659018"/>
                <a:gd name="connsiteY3" fmla="*/ 352228 h 1245317"/>
                <a:gd name="connsiteX4" fmla="*/ 461995 w 659018"/>
                <a:gd name="connsiteY4" fmla="*/ 367908 h 1245317"/>
                <a:gd name="connsiteX5" fmla="*/ 475857 w 659018"/>
                <a:gd name="connsiteY5" fmla="*/ 363136 h 1245317"/>
                <a:gd name="connsiteX6" fmla="*/ 547667 w 659018"/>
                <a:gd name="connsiteY6" fmla="*/ 279509 h 1245317"/>
                <a:gd name="connsiteX7" fmla="*/ 648792 w 659018"/>
                <a:gd name="connsiteY7" fmla="*/ 199290 h 1245317"/>
                <a:gd name="connsiteX8" fmla="*/ 659018 w 659018"/>
                <a:gd name="connsiteY8" fmla="*/ 194973 h 1245317"/>
                <a:gd name="connsiteX9" fmla="*/ 657655 w 659018"/>
                <a:gd name="connsiteY9" fmla="*/ 208153 h 1245317"/>
                <a:gd name="connsiteX10" fmla="*/ 641747 w 659018"/>
                <a:gd name="connsiteY10" fmla="*/ 228605 h 1245317"/>
                <a:gd name="connsiteX11" fmla="*/ 503126 w 659018"/>
                <a:gd name="connsiteY11" fmla="*/ 381998 h 1245317"/>
                <a:gd name="connsiteX12" fmla="*/ 498809 w 659018"/>
                <a:gd name="connsiteY12" fmla="*/ 390406 h 1245317"/>
                <a:gd name="connsiteX13" fmla="*/ 491991 w 659018"/>
                <a:gd name="connsiteY13" fmla="*/ 409495 h 1245317"/>
                <a:gd name="connsiteX14" fmla="*/ 491309 w 659018"/>
                <a:gd name="connsiteY14" fmla="*/ 424038 h 1245317"/>
                <a:gd name="connsiteX15" fmla="*/ 539031 w 659018"/>
                <a:gd name="connsiteY15" fmla="*/ 587657 h 1245317"/>
                <a:gd name="connsiteX16" fmla="*/ 646065 w 659018"/>
                <a:gd name="connsiteY16" fmla="*/ 972614 h 1245317"/>
                <a:gd name="connsiteX17" fmla="*/ 649019 w 659018"/>
                <a:gd name="connsiteY17" fmla="*/ 991930 h 1245317"/>
                <a:gd name="connsiteX18" fmla="*/ 648565 w 659018"/>
                <a:gd name="connsiteY18" fmla="*/ 998293 h 1245317"/>
                <a:gd name="connsiteX19" fmla="*/ 643565 w 659018"/>
                <a:gd name="connsiteY19" fmla="*/ 989431 h 1245317"/>
                <a:gd name="connsiteX20" fmla="*/ 600843 w 659018"/>
                <a:gd name="connsiteY20" fmla="*/ 846492 h 1245317"/>
                <a:gd name="connsiteX21" fmla="*/ 465403 w 659018"/>
                <a:gd name="connsiteY21" fmla="*/ 446081 h 1245317"/>
                <a:gd name="connsiteX22" fmla="*/ 462676 w 659018"/>
                <a:gd name="connsiteY22" fmla="*/ 439491 h 1245317"/>
                <a:gd name="connsiteX23" fmla="*/ 451996 w 659018"/>
                <a:gd name="connsiteY23" fmla="*/ 429038 h 1245317"/>
                <a:gd name="connsiteX24" fmla="*/ 445633 w 659018"/>
                <a:gd name="connsiteY24" fmla="*/ 443582 h 1245317"/>
                <a:gd name="connsiteX25" fmla="*/ 448132 w 659018"/>
                <a:gd name="connsiteY25" fmla="*/ 511301 h 1245317"/>
                <a:gd name="connsiteX26" fmla="*/ 454268 w 659018"/>
                <a:gd name="connsiteY26" fmla="*/ 623335 h 1245317"/>
                <a:gd name="connsiteX27" fmla="*/ 462449 w 659018"/>
                <a:gd name="connsiteY27" fmla="*/ 808541 h 1245317"/>
                <a:gd name="connsiteX28" fmla="*/ 466994 w 659018"/>
                <a:gd name="connsiteY28" fmla="*/ 985795 h 1245317"/>
                <a:gd name="connsiteX29" fmla="*/ 473130 w 659018"/>
                <a:gd name="connsiteY29" fmla="*/ 1237131 h 1245317"/>
                <a:gd name="connsiteX30" fmla="*/ 464040 w 659018"/>
                <a:gd name="connsiteY30" fmla="*/ 1246448 h 1245317"/>
                <a:gd name="connsiteX31" fmla="*/ 382003 w 659018"/>
                <a:gd name="connsiteY31" fmla="*/ 1246448 h 1245317"/>
                <a:gd name="connsiteX32" fmla="*/ 374277 w 659018"/>
                <a:gd name="connsiteY32" fmla="*/ 1238494 h 1245317"/>
                <a:gd name="connsiteX33" fmla="*/ 380867 w 659018"/>
                <a:gd name="connsiteY33" fmla="*/ 1067604 h 1245317"/>
                <a:gd name="connsiteX34" fmla="*/ 387003 w 659018"/>
                <a:gd name="connsiteY34" fmla="*/ 894896 h 1245317"/>
                <a:gd name="connsiteX35" fmla="*/ 398820 w 659018"/>
                <a:gd name="connsiteY35" fmla="*/ 623335 h 1245317"/>
                <a:gd name="connsiteX36" fmla="*/ 407455 w 659018"/>
                <a:gd name="connsiteY36" fmla="*/ 464034 h 1245317"/>
                <a:gd name="connsiteX37" fmla="*/ 397456 w 659018"/>
                <a:gd name="connsiteY37" fmla="*/ 456308 h 1245317"/>
                <a:gd name="connsiteX38" fmla="*/ 357233 w 659018"/>
                <a:gd name="connsiteY38" fmla="*/ 446763 h 1245317"/>
                <a:gd name="connsiteX39" fmla="*/ 354506 w 659018"/>
                <a:gd name="connsiteY39" fmla="*/ 433810 h 1245317"/>
                <a:gd name="connsiteX40" fmla="*/ 369277 w 659018"/>
                <a:gd name="connsiteY40" fmla="*/ 391996 h 1245317"/>
                <a:gd name="connsiteX41" fmla="*/ 382231 w 659018"/>
                <a:gd name="connsiteY41" fmla="*/ 387451 h 1245317"/>
                <a:gd name="connsiteX42" fmla="*/ 387912 w 659018"/>
                <a:gd name="connsiteY42" fmla="*/ 389724 h 1245317"/>
                <a:gd name="connsiteX43" fmla="*/ 429725 w 659018"/>
                <a:gd name="connsiteY43" fmla="*/ 389497 h 1245317"/>
                <a:gd name="connsiteX44" fmla="*/ 414954 w 659018"/>
                <a:gd name="connsiteY44" fmla="*/ 376089 h 1245317"/>
                <a:gd name="connsiteX45" fmla="*/ 341326 w 659018"/>
                <a:gd name="connsiteY45" fmla="*/ 317686 h 1245317"/>
                <a:gd name="connsiteX46" fmla="*/ 149529 w 659018"/>
                <a:gd name="connsiteY46" fmla="*/ 132707 h 1245317"/>
                <a:gd name="connsiteX47" fmla="*/ 15453 w 659018"/>
                <a:gd name="connsiteY47" fmla="*/ 17265 h 1245317"/>
                <a:gd name="connsiteX48" fmla="*/ 0 w 659018"/>
                <a:gd name="connsiteY48" fmla="*/ 3857 h 1245317"/>
                <a:gd name="connsiteX49" fmla="*/ 0 w 659018"/>
                <a:gd name="connsiteY49" fmla="*/ 221 h 124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59018" h="1245317">
                  <a:moveTo>
                    <a:pt x="0" y="221"/>
                  </a:moveTo>
                  <a:cubicBezTo>
                    <a:pt x="12726" y="-1369"/>
                    <a:pt x="22270" y="5903"/>
                    <a:pt x="31360" y="12720"/>
                  </a:cubicBezTo>
                  <a:cubicBezTo>
                    <a:pt x="130895" y="88848"/>
                    <a:pt x="229520" y="166339"/>
                    <a:pt x="323373" y="249285"/>
                  </a:cubicBezTo>
                  <a:cubicBezTo>
                    <a:pt x="362233" y="283827"/>
                    <a:pt x="401319" y="318141"/>
                    <a:pt x="440406" y="352228"/>
                  </a:cubicBezTo>
                  <a:cubicBezTo>
                    <a:pt x="446996" y="358137"/>
                    <a:pt x="453586" y="364045"/>
                    <a:pt x="461995" y="367908"/>
                  </a:cubicBezTo>
                  <a:cubicBezTo>
                    <a:pt x="468585" y="370862"/>
                    <a:pt x="473811" y="369499"/>
                    <a:pt x="475857" y="363136"/>
                  </a:cubicBezTo>
                  <a:cubicBezTo>
                    <a:pt x="487901" y="324958"/>
                    <a:pt x="519034" y="302915"/>
                    <a:pt x="547667" y="279509"/>
                  </a:cubicBezTo>
                  <a:cubicBezTo>
                    <a:pt x="581072" y="252239"/>
                    <a:pt x="614932" y="225878"/>
                    <a:pt x="648792" y="199290"/>
                  </a:cubicBezTo>
                  <a:cubicBezTo>
                    <a:pt x="651746" y="197018"/>
                    <a:pt x="655155" y="191564"/>
                    <a:pt x="659018" y="194973"/>
                  </a:cubicBezTo>
                  <a:cubicBezTo>
                    <a:pt x="662881" y="198381"/>
                    <a:pt x="659927" y="203835"/>
                    <a:pt x="657655" y="208153"/>
                  </a:cubicBezTo>
                  <a:cubicBezTo>
                    <a:pt x="653564" y="215879"/>
                    <a:pt x="647429" y="222015"/>
                    <a:pt x="641747" y="228605"/>
                  </a:cubicBezTo>
                  <a:cubicBezTo>
                    <a:pt x="596752" y="280872"/>
                    <a:pt x="551757" y="332912"/>
                    <a:pt x="503126" y="381998"/>
                  </a:cubicBezTo>
                  <a:cubicBezTo>
                    <a:pt x="500854" y="384270"/>
                    <a:pt x="499263" y="386770"/>
                    <a:pt x="498809" y="390406"/>
                  </a:cubicBezTo>
                  <a:cubicBezTo>
                    <a:pt x="497672" y="396996"/>
                    <a:pt x="496309" y="403586"/>
                    <a:pt x="491991" y="409495"/>
                  </a:cubicBezTo>
                  <a:cubicBezTo>
                    <a:pt x="488582" y="413812"/>
                    <a:pt x="490173" y="419266"/>
                    <a:pt x="491309" y="424038"/>
                  </a:cubicBezTo>
                  <a:cubicBezTo>
                    <a:pt x="504263" y="479487"/>
                    <a:pt x="520170" y="534026"/>
                    <a:pt x="539031" y="587657"/>
                  </a:cubicBezTo>
                  <a:cubicBezTo>
                    <a:pt x="583118" y="713552"/>
                    <a:pt x="617205" y="842401"/>
                    <a:pt x="646065" y="972614"/>
                  </a:cubicBezTo>
                  <a:cubicBezTo>
                    <a:pt x="647429" y="978977"/>
                    <a:pt x="648110" y="985568"/>
                    <a:pt x="649019" y="991930"/>
                  </a:cubicBezTo>
                  <a:cubicBezTo>
                    <a:pt x="649247" y="993976"/>
                    <a:pt x="650156" y="996021"/>
                    <a:pt x="648565" y="998293"/>
                  </a:cubicBezTo>
                  <a:cubicBezTo>
                    <a:pt x="644929" y="996475"/>
                    <a:pt x="644702" y="992612"/>
                    <a:pt x="643565" y="989431"/>
                  </a:cubicBezTo>
                  <a:cubicBezTo>
                    <a:pt x="626522" y="942618"/>
                    <a:pt x="615387" y="893987"/>
                    <a:pt x="600843" y="846492"/>
                  </a:cubicBezTo>
                  <a:cubicBezTo>
                    <a:pt x="559711" y="711734"/>
                    <a:pt x="520397" y="576294"/>
                    <a:pt x="465403" y="446081"/>
                  </a:cubicBezTo>
                  <a:cubicBezTo>
                    <a:pt x="464494" y="443809"/>
                    <a:pt x="463585" y="441764"/>
                    <a:pt x="462676" y="439491"/>
                  </a:cubicBezTo>
                  <a:cubicBezTo>
                    <a:pt x="460177" y="434719"/>
                    <a:pt x="457222" y="427674"/>
                    <a:pt x="451996" y="429038"/>
                  </a:cubicBezTo>
                  <a:cubicBezTo>
                    <a:pt x="447223" y="430401"/>
                    <a:pt x="445860" y="437673"/>
                    <a:pt x="445633" y="443582"/>
                  </a:cubicBezTo>
                  <a:cubicBezTo>
                    <a:pt x="444724" y="466079"/>
                    <a:pt x="446996" y="488804"/>
                    <a:pt x="448132" y="511301"/>
                  </a:cubicBezTo>
                  <a:cubicBezTo>
                    <a:pt x="449950" y="548570"/>
                    <a:pt x="452677" y="586066"/>
                    <a:pt x="454268" y="623335"/>
                  </a:cubicBezTo>
                  <a:cubicBezTo>
                    <a:pt x="456995" y="685146"/>
                    <a:pt x="461540" y="746730"/>
                    <a:pt x="462449" y="808541"/>
                  </a:cubicBezTo>
                  <a:cubicBezTo>
                    <a:pt x="463358" y="867626"/>
                    <a:pt x="465403" y="926710"/>
                    <a:pt x="466994" y="985795"/>
                  </a:cubicBezTo>
                  <a:cubicBezTo>
                    <a:pt x="469039" y="1069649"/>
                    <a:pt x="470857" y="1153276"/>
                    <a:pt x="473130" y="1237131"/>
                  </a:cubicBezTo>
                  <a:cubicBezTo>
                    <a:pt x="473357" y="1244857"/>
                    <a:pt x="471312" y="1246448"/>
                    <a:pt x="464040" y="1246448"/>
                  </a:cubicBezTo>
                  <a:cubicBezTo>
                    <a:pt x="436770" y="1245993"/>
                    <a:pt x="409273" y="1246221"/>
                    <a:pt x="382003" y="1246448"/>
                  </a:cubicBezTo>
                  <a:cubicBezTo>
                    <a:pt x="375640" y="1246448"/>
                    <a:pt x="374050" y="1244630"/>
                    <a:pt x="374277" y="1238494"/>
                  </a:cubicBezTo>
                  <a:cubicBezTo>
                    <a:pt x="376549" y="1181455"/>
                    <a:pt x="378822" y="1124416"/>
                    <a:pt x="380867" y="1067604"/>
                  </a:cubicBezTo>
                  <a:cubicBezTo>
                    <a:pt x="382912" y="1010110"/>
                    <a:pt x="384730" y="952389"/>
                    <a:pt x="387003" y="894896"/>
                  </a:cubicBezTo>
                  <a:cubicBezTo>
                    <a:pt x="390184" y="804451"/>
                    <a:pt x="393366" y="713779"/>
                    <a:pt x="398820" y="623335"/>
                  </a:cubicBezTo>
                  <a:cubicBezTo>
                    <a:pt x="402001" y="570386"/>
                    <a:pt x="404728" y="517210"/>
                    <a:pt x="407455" y="464034"/>
                  </a:cubicBezTo>
                  <a:cubicBezTo>
                    <a:pt x="407910" y="454490"/>
                    <a:pt x="406092" y="452672"/>
                    <a:pt x="397456" y="456308"/>
                  </a:cubicBezTo>
                  <a:cubicBezTo>
                    <a:pt x="381322" y="463125"/>
                    <a:pt x="369277" y="454717"/>
                    <a:pt x="357233" y="446763"/>
                  </a:cubicBezTo>
                  <a:cubicBezTo>
                    <a:pt x="352688" y="443809"/>
                    <a:pt x="352916" y="438355"/>
                    <a:pt x="354506" y="433810"/>
                  </a:cubicBezTo>
                  <a:cubicBezTo>
                    <a:pt x="359051" y="419721"/>
                    <a:pt x="364051" y="405859"/>
                    <a:pt x="369277" y="391996"/>
                  </a:cubicBezTo>
                  <a:cubicBezTo>
                    <a:pt x="371550" y="386088"/>
                    <a:pt x="377004" y="386088"/>
                    <a:pt x="382231" y="387451"/>
                  </a:cubicBezTo>
                  <a:cubicBezTo>
                    <a:pt x="384276" y="387906"/>
                    <a:pt x="386548" y="388361"/>
                    <a:pt x="387912" y="389724"/>
                  </a:cubicBezTo>
                  <a:cubicBezTo>
                    <a:pt x="402001" y="404722"/>
                    <a:pt x="415409" y="393360"/>
                    <a:pt x="429725" y="389497"/>
                  </a:cubicBezTo>
                  <a:cubicBezTo>
                    <a:pt x="425862" y="382679"/>
                    <a:pt x="420408" y="379271"/>
                    <a:pt x="414954" y="376089"/>
                  </a:cubicBezTo>
                  <a:cubicBezTo>
                    <a:pt x="387457" y="360182"/>
                    <a:pt x="363369" y="340184"/>
                    <a:pt x="341326" y="317686"/>
                  </a:cubicBezTo>
                  <a:cubicBezTo>
                    <a:pt x="279287" y="254057"/>
                    <a:pt x="216340" y="191337"/>
                    <a:pt x="149529" y="132707"/>
                  </a:cubicBezTo>
                  <a:cubicBezTo>
                    <a:pt x="104988" y="93620"/>
                    <a:pt x="59993" y="55670"/>
                    <a:pt x="15453" y="17265"/>
                  </a:cubicBezTo>
                  <a:cubicBezTo>
                    <a:pt x="10226" y="12720"/>
                    <a:pt x="5227" y="8402"/>
                    <a:pt x="0" y="3857"/>
                  </a:cubicBezTo>
                  <a:cubicBezTo>
                    <a:pt x="0" y="2721"/>
                    <a:pt x="0" y="1358"/>
                    <a:pt x="0" y="221"/>
                  </a:cubicBezTo>
                  <a:close/>
                </a:path>
              </a:pathLst>
            </a:custGeom>
            <a:solidFill>
              <a:schemeClr val="accent3"/>
            </a:solidFill>
            <a:ln w="2261" cap="flat">
              <a:noFill/>
              <a:prstDash val="solid"/>
              <a:miter/>
            </a:ln>
          </p:spPr>
          <p:txBody>
            <a:bodyPr rtlCol="0" anchor="ctr"/>
            <a:lstStyle/>
            <a:p>
              <a:endParaRPr lang="en-US" dirty="0"/>
            </a:p>
          </p:txBody>
        </p:sp>
      </p:grpSp>
      <p:sp>
        <p:nvSpPr>
          <p:cNvPr id="30" name="Rectangle 29">
            <a:extLst>
              <a:ext uri="{FF2B5EF4-FFF2-40B4-BE49-F238E27FC236}">
                <a16:creationId xmlns:a16="http://schemas.microsoft.com/office/drawing/2014/main" id="{38FD790D-E18A-BD41-9EBD-DB22772BC598}"/>
              </a:ext>
            </a:extLst>
          </p:cNvPr>
          <p:cNvSpPr/>
          <p:nvPr/>
        </p:nvSpPr>
        <p:spPr>
          <a:xfrm>
            <a:off x="3396411" y="5910939"/>
            <a:ext cx="6096000" cy="307777"/>
          </a:xfrm>
          <a:prstGeom prst="rect">
            <a:avLst/>
          </a:prstGeom>
        </p:spPr>
        <p:txBody>
          <a:bodyPr>
            <a:spAutoFit/>
          </a:bodyPr>
          <a:lstStyle/>
          <a:p>
            <a:pPr algn="ctr"/>
            <a:r>
              <a:rPr lang="en-US" sz="1400" b="1" dirty="0">
                <a:latin typeface="Times New Roman" panose="02020603050405020304" pitchFamily="18" charset="0"/>
                <a:cs typeface="Times New Roman" panose="02020603050405020304" pitchFamily="18" charset="0"/>
              </a:rPr>
              <a:t>Figure 3: </a:t>
            </a:r>
            <a:r>
              <a:rPr lang="en-US" sz="1400" dirty="0">
                <a:latin typeface="Times New Roman" panose="02020603050405020304" pitchFamily="18" charset="0"/>
                <a:cs typeface="Times New Roman" panose="02020603050405020304" pitchFamily="18" charset="0"/>
              </a:rPr>
              <a:t>Elements of ﻿Vascular Status Assessment</a:t>
            </a:r>
          </a:p>
        </p:txBody>
      </p:sp>
    </p:spTree>
    <p:extLst>
      <p:ext uri="{BB962C8B-B14F-4D97-AF65-F5344CB8AC3E}">
        <p14:creationId xmlns:p14="http://schemas.microsoft.com/office/powerpoint/2010/main" val="178490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969A748-DEF4-4945-8611-25089FFA342B}"/>
              </a:ext>
            </a:extLst>
          </p:cNvPr>
          <p:cNvGrpSpPr/>
          <p:nvPr/>
        </p:nvGrpSpPr>
        <p:grpSpPr>
          <a:xfrm>
            <a:off x="8443710" y="2471739"/>
            <a:ext cx="3017520" cy="3020643"/>
            <a:chOff x="826851" y="3169393"/>
            <a:chExt cx="3017520" cy="3020643"/>
          </a:xfrm>
        </p:grpSpPr>
        <p:sp>
          <p:nvSpPr>
            <p:cNvPr id="5" name="Rectangle 4">
              <a:extLst>
                <a:ext uri="{FF2B5EF4-FFF2-40B4-BE49-F238E27FC236}">
                  <a16:creationId xmlns:a16="http://schemas.microsoft.com/office/drawing/2014/main" id="{F64322E8-2219-F64B-83EA-F2CFFBFBC91F}"/>
                </a:ext>
              </a:extLst>
            </p:cNvPr>
            <p:cNvSpPr/>
            <p:nvPr/>
          </p:nvSpPr>
          <p:spPr>
            <a:xfrm>
              <a:off x="826851" y="3580517"/>
              <a:ext cx="3017520" cy="2609519"/>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256B858-BDBC-0449-9025-31FF4354C513}"/>
                </a:ext>
              </a:extLst>
            </p:cNvPr>
            <p:cNvGrpSpPr/>
            <p:nvPr/>
          </p:nvGrpSpPr>
          <p:grpSpPr>
            <a:xfrm>
              <a:off x="826851" y="3169393"/>
              <a:ext cx="3017520" cy="793007"/>
              <a:chOff x="826851" y="3169393"/>
              <a:chExt cx="3017520" cy="793007"/>
            </a:xfrm>
          </p:grpSpPr>
          <p:sp>
            <p:nvSpPr>
              <p:cNvPr id="12" name="TextBox 11">
                <a:extLst>
                  <a:ext uri="{FF2B5EF4-FFF2-40B4-BE49-F238E27FC236}">
                    <a16:creationId xmlns:a16="http://schemas.microsoft.com/office/drawing/2014/main" id="{D839B3E2-8CE9-154E-A88E-EDFB7F9DC7B6}"/>
                  </a:ext>
                </a:extLst>
              </p:cNvPr>
              <p:cNvSpPr txBox="1"/>
              <p:nvPr/>
            </p:nvSpPr>
            <p:spPr>
              <a:xfrm>
                <a:off x="826851" y="3593068"/>
                <a:ext cx="3017520" cy="369332"/>
              </a:xfrm>
              <a:prstGeom prst="rect">
                <a:avLst/>
              </a:prstGeom>
              <a:solidFill>
                <a:schemeClr val="accent1"/>
              </a:solidFill>
              <a:ln w="38100">
                <a:noFill/>
              </a:ln>
            </p:spPr>
            <p:txBody>
              <a:bodyPr wrap="square" rtlCol="0">
                <a:spAutoFit/>
              </a:bodyPr>
              <a:lstStyle/>
              <a:p>
                <a:pPr algn="ctr"/>
                <a:endParaRPr lang="ko-KR" altLang="en-US" b="1" dirty="0">
                  <a:solidFill>
                    <a:schemeClr val="bg1"/>
                  </a:solidFill>
                  <a:cs typeface="Arial" pitchFamily="34" charset="0"/>
                </a:endParaRPr>
              </a:p>
            </p:txBody>
          </p:sp>
          <p:sp>
            <p:nvSpPr>
              <p:cNvPr id="13" name="Isosceles Triangle 22">
                <a:extLst>
                  <a:ext uri="{FF2B5EF4-FFF2-40B4-BE49-F238E27FC236}">
                    <a16:creationId xmlns:a16="http://schemas.microsoft.com/office/drawing/2014/main" id="{8F76401B-32BC-ED4A-B93F-BE36957BE785}"/>
                  </a:ext>
                </a:extLst>
              </p:cNvPr>
              <p:cNvSpPr/>
              <p:nvPr/>
            </p:nvSpPr>
            <p:spPr>
              <a:xfrm>
                <a:off x="826851" y="3169393"/>
                <a:ext cx="3017520" cy="388630"/>
              </a:xfrm>
              <a:prstGeom prst="triangle">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6A7C3137-7EA0-1D4B-9123-A02B0EF88CE0}"/>
                </a:ext>
              </a:extLst>
            </p:cNvPr>
            <p:cNvSpPr txBox="1"/>
            <p:nvPr/>
          </p:nvSpPr>
          <p:spPr>
            <a:xfrm>
              <a:off x="1415781" y="3531864"/>
              <a:ext cx="1839660" cy="369332"/>
            </a:xfrm>
            <a:prstGeom prst="rect">
              <a:avLst/>
            </a:prstGeom>
            <a:noFill/>
          </p:spPr>
          <p:txBody>
            <a:bodyPr wrap="square" rtlCol="0">
              <a:spAutoFit/>
            </a:bodyPr>
            <a:lstStyle/>
            <a:p>
              <a:pPr algn="ctr"/>
              <a:r>
                <a:rPr lang="en-US" altLang="ko-KR" b="1" dirty="0">
                  <a:solidFill>
                    <a:schemeClr val="bg1"/>
                  </a:solidFill>
                  <a:cs typeface="Arial" pitchFamily="34" charset="0"/>
                </a:rPr>
                <a:t>Motor</a:t>
              </a:r>
              <a:endParaRPr lang="ko-KR" altLang="en-US" b="1" dirty="0">
                <a:solidFill>
                  <a:schemeClr val="bg1"/>
                </a:solidFill>
                <a:cs typeface="Arial" pitchFamily="34" charset="0"/>
              </a:endParaRPr>
            </a:p>
          </p:txBody>
        </p:sp>
        <p:sp>
          <p:nvSpPr>
            <p:cNvPr id="8" name="TextBox 7">
              <a:extLst>
                <a:ext uri="{FF2B5EF4-FFF2-40B4-BE49-F238E27FC236}">
                  <a16:creationId xmlns:a16="http://schemas.microsoft.com/office/drawing/2014/main" id="{0B41FBD4-9CC5-414C-8D25-25578ED18EAA}"/>
                </a:ext>
              </a:extLst>
            </p:cNvPr>
            <p:cNvSpPr txBox="1"/>
            <p:nvPr/>
          </p:nvSpPr>
          <p:spPr>
            <a:xfrm>
              <a:off x="1041357" y="4111587"/>
              <a:ext cx="2588507" cy="276999"/>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tx1">
                      <a:lumMod val="85000"/>
                      <a:lumOff val="15000"/>
                    </a:schemeClr>
                  </a:solidFill>
                  <a:cs typeface="Arial" pitchFamily="34" charset="0"/>
                </a:rPr>
                <a:t>Wasting of small intrinsic muscles</a:t>
              </a:r>
              <a:endParaRPr lang="ko-KR" altLang="en-US" sz="1200" dirty="0">
                <a:solidFill>
                  <a:schemeClr val="tx1">
                    <a:lumMod val="85000"/>
                    <a:lumOff val="15000"/>
                  </a:schemeClr>
                </a:solidFill>
                <a:cs typeface="Arial" pitchFamily="34" charset="0"/>
              </a:endParaRPr>
            </a:p>
          </p:txBody>
        </p:sp>
        <p:sp>
          <p:nvSpPr>
            <p:cNvPr id="9" name="TextBox 8">
              <a:extLst>
                <a:ext uri="{FF2B5EF4-FFF2-40B4-BE49-F238E27FC236}">
                  <a16:creationId xmlns:a16="http://schemas.microsoft.com/office/drawing/2014/main" id="{12BB6241-147F-2E4A-9AEF-FC0B8426A61A}"/>
                </a:ext>
              </a:extLst>
            </p:cNvPr>
            <p:cNvSpPr txBox="1"/>
            <p:nvPr/>
          </p:nvSpPr>
          <p:spPr>
            <a:xfrm>
              <a:off x="1041356" y="4509711"/>
              <a:ext cx="2588507" cy="276999"/>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tx1">
                      <a:lumMod val="85000"/>
                      <a:lumOff val="15000"/>
                    </a:schemeClr>
                  </a:solidFill>
                  <a:cs typeface="Arial" pitchFamily="34" charset="0"/>
                </a:rPr>
                <a:t>Clawing of toes </a:t>
              </a:r>
              <a:endParaRPr lang="ko-KR" altLang="en-US" sz="1200" dirty="0">
                <a:solidFill>
                  <a:schemeClr val="tx1">
                    <a:lumMod val="85000"/>
                    <a:lumOff val="15000"/>
                  </a:schemeClr>
                </a:solidFill>
                <a:cs typeface="Arial" pitchFamily="34" charset="0"/>
              </a:endParaRPr>
            </a:p>
          </p:txBody>
        </p:sp>
        <p:sp>
          <p:nvSpPr>
            <p:cNvPr id="10" name="TextBox 9">
              <a:extLst>
                <a:ext uri="{FF2B5EF4-FFF2-40B4-BE49-F238E27FC236}">
                  <a16:creationId xmlns:a16="http://schemas.microsoft.com/office/drawing/2014/main" id="{2F9045AA-DB08-F04E-A09A-A76DE66C2887}"/>
                </a:ext>
              </a:extLst>
            </p:cNvPr>
            <p:cNvSpPr txBox="1"/>
            <p:nvPr/>
          </p:nvSpPr>
          <p:spPr>
            <a:xfrm>
              <a:off x="1041355" y="4943696"/>
              <a:ext cx="2588507" cy="276999"/>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tx1">
                      <a:lumMod val="85000"/>
                      <a:lumOff val="15000"/>
                    </a:schemeClr>
                  </a:solidFill>
                  <a:cs typeface="Arial" pitchFamily="34" charset="0"/>
                </a:rPr>
                <a:t>Prominent metatarsal heads</a:t>
              </a:r>
              <a:endParaRPr lang="ko-KR" altLang="en-US" sz="1200" dirty="0">
                <a:solidFill>
                  <a:schemeClr val="tx1">
                    <a:lumMod val="85000"/>
                    <a:lumOff val="15000"/>
                  </a:schemeClr>
                </a:solidFill>
                <a:cs typeface="Arial" pitchFamily="34" charset="0"/>
              </a:endParaRPr>
            </a:p>
          </p:txBody>
        </p:sp>
        <p:sp>
          <p:nvSpPr>
            <p:cNvPr id="11" name="TextBox 10">
              <a:extLst>
                <a:ext uri="{FF2B5EF4-FFF2-40B4-BE49-F238E27FC236}">
                  <a16:creationId xmlns:a16="http://schemas.microsoft.com/office/drawing/2014/main" id="{21E28A17-94EE-684F-A1A3-4F643A7922F9}"/>
                </a:ext>
              </a:extLst>
            </p:cNvPr>
            <p:cNvSpPr txBox="1"/>
            <p:nvPr/>
          </p:nvSpPr>
          <p:spPr>
            <a:xfrm>
              <a:off x="1041354" y="5377681"/>
              <a:ext cx="2588507" cy="646331"/>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tx1">
                      <a:lumMod val="85000"/>
                      <a:lumOff val="15000"/>
                    </a:schemeClr>
                  </a:solidFill>
                  <a:cs typeface="Arial" pitchFamily="34" charset="0"/>
                </a:rPr>
                <a:t>When this is coupled with sensory loss these areas become prime sites of tissue damage</a:t>
              </a:r>
              <a:endParaRPr lang="ko-KR" altLang="en-US" sz="1200" dirty="0">
                <a:solidFill>
                  <a:schemeClr val="tx1">
                    <a:lumMod val="85000"/>
                    <a:lumOff val="15000"/>
                  </a:schemeClr>
                </a:solidFill>
                <a:cs typeface="Arial" pitchFamily="34" charset="0"/>
              </a:endParaRPr>
            </a:p>
          </p:txBody>
        </p:sp>
      </p:grpSp>
      <p:grpSp>
        <p:nvGrpSpPr>
          <p:cNvPr id="14" name="Group 13">
            <a:extLst>
              <a:ext uri="{FF2B5EF4-FFF2-40B4-BE49-F238E27FC236}">
                <a16:creationId xmlns:a16="http://schemas.microsoft.com/office/drawing/2014/main" id="{D1AFA1D9-587D-0846-87FC-B4016990B5DB}"/>
              </a:ext>
            </a:extLst>
          </p:cNvPr>
          <p:cNvGrpSpPr/>
          <p:nvPr/>
        </p:nvGrpSpPr>
        <p:grpSpPr>
          <a:xfrm>
            <a:off x="4763570" y="961417"/>
            <a:ext cx="3017520" cy="2997514"/>
            <a:chOff x="826851" y="3169393"/>
            <a:chExt cx="3017520" cy="2720803"/>
          </a:xfrm>
        </p:grpSpPr>
        <p:sp>
          <p:nvSpPr>
            <p:cNvPr id="15" name="Rectangle 14">
              <a:extLst>
                <a:ext uri="{FF2B5EF4-FFF2-40B4-BE49-F238E27FC236}">
                  <a16:creationId xmlns:a16="http://schemas.microsoft.com/office/drawing/2014/main" id="{B2BA3D51-2664-7D4E-990F-B197C7540FC1}"/>
                </a:ext>
              </a:extLst>
            </p:cNvPr>
            <p:cNvSpPr/>
            <p:nvPr/>
          </p:nvSpPr>
          <p:spPr>
            <a:xfrm>
              <a:off x="826851" y="3580517"/>
              <a:ext cx="3017520" cy="2309679"/>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C80BD81-C761-0040-BF79-54C6E1E6715F}"/>
                </a:ext>
              </a:extLst>
            </p:cNvPr>
            <p:cNvGrpSpPr/>
            <p:nvPr/>
          </p:nvGrpSpPr>
          <p:grpSpPr>
            <a:xfrm>
              <a:off x="826851" y="3169393"/>
              <a:ext cx="3017520" cy="793007"/>
              <a:chOff x="826851" y="3169393"/>
              <a:chExt cx="3017520" cy="793007"/>
            </a:xfrm>
          </p:grpSpPr>
          <p:sp>
            <p:nvSpPr>
              <p:cNvPr id="22" name="TextBox 21">
                <a:extLst>
                  <a:ext uri="{FF2B5EF4-FFF2-40B4-BE49-F238E27FC236}">
                    <a16:creationId xmlns:a16="http://schemas.microsoft.com/office/drawing/2014/main" id="{87B0B2F1-62D6-FB45-B4FD-C5BE90F4B8FC}"/>
                  </a:ext>
                </a:extLst>
              </p:cNvPr>
              <p:cNvSpPr txBox="1"/>
              <p:nvPr/>
            </p:nvSpPr>
            <p:spPr>
              <a:xfrm>
                <a:off x="826851" y="3593068"/>
                <a:ext cx="3017520" cy="369332"/>
              </a:xfrm>
              <a:prstGeom prst="rect">
                <a:avLst/>
              </a:prstGeom>
              <a:solidFill>
                <a:schemeClr val="accent3"/>
              </a:solidFill>
              <a:ln w="38100">
                <a:noFill/>
              </a:ln>
            </p:spPr>
            <p:txBody>
              <a:bodyPr wrap="square" rtlCol="0">
                <a:spAutoFit/>
              </a:bodyPr>
              <a:lstStyle/>
              <a:p>
                <a:pPr algn="ctr"/>
                <a:endParaRPr lang="ko-KR" altLang="en-US" b="1" dirty="0">
                  <a:solidFill>
                    <a:schemeClr val="bg1"/>
                  </a:solidFill>
                  <a:cs typeface="Arial" pitchFamily="34" charset="0"/>
                </a:endParaRPr>
              </a:p>
            </p:txBody>
          </p:sp>
          <p:sp>
            <p:nvSpPr>
              <p:cNvPr id="23" name="Isosceles Triangle 32">
                <a:extLst>
                  <a:ext uri="{FF2B5EF4-FFF2-40B4-BE49-F238E27FC236}">
                    <a16:creationId xmlns:a16="http://schemas.microsoft.com/office/drawing/2014/main" id="{4D331B1D-3741-AF4C-8491-E97A9BBC4620}"/>
                  </a:ext>
                </a:extLst>
              </p:cNvPr>
              <p:cNvSpPr/>
              <p:nvPr/>
            </p:nvSpPr>
            <p:spPr>
              <a:xfrm>
                <a:off x="826851" y="3169393"/>
                <a:ext cx="3017520" cy="388630"/>
              </a:xfrm>
              <a:prstGeom prst="triangl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6B553D7E-CDCA-6B4A-9CA4-94F4328B3EDD}"/>
                </a:ext>
              </a:extLst>
            </p:cNvPr>
            <p:cNvSpPr txBox="1"/>
            <p:nvPr/>
          </p:nvSpPr>
          <p:spPr>
            <a:xfrm>
              <a:off x="1415781" y="3531864"/>
              <a:ext cx="1839660" cy="369332"/>
            </a:xfrm>
            <a:prstGeom prst="rect">
              <a:avLst/>
            </a:prstGeom>
            <a:noFill/>
          </p:spPr>
          <p:txBody>
            <a:bodyPr wrap="square" rtlCol="0">
              <a:spAutoFit/>
            </a:bodyPr>
            <a:lstStyle/>
            <a:p>
              <a:pPr algn="ctr"/>
              <a:r>
                <a:rPr lang="en-US" altLang="ko-KR" b="1" dirty="0">
                  <a:solidFill>
                    <a:schemeClr val="bg1"/>
                  </a:solidFill>
                  <a:cs typeface="Arial" pitchFamily="34" charset="0"/>
                </a:rPr>
                <a:t>Autonomic</a:t>
              </a:r>
              <a:endParaRPr lang="ko-KR" altLang="en-US" b="1" dirty="0">
                <a:solidFill>
                  <a:schemeClr val="bg1"/>
                </a:solidFill>
                <a:cs typeface="Arial" pitchFamily="34" charset="0"/>
              </a:endParaRPr>
            </a:p>
          </p:txBody>
        </p:sp>
        <p:sp>
          <p:nvSpPr>
            <p:cNvPr id="18" name="TextBox 17">
              <a:extLst>
                <a:ext uri="{FF2B5EF4-FFF2-40B4-BE49-F238E27FC236}">
                  <a16:creationId xmlns:a16="http://schemas.microsoft.com/office/drawing/2014/main" id="{DFD88F0E-9329-824D-BFC4-B862C7FC33FE}"/>
                </a:ext>
              </a:extLst>
            </p:cNvPr>
            <p:cNvSpPr txBox="1"/>
            <p:nvPr/>
          </p:nvSpPr>
          <p:spPr>
            <a:xfrm>
              <a:off x="1041357" y="4032834"/>
              <a:ext cx="2588507" cy="461665"/>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tx1">
                      <a:lumMod val="85000"/>
                      <a:lumOff val="15000"/>
                    </a:schemeClr>
                  </a:solidFill>
                  <a:cs typeface="Arial" pitchFamily="34" charset="0"/>
                </a:rPr>
                <a:t>Decreased activity of sweat glands in the feet</a:t>
              </a:r>
              <a:endParaRPr lang="ko-KR" altLang="en-US" sz="1200" dirty="0">
                <a:solidFill>
                  <a:schemeClr val="tx1">
                    <a:lumMod val="85000"/>
                    <a:lumOff val="15000"/>
                  </a:schemeClr>
                </a:solidFill>
                <a:cs typeface="Arial" pitchFamily="34" charset="0"/>
              </a:endParaRPr>
            </a:p>
          </p:txBody>
        </p:sp>
        <p:sp>
          <p:nvSpPr>
            <p:cNvPr id="20" name="TextBox 19">
              <a:extLst>
                <a:ext uri="{FF2B5EF4-FFF2-40B4-BE49-F238E27FC236}">
                  <a16:creationId xmlns:a16="http://schemas.microsoft.com/office/drawing/2014/main" id="{A6065C4F-40EC-CC42-BE50-8C5F467AEDE6}"/>
                </a:ext>
              </a:extLst>
            </p:cNvPr>
            <p:cNvSpPr txBox="1"/>
            <p:nvPr/>
          </p:nvSpPr>
          <p:spPr>
            <a:xfrm>
              <a:off x="1041356" y="4569881"/>
              <a:ext cx="2588507" cy="646331"/>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tx1">
                      <a:lumMod val="85000"/>
                      <a:lumOff val="15000"/>
                    </a:schemeClr>
                  </a:solidFill>
                  <a:cs typeface="Arial" pitchFamily="34" charset="0"/>
                </a:rPr>
                <a:t>Visibly distended veins and dry skin (anhydrosis), which increases the risk of skin fissures</a:t>
              </a:r>
              <a:endParaRPr lang="ko-KR" altLang="en-US" sz="1200" dirty="0">
                <a:solidFill>
                  <a:schemeClr val="tx1">
                    <a:lumMod val="85000"/>
                    <a:lumOff val="15000"/>
                  </a:schemeClr>
                </a:solidFill>
                <a:cs typeface="Arial" pitchFamily="34" charset="0"/>
              </a:endParaRPr>
            </a:p>
          </p:txBody>
        </p:sp>
        <p:sp>
          <p:nvSpPr>
            <p:cNvPr id="21" name="TextBox 20">
              <a:extLst>
                <a:ext uri="{FF2B5EF4-FFF2-40B4-BE49-F238E27FC236}">
                  <a16:creationId xmlns:a16="http://schemas.microsoft.com/office/drawing/2014/main" id="{BE5B270A-6AFD-1B44-B53F-BECFF5400EE7}"/>
                </a:ext>
              </a:extLst>
            </p:cNvPr>
            <p:cNvSpPr txBox="1"/>
            <p:nvPr/>
          </p:nvSpPr>
          <p:spPr>
            <a:xfrm>
              <a:off x="1041356" y="5229600"/>
              <a:ext cx="2588507" cy="419047"/>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tx1">
                      <a:lumMod val="85000"/>
                      <a:lumOff val="15000"/>
                    </a:schemeClr>
                  </a:solidFill>
                  <a:cs typeface="Arial" pitchFamily="34" charset="0"/>
                </a:rPr>
                <a:t>Warm foot and pink in colour, palpable pulses </a:t>
              </a:r>
              <a:endParaRPr lang="ko-KR" altLang="en-US" sz="1200" dirty="0">
                <a:solidFill>
                  <a:schemeClr val="tx1">
                    <a:lumMod val="85000"/>
                    <a:lumOff val="15000"/>
                  </a:schemeClr>
                </a:solidFill>
                <a:cs typeface="Arial" pitchFamily="34" charset="0"/>
              </a:endParaRPr>
            </a:p>
          </p:txBody>
        </p:sp>
      </p:grpSp>
      <p:grpSp>
        <p:nvGrpSpPr>
          <p:cNvPr id="59" name="Group 58">
            <a:extLst>
              <a:ext uri="{FF2B5EF4-FFF2-40B4-BE49-F238E27FC236}">
                <a16:creationId xmlns:a16="http://schemas.microsoft.com/office/drawing/2014/main" id="{2076B754-0530-8443-976A-56FC4080AD2C}"/>
              </a:ext>
            </a:extLst>
          </p:cNvPr>
          <p:cNvGrpSpPr/>
          <p:nvPr/>
        </p:nvGrpSpPr>
        <p:grpSpPr>
          <a:xfrm>
            <a:off x="1157119" y="2471739"/>
            <a:ext cx="3017521" cy="2574127"/>
            <a:chOff x="826850" y="3169393"/>
            <a:chExt cx="3017521" cy="2574127"/>
          </a:xfrm>
        </p:grpSpPr>
        <p:sp>
          <p:nvSpPr>
            <p:cNvPr id="60" name="Rectangle 59">
              <a:extLst>
                <a:ext uri="{FF2B5EF4-FFF2-40B4-BE49-F238E27FC236}">
                  <a16:creationId xmlns:a16="http://schemas.microsoft.com/office/drawing/2014/main" id="{7BB72C28-FA5C-5041-BFC4-2D3C3FF1B456}"/>
                </a:ext>
              </a:extLst>
            </p:cNvPr>
            <p:cNvSpPr/>
            <p:nvPr/>
          </p:nvSpPr>
          <p:spPr>
            <a:xfrm>
              <a:off x="826850" y="3593068"/>
              <a:ext cx="3017520" cy="215045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BF717E5E-81E6-8645-BD0A-3FC05B0E85D2}"/>
                </a:ext>
              </a:extLst>
            </p:cNvPr>
            <p:cNvGrpSpPr/>
            <p:nvPr/>
          </p:nvGrpSpPr>
          <p:grpSpPr>
            <a:xfrm>
              <a:off x="826851" y="3169393"/>
              <a:ext cx="3017520" cy="793007"/>
              <a:chOff x="826851" y="3169393"/>
              <a:chExt cx="3017520" cy="793007"/>
            </a:xfrm>
          </p:grpSpPr>
          <p:sp>
            <p:nvSpPr>
              <p:cNvPr id="67" name="TextBox 66">
                <a:extLst>
                  <a:ext uri="{FF2B5EF4-FFF2-40B4-BE49-F238E27FC236}">
                    <a16:creationId xmlns:a16="http://schemas.microsoft.com/office/drawing/2014/main" id="{71FA7A4F-E5C9-D544-B036-71BFCA125B0A}"/>
                  </a:ext>
                </a:extLst>
              </p:cNvPr>
              <p:cNvSpPr txBox="1"/>
              <p:nvPr/>
            </p:nvSpPr>
            <p:spPr>
              <a:xfrm>
                <a:off x="826851" y="3593068"/>
                <a:ext cx="3017520" cy="369332"/>
              </a:xfrm>
              <a:prstGeom prst="rect">
                <a:avLst/>
              </a:prstGeom>
              <a:solidFill>
                <a:schemeClr val="accent1"/>
              </a:solidFill>
              <a:ln w="38100">
                <a:noFill/>
              </a:ln>
            </p:spPr>
            <p:txBody>
              <a:bodyPr wrap="square" rtlCol="0">
                <a:spAutoFit/>
              </a:bodyPr>
              <a:lstStyle/>
              <a:p>
                <a:pPr algn="ctr"/>
                <a:endParaRPr lang="ko-KR" altLang="en-US" b="1" dirty="0">
                  <a:solidFill>
                    <a:schemeClr val="bg1"/>
                  </a:solidFill>
                  <a:cs typeface="Arial" pitchFamily="34" charset="0"/>
                </a:endParaRPr>
              </a:p>
            </p:txBody>
          </p:sp>
          <p:sp>
            <p:nvSpPr>
              <p:cNvPr id="68" name="Isosceles Triangle 22">
                <a:extLst>
                  <a:ext uri="{FF2B5EF4-FFF2-40B4-BE49-F238E27FC236}">
                    <a16:creationId xmlns:a16="http://schemas.microsoft.com/office/drawing/2014/main" id="{F0C057E6-2029-F24D-A8D6-F94FE718C684}"/>
                  </a:ext>
                </a:extLst>
              </p:cNvPr>
              <p:cNvSpPr/>
              <p:nvPr/>
            </p:nvSpPr>
            <p:spPr>
              <a:xfrm>
                <a:off x="826851" y="3169393"/>
                <a:ext cx="3017520" cy="388630"/>
              </a:xfrm>
              <a:prstGeom prst="triangle">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2" name="TextBox 61">
              <a:extLst>
                <a:ext uri="{FF2B5EF4-FFF2-40B4-BE49-F238E27FC236}">
                  <a16:creationId xmlns:a16="http://schemas.microsoft.com/office/drawing/2014/main" id="{7ECC7D64-EE7B-BE44-B6B1-703EF0F89AA9}"/>
                </a:ext>
              </a:extLst>
            </p:cNvPr>
            <p:cNvSpPr txBox="1"/>
            <p:nvPr/>
          </p:nvSpPr>
          <p:spPr>
            <a:xfrm>
              <a:off x="1415781" y="3531864"/>
              <a:ext cx="1839660" cy="369332"/>
            </a:xfrm>
            <a:prstGeom prst="rect">
              <a:avLst/>
            </a:prstGeom>
            <a:noFill/>
          </p:spPr>
          <p:txBody>
            <a:bodyPr wrap="square" rtlCol="0">
              <a:spAutoFit/>
            </a:bodyPr>
            <a:lstStyle/>
            <a:p>
              <a:pPr algn="ctr"/>
              <a:r>
                <a:rPr lang="en-US" altLang="ko-KR" b="1" dirty="0">
                  <a:solidFill>
                    <a:schemeClr val="bg1"/>
                  </a:solidFill>
                  <a:cs typeface="Arial" pitchFamily="34" charset="0"/>
                </a:rPr>
                <a:t>Sensory </a:t>
              </a:r>
              <a:endParaRPr lang="ko-KR" altLang="en-US" b="1" dirty="0">
                <a:solidFill>
                  <a:schemeClr val="bg1"/>
                </a:solidFill>
                <a:cs typeface="Arial" pitchFamily="34" charset="0"/>
              </a:endParaRPr>
            </a:p>
          </p:txBody>
        </p:sp>
        <p:sp>
          <p:nvSpPr>
            <p:cNvPr id="63" name="TextBox 62">
              <a:extLst>
                <a:ext uri="{FF2B5EF4-FFF2-40B4-BE49-F238E27FC236}">
                  <a16:creationId xmlns:a16="http://schemas.microsoft.com/office/drawing/2014/main" id="{B5D60235-E4FB-0349-A100-917E48FB8EB6}"/>
                </a:ext>
              </a:extLst>
            </p:cNvPr>
            <p:cNvSpPr txBox="1"/>
            <p:nvPr/>
          </p:nvSpPr>
          <p:spPr>
            <a:xfrm>
              <a:off x="1041357" y="4111587"/>
              <a:ext cx="2588507" cy="276999"/>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tx1">
                      <a:lumMod val="85000"/>
                      <a:lumOff val="15000"/>
                    </a:schemeClr>
                  </a:solidFill>
                  <a:cs typeface="Arial" pitchFamily="34" charset="0"/>
                </a:rPr>
                <a:t>Burning pain in the foot or leg</a:t>
              </a:r>
              <a:endParaRPr lang="ko-KR" altLang="en-US" sz="1200" dirty="0">
                <a:solidFill>
                  <a:schemeClr val="tx1">
                    <a:lumMod val="85000"/>
                    <a:lumOff val="15000"/>
                  </a:schemeClr>
                </a:solidFill>
                <a:cs typeface="Arial" pitchFamily="34" charset="0"/>
              </a:endParaRPr>
            </a:p>
          </p:txBody>
        </p:sp>
        <p:sp>
          <p:nvSpPr>
            <p:cNvPr id="64" name="TextBox 63">
              <a:extLst>
                <a:ext uri="{FF2B5EF4-FFF2-40B4-BE49-F238E27FC236}">
                  <a16:creationId xmlns:a16="http://schemas.microsoft.com/office/drawing/2014/main" id="{9C2ECEBA-4353-4940-9076-026165FA474F}"/>
                </a:ext>
              </a:extLst>
            </p:cNvPr>
            <p:cNvSpPr txBox="1"/>
            <p:nvPr/>
          </p:nvSpPr>
          <p:spPr>
            <a:xfrm>
              <a:off x="1041357" y="4600786"/>
              <a:ext cx="2588507" cy="276999"/>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tx1">
                      <a:lumMod val="85000"/>
                      <a:lumOff val="15000"/>
                    </a:schemeClr>
                  </a:solidFill>
                  <a:cs typeface="Arial" pitchFamily="34" charset="0"/>
                </a:rPr>
                <a:t>Frequent pain at night</a:t>
              </a:r>
              <a:endParaRPr lang="ko-KR" altLang="en-US" sz="1200" dirty="0">
                <a:solidFill>
                  <a:schemeClr val="tx1">
                    <a:lumMod val="85000"/>
                    <a:lumOff val="15000"/>
                  </a:schemeClr>
                </a:solidFill>
                <a:cs typeface="Arial" pitchFamily="34" charset="0"/>
              </a:endParaRPr>
            </a:p>
          </p:txBody>
        </p:sp>
        <p:sp>
          <p:nvSpPr>
            <p:cNvPr id="65" name="TextBox 64">
              <a:extLst>
                <a:ext uri="{FF2B5EF4-FFF2-40B4-BE49-F238E27FC236}">
                  <a16:creationId xmlns:a16="http://schemas.microsoft.com/office/drawing/2014/main" id="{160B7F3B-99ED-9B44-A77A-0B6DE35C2B59}"/>
                </a:ext>
              </a:extLst>
            </p:cNvPr>
            <p:cNvSpPr txBox="1"/>
            <p:nvPr/>
          </p:nvSpPr>
          <p:spPr>
            <a:xfrm>
              <a:off x="1041357" y="5089985"/>
              <a:ext cx="2588507" cy="276999"/>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200" dirty="0">
                  <a:solidFill>
                    <a:schemeClr val="tx1">
                      <a:lumMod val="85000"/>
                      <a:lumOff val="15000"/>
                    </a:schemeClr>
                  </a:solidFill>
                  <a:cs typeface="Arial" pitchFamily="34" charset="0"/>
                </a:rPr>
                <a:t>Pain is not relived by rest</a:t>
              </a:r>
              <a:endParaRPr lang="ko-KR" altLang="en-US" sz="1200" dirty="0">
                <a:solidFill>
                  <a:schemeClr val="tx1">
                    <a:lumMod val="85000"/>
                    <a:lumOff val="15000"/>
                  </a:schemeClr>
                </a:solidFill>
                <a:cs typeface="Arial" pitchFamily="34" charset="0"/>
              </a:endParaRPr>
            </a:p>
          </p:txBody>
        </p:sp>
      </p:grpSp>
      <p:sp>
        <p:nvSpPr>
          <p:cNvPr id="31" name="Rectangle 30">
            <a:extLst>
              <a:ext uri="{FF2B5EF4-FFF2-40B4-BE49-F238E27FC236}">
                <a16:creationId xmlns:a16="http://schemas.microsoft.com/office/drawing/2014/main" id="{38DF3315-7148-BA46-A6F0-88AEFF833EFB}"/>
              </a:ext>
            </a:extLst>
          </p:cNvPr>
          <p:cNvSpPr/>
          <p:nvPr/>
        </p:nvSpPr>
        <p:spPr>
          <a:xfrm>
            <a:off x="3396411" y="5910939"/>
            <a:ext cx="6096000" cy="307777"/>
          </a:xfrm>
          <a:prstGeom prst="rect">
            <a:avLst/>
          </a:prstGeom>
        </p:spPr>
        <p:txBody>
          <a:bodyPr>
            <a:spAutoFit/>
          </a:bodyPr>
          <a:lstStyle/>
          <a:p>
            <a:pPr algn="ctr"/>
            <a:r>
              <a:rPr lang="en-US" sz="1400" b="1" dirty="0">
                <a:latin typeface="Times New Roman" panose="02020603050405020304" pitchFamily="18" charset="0"/>
                <a:cs typeface="Times New Roman" panose="02020603050405020304" pitchFamily="18" charset="0"/>
              </a:rPr>
              <a:t>Figure 4: </a:t>
            </a:r>
            <a:r>
              <a:rPr lang="en-US" sz="1400" dirty="0">
                <a:latin typeface="Times New Roman" panose="02020603050405020304" pitchFamily="18" charset="0"/>
                <a:cs typeface="Times New Roman" panose="02020603050405020304" pitchFamily="18" charset="0"/>
              </a:rPr>
              <a:t>Elements of ﻿Neurological Status Assessment</a:t>
            </a:r>
          </a:p>
        </p:txBody>
      </p:sp>
    </p:spTree>
    <p:extLst>
      <p:ext uri="{BB962C8B-B14F-4D97-AF65-F5344CB8AC3E}">
        <p14:creationId xmlns:p14="http://schemas.microsoft.com/office/powerpoint/2010/main" val="257219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7E4720D-4990-EB48-9A96-D53938398DFA}"/>
              </a:ext>
            </a:extLst>
          </p:cNvPr>
          <p:cNvGrpSpPr/>
          <p:nvPr/>
        </p:nvGrpSpPr>
        <p:grpSpPr>
          <a:xfrm>
            <a:off x="4107443" y="967499"/>
            <a:ext cx="3501499" cy="2280240"/>
            <a:chOff x="8206402" y="1800036"/>
            <a:chExt cx="3501499" cy="2280240"/>
          </a:xfrm>
        </p:grpSpPr>
        <p:sp>
          <p:nvSpPr>
            <p:cNvPr id="5" name="TextBox 4">
              <a:extLst>
                <a:ext uri="{FF2B5EF4-FFF2-40B4-BE49-F238E27FC236}">
                  <a16:creationId xmlns:a16="http://schemas.microsoft.com/office/drawing/2014/main" id="{9468C529-F918-4347-AA7B-23011FA5FC99}"/>
                </a:ext>
              </a:extLst>
            </p:cNvPr>
            <p:cNvSpPr txBox="1"/>
            <p:nvPr/>
          </p:nvSpPr>
          <p:spPr>
            <a:xfrm>
              <a:off x="8206402" y="1800036"/>
              <a:ext cx="3501499" cy="310896"/>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Cellulitis </a:t>
              </a:r>
            </a:p>
          </p:txBody>
        </p:sp>
        <p:sp>
          <p:nvSpPr>
            <p:cNvPr id="6" name="TextBox 5">
              <a:extLst>
                <a:ext uri="{FF2B5EF4-FFF2-40B4-BE49-F238E27FC236}">
                  <a16:creationId xmlns:a16="http://schemas.microsoft.com/office/drawing/2014/main" id="{8EA53691-478F-284B-990F-886329511D77}"/>
                </a:ext>
              </a:extLst>
            </p:cNvPr>
            <p:cNvSpPr txBox="1"/>
            <p:nvPr/>
          </p:nvSpPr>
          <p:spPr>
            <a:xfrm>
              <a:off x="8206402" y="2125224"/>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Lymphangitis</a:t>
              </a:r>
            </a:p>
          </p:txBody>
        </p:sp>
        <p:sp>
          <p:nvSpPr>
            <p:cNvPr id="7" name="TextBox 6">
              <a:extLst>
                <a:ext uri="{FF2B5EF4-FFF2-40B4-BE49-F238E27FC236}">
                  <a16:creationId xmlns:a16="http://schemas.microsoft.com/office/drawing/2014/main" id="{2F2B6ED8-FDDD-9142-8176-DA6C697BACA0}"/>
                </a:ext>
              </a:extLst>
            </p:cNvPr>
            <p:cNvSpPr txBox="1"/>
            <p:nvPr/>
          </p:nvSpPr>
          <p:spPr>
            <a:xfrm>
              <a:off x="8206402" y="3109896"/>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Pus/abscess </a:t>
              </a:r>
            </a:p>
          </p:txBody>
        </p:sp>
        <p:sp>
          <p:nvSpPr>
            <p:cNvPr id="8" name="TextBox 7">
              <a:extLst>
                <a:ext uri="{FF2B5EF4-FFF2-40B4-BE49-F238E27FC236}">
                  <a16:creationId xmlns:a16="http://schemas.microsoft.com/office/drawing/2014/main" id="{C1A02414-018C-8644-980D-445B5DC7CB68}"/>
                </a:ext>
              </a:extLst>
            </p:cNvPr>
            <p:cNvSpPr txBox="1"/>
            <p:nvPr/>
          </p:nvSpPr>
          <p:spPr>
            <a:xfrm>
              <a:off x="8206402" y="2781672"/>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Purulent Exudate</a:t>
              </a:r>
            </a:p>
          </p:txBody>
        </p:sp>
        <p:sp>
          <p:nvSpPr>
            <p:cNvPr id="9" name="TextBox 8">
              <a:extLst>
                <a:ext uri="{FF2B5EF4-FFF2-40B4-BE49-F238E27FC236}">
                  <a16:creationId xmlns:a16="http://schemas.microsoft.com/office/drawing/2014/main" id="{162E7BF1-5A59-4745-82AF-3B585CB27763}"/>
                </a:ext>
              </a:extLst>
            </p:cNvPr>
            <p:cNvSpPr txBox="1"/>
            <p:nvPr/>
          </p:nvSpPr>
          <p:spPr>
            <a:xfrm>
              <a:off x="8206402" y="2453448"/>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Phlegmon</a:t>
              </a:r>
            </a:p>
          </p:txBody>
        </p:sp>
        <p:sp>
          <p:nvSpPr>
            <p:cNvPr id="10" name="TextBox 9">
              <a:extLst>
                <a:ext uri="{FF2B5EF4-FFF2-40B4-BE49-F238E27FC236}">
                  <a16:creationId xmlns:a16="http://schemas.microsoft.com/office/drawing/2014/main" id="{F30E05B5-3CAD-2C48-8269-325DC0B370F1}"/>
                </a:ext>
              </a:extLst>
            </p:cNvPr>
            <p:cNvSpPr txBox="1"/>
            <p:nvPr/>
          </p:nvSpPr>
          <p:spPr>
            <a:xfrm>
              <a:off x="8206402" y="3438120"/>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Crepitus in the joint</a:t>
              </a:r>
            </a:p>
          </p:txBody>
        </p:sp>
        <p:sp>
          <p:nvSpPr>
            <p:cNvPr id="11" name="TextBox 10">
              <a:extLst>
                <a:ext uri="{FF2B5EF4-FFF2-40B4-BE49-F238E27FC236}">
                  <a16:creationId xmlns:a16="http://schemas.microsoft.com/office/drawing/2014/main" id="{6CAE22B1-CC75-344E-ACA4-7B28F643118D}"/>
                </a:ext>
              </a:extLst>
            </p:cNvPr>
            <p:cNvSpPr txBox="1"/>
            <p:nvPr/>
          </p:nvSpPr>
          <p:spPr>
            <a:xfrm>
              <a:off x="8206402" y="3766344"/>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Erythema</a:t>
              </a:r>
            </a:p>
          </p:txBody>
        </p:sp>
      </p:grpSp>
      <p:sp>
        <p:nvSpPr>
          <p:cNvPr id="12" name="TextBox 11">
            <a:extLst>
              <a:ext uri="{FF2B5EF4-FFF2-40B4-BE49-F238E27FC236}">
                <a16:creationId xmlns:a16="http://schemas.microsoft.com/office/drawing/2014/main" id="{732298FA-3774-4F98-BF11-4692C9A2DAEE}"/>
              </a:ext>
            </a:extLst>
          </p:cNvPr>
          <p:cNvSpPr txBox="1"/>
          <p:nvPr/>
        </p:nvSpPr>
        <p:spPr>
          <a:xfrm>
            <a:off x="4107443" y="3263426"/>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Increase in exudate volume</a:t>
            </a:r>
          </a:p>
        </p:txBody>
      </p:sp>
      <p:sp>
        <p:nvSpPr>
          <p:cNvPr id="13" name="TextBox 12">
            <a:extLst>
              <a:ext uri="{FF2B5EF4-FFF2-40B4-BE49-F238E27FC236}">
                <a16:creationId xmlns:a16="http://schemas.microsoft.com/office/drawing/2014/main" id="{15AA6FAD-7E6B-468C-A8D6-971521D6BD3D}"/>
              </a:ext>
            </a:extLst>
          </p:cNvPr>
          <p:cNvSpPr txBox="1"/>
          <p:nvPr/>
        </p:nvSpPr>
        <p:spPr>
          <a:xfrm>
            <a:off x="4107443" y="3593045"/>
            <a:ext cx="5574060"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Localized pain in normally insensate (neuropathic) foot</a:t>
            </a:r>
          </a:p>
        </p:txBody>
      </p:sp>
      <p:sp>
        <p:nvSpPr>
          <p:cNvPr id="14" name="TextBox 13">
            <a:extLst>
              <a:ext uri="{FF2B5EF4-FFF2-40B4-BE49-F238E27FC236}">
                <a16:creationId xmlns:a16="http://schemas.microsoft.com/office/drawing/2014/main" id="{7D5E1217-7550-4DE1-A235-5BA33BB0C783}"/>
              </a:ext>
            </a:extLst>
          </p:cNvPr>
          <p:cNvSpPr txBox="1"/>
          <p:nvPr/>
        </p:nvSpPr>
        <p:spPr>
          <a:xfrm>
            <a:off x="4107443" y="3921269"/>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Malodour</a:t>
            </a:r>
          </a:p>
        </p:txBody>
      </p:sp>
      <p:sp>
        <p:nvSpPr>
          <p:cNvPr id="15" name="TextBox 14">
            <a:extLst>
              <a:ext uri="{FF2B5EF4-FFF2-40B4-BE49-F238E27FC236}">
                <a16:creationId xmlns:a16="http://schemas.microsoft.com/office/drawing/2014/main" id="{3D9CAB06-E632-4909-9079-47946B3EADBE}"/>
              </a:ext>
            </a:extLst>
          </p:cNvPr>
          <p:cNvSpPr txBox="1"/>
          <p:nvPr/>
        </p:nvSpPr>
        <p:spPr>
          <a:xfrm>
            <a:off x="4107442" y="4249493"/>
            <a:ext cx="3501499" cy="313932"/>
          </a:xfrm>
          <a:prstGeom prst="rect">
            <a:avLst/>
          </a:prstGeom>
          <a:noFill/>
        </p:spPr>
        <p:txBody>
          <a:bodyPr wrap="square" rtlCol="0">
            <a:noAutofit/>
          </a:bodyPr>
          <a:lstStyle/>
          <a:p>
            <a:pPr marL="285750" indent="-285750">
              <a:lnSpc>
                <a:spcPct val="80000"/>
              </a:lnSpc>
              <a:buFont typeface="Wingdings" panose="05000000000000000000" pitchFamily="2" charset="2"/>
              <a:buChar char="ü"/>
            </a:pPr>
            <a:r>
              <a:rPr lang="en-US" altLang="ko-KR" dirty="0">
                <a:solidFill>
                  <a:schemeClr val="tx1">
                    <a:lumMod val="85000"/>
                    <a:lumOff val="15000"/>
                  </a:schemeClr>
                </a:solidFill>
                <a:cs typeface="Arial" pitchFamily="34" charset="0"/>
              </a:rPr>
              <a:t>Probe to bone</a:t>
            </a:r>
          </a:p>
        </p:txBody>
      </p:sp>
      <p:sp>
        <p:nvSpPr>
          <p:cNvPr id="16" name="Rectangle 15">
            <a:extLst>
              <a:ext uri="{FF2B5EF4-FFF2-40B4-BE49-F238E27FC236}">
                <a16:creationId xmlns:a16="http://schemas.microsoft.com/office/drawing/2014/main" id="{F1AF6CC5-67AD-EA45-8AB3-9A6D28EC7EE8}"/>
              </a:ext>
            </a:extLst>
          </p:cNvPr>
          <p:cNvSpPr/>
          <p:nvPr/>
        </p:nvSpPr>
        <p:spPr>
          <a:xfrm>
            <a:off x="3408134" y="5254612"/>
            <a:ext cx="6096000" cy="307777"/>
          </a:xfrm>
          <a:prstGeom prst="rect">
            <a:avLst/>
          </a:prstGeom>
        </p:spPr>
        <p:txBody>
          <a:bodyPr>
            <a:spAutoFit/>
          </a:bodyPr>
          <a:lstStyle/>
          <a:p>
            <a:pPr algn="ctr"/>
            <a:r>
              <a:rPr lang="en-US" sz="1400" b="1" dirty="0">
                <a:latin typeface="Times New Roman" panose="02020603050405020304" pitchFamily="18" charset="0"/>
                <a:cs typeface="Times New Roman" panose="02020603050405020304" pitchFamily="18" charset="0"/>
              </a:rPr>
              <a:t>Figure 5: </a:t>
            </a:r>
            <a:r>
              <a:rPr lang="en-US" sz="1400" dirty="0">
                <a:latin typeface="Times New Roman" panose="02020603050405020304" pitchFamily="18" charset="0"/>
                <a:cs typeface="Times New Roman" panose="02020603050405020304" pitchFamily="18" charset="0"/>
              </a:rPr>
              <a:t>Criteria for Identifying Infection in Diabetic Foot Ulcers</a:t>
            </a:r>
          </a:p>
        </p:txBody>
      </p:sp>
    </p:spTree>
    <p:extLst>
      <p:ext uri="{BB962C8B-B14F-4D97-AF65-F5344CB8AC3E}">
        <p14:creationId xmlns:p14="http://schemas.microsoft.com/office/powerpoint/2010/main" val="243145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4D4BBE9E-BBAA-C14E-BA85-DFA703D2CB84}"/>
              </a:ext>
            </a:extLst>
          </p:cNvPr>
          <p:cNvSpPr/>
          <p:nvPr/>
        </p:nvSpPr>
        <p:spPr>
          <a:xfrm>
            <a:off x="6303090" y="3676132"/>
            <a:ext cx="376186" cy="3521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 name="Group 4">
            <a:extLst>
              <a:ext uri="{FF2B5EF4-FFF2-40B4-BE49-F238E27FC236}">
                <a16:creationId xmlns:a16="http://schemas.microsoft.com/office/drawing/2014/main" id="{AC50CF4F-03BC-0444-BCDF-335483E98524}"/>
              </a:ext>
            </a:extLst>
          </p:cNvPr>
          <p:cNvGrpSpPr/>
          <p:nvPr/>
        </p:nvGrpSpPr>
        <p:grpSpPr>
          <a:xfrm>
            <a:off x="3784370" y="1043476"/>
            <a:ext cx="2594207" cy="1042846"/>
            <a:chOff x="2113657" y="4283314"/>
            <a:chExt cx="3647460" cy="1042846"/>
          </a:xfrm>
        </p:grpSpPr>
        <p:sp>
          <p:nvSpPr>
            <p:cNvPr id="6" name="TextBox 5">
              <a:extLst>
                <a:ext uri="{FF2B5EF4-FFF2-40B4-BE49-F238E27FC236}">
                  <a16:creationId xmlns:a16="http://schemas.microsoft.com/office/drawing/2014/main" id="{6D6800D8-F600-814D-AE99-65139FAE068C}"/>
                </a:ext>
              </a:extLst>
            </p:cNvPr>
            <p:cNvSpPr txBox="1"/>
            <p:nvPr/>
          </p:nvSpPr>
          <p:spPr>
            <a:xfrm>
              <a:off x="2113657" y="4495163"/>
              <a:ext cx="3647456"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Mechanical control of foot function and offloading of pressure with provision of specialist footwear and insoles.</a:t>
              </a:r>
            </a:p>
          </p:txBody>
        </p:sp>
        <p:sp>
          <p:nvSpPr>
            <p:cNvPr id="7" name="TextBox 6">
              <a:extLst>
                <a:ext uri="{FF2B5EF4-FFF2-40B4-BE49-F238E27FC236}">
                  <a16:creationId xmlns:a16="http://schemas.microsoft.com/office/drawing/2014/main" id="{5070652F-D642-614E-82F3-5A476D115C57}"/>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Podiatrist</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8" name="Group 7">
            <a:extLst>
              <a:ext uri="{FF2B5EF4-FFF2-40B4-BE49-F238E27FC236}">
                <a16:creationId xmlns:a16="http://schemas.microsoft.com/office/drawing/2014/main" id="{C85A9372-0681-AB4B-B2F5-A1FE6F95AF98}"/>
              </a:ext>
            </a:extLst>
          </p:cNvPr>
          <p:cNvGrpSpPr/>
          <p:nvPr/>
        </p:nvGrpSpPr>
        <p:grpSpPr>
          <a:xfrm>
            <a:off x="6835797" y="1043476"/>
            <a:ext cx="2594207" cy="1042846"/>
            <a:chOff x="2113657" y="4283314"/>
            <a:chExt cx="3647460" cy="1042846"/>
          </a:xfrm>
        </p:grpSpPr>
        <p:sp>
          <p:nvSpPr>
            <p:cNvPr id="9" name="TextBox 8">
              <a:extLst>
                <a:ext uri="{FF2B5EF4-FFF2-40B4-BE49-F238E27FC236}">
                  <a16:creationId xmlns:a16="http://schemas.microsoft.com/office/drawing/2014/main" id="{E864C726-F825-7443-B34D-373475551D1E}"/>
                </a:ext>
              </a:extLst>
            </p:cNvPr>
            <p:cNvSpPr txBox="1"/>
            <p:nvPr/>
          </p:nvSpPr>
          <p:spPr>
            <a:xfrm>
              <a:off x="2113657" y="4495163"/>
              <a:ext cx="3647456"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Overseeing of pharmacological agents, appropriate dosing and interactions between different medications. </a:t>
              </a:r>
            </a:p>
          </p:txBody>
        </p:sp>
        <p:sp>
          <p:nvSpPr>
            <p:cNvPr id="10" name="TextBox 9">
              <a:extLst>
                <a:ext uri="{FF2B5EF4-FFF2-40B4-BE49-F238E27FC236}">
                  <a16:creationId xmlns:a16="http://schemas.microsoft.com/office/drawing/2014/main" id="{F7D26011-2B7C-9243-B40E-56551A18EC15}"/>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Pharmacist</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1" name="Group 10">
            <a:extLst>
              <a:ext uri="{FF2B5EF4-FFF2-40B4-BE49-F238E27FC236}">
                <a16:creationId xmlns:a16="http://schemas.microsoft.com/office/drawing/2014/main" id="{1F88C7A4-D648-FC46-9A1E-CE457478DDAF}"/>
              </a:ext>
            </a:extLst>
          </p:cNvPr>
          <p:cNvGrpSpPr/>
          <p:nvPr/>
        </p:nvGrpSpPr>
        <p:grpSpPr>
          <a:xfrm>
            <a:off x="3784370" y="2233297"/>
            <a:ext cx="2594207" cy="1042846"/>
            <a:chOff x="2113657" y="4283314"/>
            <a:chExt cx="3647460" cy="1042846"/>
          </a:xfrm>
        </p:grpSpPr>
        <p:sp>
          <p:nvSpPr>
            <p:cNvPr id="12" name="TextBox 11">
              <a:extLst>
                <a:ext uri="{FF2B5EF4-FFF2-40B4-BE49-F238E27FC236}">
                  <a16:creationId xmlns:a16="http://schemas.microsoft.com/office/drawing/2014/main" id="{1AFD64BD-31B1-8B4D-925D-9C0899448773}"/>
                </a:ext>
              </a:extLst>
            </p:cNvPr>
            <p:cNvSpPr txBox="1"/>
            <p:nvPr/>
          </p:nvSpPr>
          <p:spPr>
            <a:xfrm>
              <a:off x="2113657" y="4495163"/>
              <a:ext cx="3647456"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Wound control, with the use of managed wound dressing products appropriate to the stage of the wound.</a:t>
              </a:r>
            </a:p>
          </p:txBody>
        </p:sp>
        <p:sp>
          <p:nvSpPr>
            <p:cNvPr id="13" name="TextBox 12">
              <a:extLst>
                <a:ext uri="{FF2B5EF4-FFF2-40B4-BE49-F238E27FC236}">
                  <a16:creationId xmlns:a16="http://schemas.microsoft.com/office/drawing/2014/main" id="{64A4A833-E3F0-1E43-9FE8-074C39047366}"/>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Wound care nurses</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4" name="Group 13">
            <a:extLst>
              <a:ext uri="{FF2B5EF4-FFF2-40B4-BE49-F238E27FC236}">
                <a16:creationId xmlns:a16="http://schemas.microsoft.com/office/drawing/2014/main" id="{7278A740-336A-A44E-ACE6-4C4963B28012}"/>
              </a:ext>
            </a:extLst>
          </p:cNvPr>
          <p:cNvGrpSpPr/>
          <p:nvPr/>
        </p:nvGrpSpPr>
        <p:grpSpPr>
          <a:xfrm>
            <a:off x="6835797" y="2233297"/>
            <a:ext cx="2594207" cy="673514"/>
            <a:chOff x="2113657" y="4283314"/>
            <a:chExt cx="3647460" cy="673514"/>
          </a:xfrm>
        </p:grpSpPr>
        <p:sp>
          <p:nvSpPr>
            <p:cNvPr id="15" name="TextBox 14">
              <a:extLst>
                <a:ext uri="{FF2B5EF4-FFF2-40B4-BE49-F238E27FC236}">
                  <a16:creationId xmlns:a16="http://schemas.microsoft.com/office/drawing/2014/main" id="{00146FE9-7C20-5F42-B88F-EA5E9389DB46}"/>
                </a:ext>
              </a:extLst>
            </p:cNvPr>
            <p:cNvSpPr txBox="1"/>
            <p:nvPr/>
          </p:nvSpPr>
          <p:spPr>
            <a:xfrm>
              <a:off x="2113657" y="4495163"/>
              <a:ext cx="3647456"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Modification of diet to optimize glycemic status.</a:t>
              </a:r>
            </a:p>
          </p:txBody>
        </p:sp>
        <p:sp>
          <p:nvSpPr>
            <p:cNvPr id="16" name="TextBox 15">
              <a:extLst>
                <a:ext uri="{FF2B5EF4-FFF2-40B4-BE49-F238E27FC236}">
                  <a16:creationId xmlns:a16="http://schemas.microsoft.com/office/drawing/2014/main" id="{C8E324CC-8A02-7349-BD4B-6062A54B0A92}"/>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Dietician</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7" name="Group 16">
            <a:extLst>
              <a:ext uri="{FF2B5EF4-FFF2-40B4-BE49-F238E27FC236}">
                <a16:creationId xmlns:a16="http://schemas.microsoft.com/office/drawing/2014/main" id="{38450BA6-3608-9845-9403-C9868F97C03E}"/>
              </a:ext>
            </a:extLst>
          </p:cNvPr>
          <p:cNvGrpSpPr/>
          <p:nvPr/>
        </p:nvGrpSpPr>
        <p:grpSpPr>
          <a:xfrm>
            <a:off x="3784371" y="3423116"/>
            <a:ext cx="2518720" cy="1781509"/>
            <a:chOff x="2113657" y="4283314"/>
            <a:chExt cx="3647460" cy="1781509"/>
          </a:xfrm>
        </p:grpSpPr>
        <p:sp>
          <p:nvSpPr>
            <p:cNvPr id="18" name="TextBox 17">
              <a:extLst>
                <a:ext uri="{FF2B5EF4-FFF2-40B4-BE49-F238E27FC236}">
                  <a16:creationId xmlns:a16="http://schemas.microsoft.com/office/drawing/2014/main" id="{8972F86C-C37F-3541-8866-31C69F8D350B}"/>
                </a:ext>
              </a:extLst>
            </p:cNvPr>
            <p:cNvSpPr txBox="1"/>
            <p:nvPr/>
          </p:nvSpPr>
          <p:spPr>
            <a:xfrm>
              <a:off x="2113657" y="4495163"/>
              <a:ext cx="3647456" cy="1569660"/>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Microbiological control, with the use of wound dressing products, superficial and deep wound swabbing and the provision of antibiotic therapy and lifestyle changes (smoking cessation, increased activity and diet modifications).</a:t>
              </a:r>
            </a:p>
          </p:txBody>
        </p:sp>
        <p:sp>
          <p:nvSpPr>
            <p:cNvPr id="19" name="TextBox 18">
              <a:extLst>
                <a:ext uri="{FF2B5EF4-FFF2-40B4-BE49-F238E27FC236}">
                  <a16:creationId xmlns:a16="http://schemas.microsoft.com/office/drawing/2014/main" id="{12756DBE-8A23-BB42-A7FF-148246A639A1}"/>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Physician</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20" name="Group 19">
            <a:extLst>
              <a:ext uri="{FF2B5EF4-FFF2-40B4-BE49-F238E27FC236}">
                <a16:creationId xmlns:a16="http://schemas.microsoft.com/office/drawing/2014/main" id="{4CD3478A-35F4-B643-BF4D-2A861104FDB2}"/>
              </a:ext>
            </a:extLst>
          </p:cNvPr>
          <p:cNvGrpSpPr/>
          <p:nvPr/>
        </p:nvGrpSpPr>
        <p:grpSpPr>
          <a:xfrm>
            <a:off x="6835797" y="3423116"/>
            <a:ext cx="2594207" cy="1042846"/>
            <a:chOff x="2113657" y="4283314"/>
            <a:chExt cx="3647460" cy="1042846"/>
          </a:xfrm>
        </p:grpSpPr>
        <p:sp>
          <p:nvSpPr>
            <p:cNvPr id="21" name="TextBox 20">
              <a:extLst>
                <a:ext uri="{FF2B5EF4-FFF2-40B4-BE49-F238E27FC236}">
                  <a16:creationId xmlns:a16="http://schemas.microsoft.com/office/drawing/2014/main" id="{039A8302-156C-6041-A42A-ED0EE0C4EFCD}"/>
                </a:ext>
              </a:extLst>
            </p:cNvPr>
            <p:cNvSpPr txBox="1"/>
            <p:nvPr/>
          </p:nvSpPr>
          <p:spPr>
            <a:xfrm>
              <a:off x="2113657" y="4495163"/>
              <a:ext cx="3647456"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Self-monitoring and maintenance of glucose levels within narrow parameters</a:t>
              </a:r>
            </a:p>
            <a:p>
              <a:r>
                <a:rPr lang="en-US" altLang="ko-KR" sz="1200" dirty="0">
                  <a:solidFill>
                    <a:schemeClr val="tx1">
                      <a:lumMod val="75000"/>
                      <a:lumOff val="25000"/>
                    </a:schemeClr>
                  </a:solidFill>
                  <a:latin typeface="Arial" pitchFamily="34" charset="0"/>
                  <a:cs typeface="Arial" pitchFamily="34" charset="0"/>
                </a:rPr>
                <a:t>of good control.</a:t>
              </a:r>
            </a:p>
          </p:txBody>
        </p:sp>
        <p:sp>
          <p:nvSpPr>
            <p:cNvPr id="22" name="TextBox 21">
              <a:extLst>
                <a:ext uri="{FF2B5EF4-FFF2-40B4-BE49-F238E27FC236}">
                  <a16:creationId xmlns:a16="http://schemas.microsoft.com/office/drawing/2014/main" id="{7533F2A8-392E-F64D-B462-AA3114F7DA0B}"/>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Patient</a:t>
              </a:r>
              <a:endParaRPr lang="ko-KR" altLang="en-US" sz="1200" b="1" dirty="0">
                <a:solidFill>
                  <a:schemeClr val="tx1">
                    <a:lumMod val="75000"/>
                    <a:lumOff val="25000"/>
                  </a:schemeClr>
                </a:solidFill>
                <a:latin typeface="Arial" pitchFamily="34" charset="0"/>
                <a:cs typeface="Arial" pitchFamily="34" charset="0"/>
              </a:endParaRPr>
            </a:p>
          </p:txBody>
        </p:sp>
      </p:grpSp>
      <p:sp>
        <p:nvSpPr>
          <p:cNvPr id="23" name="Rectangle 9">
            <a:extLst>
              <a:ext uri="{FF2B5EF4-FFF2-40B4-BE49-F238E27FC236}">
                <a16:creationId xmlns:a16="http://schemas.microsoft.com/office/drawing/2014/main" id="{4D588F94-28FD-9243-AD90-9CB07F7392B5}"/>
              </a:ext>
            </a:extLst>
          </p:cNvPr>
          <p:cNvSpPr/>
          <p:nvPr/>
        </p:nvSpPr>
        <p:spPr>
          <a:xfrm>
            <a:off x="3251663" y="3675979"/>
            <a:ext cx="376186" cy="3521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9">
            <a:extLst>
              <a:ext uri="{FF2B5EF4-FFF2-40B4-BE49-F238E27FC236}">
                <a16:creationId xmlns:a16="http://schemas.microsoft.com/office/drawing/2014/main" id="{9A04410B-1EBF-364F-BCB7-CCD9D41BB76B}"/>
              </a:ext>
            </a:extLst>
          </p:cNvPr>
          <p:cNvSpPr/>
          <p:nvPr/>
        </p:nvSpPr>
        <p:spPr>
          <a:xfrm>
            <a:off x="3251663" y="2471092"/>
            <a:ext cx="376186" cy="3521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9">
            <a:extLst>
              <a:ext uri="{FF2B5EF4-FFF2-40B4-BE49-F238E27FC236}">
                <a16:creationId xmlns:a16="http://schemas.microsoft.com/office/drawing/2014/main" id="{1CBE8510-6A98-3A4C-BB64-CF32E6FF8D3F}"/>
              </a:ext>
            </a:extLst>
          </p:cNvPr>
          <p:cNvSpPr/>
          <p:nvPr/>
        </p:nvSpPr>
        <p:spPr>
          <a:xfrm>
            <a:off x="3251663" y="1333247"/>
            <a:ext cx="376186" cy="3521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9">
            <a:extLst>
              <a:ext uri="{FF2B5EF4-FFF2-40B4-BE49-F238E27FC236}">
                <a16:creationId xmlns:a16="http://schemas.microsoft.com/office/drawing/2014/main" id="{2BF122B7-08CF-654D-B8DB-21516D7DBA5C}"/>
              </a:ext>
            </a:extLst>
          </p:cNvPr>
          <p:cNvSpPr/>
          <p:nvPr/>
        </p:nvSpPr>
        <p:spPr>
          <a:xfrm>
            <a:off x="6303090" y="2546074"/>
            <a:ext cx="376186" cy="3521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9">
            <a:extLst>
              <a:ext uri="{FF2B5EF4-FFF2-40B4-BE49-F238E27FC236}">
                <a16:creationId xmlns:a16="http://schemas.microsoft.com/office/drawing/2014/main" id="{0292829E-D5D6-F647-8309-9A9F98293986}"/>
              </a:ext>
            </a:extLst>
          </p:cNvPr>
          <p:cNvSpPr/>
          <p:nvPr/>
        </p:nvSpPr>
        <p:spPr>
          <a:xfrm>
            <a:off x="6301515" y="1294840"/>
            <a:ext cx="376186" cy="3521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Rectangle 27">
            <a:extLst>
              <a:ext uri="{FF2B5EF4-FFF2-40B4-BE49-F238E27FC236}">
                <a16:creationId xmlns:a16="http://schemas.microsoft.com/office/drawing/2014/main" id="{DE3380C3-4FB6-BE4A-B11C-D842F5C81AA2}"/>
              </a:ext>
            </a:extLst>
          </p:cNvPr>
          <p:cNvSpPr/>
          <p:nvPr/>
        </p:nvSpPr>
        <p:spPr>
          <a:xfrm>
            <a:off x="3441608" y="5744291"/>
            <a:ext cx="6096000" cy="523220"/>
          </a:xfrm>
          <a:prstGeom prst="rect">
            <a:avLst/>
          </a:prstGeom>
        </p:spPr>
        <p:txBody>
          <a:bodyPr>
            <a:spAutoFit/>
          </a:bodyPr>
          <a:lstStyle/>
          <a:p>
            <a:pPr algn="ctr"/>
            <a:r>
              <a:rPr lang="en-US" sz="1400" b="1" dirty="0">
                <a:latin typeface="Times New Roman" panose="02020603050405020304" pitchFamily="18" charset="0"/>
                <a:cs typeface="Times New Roman" panose="02020603050405020304" pitchFamily="18" charset="0"/>
              </a:rPr>
              <a:t>Figure 6: </a:t>
            </a:r>
            <a:r>
              <a:rPr lang="en-US" sz="1400" dirty="0">
                <a:latin typeface="Times New Roman" panose="02020603050405020304" pitchFamily="18" charset="0"/>
                <a:cs typeface="Times New Roman" panose="02020603050405020304" pitchFamily="18" charset="0"/>
              </a:rPr>
              <a:t>Interprofessional Team Members Involved in the Care of Patients with Diabetes</a:t>
            </a:r>
          </a:p>
        </p:txBody>
      </p:sp>
    </p:spTree>
    <p:extLst>
      <p:ext uri="{BB962C8B-B14F-4D97-AF65-F5344CB8AC3E}">
        <p14:creationId xmlns:p14="http://schemas.microsoft.com/office/powerpoint/2010/main" val="53185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15159F-E06A-0D44-A4FE-687CE0DC4134}"/>
              </a:ext>
            </a:extLst>
          </p:cNvPr>
          <p:cNvGrpSpPr/>
          <p:nvPr/>
        </p:nvGrpSpPr>
        <p:grpSpPr>
          <a:xfrm>
            <a:off x="3620530" y="1241227"/>
            <a:ext cx="873494" cy="641824"/>
            <a:chOff x="5121774" y="1719733"/>
            <a:chExt cx="1759950" cy="676920"/>
          </a:xfrm>
        </p:grpSpPr>
        <p:sp>
          <p:nvSpPr>
            <p:cNvPr id="5" name="Freeform: Shape 3046">
              <a:extLst>
                <a:ext uri="{FF2B5EF4-FFF2-40B4-BE49-F238E27FC236}">
                  <a16:creationId xmlns:a16="http://schemas.microsoft.com/office/drawing/2014/main" id="{FFBC9CB4-41C6-2046-96FF-7C58FE6257E5}"/>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4561A527-3E87-ED4E-85FC-AFE5BB71400A}"/>
                </a:ext>
              </a:extLst>
            </p:cNvPr>
            <p:cNvSpPr txBox="1"/>
            <p:nvPr/>
          </p:nvSpPr>
          <p:spPr>
            <a:xfrm>
              <a:off x="5300392" y="1996543"/>
              <a:ext cx="526476" cy="400110"/>
            </a:xfrm>
            <a:prstGeom prst="rect">
              <a:avLst/>
            </a:prstGeom>
            <a:noFill/>
            <a:ln w="3175">
              <a:noFill/>
            </a:ln>
          </p:spPr>
          <p:txBody>
            <a:bodyPr wrap="square" rtlCol="0" anchor="ctr">
              <a:spAutoFit/>
            </a:bodyPr>
            <a:lstStyle/>
            <a:p>
              <a:pPr algn="r"/>
              <a:r>
                <a:rPr lang="en-US" altLang="ko-KR" sz="2000" b="1" dirty="0">
                  <a:solidFill>
                    <a:schemeClr val="bg1"/>
                  </a:solidFill>
                  <a:cs typeface="Arial" pitchFamily="34" charset="0"/>
                </a:rPr>
                <a:t>T</a:t>
              </a:r>
              <a:endParaRPr lang="ko-KR" altLang="en-US" sz="20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604FBE82-5C7A-594F-BC94-754D5FFF0567}"/>
              </a:ext>
            </a:extLst>
          </p:cNvPr>
          <p:cNvGrpSpPr/>
          <p:nvPr/>
        </p:nvGrpSpPr>
        <p:grpSpPr>
          <a:xfrm>
            <a:off x="4585822" y="1544245"/>
            <a:ext cx="4912982" cy="887498"/>
            <a:chOff x="2551705" y="4319146"/>
            <a:chExt cx="3135159" cy="887498"/>
          </a:xfrm>
        </p:grpSpPr>
        <p:sp>
          <p:nvSpPr>
            <p:cNvPr id="9" name="TextBox 8">
              <a:extLst>
                <a:ext uri="{FF2B5EF4-FFF2-40B4-BE49-F238E27FC236}">
                  <a16:creationId xmlns:a16="http://schemas.microsoft.com/office/drawing/2014/main" id="{52046A40-0C8D-5243-9688-8DAC102C74EA}"/>
                </a:ext>
              </a:extLst>
            </p:cNvPr>
            <p:cNvSpPr txBox="1"/>
            <p:nvPr/>
          </p:nvSpPr>
          <p:spPr>
            <a:xfrm>
              <a:off x="2551706" y="4560313"/>
              <a:ext cx="313515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Assess the amount of viable and nonviable tissue. Necrotic tissue and slough can delay wound healing so wound debridement should be undertaken to facilitate healing.</a:t>
              </a: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FC57FDCC-43B0-A746-8123-9A93C8F1D3B9}"/>
                </a:ext>
              </a:extLst>
            </p:cNvPr>
            <p:cNvSpPr txBox="1"/>
            <p:nvPr/>
          </p:nvSpPr>
          <p:spPr>
            <a:xfrm>
              <a:off x="2551705" y="4319146"/>
              <a:ext cx="3108507" cy="307777"/>
            </a:xfrm>
            <a:prstGeom prst="rect">
              <a:avLst/>
            </a:prstGeom>
            <a:noFill/>
          </p:spPr>
          <p:txBody>
            <a:bodyPr wrap="square" rtlCol="0">
              <a:spAutoFit/>
            </a:bodyPr>
            <a:lstStyle/>
            <a:p>
              <a:r>
                <a:rPr lang="en-US" altLang="ko-KR" sz="1400" b="1" dirty="0">
                  <a:solidFill>
                    <a:schemeClr val="accent1"/>
                  </a:solidFill>
                  <a:cs typeface="Arial" pitchFamily="34" charset="0"/>
                </a:rPr>
                <a:t>Tissue management</a:t>
              </a:r>
              <a:endParaRPr lang="ko-KR" altLang="en-US" sz="1400" b="1" dirty="0">
                <a:solidFill>
                  <a:schemeClr val="accent1"/>
                </a:solidFill>
                <a:cs typeface="Arial" pitchFamily="34" charset="0"/>
              </a:endParaRPr>
            </a:p>
          </p:txBody>
        </p:sp>
      </p:grpSp>
      <p:grpSp>
        <p:nvGrpSpPr>
          <p:cNvPr id="11" name="Group 10">
            <a:extLst>
              <a:ext uri="{FF2B5EF4-FFF2-40B4-BE49-F238E27FC236}">
                <a16:creationId xmlns:a16="http://schemas.microsoft.com/office/drawing/2014/main" id="{1EEB0802-086A-EC46-88ED-6EC03E51E75A}"/>
              </a:ext>
            </a:extLst>
          </p:cNvPr>
          <p:cNvGrpSpPr/>
          <p:nvPr/>
        </p:nvGrpSpPr>
        <p:grpSpPr>
          <a:xfrm>
            <a:off x="4585822" y="4565843"/>
            <a:ext cx="3551856" cy="1256830"/>
            <a:chOff x="2551705" y="4319146"/>
            <a:chExt cx="3135159" cy="1256830"/>
          </a:xfrm>
        </p:grpSpPr>
        <p:sp>
          <p:nvSpPr>
            <p:cNvPr id="12" name="TextBox 11">
              <a:extLst>
                <a:ext uri="{FF2B5EF4-FFF2-40B4-BE49-F238E27FC236}">
                  <a16:creationId xmlns:a16="http://schemas.microsoft.com/office/drawing/2014/main" id="{ABD07419-2673-B441-9684-94D11D407584}"/>
                </a:ext>
              </a:extLst>
            </p:cNvPr>
            <p:cNvSpPr txBox="1"/>
            <p:nvPr/>
          </p:nvSpPr>
          <p:spPr>
            <a:xfrm>
              <a:off x="2551706" y="4560313"/>
              <a:ext cx="3135158"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It is used to achieve closure of diabetic foot ulcers and can be delayed due to the presence of callus. Frequent debridement of calluses is essential to promote healing.</a:t>
              </a:r>
            </a:p>
            <a:p>
              <a:endParaRPr lang="en-US" altLang="ko-KR"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E0B9FB5A-2AC6-4448-B671-AA541B4859A0}"/>
                </a:ext>
              </a:extLst>
            </p:cNvPr>
            <p:cNvSpPr txBox="1"/>
            <p:nvPr/>
          </p:nvSpPr>
          <p:spPr>
            <a:xfrm>
              <a:off x="2551705" y="4319146"/>
              <a:ext cx="3108507" cy="307777"/>
            </a:xfrm>
            <a:prstGeom prst="rect">
              <a:avLst/>
            </a:prstGeom>
            <a:noFill/>
          </p:spPr>
          <p:txBody>
            <a:bodyPr wrap="square" rtlCol="0">
              <a:spAutoFit/>
            </a:bodyPr>
            <a:lstStyle/>
            <a:p>
              <a:r>
                <a:rPr lang="en-US" altLang="ko-KR" sz="1400" b="1" dirty="0">
                  <a:solidFill>
                    <a:schemeClr val="accent4"/>
                  </a:solidFill>
                  <a:cs typeface="Arial" pitchFamily="34" charset="0"/>
                </a:rPr>
                <a:t>Epithelial (edge) advancement </a:t>
              </a:r>
              <a:endParaRPr lang="ko-KR" altLang="en-US" sz="1400" b="1" dirty="0">
                <a:solidFill>
                  <a:schemeClr val="accent4"/>
                </a:solidFill>
                <a:cs typeface="Arial" pitchFamily="34" charset="0"/>
              </a:endParaRPr>
            </a:p>
          </p:txBody>
        </p:sp>
      </p:grpSp>
      <p:grpSp>
        <p:nvGrpSpPr>
          <p:cNvPr id="14" name="Group 13">
            <a:extLst>
              <a:ext uri="{FF2B5EF4-FFF2-40B4-BE49-F238E27FC236}">
                <a16:creationId xmlns:a16="http://schemas.microsoft.com/office/drawing/2014/main" id="{6A0A3B82-CBB5-8543-B063-FB5F737CBB0A}"/>
              </a:ext>
            </a:extLst>
          </p:cNvPr>
          <p:cNvGrpSpPr/>
          <p:nvPr/>
        </p:nvGrpSpPr>
        <p:grpSpPr>
          <a:xfrm>
            <a:off x="3620530" y="4253513"/>
            <a:ext cx="873494" cy="676920"/>
            <a:chOff x="5121774" y="1719733"/>
            <a:chExt cx="1759950" cy="676920"/>
          </a:xfrm>
        </p:grpSpPr>
        <p:sp>
          <p:nvSpPr>
            <p:cNvPr id="15" name="Freeform: Shape 3056">
              <a:extLst>
                <a:ext uri="{FF2B5EF4-FFF2-40B4-BE49-F238E27FC236}">
                  <a16:creationId xmlns:a16="http://schemas.microsoft.com/office/drawing/2014/main" id="{802EE17E-32EF-D94A-8D69-9AAFD527A60C}"/>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TextBox 15">
              <a:extLst>
                <a:ext uri="{FF2B5EF4-FFF2-40B4-BE49-F238E27FC236}">
                  <a16:creationId xmlns:a16="http://schemas.microsoft.com/office/drawing/2014/main" id="{DB8A6CDE-AB04-864F-ACFC-8CBE4CEE4CF0}"/>
                </a:ext>
              </a:extLst>
            </p:cNvPr>
            <p:cNvSpPr txBox="1"/>
            <p:nvPr/>
          </p:nvSpPr>
          <p:spPr>
            <a:xfrm>
              <a:off x="5300392" y="1996543"/>
              <a:ext cx="526476" cy="400110"/>
            </a:xfrm>
            <a:prstGeom prst="rect">
              <a:avLst/>
            </a:prstGeom>
            <a:noFill/>
            <a:ln w="3175">
              <a:noFill/>
            </a:ln>
          </p:spPr>
          <p:txBody>
            <a:bodyPr wrap="square" rtlCol="0" anchor="ctr">
              <a:spAutoFit/>
            </a:bodyPr>
            <a:lstStyle/>
            <a:p>
              <a:pPr algn="r"/>
              <a:r>
                <a:rPr lang="en-US" altLang="ko-KR" sz="2000" b="1" dirty="0">
                  <a:solidFill>
                    <a:schemeClr val="bg1"/>
                  </a:solidFill>
                  <a:cs typeface="Arial" pitchFamily="34" charset="0"/>
                </a:rPr>
                <a:t>E</a:t>
              </a:r>
              <a:endParaRPr lang="ko-KR" altLang="en-US" sz="2000" b="1"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78BB6874-1615-C145-91AA-6A8421BE657D}"/>
              </a:ext>
            </a:extLst>
          </p:cNvPr>
          <p:cNvGrpSpPr/>
          <p:nvPr/>
        </p:nvGrpSpPr>
        <p:grpSpPr>
          <a:xfrm>
            <a:off x="4585822" y="3555539"/>
            <a:ext cx="4888296" cy="702832"/>
            <a:chOff x="2729838" y="4319146"/>
            <a:chExt cx="3135159" cy="702832"/>
          </a:xfrm>
        </p:grpSpPr>
        <p:sp>
          <p:nvSpPr>
            <p:cNvPr id="19" name="TextBox 18">
              <a:extLst>
                <a:ext uri="{FF2B5EF4-FFF2-40B4-BE49-F238E27FC236}">
                  <a16:creationId xmlns:a16="http://schemas.microsoft.com/office/drawing/2014/main" id="{B3CCFE4A-0328-8C44-A07C-7AE75C68EB4D}"/>
                </a:ext>
              </a:extLst>
            </p:cNvPr>
            <p:cNvSpPr txBox="1"/>
            <p:nvPr/>
          </p:nvSpPr>
          <p:spPr>
            <a:xfrm>
              <a:off x="2729839" y="4560313"/>
              <a:ext cx="3135158"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Exudate assessment is an important aspect of wound assessment to ensure that the moisture balance is achieved.</a:t>
              </a:r>
              <a:endParaRPr lang="ko-KR" altLang="en-US" sz="1200" dirty="0">
                <a:solidFill>
                  <a:schemeClr val="tx1">
                    <a:lumMod val="65000"/>
                    <a:lumOff val="35000"/>
                  </a:schemeClr>
                </a:solidFill>
                <a:cs typeface="Arial" pitchFamily="34" charset="0"/>
              </a:endParaRPr>
            </a:p>
          </p:txBody>
        </p:sp>
        <p:sp>
          <p:nvSpPr>
            <p:cNvPr id="20" name="TextBox 19">
              <a:extLst>
                <a:ext uri="{FF2B5EF4-FFF2-40B4-BE49-F238E27FC236}">
                  <a16:creationId xmlns:a16="http://schemas.microsoft.com/office/drawing/2014/main" id="{300CBD62-D9A2-0F49-9CAA-C097E62050F0}"/>
                </a:ext>
              </a:extLst>
            </p:cNvPr>
            <p:cNvSpPr txBox="1"/>
            <p:nvPr/>
          </p:nvSpPr>
          <p:spPr>
            <a:xfrm>
              <a:off x="2729838" y="4319146"/>
              <a:ext cx="3108507" cy="307777"/>
            </a:xfrm>
            <a:prstGeom prst="rect">
              <a:avLst/>
            </a:prstGeom>
            <a:noFill/>
          </p:spPr>
          <p:txBody>
            <a:bodyPr wrap="square" rtlCol="0">
              <a:spAutoFit/>
            </a:bodyPr>
            <a:lstStyle/>
            <a:p>
              <a:r>
                <a:rPr lang="en-US" altLang="ko-KR" sz="1400" b="1" dirty="0">
                  <a:solidFill>
                    <a:schemeClr val="accent3"/>
                  </a:solidFill>
                  <a:cs typeface="Arial" pitchFamily="34" charset="0"/>
                </a:rPr>
                <a:t>Moisture balance</a:t>
              </a:r>
              <a:endParaRPr lang="ko-KR" altLang="en-US" sz="1400" b="1" dirty="0">
                <a:solidFill>
                  <a:schemeClr val="accent3"/>
                </a:solidFill>
                <a:cs typeface="Arial" pitchFamily="34" charset="0"/>
              </a:endParaRPr>
            </a:p>
          </p:txBody>
        </p:sp>
      </p:grpSp>
      <p:grpSp>
        <p:nvGrpSpPr>
          <p:cNvPr id="21" name="Group 20">
            <a:extLst>
              <a:ext uri="{FF2B5EF4-FFF2-40B4-BE49-F238E27FC236}">
                <a16:creationId xmlns:a16="http://schemas.microsoft.com/office/drawing/2014/main" id="{F2CD81DD-6358-CF48-B212-3FB8E35B0588}"/>
              </a:ext>
            </a:extLst>
          </p:cNvPr>
          <p:cNvGrpSpPr/>
          <p:nvPr/>
        </p:nvGrpSpPr>
        <p:grpSpPr>
          <a:xfrm>
            <a:off x="3620530" y="3246313"/>
            <a:ext cx="873494" cy="676920"/>
            <a:chOff x="5121774" y="1719733"/>
            <a:chExt cx="1759950" cy="676920"/>
          </a:xfrm>
        </p:grpSpPr>
        <p:sp>
          <p:nvSpPr>
            <p:cNvPr id="22" name="Freeform: Shape 3063">
              <a:extLst>
                <a:ext uri="{FF2B5EF4-FFF2-40B4-BE49-F238E27FC236}">
                  <a16:creationId xmlns:a16="http://schemas.microsoft.com/office/drawing/2014/main" id="{5F259004-2F86-4840-94FE-63CC031C1D27}"/>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a:extLst>
                <a:ext uri="{FF2B5EF4-FFF2-40B4-BE49-F238E27FC236}">
                  <a16:creationId xmlns:a16="http://schemas.microsoft.com/office/drawing/2014/main" id="{3678B3B8-6EED-B846-83DC-77409D3782CD}"/>
                </a:ext>
              </a:extLst>
            </p:cNvPr>
            <p:cNvSpPr txBox="1"/>
            <p:nvPr/>
          </p:nvSpPr>
          <p:spPr>
            <a:xfrm>
              <a:off x="5300392" y="1996543"/>
              <a:ext cx="526476" cy="400110"/>
            </a:xfrm>
            <a:prstGeom prst="rect">
              <a:avLst/>
            </a:prstGeom>
            <a:noFill/>
            <a:ln w="3175">
              <a:noFill/>
            </a:ln>
          </p:spPr>
          <p:txBody>
            <a:bodyPr wrap="square" rtlCol="0" anchor="ctr">
              <a:spAutoFit/>
            </a:bodyPr>
            <a:lstStyle/>
            <a:p>
              <a:pPr algn="r"/>
              <a:r>
                <a:rPr lang="en-US" altLang="ko-KR" sz="2000" b="1" dirty="0">
                  <a:solidFill>
                    <a:schemeClr val="bg1"/>
                  </a:solidFill>
                  <a:cs typeface="Arial" pitchFamily="34" charset="0"/>
                </a:rPr>
                <a:t>M</a:t>
              </a:r>
              <a:endParaRPr lang="ko-KR" altLang="en-US" sz="20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2E145B0F-0D78-A543-82A6-11305DC81F0A}"/>
              </a:ext>
            </a:extLst>
          </p:cNvPr>
          <p:cNvGrpSpPr/>
          <p:nvPr/>
        </p:nvGrpSpPr>
        <p:grpSpPr>
          <a:xfrm>
            <a:off x="4585822" y="2548340"/>
            <a:ext cx="4912982" cy="702832"/>
            <a:chOff x="2551705" y="4319146"/>
            <a:chExt cx="3135159" cy="702832"/>
          </a:xfrm>
        </p:grpSpPr>
        <p:sp>
          <p:nvSpPr>
            <p:cNvPr id="26" name="TextBox 25">
              <a:extLst>
                <a:ext uri="{FF2B5EF4-FFF2-40B4-BE49-F238E27FC236}">
                  <a16:creationId xmlns:a16="http://schemas.microsoft.com/office/drawing/2014/main" id="{B9E94EA2-4309-A14C-A07B-DD7A2ACCC1AC}"/>
                </a:ext>
              </a:extLst>
            </p:cNvPr>
            <p:cNvSpPr txBox="1"/>
            <p:nvPr/>
          </p:nvSpPr>
          <p:spPr>
            <a:xfrm>
              <a:off x="2551706" y="4560313"/>
              <a:ext cx="3135158"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Diabetic foot ulcers are prone to bacterial and fungal infection. Steps should be taken to minimize infection risk.</a:t>
              </a:r>
              <a:endParaRPr lang="ko-KR" altLang="en-US" sz="1200" dirty="0">
                <a:solidFill>
                  <a:schemeClr val="tx1">
                    <a:lumMod val="65000"/>
                    <a:lumOff val="35000"/>
                  </a:schemeClr>
                </a:solidFill>
                <a:cs typeface="Arial" pitchFamily="34" charset="0"/>
              </a:endParaRPr>
            </a:p>
          </p:txBody>
        </p:sp>
        <p:sp>
          <p:nvSpPr>
            <p:cNvPr id="27" name="TextBox 26">
              <a:extLst>
                <a:ext uri="{FF2B5EF4-FFF2-40B4-BE49-F238E27FC236}">
                  <a16:creationId xmlns:a16="http://schemas.microsoft.com/office/drawing/2014/main" id="{AC008589-7DF8-4341-9718-2A4D1DBB23BE}"/>
                </a:ext>
              </a:extLst>
            </p:cNvPr>
            <p:cNvSpPr txBox="1"/>
            <p:nvPr/>
          </p:nvSpPr>
          <p:spPr>
            <a:xfrm>
              <a:off x="2551705" y="4319146"/>
              <a:ext cx="3108507" cy="307777"/>
            </a:xfrm>
            <a:prstGeom prst="rect">
              <a:avLst/>
            </a:prstGeom>
            <a:noFill/>
          </p:spPr>
          <p:txBody>
            <a:bodyPr wrap="square" rtlCol="0">
              <a:spAutoFit/>
            </a:bodyPr>
            <a:lstStyle/>
            <a:p>
              <a:r>
                <a:rPr lang="en-US" altLang="ko-KR" sz="1400" b="1" dirty="0">
                  <a:solidFill>
                    <a:schemeClr val="accent2"/>
                  </a:solidFill>
                  <a:cs typeface="Arial" pitchFamily="34" charset="0"/>
                </a:rPr>
                <a:t>Inflammation and infection control</a:t>
              </a:r>
              <a:endParaRPr lang="ko-KR" altLang="en-US" sz="1400" b="1" dirty="0">
                <a:solidFill>
                  <a:schemeClr val="accent2"/>
                </a:solidFill>
                <a:cs typeface="Arial" pitchFamily="34" charset="0"/>
              </a:endParaRPr>
            </a:p>
          </p:txBody>
        </p:sp>
      </p:grpSp>
      <p:grpSp>
        <p:nvGrpSpPr>
          <p:cNvPr id="28" name="Group 27">
            <a:extLst>
              <a:ext uri="{FF2B5EF4-FFF2-40B4-BE49-F238E27FC236}">
                <a16:creationId xmlns:a16="http://schemas.microsoft.com/office/drawing/2014/main" id="{62985AAE-0883-584F-A64B-7790DE799940}"/>
              </a:ext>
            </a:extLst>
          </p:cNvPr>
          <p:cNvGrpSpPr/>
          <p:nvPr/>
        </p:nvGrpSpPr>
        <p:grpSpPr>
          <a:xfrm>
            <a:off x="3620530" y="2242218"/>
            <a:ext cx="873494" cy="676920"/>
            <a:chOff x="5121774" y="1719733"/>
            <a:chExt cx="1759950" cy="676920"/>
          </a:xfrm>
        </p:grpSpPr>
        <p:sp>
          <p:nvSpPr>
            <p:cNvPr id="29" name="Freeform: Shape 3070">
              <a:extLst>
                <a:ext uri="{FF2B5EF4-FFF2-40B4-BE49-F238E27FC236}">
                  <a16:creationId xmlns:a16="http://schemas.microsoft.com/office/drawing/2014/main" id="{6562AA3B-20B2-E840-8469-3BFD474C0749}"/>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363095E4-08BB-C342-BAF0-1A40EF3128F1}"/>
                </a:ext>
              </a:extLst>
            </p:cNvPr>
            <p:cNvSpPr txBox="1"/>
            <p:nvPr/>
          </p:nvSpPr>
          <p:spPr>
            <a:xfrm>
              <a:off x="5300392" y="1996543"/>
              <a:ext cx="526476" cy="400110"/>
            </a:xfrm>
            <a:prstGeom prst="rect">
              <a:avLst/>
            </a:prstGeom>
            <a:noFill/>
            <a:ln w="3175">
              <a:noFill/>
            </a:ln>
          </p:spPr>
          <p:txBody>
            <a:bodyPr wrap="square" rtlCol="0" anchor="ctr">
              <a:spAutoFit/>
            </a:bodyPr>
            <a:lstStyle/>
            <a:p>
              <a:pPr algn="r"/>
              <a:r>
                <a:rPr lang="en-US" altLang="ko-KR" sz="2000" b="1" dirty="0">
                  <a:solidFill>
                    <a:schemeClr val="bg1"/>
                  </a:solidFill>
                  <a:cs typeface="Arial" pitchFamily="34" charset="0"/>
                </a:rPr>
                <a:t>I</a:t>
              </a:r>
              <a:endParaRPr lang="ko-KR" altLang="en-US" sz="2000" b="1" dirty="0">
                <a:solidFill>
                  <a:schemeClr val="bg1"/>
                </a:solidFill>
                <a:cs typeface="Arial" pitchFamily="34" charset="0"/>
              </a:endParaRPr>
            </a:p>
          </p:txBody>
        </p:sp>
      </p:grpSp>
      <p:sp>
        <p:nvSpPr>
          <p:cNvPr id="31" name="Rectangle 30">
            <a:extLst>
              <a:ext uri="{FF2B5EF4-FFF2-40B4-BE49-F238E27FC236}">
                <a16:creationId xmlns:a16="http://schemas.microsoft.com/office/drawing/2014/main" id="{1F572734-D134-404F-8A83-6A28ECAB1499}"/>
              </a:ext>
            </a:extLst>
          </p:cNvPr>
          <p:cNvSpPr/>
          <p:nvPr/>
        </p:nvSpPr>
        <p:spPr>
          <a:xfrm>
            <a:off x="3441608" y="5744291"/>
            <a:ext cx="6096000" cy="523220"/>
          </a:xfrm>
          <a:prstGeom prst="rect">
            <a:avLst/>
          </a:prstGeom>
        </p:spPr>
        <p:txBody>
          <a:bodyPr>
            <a:spAutoFit/>
          </a:bodyPr>
          <a:lstStyle/>
          <a:p>
            <a:pPr algn="ctr"/>
            <a:r>
              <a:rPr lang="en-US" sz="1400" b="1" dirty="0">
                <a:latin typeface="Times New Roman" panose="02020603050405020304" pitchFamily="18" charset="0"/>
                <a:cs typeface="Times New Roman" panose="02020603050405020304" pitchFamily="18" charset="0"/>
              </a:rPr>
              <a:t>Figure 7: </a:t>
            </a:r>
            <a:r>
              <a:rPr lang="en-US" sz="1400" dirty="0">
                <a:latin typeface="Times New Roman" panose="02020603050405020304" pitchFamily="18" charset="0"/>
                <a:cs typeface="Times New Roman" panose="02020603050405020304" pitchFamily="18" charset="0"/>
              </a:rPr>
              <a:t>Interprofessional Team Members Involved in the Care of Patients with Diabetes</a:t>
            </a:r>
          </a:p>
        </p:txBody>
      </p:sp>
    </p:spTree>
    <p:extLst>
      <p:ext uri="{BB962C8B-B14F-4D97-AF65-F5344CB8AC3E}">
        <p14:creationId xmlns:p14="http://schemas.microsoft.com/office/powerpoint/2010/main" val="169155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91E8E1-7708-48C5-A181-8C58A2EE4269}"/>
              </a:ext>
            </a:extLst>
          </p:cNvPr>
          <p:cNvSpPr/>
          <p:nvPr/>
        </p:nvSpPr>
        <p:spPr>
          <a:xfrm>
            <a:off x="276144" y="28308"/>
            <a:ext cx="4067256" cy="167132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1 Diagnosis of Diabetic Foot Ulcer (day 1)</a:t>
            </a:r>
          </a:p>
          <a:p>
            <a:r>
              <a:rPr lang="en-CA" sz="1000" dirty="0">
                <a:solidFill>
                  <a:schemeClr val="tx1"/>
                </a:solidFill>
              </a:rPr>
              <a:t>Action point 1- complete ulcer matrix / validated scale and digital photo</a:t>
            </a:r>
          </a:p>
          <a:p>
            <a:r>
              <a:rPr lang="en-CA" sz="1000" dirty="0">
                <a:solidFill>
                  <a:schemeClr val="tx1"/>
                </a:solidFill>
              </a:rPr>
              <a:t>Action point 2- check last diabetic assessment for risk factors. If new patient, perform foot assessment. If 1 year or older, perform reassessment</a:t>
            </a:r>
          </a:p>
          <a:p>
            <a:r>
              <a:rPr lang="en-CA" sz="1000" dirty="0">
                <a:solidFill>
                  <a:schemeClr val="tx1"/>
                </a:solidFill>
              </a:rPr>
              <a:t>Action point 3- establish and document aetiology and address</a:t>
            </a:r>
          </a:p>
          <a:p>
            <a:r>
              <a:rPr lang="en-CA" sz="1000" dirty="0">
                <a:solidFill>
                  <a:schemeClr val="tx1"/>
                </a:solidFill>
              </a:rPr>
              <a:t>*neuropathic go to stage 1a, neuroischaemic go to stage 1b</a:t>
            </a:r>
          </a:p>
          <a:p>
            <a:r>
              <a:rPr lang="en-CA" sz="1000" dirty="0">
                <a:solidFill>
                  <a:schemeClr val="tx1"/>
                </a:solidFill>
              </a:rPr>
              <a:t>Action point 4- complete management plan and health outcome measures</a:t>
            </a:r>
          </a:p>
          <a:p>
            <a:r>
              <a:rPr lang="en-CA" sz="1000" dirty="0">
                <a:solidFill>
                  <a:schemeClr val="tx1"/>
                </a:solidFill>
              </a:rPr>
              <a:t>Action point 5- treat/dress ulcer and review appt no longer than 7 days (SOS/24h appt/A&amp;E contact card always offered as standard)</a:t>
            </a:r>
          </a:p>
          <a:p>
            <a:r>
              <a:rPr lang="en-CA" sz="1000" dirty="0">
                <a:solidFill>
                  <a:schemeClr val="tx1"/>
                </a:solidFill>
              </a:rPr>
              <a:t>Go to stage 2 categorized as a, b, c, d and act accordingly</a:t>
            </a:r>
          </a:p>
        </p:txBody>
      </p:sp>
      <p:sp>
        <p:nvSpPr>
          <p:cNvPr id="6" name="Rectangle 5">
            <a:extLst>
              <a:ext uri="{FF2B5EF4-FFF2-40B4-BE49-F238E27FC236}">
                <a16:creationId xmlns:a16="http://schemas.microsoft.com/office/drawing/2014/main" id="{D95B0E2D-5554-4F02-B766-5FEF6B8AF53C}"/>
              </a:ext>
            </a:extLst>
          </p:cNvPr>
          <p:cNvSpPr/>
          <p:nvPr/>
        </p:nvSpPr>
        <p:spPr>
          <a:xfrm>
            <a:off x="5768067" y="49732"/>
            <a:ext cx="2969976" cy="52596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1a Neuropathic Diabetic Foot Ulcer </a:t>
            </a:r>
          </a:p>
          <a:p>
            <a:r>
              <a:rPr lang="en-CA" sz="1000" dirty="0">
                <a:solidFill>
                  <a:schemeClr val="tx1"/>
                </a:solidFill>
              </a:rPr>
              <a:t>Employ/organize offloading strategies. Go to stage 2</a:t>
            </a:r>
          </a:p>
        </p:txBody>
      </p:sp>
      <p:sp>
        <p:nvSpPr>
          <p:cNvPr id="7" name="Rectangle 6">
            <a:extLst>
              <a:ext uri="{FF2B5EF4-FFF2-40B4-BE49-F238E27FC236}">
                <a16:creationId xmlns:a16="http://schemas.microsoft.com/office/drawing/2014/main" id="{43788D24-A0F9-480F-99A7-8B755BD8CCBA}"/>
              </a:ext>
            </a:extLst>
          </p:cNvPr>
          <p:cNvSpPr/>
          <p:nvPr/>
        </p:nvSpPr>
        <p:spPr>
          <a:xfrm>
            <a:off x="5768067" y="675144"/>
            <a:ext cx="2969976" cy="6600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1b Neuroischaemic Diabetic Foot Ulcer </a:t>
            </a:r>
          </a:p>
          <a:p>
            <a:r>
              <a:rPr lang="en-CA" sz="1000" dirty="0">
                <a:solidFill>
                  <a:schemeClr val="tx1"/>
                </a:solidFill>
              </a:rPr>
              <a:t>Employ/organize offloading strategies + further vascular assessments, e.g. ABPI or refer to vascular team. Go to stage 2</a:t>
            </a:r>
          </a:p>
        </p:txBody>
      </p:sp>
      <p:sp>
        <p:nvSpPr>
          <p:cNvPr id="8" name="Rectangle 7">
            <a:extLst>
              <a:ext uri="{FF2B5EF4-FFF2-40B4-BE49-F238E27FC236}">
                <a16:creationId xmlns:a16="http://schemas.microsoft.com/office/drawing/2014/main" id="{3970911E-7B26-4F80-B0EC-E29A578DC245}"/>
              </a:ext>
            </a:extLst>
          </p:cNvPr>
          <p:cNvSpPr/>
          <p:nvPr/>
        </p:nvSpPr>
        <p:spPr>
          <a:xfrm>
            <a:off x="276144" y="1990667"/>
            <a:ext cx="2557905" cy="1095110"/>
          </a:xfrm>
          <a:prstGeom prst="rect">
            <a:avLst/>
          </a:prstGeom>
          <a:solidFill>
            <a:schemeClr val="accent1">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2a Infected Diabetic Foot Ulcer </a:t>
            </a:r>
          </a:p>
          <a:p>
            <a:r>
              <a:rPr lang="en-CA" sz="1000" dirty="0">
                <a:solidFill>
                  <a:schemeClr val="tx1"/>
                </a:solidFill>
              </a:rPr>
              <a:t>Deep and superficial swab, contact GP / consultant request broad spectrum oral antibiotics 7-14 days duration. If deep infected, consider admission and IV antibiotics, return appt max 3 days. Go to stage 3</a:t>
            </a:r>
          </a:p>
        </p:txBody>
      </p:sp>
      <p:sp>
        <p:nvSpPr>
          <p:cNvPr id="12" name="Rectangle 11">
            <a:extLst>
              <a:ext uri="{FF2B5EF4-FFF2-40B4-BE49-F238E27FC236}">
                <a16:creationId xmlns:a16="http://schemas.microsoft.com/office/drawing/2014/main" id="{6E54D1B4-2302-47B5-9B69-26D218EDFC89}"/>
              </a:ext>
            </a:extLst>
          </p:cNvPr>
          <p:cNvSpPr/>
          <p:nvPr/>
        </p:nvSpPr>
        <p:spPr>
          <a:xfrm>
            <a:off x="8620561" y="2120243"/>
            <a:ext cx="2557905" cy="784860"/>
          </a:xfrm>
          <a:prstGeom prst="rect">
            <a:avLst/>
          </a:prstGeom>
          <a:solidFill>
            <a:schemeClr val="accent1">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2d Suspected Charcot</a:t>
            </a:r>
          </a:p>
          <a:p>
            <a:r>
              <a:rPr lang="en-CA" sz="1000" dirty="0">
                <a:solidFill>
                  <a:schemeClr val="tx1"/>
                </a:solidFill>
              </a:rPr>
              <a:t>Refer for X-ray, refer for immobilization of the affected joint and long-term management of offloading. Go to stage 3</a:t>
            </a:r>
          </a:p>
        </p:txBody>
      </p:sp>
      <p:sp>
        <p:nvSpPr>
          <p:cNvPr id="13" name="Rectangle 12">
            <a:extLst>
              <a:ext uri="{FF2B5EF4-FFF2-40B4-BE49-F238E27FC236}">
                <a16:creationId xmlns:a16="http://schemas.microsoft.com/office/drawing/2014/main" id="{5493AE2D-870E-4C7D-87C7-F4C484B1057F}"/>
              </a:ext>
            </a:extLst>
          </p:cNvPr>
          <p:cNvSpPr/>
          <p:nvPr/>
        </p:nvSpPr>
        <p:spPr>
          <a:xfrm>
            <a:off x="5840242" y="2079132"/>
            <a:ext cx="2557905" cy="970822"/>
          </a:xfrm>
          <a:prstGeom prst="rect">
            <a:avLst/>
          </a:prstGeom>
          <a:solidFill>
            <a:schemeClr val="accent1">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2c Suspected osteomyelitis </a:t>
            </a:r>
          </a:p>
          <a:p>
            <a:r>
              <a:rPr lang="en-CA" sz="1000" dirty="0">
                <a:solidFill>
                  <a:schemeClr val="tx1"/>
                </a:solidFill>
              </a:rPr>
              <a:t>Deep and superficial swab, contact GP / consultant request antibiotics, min 14 days. If severe, consider admission and IV antibiotics, return appt max 3 days . Go to stage 3 and contact X-ray</a:t>
            </a:r>
          </a:p>
        </p:txBody>
      </p:sp>
      <p:sp>
        <p:nvSpPr>
          <p:cNvPr id="14" name="Rectangle 13">
            <a:extLst>
              <a:ext uri="{FF2B5EF4-FFF2-40B4-BE49-F238E27FC236}">
                <a16:creationId xmlns:a16="http://schemas.microsoft.com/office/drawing/2014/main" id="{32A2E677-4B06-4545-B762-75FDC579B0ED}"/>
              </a:ext>
            </a:extLst>
          </p:cNvPr>
          <p:cNvSpPr/>
          <p:nvPr/>
        </p:nvSpPr>
        <p:spPr>
          <a:xfrm>
            <a:off x="3024730" y="2155546"/>
            <a:ext cx="2624831" cy="660103"/>
          </a:xfrm>
          <a:prstGeom prst="rect">
            <a:avLst/>
          </a:prstGeom>
          <a:solidFill>
            <a:schemeClr val="accent1">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2b Noninfected Diabetic Foot Ulcer </a:t>
            </a:r>
          </a:p>
          <a:p>
            <a:r>
              <a:rPr lang="en-CA" sz="1000" dirty="0">
                <a:solidFill>
                  <a:schemeClr val="tx1"/>
                </a:solidFill>
              </a:rPr>
              <a:t>Return podiatry appt max 7 days. Go to stage 3</a:t>
            </a:r>
          </a:p>
        </p:txBody>
      </p:sp>
      <p:sp>
        <p:nvSpPr>
          <p:cNvPr id="16" name="Rectangle 15">
            <a:extLst>
              <a:ext uri="{FF2B5EF4-FFF2-40B4-BE49-F238E27FC236}">
                <a16:creationId xmlns:a16="http://schemas.microsoft.com/office/drawing/2014/main" id="{B6B14E7B-3685-42FC-B10C-EB37B8979677}"/>
              </a:ext>
            </a:extLst>
          </p:cNvPr>
          <p:cNvSpPr/>
          <p:nvPr/>
        </p:nvSpPr>
        <p:spPr>
          <a:xfrm>
            <a:off x="276144" y="3315432"/>
            <a:ext cx="4067256" cy="1487010"/>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1 Evaluation of Ulcer (day 3-7)</a:t>
            </a:r>
          </a:p>
          <a:p>
            <a:r>
              <a:rPr lang="en-CA" sz="1000" dirty="0">
                <a:solidFill>
                  <a:schemeClr val="tx1"/>
                </a:solidFill>
              </a:rPr>
              <a:t>Action point 1- review progress from stage 2 a/b/c/d</a:t>
            </a:r>
          </a:p>
          <a:p>
            <a:r>
              <a:rPr lang="en-CA" sz="1000" dirty="0">
                <a:solidFill>
                  <a:schemeClr val="tx1"/>
                </a:solidFill>
              </a:rPr>
              <a:t>Action point 2- review ulcer matrix / scale and digital photo note improvement go to stage 4b / stasis or deterioration go to stage 4a</a:t>
            </a:r>
          </a:p>
          <a:p>
            <a:r>
              <a:rPr lang="en-CA" sz="1000" dirty="0">
                <a:solidFill>
                  <a:schemeClr val="tx1"/>
                </a:solidFill>
              </a:rPr>
              <a:t>Action point 3- review initial aetiological factors assess for resolution and identify if any new issues to be addressed</a:t>
            </a:r>
          </a:p>
          <a:p>
            <a:r>
              <a:rPr lang="en-CA" sz="1000" dirty="0">
                <a:solidFill>
                  <a:schemeClr val="tx1"/>
                </a:solidFill>
              </a:rPr>
              <a:t>Action point 4- review health outcome measures from management plan</a:t>
            </a:r>
          </a:p>
          <a:p>
            <a:r>
              <a:rPr lang="en-CA" sz="1000" dirty="0">
                <a:solidFill>
                  <a:schemeClr val="tx1"/>
                </a:solidFill>
              </a:rPr>
              <a:t>Action point 5- treat/dress ulcer and review podiatry appt max 7 days if noninfected, if remains infected max 3 days</a:t>
            </a:r>
          </a:p>
        </p:txBody>
      </p:sp>
      <p:sp>
        <p:nvSpPr>
          <p:cNvPr id="17" name="Rectangle 16">
            <a:extLst>
              <a:ext uri="{FF2B5EF4-FFF2-40B4-BE49-F238E27FC236}">
                <a16:creationId xmlns:a16="http://schemas.microsoft.com/office/drawing/2014/main" id="{73B73759-0466-4BAB-BCD0-9EEBE41601E5}"/>
              </a:ext>
            </a:extLst>
          </p:cNvPr>
          <p:cNvSpPr/>
          <p:nvPr/>
        </p:nvSpPr>
        <p:spPr>
          <a:xfrm>
            <a:off x="271197" y="5157347"/>
            <a:ext cx="5378364" cy="1268841"/>
          </a:xfrm>
          <a:prstGeom prst="rect">
            <a:avLst/>
          </a:prstGeom>
          <a:solidFill>
            <a:schemeClr val="accent4">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5 Evaluation of Ulcer Healing (day 14)</a:t>
            </a:r>
          </a:p>
          <a:p>
            <a:r>
              <a:rPr lang="en-CA" sz="1000" dirty="0">
                <a:solidFill>
                  <a:schemeClr val="tx1"/>
                </a:solidFill>
              </a:rPr>
              <a:t>Action point 1- review progress from stage 2 a/b/c/d</a:t>
            </a:r>
          </a:p>
          <a:p>
            <a:r>
              <a:rPr lang="en-CA" sz="1000" dirty="0">
                <a:solidFill>
                  <a:schemeClr val="tx1"/>
                </a:solidFill>
              </a:rPr>
              <a:t>Action point 2- review ulcer matrix / scale note improvement / stasis or deterioration and digital photo </a:t>
            </a:r>
          </a:p>
          <a:p>
            <a:r>
              <a:rPr lang="en-CA" sz="1000" dirty="0">
                <a:solidFill>
                  <a:schemeClr val="tx1"/>
                </a:solidFill>
              </a:rPr>
              <a:t>Action point 3- review aetiological factors assess for resolution and action as appropriate</a:t>
            </a:r>
          </a:p>
          <a:p>
            <a:r>
              <a:rPr lang="en-CA" sz="1000" dirty="0">
                <a:solidFill>
                  <a:schemeClr val="tx1"/>
                </a:solidFill>
              </a:rPr>
              <a:t>Action point 4- review health outcome measures from management plan</a:t>
            </a:r>
          </a:p>
          <a:p>
            <a:r>
              <a:rPr lang="en-CA" sz="1000" dirty="0">
                <a:solidFill>
                  <a:schemeClr val="tx1"/>
                </a:solidFill>
              </a:rPr>
              <a:t>Action point 5- treat/dress ulcer and review podiatry appt max 7 days if noninfected, if remains infected max 3 days. Go to stage 6</a:t>
            </a:r>
          </a:p>
        </p:txBody>
      </p:sp>
      <p:sp>
        <p:nvSpPr>
          <p:cNvPr id="18" name="Rectangle 17">
            <a:extLst>
              <a:ext uri="{FF2B5EF4-FFF2-40B4-BE49-F238E27FC236}">
                <a16:creationId xmlns:a16="http://schemas.microsoft.com/office/drawing/2014/main" id="{1A889D08-14BB-48AA-9929-6F7E8868BA37}"/>
              </a:ext>
            </a:extLst>
          </p:cNvPr>
          <p:cNvSpPr/>
          <p:nvPr/>
        </p:nvSpPr>
        <p:spPr>
          <a:xfrm>
            <a:off x="8300250" y="4964734"/>
            <a:ext cx="3436030" cy="1382846"/>
          </a:xfrm>
          <a:prstGeom prst="rect">
            <a:avLst/>
          </a:prstGeom>
          <a:solidFill>
            <a:schemeClr val="accent4">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6 Diabetic Foot Ulcer Management Plan Evaluation (day 21)</a:t>
            </a:r>
          </a:p>
          <a:p>
            <a:r>
              <a:rPr lang="en-CA" sz="1000" dirty="0">
                <a:solidFill>
                  <a:schemeClr val="tx1"/>
                </a:solidFill>
              </a:rPr>
              <a:t>Action as follows:</a:t>
            </a:r>
          </a:p>
          <a:p>
            <a:r>
              <a:rPr lang="en-CA" sz="1000" dirty="0">
                <a:solidFill>
                  <a:schemeClr val="tx1"/>
                </a:solidFill>
              </a:rPr>
              <a:t>Assessment + risk factors check if these have been actioned</a:t>
            </a:r>
          </a:p>
          <a:p>
            <a:r>
              <a:rPr lang="en-CA" sz="1000" dirty="0">
                <a:solidFill>
                  <a:schemeClr val="tx1"/>
                </a:solidFill>
              </a:rPr>
              <a:t>Check communication + referrals have been actioned</a:t>
            </a:r>
          </a:p>
          <a:p>
            <a:r>
              <a:rPr lang="en-CA" sz="1000" dirty="0">
                <a:solidFill>
                  <a:schemeClr val="tx1"/>
                </a:solidFill>
              </a:rPr>
              <a:t>Check treatment interventions have been actioned</a:t>
            </a:r>
          </a:p>
          <a:p>
            <a:r>
              <a:rPr lang="en-CA" sz="1000" dirty="0">
                <a:solidFill>
                  <a:schemeClr val="tx1"/>
                </a:solidFill>
              </a:rPr>
              <a:t>Continue cycle stages 1-6 until healing occurs</a:t>
            </a:r>
          </a:p>
        </p:txBody>
      </p:sp>
      <p:sp>
        <p:nvSpPr>
          <p:cNvPr id="19" name="Rectangle 18">
            <a:extLst>
              <a:ext uri="{FF2B5EF4-FFF2-40B4-BE49-F238E27FC236}">
                <a16:creationId xmlns:a16="http://schemas.microsoft.com/office/drawing/2014/main" id="{6BB07C70-19ED-4790-AF17-9D72992BB6D8}"/>
              </a:ext>
            </a:extLst>
          </p:cNvPr>
          <p:cNvSpPr/>
          <p:nvPr/>
        </p:nvSpPr>
        <p:spPr>
          <a:xfrm>
            <a:off x="5716183" y="3390936"/>
            <a:ext cx="3073744" cy="784860"/>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4a Diabetic Foot Ulcer Deterioration or Stasis</a:t>
            </a:r>
          </a:p>
          <a:p>
            <a:r>
              <a:rPr lang="en-CA" sz="1000" dirty="0">
                <a:solidFill>
                  <a:schemeClr val="tx1"/>
                </a:solidFill>
              </a:rPr>
              <a:t>If infected obtain microbiology results and amend or add antibiotics if necessary. Review dressing regime + management plan. Obtain HbA1c level and refer to GP or diabetologist</a:t>
            </a:r>
          </a:p>
        </p:txBody>
      </p:sp>
      <p:sp>
        <p:nvSpPr>
          <p:cNvPr id="20" name="Rectangle 19">
            <a:extLst>
              <a:ext uri="{FF2B5EF4-FFF2-40B4-BE49-F238E27FC236}">
                <a16:creationId xmlns:a16="http://schemas.microsoft.com/office/drawing/2014/main" id="{5EF7C648-7CAC-4AB8-AEC8-25B21AEC4A9F}"/>
              </a:ext>
            </a:extLst>
          </p:cNvPr>
          <p:cNvSpPr/>
          <p:nvPr/>
        </p:nvSpPr>
        <p:spPr>
          <a:xfrm>
            <a:off x="5716182" y="4279182"/>
            <a:ext cx="3073745" cy="477631"/>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b="1" dirty="0">
                <a:solidFill>
                  <a:schemeClr val="tx1"/>
                </a:solidFill>
              </a:rPr>
              <a:t>Stage 4b Diabetic Foot Ulcer Improvement</a:t>
            </a:r>
          </a:p>
          <a:p>
            <a:r>
              <a:rPr lang="en-CA" sz="1000" dirty="0">
                <a:solidFill>
                  <a:schemeClr val="tx1"/>
                </a:solidFill>
              </a:rPr>
              <a:t>Continue with current management plan. Go to stage 5</a:t>
            </a:r>
          </a:p>
        </p:txBody>
      </p:sp>
      <p:cxnSp>
        <p:nvCxnSpPr>
          <p:cNvPr id="22" name="Straight Arrow Connector 21">
            <a:extLst>
              <a:ext uri="{FF2B5EF4-FFF2-40B4-BE49-F238E27FC236}">
                <a16:creationId xmlns:a16="http://schemas.microsoft.com/office/drawing/2014/main" id="{84A5A81E-7E68-421E-8A29-AF5AB0C23C26}"/>
              </a:ext>
            </a:extLst>
          </p:cNvPr>
          <p:cNvCxnSpPr/>
          <p:nvPr/>
        </p:nvCxnSpPr>
        <p:spPr>
          <a:xfrm>
            <a:off x="1944210" y="1699628"/>
            <a:ext cx="0" cy="28536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BB77F1E-FE5C-49A3-B915-2B9E74802C2A}"/>
              </a:ext>
            </a:extLst>
          </p:cNvPr>
          <p:cNvCxnSpPr>
            <a:cxnSpLocks/>
            <a:endCxn id="14" idx="0"/>
          </p:cNvCxnSpPr>
          <p:nvPr/>
        </p:nvCxnSpPr>
        <p:spPr>
          <a:xfrm>
            <a:off x="3024730" y="1761328"/>
            <a:ext cx="1312416" cy="39421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80BB91B-2FF6-4C5B-BB02-A4836A772DCC}"/>
              </a:ext>
            </a:extLst>
          </p:cNvPr>
          <p:cNvCxnSpPr>
            <a:cxnSpLocks/>
            <a:endCxn id="13" idx="0"/>
          </p:cNvCxnSpPr>
          <p:nvPr/>
        </p:nvCxnSpPr>
        <p:spPr>
          <a:xfrm>
            <a:off x="4343400" y="1551568"/>
            <a:ext cx="2775795" cy="52756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A39F96-A4A8-44C6-96BD-F9B44D1989F2}"/>
              </a:ext>
            </a:extLst>
          </p:cNvPr>
          <p:cNvCxnSpPr>
            <a:cxnSpLocks/>
            <a:endCxn id="12" idx="0"/>
          </p:cNvCxnSpPr>
          <p:nvPr/>
        </p:nvCxnSpPr>
        <p:spPr>
          <a:xfrm>
            <a:off x="3478058" y="1386512"/>
            <a:ext cx="6421456" cy="73373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C1EE6C5-8216-41E7-B8DB-2030AEB29C38}"/>
              </a:ext>
            </a:extLst>
          </p:cNvPr>
          <p:cNvCxnSpPr>
            <a:cxnSpLocks/>
            <a:endCxn id="7" idx="1"/>
          </p:cNvCxnSpPr>
          <p:nvPr/>
        </p:nvCxnSpPr>
        <p:spPr>
          <a:xfrm>
            <a:off x="4303682" y="986303"/>
            <a:ext cx="1464385" cy="1886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905E729-20BC-4823-ACDF-19642A6C09AA}"/>
              </a:ext>
            </a:extLst>
          </p:cNvPr>
          <p:cNvCxnSpPr>
            <a:cxnSpLocks/>
          </p:cNvCxnSpPr>
          <p:nvPr/>
        </p:nvCxnSpPr>
        <p:spPr>
          <a:xfrm>
            <a:off x="4303681" y="467287"/>
            <a:ext cx="1464386" cy="13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B6524A6-D97A-448E-8EE7-6DD50E1DAE5D}"/>
              </a:ext>
            </a:extLst>
          </p:cNvPr>
          <p:cNvCxnSpPr>
            <a:cxnSpLocks/>
          </p:cNvCxnSpPr>
          <p:nvPr/>
        </p:nvCxnSpPr>
        <p:spPr>
          <a:xfrm>
            <a:off x="1541482" y="3085777"/>
            <a:ext cx="0" cy="2296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B692AA7-0153-46F4-9226-0B2F182B941A}"/>
              </a:ext>
            </a:extLst>
          </p:cNvPr>
          <p:cNvCxnSpPr>
            <a:cxnSpLocks/>
            <a:stCxn id="12" idx="2"/>
          </p:cNvCxnSpPr>
          <p:nvPr/>
        </p:nvCxnSpPr>
        <p:spPr>
          <a:xfrm flipH="1">
            <a:off x="4343400" y="2905103"/>
            <a:ext cx="5556114" cy="53906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35C2724-4EE1-49AB-910D-DFFF0201A52D}"/>
              </a:ext>
            </a:extLst>
          </p:cNvPr>
          <p:cNvCxnSpPr>
            <a:cxnSpLocks/>
            <a:stCxn id="13" idx="2"/>
          </p:cNvCxnSpPr>
          <p:nvPr/>
        </p:nvCxnSpPr>
        <p:spPr>
          <a:xfrm flipH="1">
            <a:off x="3317943" y="3049954"/>
            <a:ext cx="3801252" cy="24792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2EE0359-BE26-49FD-93CE-BEBDC9175605}"/>
              </a:ext>
            </a:extLst>
          </p:cNvPr>
          <p:cNvCxnSpPr>
            <a:cxnSpLocks/>
            <a:stCxn id="14" idx="2"/>
          </p:cNvCxnSpPr>
          <p:nvPr/>
        </p:nvCxnSpPr>
        <p:spPr>
          <a:xfrm flipH="1">
            <a:off x="2806822" y="2815649"/>
            <a:ext cx="1530324" cy="48914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2C9E97E-546C-43C1-80AA-1175599A49CD}"/>
              </a:ext>
            </a:extLst>
          </p:cNvPr>
          <p:cNvCxnSpPr>
            <a:cxnSpLocks/>
            <a:endCxn id="19" idx="1"/>
          </p:cNvCxnSpPr>
          <p:nvPr/>
        </p:nvCxnSpPr>
        <p:spPr>
          <a:xfrm flipV="1">
            <a:off x="4343400" y="3783366"/>
            <a:ext cx="1372783" cy="726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2B13068-8C4C-4EE0-8E64-95DB0D7F1A4A}"/>
              </a:ext>
            </a:extLst>
          </p:cNvPr>
          <p:cNvCxnSpPr>
            <a:cxnSpLocks/>
          </p:cNvCxnSpPr>
          <p:nvPr/>
        </p:nvCxnSpPr>
        <p:spPr>
          <a:xfrm flipV="1">
            <a:off x="4337145" y="4549969"/>
            <a:ext cx="1372783" cy="726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010EFB3-F003-4AC9-B31C-3F1C14319198}"/>
              </a:ext>
            </a:extLst>
          </p:cNvPr>
          <p:cNvCxnSpPr>
            <a:cxnSpLocks/>
          </p:cNvCxnSpPr>
          <p:nvPr/>
        </p:nvCxnSpPr>
        <p:spPr>
          <a:xfrm flipH="1">
            <a:off x="4518734" y="4041555"/>
            <a:ext cx="1191194" cy="111579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B205109-FC08-4F64-B9F8-0FE15C35550D}"/>
              </a:ext>
            </a:extLst>
          </p:cNvPr>
          <p:cNvCxnSpPr>
            <a:cxnSpLocks/>
          </p:cNvCxnSpPr>
          <p:nvPr/>
        </p:nvCxnSpPr>
        <p:spPr>
          <a:xfrm flipH="1">
            <a:off x="5218569" y="4751851"/>
            <a:ext cx="1726153" cy="40549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A8B124-BE09-4EC9-8A90-2076F20AED9B}"/>
              </a:ext>
            </a:extLst>
          </p:cNvPr>
          <p:cNvCxnSpPr>
            <a:cxnSpLocks/>
          </p:cNvCxnSpPr>
          <p:nvPr/>
        </p:nvCxnSpPr>
        <p:spPr>
          <a:xfrm flipV="1">
            <a:off x="5564949" y="5807720"/>
            <a:ext cx="2735301" cy="46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1EA5167-0090-1C49-8A7D-7DC50450A7A0}"/>
              </a:ext>
            </a:extLst>
          </p:cNvPr>
          <p:cNvSpPr/>
          <p:nvPr/>
        </p:nvSpPr>
        <p:spPr>
          <a:xfrm>
            <a:off x="2181975" y="6552165"/>
            <a:ext cx="7836290" cy="307777"/>
          </a:xfrm>
          <a:prstGeom prst="rect">
            <a:avLst/>
          </a:prstGeom>
        </p:spPr>
        <p:txBody>
          <a:bodyPr wrap="square">
            <a:spAutoFit/>
          </a:bodyPr>
          <a:lstStyle/>
          <a:p>
            <a:pPr algn="ctr"/>
            <a:r>
              <a:rPr lang="en-US" sz="1400" b="1" dirty="0">
                <a:latin typeface="Times New Roman" panose="02020603050405020304" pitchFamily="18" charset="0"/>
                <a:cs typeface="Times New Roman" panose="02020603050405020304" pitchFamily="18" charset="0"/>
              </a:rPr>
              <a:t>Figure 8: </a:t>
            </a:r>
            <a:r>
              <a:rPr lang="en-US" sz="1400" dirty="0">
                <a:latin typeface="Times New Roman" panose="02020603050405020304" pitchFamily="18" charset="0"/>
                <a:cs typeface="Times New Roman" panose="02020603050405020304" pitchFamily="18" charset="0"/>
              </a:rPr>
              <a:t>Suggested Protocol for Diabetic Foot Ulcer Management</a:t>
            </a:r>
          </a:p>
        </p:txBody>
      </p:sp>
    </p:spTree>
    <p:extLst>
      <p:ext uri="{BB962C8B-B14F-4D97-AF65-F5344CB8AC3E}">
        <p14:creationId xmlns:p14="http://schemas.microsoft.com/office/powerpoint/2010/main" val="205183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15159F-E06A-0D44-A4FE-687CE0DC4134}"/>
              </a:ext>
            </a:extLst>
          </p:cNvPr>
          <p:cNvGrpSpPr/>
          <p:nvPr/>
        </p:nvGrpSpPr>
        <p:grpSpPr>
          <a:xfrm>
            <a:off x="3608807" y="479227"/>
            <a:ext cx="873494" cy="652196"/>
            <a:chOff x="5121774" y="1719733"/>
            <a:chExt cx="1759950" cy="687859"/>
          </a:xfrm>
        </p:grpSpPr>
        <p:sp>
          <p:nvSpPr>
            <p:cNvPr id="5" name="Freeform: Shape 3046">
              <a:extLst>
                <a:ext uri="{FF2B5EF4-FFF2-40B4-BE49-F238E27FC236}">
                  <a16:creationId xmlns:a16="http://schemas.microsoft.com/office/drawing/2014/main" id="{FFBC9CB4-41C6-2046-96FF-7C58FE6257E5}"/>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4561A527-3E87-ED4E-85FC-AFE5BB71400A}"/>
                </a:ext>
              </a:extLst>
            </p:cNvPr>
            <p:cNvSpPr txBox="1"/>
            <p:nvPr/>
          </p:nvSpPr>
          <p:spPr>
            <a:xfrm>
              <a:off x="5300392" y="1985603"/>
              <a:ext cx="526475" cy="421989"/>
            </a:xfrm>
            <a:prstGeom prst="rect">
              <a:avLst/>
            </a:prstGeom>
            <a:noFill/>
            <a:ln w="3175">
              <a:noFill/>
            </a:ln>
          </p:spPr>
          <p:txBody>
            <a:bodyPr wrap="square" rtlCol="0" anchor="ctr">
              <a:spAutoFit/>
            </a:bodyPr>
            <a:lstStyle/>
            <a:p>
              <a:pPr algn="r"/>
              <a:r>
                <a:rPr lang="en-US" altLang="ko-KR" sz="2000" b="1" dirty="0">
                  <a:solidFill>
                    <a:schemeClr val="bg1"/>
                  </a:solidFill>
                  <a:cs typeface="Arial" pitchFamily="34" charset="0"/>
                </a:rPr>
                <a:t>A</a:t>
              </a:r>
              <a:endParaRPr lang="ko-KR" altLang="en-US" sz="20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604FBE82-5C7A-594F-BC94-754D5FFF0567}"/>
              </a:ext>
            </a:extLst>
          </p:cNvPr>
          <p:cNvGrpSpPr/>
          <p:nvPr/>
        </p:nvGrpSpPr>
        <p:grpSpPr>
          <a:xfrm>
            <a:off x="4574099" y="782245"/>
            <a:ext cx="4912982" cy="702832"/>
            <a:chOff x="2551705" y="4319146"/>
            <a:chExt cx="3135159" cy="702832"/>
          </a:xfrm>
        </p:grpSpPr>
        <p:sp>
          <p:nvSpPr>
            <p:cNvPr id="9" name="TextBox 8">
              <a:extLst>
                <a:ext uri="{FF2B5EF4-FFF2-40B4-BE49-F238E27FC236}">
                  <a16:creationId xmlns:a16="http://schemas.microsoft.com/office/drawing/2014/main" id="{52046A40-0C8D-5243-9688-8DAC102C74EA}"/>
                </a:ext>
              </a:extLst>
            </p:cNvPr>
            <p:cNvSpPr txBox="1"/>
            <p:nvPr/>
          </p:nvSpPr>
          <p:spPr>
            <a:xfrm>
              <a:off x="2551706" y="4560313"/>
              <a:ext cx="313515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Ask the patient about comorbidities, medications, nutritional status and social history. Encourage the patient to vocalize their concerns.</a:t>
              </a: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FC57FDCC-43B0-A746-8123-9A93C8F1D3B9}"/>
                </a:ext>
              </a:extLst>
            </p:cNvPr>
            <p:cNvSpPr txBox="1"/>
            <p:nvPr/>
          </p:nvSpPr>
          <p:spPr>
            <a:xfrm>
              <a:off x="2551705" y="4319146"/>
              <a:ext cx="3108507" cy="307777"/>
            </a:xfrm>
            <a:prstGeom prst="rect">
              <a:avLst/>
            </a:prstGeom>
            <a:noFill/>
          </p:spPr>
          <p:txBody>
            <a:bodyPr wrap="square" rtlCol="0">
              <a:spAutoFit/>
            </a:bodyPr>
            <a:lstStyle/>
            <a:p>
              <a:r>
                <a:rPr lang="en-US" altLang="ko-KR" sz="1400" b="1" dirty="0">
                  <a:solidFill>
                    <a:schemeClr val="accent1"/>
                  </a:solidFill>
                  <a:cs typeface="Arial" pitchFamily="34" charset="0"/>
                </a:rPr>
                <a:t>Ask</a:t>
              </a:r>
              <a:endParaRPr lang="ko-KR" altLang="en-US" sz="1400" b="1" dirty="0">
                <a:solidFill>
                  <a:schemeClr val="accent1"/>
                </a:solidFill>
                <a:cs typeface="Arial" pitchFamily="34" charset="0"/>
              </a:endParaRPr>
            </a:p>
          </p:txBody>
        </p:sp>
      </p:grpSp>
      <p:grpSp>
        <p:nvGrpSpPr>
          <p:cNvPr id="11" name="Group 10">
            <a:extLst>
              <a:ext uri="{FF2B5EF4-FFF2-40B4-BE49-F238E27FC236}">
                <a16:creationId xmlns:a16="http://schemas.microsoft.com/office/drawing/2014/main" id="{1EEB0802-086A-EC46-88ED-6EC03E51E75A}"/>
              </a:ext>
            </a:extLst>
          </p:cNvPr>
          <p:cNvGrpSpPr/>
          <p:nvPr/>
        </p:nvGrpSpPr>
        <p:grpSpPr>
          <a:xfrm>
            <a:off x="4574099" y="3803843"/>
            <a:ext cx="3551856" cy="518166"/>
            <a:chOff x="2551705" y="4319146"/>
            <a:chExt cx="3135159" cy="518166"/>
          </a:xfrm>
        </p:grpSpPr>
        <p:sp>
          <p:nvSpPr>
            <p:cNvPr id="12" name="TextBox 11">
              <a:extLst>
                <a:ext uri="{FF2B5EF4-FFF2-40B4-BE49-F238E27FC236}">
                  <a16:creationId xmlns:a16="http://schemas.microsoft.com/office/drawing/2014/main" id="{ABD07419-2673-B441-9684-94D11D407584}"/>
                </a:ext>
              </a:extLst>
            </p:cNvPr>
            <p:cNvSpPr txBox="1"/>
            <p:nvPr/>
          </p:nvSpPr>
          <p:spPr>
            <a:xfrm>
              <a:off x="2551706" y="4560313"/>
              <a:ext cx="3135158"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Review previous treatment and treatment notes.</a:t>
              </a:r>
            </a:p>
          </p:txBody>
        </p:sp>
        <p:sp>
          <p:nvSpPr>
            <p:cNvPr id="13" name="TextBox 12">
              <a:extLst>
                <a:ext uri="{FF2B5EF4-FFF2-40B4-BE49-F238E27FC236}">
                  <a16:creationId xmlns:a16="http://schemas.microsoft.com/office/drawing/2014/main" id="{E0B9FB5A-2AC6-4448-B671-AA541B4859A0}"/>
                </a:ext>
              </a:extLst>
            </p:cNvPr>
            <p:cNvSpPr txBox="1"/>
            <p:nvPr/>
          </p:nvSpPr>
          <p:spPr>
            <a:xfrm>
              <a:off x="2551705" y="4319146"/>
              <a:ext cx="3108507" cy="307777"/>
            </a:xfrm>
            <a:prstGeom prst="rect">
              <a:avLst/>
            </a:prstGeom>
            <a:noFill/>
          </p:spPr>
          <p:txBody>
            <a:bodyPr wrap="square" rtlCol="0">
              <a:spAutoFit/>
            </a:bodyPr>
            <a:lstStyle/>
            <a:p>
              <a:r>
                <a:rPr lang="en-US" altLang="ko-KR" sz="1400" b="1" dirty="0">
                  <a:solidFill>
                    <a:schemeClr val="accent4"/>
                  </a:solidFill>
                  <a:cs typeface="Arial" pitchFamily="34" charset="0"/>
                </a:rPr>
                <a:t>Review</a:t>
              </a:r>
              <a:endParaRPr lang="ko-KR" altLang="en-US" sz="1400" b="1" dirty="0">
                <a:solidFill>
                  <a:schemeClr val="accent4"/>
                </a:solidFill>
                <a:cs typeface="Arial" pitchFamily="34" charset="0"/>
              </a:endParaRPr>
            </a:p>
          </p:txBody>
        </p:sp>
      </p:grpSp>
      <p:grpSp>
        <p:nvGrpSpPr>
          <p:cNvPr id="14" name="Group 13">
            <a:extLst>
              <a:ext uri="{FF2B5EF4-FFF2-40B4-BE49-F238E27FC236}">
                <a16:creationId xmlns:a16="http://schemas.microsoft.com/office/drawing/2014/main" id="{6A0A3B82-CBB5-8543-B063-FB5F737CBB0A}"/>
              </a:ext>
            </a:extLst>
          </p:cNvPr>
          <p:cNvGrpSpPr/>
          <p:nvPr/>
        </p:nvGrpSpPr>
        <p:grpSpPr>
          <a:xfrm>
            <a:off x="3608807" y="3491513"/>
            <a:ext cx="873494" cy="676920"/>
            <a:chOff x="5121774" y="1719733"/>
            <a:chExt cx="1759950" cy="676920"/>
          </a:xfrm>
        </p:grpSpPr>
        <p:sp>
          <p:nvSpPr>
            <p:cNvPr id="15" name="Freeform: Shape 3056">
              <a:extLst>
                <a:ext uri="{FF2B5EF4-FFF2-40B4-BE49-F238E27FC236}">
                  <a16:creationId xmlns:a16="http://schemas.microsoft.com/office/drawing/2014/main" id="{802EE17E-32EF-D94A-8D69-9AAFD527A60C}"/>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TextBox 15">
              <a:extLst>
                <a:ext uri="{FF2B5EF4-FFF2-40B4-BE49-F238E27FC236}">
                  <a16:creationId xmlns:a16="http://schemas.microsoft.com/office/drawing/2014/main" id="{DB8A6CDE-AB04-864F-ACFC-8CBE4CEE4CF0}"/>
                </a:ext>
              </a:extLst>
            </p:cNvPr>
            <p:cNvSpPr txBox="1"/>
            <p:nvPr/>
          </p:nvSpPr>
          <p:spPr>
            <a:xfrm>
              <a:off x="5300392" y="1996543"/>
              <a:ext cx="526476" cy="400110"/>
            </a:xfrm>
            <a:prstGeom prst="rect">
              <a:avLst/>
            </a:prstGeom>
            <a:noFill/>
            <a:ln w="3175">
              <a:noFill/>
            </a:ln>
          </p:spPr>
          <p:txBody>
            <a:bodyPr wrap="square" rtlCol="0" anchor="ctr">
              <a:spAutoFit/>
            </a:bodyPr>
            <a:lstStyle/>
            <a:p>
              <a:pPr algn="r"/>
              <a:r>
                <a:rPr lang="en-US" altLang="ko-KR" sz="2000" b="1" dirty="0">
                  <a:solidFill>
                    <a:schemeClr val="bg1"/>
                  </a:solidFill>
                  <a:cs typeface="Arial" pitchFamily="34" charset="0"/>
                </a:rPr>
                <a:t>R</a:t>
              </a:r>
              <a:endParaRPr lang="ko-KR" altLang="en-US" sz="2000" b="1"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78BB6874-1615-C145-91AA-6A8421BE657D}"/>
              </a:ext>
            </a:extLst>
          </p:cNvPr>
          <p:cNvGrpSpPr/>
          <p:nvPr/>
        </p:nvGrpSpPr>
        <p:grpSpPr>
          <a:xfrm>
            <a:off x="4574099" y="2793539"/>
            <a:ext cx="4888296" cy="518166"/>
            <a:chOff x="2729838" y="4319146"/>
            <a:chExt cx="3135159" cy="518166"/>
          </a:xfrm>
        </p:grpSpPr>
        <p:sp>
          <p:nvSpPr>
            <p:cNvPr id="19" name="TextBox 18">
              <a:extLst>
                <a:ext uri="{FF2B5EF4-FFF2-40B4-BE49-F238E27FC236}">
                  <a16:creationId xmlns:a16="http://schemas.microsoft.com/office/drawing/2014/main" id="{B3CCFE4A-0328-8C44-A07C-7AE75C68EB4D}"/>
                </a:ext>
              </a:extLst>
            </p:cNvPr>
            <p:cNvSpPr txBox="1"/>
            <p:nvPr/>
          </p:nvSpPr>
          <p:spPr>
            <a:xfrm>
              <a:off x="2729839" y="4560313"/>
              <a:ext cx="3135158"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Examine for signs of infection.</a:t>
              </a:r>
            </a:p>
          </p:txBody>
        </p:sp>
        <p:sp>
          <p:nvSpPr>
            <p:cNvPr id="20" name="TextBox 19">
              <a:extLst>
                <a:ext uri="{FF2B5EF4-FFF2-40B4-BE49-F238E27FC236}">
                  <a16:creationId xmlns:a16="http://schemas.microsoft.com/office/drawing/2014/main" id="{300CBD62-D9A2-0F49-9CAA-C097E62050F0}"/>
                </a:ext>
              </a:extLst>
            </p:cNvPr>
            <p:cNvSpPr txBox="1"/>
            <p:nvPr/>
          </p:nvSpPr>
          <p:spPr>
            <a:xfrm>
              <a:off x="2729838" y="4319146"/>
              <a:ext cx="3108507" cy="307777"/>
            </a:xfrm>
            <a:prstGeom prst="rect">
              <a:avLst/>
            </a:prstGeom>
            <a:noFill/>
          </p:spPr>
          <p:txBody>
            <a:bodyPr wrap="square" rtlCol="0">
              <a:spAutoFit/>
            </a:bodyPr>
            <a:lstStyle/>
            <a:p>
              <a:r>
                <a:rPr lang="en-US" altLang="ko-KR" sz="1400" b="1" dirty="0">
                  <a:solidFill>
                    <a:schemeClr val="accent3"/>
                  </a:solidFill>
                  <a:cs typeface="Arial" pitchFamily="34" charset="0"/>
                </a:rPr>
                <a:t>Examine</a:t>
              </a:r>
              <a:endParaRPr lang="ko-KR" altLang="en-US" sz="1400" b="1" dirty="0">
                <a:solidFill>
                  <a:schemeClr val="accent3"/>
                </a:solidFill>
                <a:cs typeface="Arial" pitchFamily="34" charset="0"/>
              </a:endParaRPr>
            </a:p>
          </p:txBody>
        </p:sp>
      </p:grpSp>
      <p:grpSp>
        <p:nvGrpSpPr>
          <p:cNvPr id="21" name="Group 20">
            <a:extLst>
              <a:ext uri="{FF2B5EF4-FFF2-40B4-BE49-F238E27FC236}">
                <a16:creationId xmlns:a16="http://schemas.microsoft.com/office/drawing/2014/main" id="{F2CD81DD-6358-CF48-B212-3FB8E35B0588}"/>
              </a:ext>
            </a:extLst>
          </p:cNvPr>
          <p:cNvGrpSpPr/>
          <p:nvPr/>
        </p:nvGrpSpPr>
        <p:grpSpPr>
          <a:xfrm>
            <a:off x="3608807" y="2484313"/>
            <a:ext cx="873494" cy="676920"/>
            <a:chOff x="5121774" y="1719733"/>
            <a:chExt cx="1759950" cy="676920"/>
          </a:xfrm>
        </p:grpSpPr>
        <p:sp>
          <p:nvSpPr>
            <p:cNvPr id="22" name="Freeform: Shape 3063">
              <a:extLst>
                <a:ext uri="{FF2B5EF4-FFF2-40B4-BE49-F238E27FC236}">
                  <a16:creationId xmlns:a16="http://schemas.microsoft.com/office/drawing/2014/main" id="{5F259004-2F86-4840-94FE-63CC031C1D27}"/>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a:extLst>
                <a:ext uri="{FF2B5EF4-FFF2-40B4-BE49-F238E27FC236}">
                  <a16:creationId xmlns:a16="http://schemas.microsoft.com/office/drawing/2014/main" id="{3678B3B8-6EED-B846-83DC-77409D3782CD}"/>
                </a:ext>
              </a:extLst>
            </p:cNvPr>
            <p:cNvSpPr txBox="1"/>
            <p:nvPr/>
          </p:nvSpPr>
          <p:spPr>
            <a:xfrm>
              <a:off x="5300392" y="1996543"/>
              <a:ext cx="526476" cy="400110"/>
            </a:xfrm>
            <a:prstGeom prst="rect">
              <a:avLst/>
            </a:prstGeom>
            <a:noFill/>
            <a:ln w="3175">
              <a:noFill/>
            </a:ln>
          </p:spPr>
          <p:txBody>
            <a:bodyPr wrap="square" rtlCol="0" anchor="ctr">
              <a:spAutoFit/>
            </a:bodyPr>
            <a:lstStyle/>
            <a:p>
              <a:pPr algn="r"/>
              <a:r>
                <a:rPr lang="en-US" altLang="ko-KR" sz="2000" b="1">
                  <a:solidFill>
                    <a:schemeClr val="bg1"/>
                  </a:solidFill>
                  <a:cs typeface="Arial" pitchFamily="34" charset="0"/>
                </a:rPr>
                <a:t>E</a:t>
              </a:r>
              <a:endParaRPr lang="ko-KR" altLang="en-US" sz="20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2E145B0F-0D78-A543-82A6-11305DC81F0A}"/>
              </a:ext>
            </a:extLst>
          </p:cNvPr>
          <p:cNvGrpSpPr/>
          <p:nvPr/>
        </p:nvGrpSpPr>
        <p:grpSpPr>
          <a:xfrm>
            <a:off x="4574099" y="1786340"/>
            <a:ext cx="4912982" cy="702832"/>
            <a:chOff x="2551705" y="4319146"/>
            <a:chExt cx="3135159" cy="702832"/>
          </a:xfrm>
        </p:grpSpPr>
        <p:sp>
          <p:nvSpPr>
            <p:cNvPr id="26" name="TextBox 25">
              <a:extLst>
                <a:ext uri="{FF2B5EF4-FFF2-40B4-BE49-F238E27FC236}">
                  <a16:creationId xmlns:a16="http://schemas.microsoft.com/office/drawing/2014/main" id="{B9E94EA2-4309-A14C-A07B-DD7A2ACCC1AC}"/>
                </a:ext>
              </a:extLst>
            </p:cNvPr>
            <p:cNvSpPr txBox="1"/>
            <p:nvPr/>
          </p:nvSpPr>
          <p:spPr>
            <a:xfrm>
              <a:off x="2551706" y="4560313"/>
              <a:ext cx="3135158"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Look at the skin. Scrutinize the surrounding tissues to spot early or established skin changes</a:t>
              </a:r>
              <a:endParaRPr lang="ko-KR" altLang="en-US" sz="1200" dirty="0">
                <a:solidFill>
                  <a:schemeClr val="tx1">
                    <a:lumMod val="65000"/>
                    <a:lumOff val="35000"/>
                  </a:schemeClr>
                </a:solidFill>
                <a:cs typeface="Arial" pitchFamily="34" charset="0"/>
              </a:endParaRPr>
            </a:p>
          </p:txBody>
        </p:sp>
        <p:sp>
          <p:nvSpPr>
            <p:cNvPr id="27" name="TextBox 26">
              <a:extLst>
                <a:ext uri="{FF2B5EF4-FFF2-40B4-BE49-F238E27FC236}">
                  <a16:creationId xmlns:a16="http://schemas.microsoft.com/office/drawing/2014/main" id="{AC008589-7DF8-4341-9718-2A4D1DBB23BE}"/>
                </a:ext>
              </a:extLst>
            </p:cNvPr>
            <p:cNvSpPr txBox="1"/>
            <p:nvPr/>
          </p:nvSpPr>
          <p:spPr>
            <a:xfrm>
              <a:off x="2551705" y="4319146"/>
              <a:ext cx="3108507" cy="307777"/>
            </a:xfrm>
            <a:prstGeom prst="rect">
              <a:avLst/>
            </a:prstGeom>
            <a:noFill/>
          </p:spPr>
          <p:txBody>
            <a:bodyPr wrap="square" rtlCol="0">
              <a:spAutoFit/>
            </a:bodyPr>
            <a:lstStyle/>
            <a:p>
              <a:r>
                <a:rPr lang="en-US" altLang="ko-KR" sz="1400" b="1" dirty="0">
                  <a:solidFill>
                    <a:schemeClr val="accent2"/>
                  </a:solidFill>
                  <a:cs typeface="Arial" pitchFamily="34" charset="0"/>
                </a:rPr>
                <a:t>Look</a:t>
              </a:r>
              <a:endParaRPr lang="ko-KR" altLang="en-US" sz="1400" b="1" dirty="0">
                <a:solidFill>
                  <a:schemeClr val="accent2"/>
                </a:solidFill>
                <a:cs typeface="Arial" pitchFamily="34" charset="0"/>
              </a:endParaRPr>
            </a:p>
          </p:txBody>
        </p:sp>
      </p:grpSp>
      <p:grpSp>
        <p:nvGrpSpPr>
          <p:cNvPr id="28" name="Group 27">
            <a:extLst>
              <a:ext uri="{FF2B5EF4-FFF2-40B4-BE49-F238E27FC236}">
                <a16:creationId xmlns:a16="http://schemas.microsoft.com/office/drawing/2014/main" id="{62985AAE-0883-584F-A64B-7790DE799940}"/>
              </a:ext>
            </a:extLst>
          </p:cNvPr>
          <p:cNvGrpSpPr/>
          <p:nvPr/>
        </p:nvGrpSpPr>
        <p:grpSpPr>
          <a:xfrm>
            <a:off x="3608807" y="1480218"/>
            <a:ext cx="873494" cy="676920"/>
            <a:chOff x="5121774" y="1719733"/>
            <a:chExt cx="1759950" cy="676920"/>
          </a:xfrm>
        </p:grpSpPr>
        <p:sp>
          <p:nvSpPr>
            <p:cNvPr id="29" name="Freeform: Shape 3070">
              <a:extLst>
                <a:ext uri="{FF2B5EF4-FFF2-40B4-BE49-F238E27FC236}">
                  <a16:creationId xmlns:a16="http://schemas.microsoft.com/office/drawing/2014/main" id="{6562AA3B-20B2-E840-8469-3BFD474C0749}"/>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363095E4-08BB-C342-BAF0-1A40EF3128F1}"/>
                </a:ext>
              </a:extLst>
            </p:cNvPr>
            <p:cNvSpPr txBox="1"/>
            <p:nvPr/>
          </p:nvSpPr>
          <p:spPr>
            <a:xfrm>
              <a:off x="5300392" y="1996543"/>
              <a:ext cx="526476" cy="400110"/>
            </a:xfrm>
            <a:prstGeom prst="rect">
              <a:avLst/>
            </a:prstGeom>
            <a:noFill/>
            <a:ln w="3175">
              <a:noFill/>
            </a:ln>
          </p:spPr>
          <p:txBody>
            <a:bodyPr wrap="square" rtlCol="0" anchor="ctr">
              <a:spAutoFit/>
            </a:bodyPr>
            <a:lstStyle/>
            <a:p>
              <a:pPr algn="r"/>
              <a:r>
                <a:rPr lang="en-US" altLang="ko-KR" sz="2000" b="1" dirty="0">
                  <a:solidFill>
                    <a:schemeClr val="bg1"/>
                  </a:solidFill>
                  <a:cs typeface="Arial" pitchFamily="34" charset="0"/>
                </a:rPr>
                <a:t>L</a:t>
              </a:r>
              <a:endParaRPr lang="ko-KR" altLang="en-US" sz="20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47E4D79A-3C3B-7140-9B8B-7AB341D4CE6B}"/>
              </a:ext>
            </a:extLst>
          </p:cNvPr>
          <p:cNvGrpSpPr/>
          <p:nvPr/>
        </p:nvGrpSpPr>
        <p:grpSpPr>
          <a:xfrm>
            <a:off x="3608807" y="4626281"/>
            <a:ext cx="873494" cy="652196"/>
            <a:chOff x="5121774" y="1719733"/>
            <a:chExt cx="1759950" cy="687859"/>
          </a:xfrm>
        </p:grpSpPr>
        <p:sp>
          <p:nvSpPr>
            <p:cNvPr id="32" name="Freeform: Shape 3046">
              <a:extLst>
                <a:ext uri="{FF2B5EF4-FFF2-40B4-BE49-F238E27FC236}">
                  <a16:creationId xmlns:a16="http://schemas.microsoft.com/office/drawing/2014/main" id="{35FB6FBE-2C64-2D43-88BE-24DA6528DFA8}"/>
                </a:ext>
              </a:extLst>
            </p:cNvPr>
            <p:cNvSpPr/>
            <p:nvPr/>
          </p:nvSpPr>
          <p:spPr>
            <a:xfrm>
              <a:off x="5121774" y="1719733"/>
              <a:ext cx="1759950" cy="648033"/>
            </a:xfrm>
            <a:custGeom>
              <a:avLst/>
              <a:gdLst>
                <a:gd name="connsiteX0" fmla="*/ 688470 w 1759950"/>
                <a:gd name="connsiteY0" fmla="*/ 0 h 648033"/>
                <a:gd name="connsiteX1" fmla="*/ 688470 w 1759950"/>
                <a:gd name="connsiteY1" fmla="*/ 317759 h 648033"/>
                <a:gd name="connsiteX2" fmla="*/ 1759950 w 1759950"/>
                <a:gd name="connsiteY2" fmla="*/ 317759 h 648033"/>
                <a:gd name="connsiteX3" fmla="*/ 1759950 w 1759950"/>
                <a:gd name="connsiteY3" fmla="*/ 648033 h 648033"/>
                <a:gd name="connsiteX4" fmla="*/ 0 w 1759950"/>
                <a:gd name="connsiteY4" fmla="*/ 648033 h 648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950" h="648033">
                  <a:moveTo>
                    <a:pt x="688470" y="0"/>
                  </a:moveTo>
                  <a:lnTo>
                    <a:pt x="688470" y="317759"/>
                  </a:lnTo>
                  <a:lnTo>
                    <a:pt x="1759950" y="317759"/>
                  </a:lnTo>
                  <a:lnTo>
                    <a:pt x="1759950" y="648033"/>
                  </a:lnTo>
                  <a:lnTo>
                    <a:pt x="0" y="64803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TextBox 32">
              <a:extLst>
                <a:ext uri="{FF2B5EF4-FFF2-40B4-BE49-F238E27FC236}">
                  <a16:creationId xmlns:a16="http://schemas.microsoft.com/office/drawing/2014/main" id="{95734C70-C6DD-0C43-AEB9-7848DD8108B9}"/>
                </a:ext>
              </a:extLst>
            </p:cNvPr>
            <p:cNvSpPr txBox="1"/>
            <p:nvPr/>
          </p:nvSpPr>
          <p:spPr>
            <a:xfrm>
              <a:off x="5300392" y="1985603"/>
              <a:ext cx="526475" cy="421989"/>
            </a:xfrm>
            <a:prstGeom prst="rect">
              <a:avLst/>
            </a:prstGeom>
            <a:noFill/>
            <a:ln w="3175">
              <a:noFill/>
            </a:ln>
          </p:spPr>
          <p:txBody>
            <a:bodyPr wrap="square" rtlCol="0" anchor="ctr">
              <a:spAutoFit/>
            </a:bodyPr>
            <a:lstStyle/>
            <a:p>
              <a:pPr algn="r"/>
              <a:r>
                <a:rPr lang="en-US" altLang="ko-KR" sz="2000" b="1" dirty="0">
                  <a:solidFill>
                    <a:schemeClr val="bg1"/>
                  </a:solidFill>
                  <a:cs typeface="Arial" pitchFamily="34" charset="0"/>
                </a:rPr>
                <a:t>T</a:t>
              </a:r>
              <a:endParaRPr lang="ko-KR" altLang="en-US" sz="2000" b="1" dirty="0">
                <a:solidFill>
                  <a:schemeClr val="bg1"/>
                </a:solidFill>
                <a:cs typeface="Arial" pitchFamily="34" charset="0"/>
              </a:endParaRPr>
            </a:p>
          </p:txBody>
        </p:sp>
      </p:grpSp>
      <p:grpSp>
        <p:nvGrpSpPr>
          <p:cNvPr id="34" name="Group 33">
            <a:extLst>
              <a:ext uri="{FF2B5EF4-FFF2-40B4-BE49-F238E27FC236}">
                <a16:creationId xmlns:a16="http://schemas.microsoft.com/office/drawing/2014/main" id="{0DB71274-95F3-E847-A0C5-FAF7410FDE1F}"/>
              </a:ext>
            </a:extLst>
          </p:cNvPr>
          <p:cNvGrpSpPr/>
          <p:nvPr/>
        </p:nvGrpSpPr>
        <p:grpSpPr>
          <a:xfrm>
            <a:off x="4574099" y="4929299"/>
            <a:ext cx="4912982" cy="518166"/>
            <a:chOff x="2551705" y="4319146"/>
            <a:chExt cx="3135159" cy="518166"/>
          </a:xfrm>
        </p:grpSpPr>
        <p:sp>
          <p:nvSpPr>
            <p:cNvPr id="35" name="TextBox 34">
              <a:extLst>
                <a:ext uri="{FF2B5EF4-FFF2-40B4-BE49-F238E27FC236}">
                  <a16:creationId xmlns:a16="http://schemas.microsoft.com/office/drawing/2014/main" id="{97AA0DCA-CC54-1B4C-AAE4-79C371265F08}"/>
                </a:ext>
              </a:extLst>
            </p:cNvPr>
            <p:cNvSpPr txBox="1"/>
            <p:nvPr/>
          </p:nvSpPr>
          <p:spPr>
            <a:xfrm>
              <a:off x="2551706" y="4560313"/>
              <a:ext cx="3135158"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Think about an individualized management plan. </a:t>
              </a:r>
            </a:p>
          </p:txBody>
        </p:sp>
        <p:sp>
          <p:nvSpPr>
            <p:cNvPr id="36" name="TextBox 35">
              <a:extLst>
                <a:ext uri="{FF2B5EF4-FFF2-40B4-BE49-F238E27FC236}">
                  <a16:creationId xmlns:a16="http://schemas.microsoft.com/office/drawing/2014/main" id="{F80E3391-C174-704E-8B26-50192D31F5A3}"/>
                </a:ext>
              </a:extLst>
            </p:cNvPr>
            <p:cNvSpPr txBox="1"/>
            <p:nvPr/>
          </p:nvSpPr>
          <p:spPr>
            <a:xfrm>
              <a:off x="2551705" y="4319146"/>
              <a:ext cx="3108507" cy="307777"/>
            </a:xfrm>
            <a:prstGeom prst="rect">
              <a:avLst/>
            </a:prstGeom>
            <a:noFill/>
          </p:spPr>
          <p:txBody>
            <a:bodyPr wrap="square" rtlCol="0">
              <a:spAutoFit/>
            </a:bodyPr>
            <a:lstStyle/>
            <a:p>
              <a:r>
                <a:rPr lang="en-US" altLang="ko-KR" sz="1400" b="1" dirty="0">
                  <a:solidFill>
                    <a:schemeClr val="accent1"/>
                  </a:solidFill>
                  <a:cs typeface="Arial" pitchFamily="34" charset="0"/>
                </a:rPr>
                <a:t>Think</a:t>
              </a:r>
              <a:endParaRPr lang="ko-KR" altLang="en-US" sz="1400" b="1" dirty="0">
                <a:solidFill>
                  <a:schemeClr val="accent1"/>
                </a:solidFill>
                <a:cs typeface="Arial" pitchFamily="34" charset="0"/>
              </a:endParaRPr>
            </a:p>
          </p:txBody>
        </p:sp>
      </p:grpSp>
      <p:sp>
        <p:nvSpPr>
          <p:cNvPr id="37" name="Rectangle 36">
            <a:extLst>
              <a:ext uri="{FF2B5EF4-FFF2-40B4-BE49-F238E27FC236}">
                <a16:creationId xmlns:a16="http://schemas.microsoft.com/office/drawing/2014/main" id="{6A6AD535-18B7-C741-8B65-A64F98C38C17}"/>
              </a:ext>
            </a:extLst>
          </p:cNvPr>
          <p:cNvSpPr/>
          <p:nvPr/>
        </p:nvSpPr>
        <p:spPr>
          <a:xfrm>
            <a:off x="3441608" y="5744291"/>
            <a:ext cx="6096000" cy="307777"/>
          </a:xfrm>
          <a:prstGeom prst="rect">
            <a:avLst/>
          </a:prstGeom>
        </p:spPr>
        <p:txBody>
          <a:bodyPr>
            <a:spAutoFit/>
          </a:bodyPr>
          <a:lstStyle/>
          <a:p>
            <a:pPr algn="ctr"/>
            <a:r>
              <a:rPr lang="en-US" sz="1400" b="1" dirty="0">
                <a:latin typeface="Times New Roman" panose="02020603050405020304" pitchFamily="18" charset="0"/>
                <a:cs typeface="Times New Roman" panose="02020603050405020304" pitchFamily="18" charset="0"/>
              </a:rPr>
              <a:t>Figure 9: </a:t>
            </a:r>
            <a:r>
              <a:rPr lang="en-US" sz="1400" dirty="0">
                <a:latin typeface="Times New Roman" panose="02020603050405020304" pitchFamily="18" charset="0"/>
                <a:cs typeface="Times New Roman" panose="02020603050405020304" pitchFamily="18" charset="0"/>
              </a:rPr>
              <a:t>ALERT Assessment Framework</a:t>
            </a:r>
          </a:p>
        </p:txBody>
      </p:sp>
    </p:spTree>
    <p:extLst>
      <p:ext uri="{BB962C8B-B14F-4D97-AF65-F5344CB8AC3E}">
        <p14:creationId xmlns:p14="http://schemas.microsoft.com/office/powerpoint/2010/main" val="1363355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1345</Words>
  <Application>Microsoft Office PowerPoint</Application>
  <PresentationFormat>Widescreen</PresentationFormat>
  <Paragraphs>135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Muskaan Sachdeva</dc:creator>
  <cp:lastModifiedBy>Wesam Hussain</cp:lastModifiedBy>
  <cp:revision>3</cp:revision>
  <dcterms:created xsi:type="dcterms:W3CDTF">2021-05-31T01:29:05Z</dcterms:created>
  <dcterms:modified xsi:type="dcterms:W3CDTF">2021-06-07T03:52:43Z</dcterms:modified>
</cp:coreProperties>
</file>