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3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0"/>
            <a:ext cx="1600200" cy="15971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9076" y="5873496"/>
            <a:ext cx="990600" cy="98450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85576" y="5757670"/>
            <a:ext cx="992124" cy="992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3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0"/>
            <a:ext cx="1600200" cy="15971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9076" y="5873496"/>
            <a:ext cx="990600" cy="98450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7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3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0200" cy="15971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9076" y="5873496"/>
            <a:ext cx="990600" cy="98450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932" y="887984"/>
            <a:ext cx="97241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932" y="2441071"/>
            <a:ext cx="9724135" cy="3416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24000" y="957071"/>
            <a:ext cx="10041635" cy="5198364"/>
            <a:chOff x="1524000" y="957071"/>
            <a:chExt cx="10041635" cy="51983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0676" y="4570475"/>
              <a:ext cx="1584959" cy="15849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351" y="957071"/>
              <a:ext cx="5140452" cy="21945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3332988"/>
              <a:ext cx="9249156" cy="990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2552700"/>
            <a:ext cx="10262616" cy="32049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710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Firewall</a:t>
            </a:r>
            <a:r>
              <a:rPr spc="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Another</a:t>
            </a:r>
            <a:r>
              <a:rPr spc="-10" dirty="0"/>
              <a:t> </a:t>
            </a:r>
            <a:r>
              <a:rPr dirty="0"/>
              <a:t>Layer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Defense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SSL</a:t>
            </a:r>
            <a:r>
              <a:rPr spc="-3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10" dirty="0"/>
              <a:t>Free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31889"/>
            <a:ext cx="5728335" cy="243649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Take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24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hours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(you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may need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keep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HTTP)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Test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it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with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SSL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Labs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(Strong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Updated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Certificate)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Three</a:t>
            </a:r>
            <a:r>
              <a:rPr sz="1800" spc="-8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options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Use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Full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or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Strict</a:t>
            </a:r>
            <a:r>
              <a:rPr sz="18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when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possible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Rule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redirect</a:t>
            </a:r>
            <a:r>
              <a:rPr sz="18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from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http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https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from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Page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Rules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HSTS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3940" y="2409444"/>
            <a:ext cx="7223759" cy="4340860"/>
            <a:chOff x="4853940" y="2409444"/>
            <a:chExt cx="7223759" cy="4340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576" y="5757670"/>
              <a:ext cx="992124" cy="992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700" y="2409444"/>
              <a:ext cx="3695700" cy="1005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1648" y="3723132"/>
              <a:ext cx="3765804" cy="1917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3940" y="4887467"/>
              <a:ext cx="2263140" cy="1741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474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Free</a:t>
            </a:r>
            <a:r>
              <a:rPr spc="-25" dirty="0"/>
              <a:t> </a:t>
            </a:r>
            <a:r>
              <a:rPr spc="-5" dirty="0"/>
              <a:t>Features</a:t>
            </a:r>
            <a:r>
              <a:rPr spc="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57838"/>
            <a:ext cx="4833620" cy="34143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200" spc="-114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Easy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to Configure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(less than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5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minutes)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5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trillion</a:t>
            </a:r>
            <a:r>
              <a:rPr sz="15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web</a:t>
            </a:r>
            <a:r>
              <a:rPr sz="1500" spc="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requests</a:t>
            </a:r>
            <a:r>
              <a:rPr sz="1500" spc="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per</a:t>
            </a:r>
            <a:r>
              <a:rPr sz="1500" spc="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month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Spam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protection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Threat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protection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Block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visitors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by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IP</a:t>
            </a:r>
            <a:r>
              <a:rPr sz="15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range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200" spc="-114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Block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visitors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by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country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Basic</a:t>
            </a:r>
            <a:r>
              <a:rPr sz="15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DDoS</a:t>
            </a:r>
            <a:r>
              <a:rPr sz="15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protection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Free</a:t>
            </a:r>
            <a:r>
              <a:rPr sz="15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SSL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SPDY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Http/2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support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OCSP/CRL</a:t>
            </a:r>
            <a:r>
              <a:rPr sz="1400" spc="-5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check</a:t>
            </a:r>
            <a:endParaRPr sz="14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SSL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best</a:t>
            </a:r>
            <a:r>
              <a:rPr sz="14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practices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implementation</a:t>
            </a:r>
            <a:r>
              <a:rPr sz="14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(support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TLS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1.3)</a:t>
            </a:r>
            <a:endParaRPr sz="14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18731" y="2717292"/>
            <a:ext cx="5459095" cy="4032885"/>
            <a:chOff x="6618731" y="2717292"/>
            <a:chExt cx="5459095" cy="40328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575" y="5757670"/>
              <a:ext cx="992124" cy="992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8731" y="2717292"/>
              <a:ext cx="4599432" cy="1828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570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Free</a:t>
            </a:r>
            <a:r>
              <a:rPr spc="-25" dirty="0"/>
              <a:t> </a:t>
            </a:r>
            <a:r>
              <a:rPr spc="-5" dirty="0"/>
              <a:t>Features</a:t>
            </a:r>
            <a:r>
              <a:rPr spc="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25118"/>
            <a:ext cx="8289925" cy="32797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Globally</a:t>
            </a:r>
            <a:r>
              <a:rPr sz="17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load</a:t>
            </a:r>
            <a:r>
              <a:rPr sz="17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balanced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CDN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 (endpoints)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(Zero</a:t>
            </a:r>
            <a:r>
              <a:rPr sz="17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configuration)</a:t>
            </a:r>
            <a:endParaRPr sz="17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  <a:tabLst>
                <a:tab pos="75628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10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trillions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requests</a:t>
            </a:r>
            <a:r>
              <a:rPr sz="1500" spc="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(10%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on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internet</a:t>
            </a:r>
            <a:r>
              <a:rPr sz="1500" spc="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requests)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  <a:tabLst>
                <a:tab pos="75628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Ranked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fastest</a:t>
            </a:r>
            <a:r>
              <a:rPr sz="1500" spc="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CDN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(in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US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take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34</a:t>
            </a:r>
            <a:r>
              <a:rPr sz="15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ms)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75628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Anycast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(instead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unicast)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like</a:t>
            </a:r>
            <a:r>
              <a:rPr sz="15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smart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routing</a:t>
            </a:r>
            <a:r>
              <a:rPr sz="1500" spc="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(closer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user)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Automatic static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content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caching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(66%</a:t>
            </a:r>
            <a:r>
              <a:rPr sz="17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contents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is</a:t>
            </a:r>
            <a:r>
              <a:rPr sz="1700" spc="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cachable)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Cache</a:t>
            </a:r>
            <a:r>
              <a:rPr sz="17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dynamic</a:t>
            </a:r>
            <a:r>
              <a:rPr sz="17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contents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 (study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changes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 compress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and send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7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changes</a:t>
            </a:r>
            <a:r>
              <a:rPr sz="17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only)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Automatic</a:t>
            </a:r>
            <a:r>
              <a:rPr sz="17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minifying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Always</a:t>
            </a:r>
            <a:r>
              <a:rPr sz="17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online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(100</a:t>
            </a:r>
            <a:r>
              <a:rPr sz="17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404040"/>
                </a:solidFill>
                <a:latin typeface="Myanmar Text"/>
                <a:cs typeface="Myanmar Text"/>
              </a:rPr>
              <a:t>%</a:t>
            </a:r>
            <a:r>
              <a:rPr sz="17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SLA</a:t>
            </a:r>
            <a:r>
              <a:rPr sz="17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7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yanmar Text"/>
                <a:cs typeface="Myanmar Text"/>
              </a:rPr>
              <a:t>enterprise)</a:t>
            </a:r>
            <a:endParaRPr sz="17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Redundant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Servers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DR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75628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Automatic</a:t>
            </a:r>
            <a:r>
              <a:rPr sz="15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Load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balance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based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on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regions</a:t>
            </a:r>
            <a:endParaRPr sz="15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5576" y="5757670"/>
            <a:ext cx="992124" cy="9921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570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Free</a:t>
            </a:r>
            <a:r>
              <a:rPr spc="-25" dirty="0"/>
              <a:t> </a:t>
            </a:r>
            <a:r>
              <a:rPr spc="-5" dirty="0"/>
              <a:t>Features</a:t>
            </a:r>
            <a:r>
              <a:rPr spc="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31889"/>
            <a:ext cx="6165215" cy="12325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Polish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(remove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metadata)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and Mirage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image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optimization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Sanitize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Headers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(for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example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remove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X-Powered-By)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Support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IPv6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(10%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more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faster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than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IPv4)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5576" y="5757670"/>
            <a:ext cx="992124" cy="9921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575" y="2278378"/>
            <a:ext cx="8802624" cy="45796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210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</a:t>
            </a:r>
            <a:r>
              <a:rPr spc="5" dirty="0"/>
              <a:t>o</a:t>
            </a:r>
            <a:r>
              <a:rPr dirty="0"/>
              <a:t>udf</a:t>
            </a:r>
            <a:r>
              <a:rPr spc="5" dirty="0"/>
              <a:t>l</a:t>
            </a:r>
            <a:r>
              <a:rPr dirty="0"/>
              <a:t>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27" y="2327146"/>
            <a:ext cx="10137648" cy="44226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3339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Before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After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4838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Optimize</a:t>
            </a:r>
            <a:r>
              <a:rPr spc="-40" dirty="0"/>
              <a:t> </a:t>
            </a:r>
            <a:r>
              <a:rPr spc="-5" dirty="0"/>
              <a:t>Web</a:t>
            </a:r>
            <a:r>
              <a:rPr spc="-40" dirty="0"/>
              <a:t> </a:t>
            </a:r>
            <a:r>
              <a:rPr spc="-5" dirty="0"/>
              <a:t>Presence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06858"/>
            <a:ext cx="6421120" cy="203009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750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millions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online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people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China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(1/5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all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internet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users)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Myanmar Text"/>
                <a:cs typeface="Myanmar Text"/>
              </a:rPr>
              <a:t>Complex</a:t>
            </a:r>
            <a:r>
              <a:rPr sz="16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yanmar Text"/>
                <a:cs typeface="Myanmar Text"/>
              </a:rPr>
              <a:t>Infrastructure</a:t>
            </a:r>
            <a:r>
              <a:rPr sz="1600" spc="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yanmar Text"/>
                <a:cs typeface="Myanmar Text"/>
              </a:rPr>
              <a:t>&amp;</a:t>
            </a:r>
            <a:r>
              <a:rPr sz="1600" spc="-10" dirty="0">
                <a:solidFill>
                  <a:srgbClr val="404040"/>
                </a:solidFill>
                <a:latin typeface="Myanmar Text"/>
                <a:cs typeface="Myanmar Text"/>
              </a:rPr>
              <a:t> Anti </a:t>
            </a:r>
            <a:r>
              <a:rPr sz="1600" spc="-5" dirty="0">
                <a:solidFill>
                  <a:srgbClr val="404040"/>
                </a:solidFill>
                <a:latin typeface="Myanmar Text"/>
                <a:cs typeface="Myanmar Text"/>
              </a:rPr>
              <a:t>malicious attacks</a:t>
            </a:r>
            <a:endParaRPr sz="16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Alibaba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1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billion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17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minutes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Amazon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increase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revenue</a:t>
            </a:r>
            <a:r>
              <a:rPr sz="18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1%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100</a:t>
            </a:r>
            <a:r>
              <a:rPr sz="18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50%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DDoS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attacks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China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20055" y="4311396"/>
            <a:ext cx="7058025" cy="2438400"/>
            <a:chOff x="5020055" y="4311396"/>
            <a:chExt cx="7058025" cy="2438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576" y="5757670"/>
              <a:ext cx="992124" cy="992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0055" y="4311396"/>
              <a:ext cx="5262372" cy="2241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4838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Optimize</a:t>
            </a:r>
            <a:r>
              <a:rPr spc="-40" dirty="0"/>
              <a:t> </a:t>
            </a:r>
            <a:r>
              <a:rPr spc="-5" dirty="0"/>
              <a:t>Web</a:t>
            </a:r>
            <a:r>
              <a:rPr spc="-40" dirty="0"/>
              <a:t> </a:t>
            </a:r>
            <a:r>
              <a:rPr spc="-5" dirty="0"/>
              <a:t>Presence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31889"/>
            <a:ext cx="3863340" cy="8318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25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CloudFlare’s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endpoints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China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Udacity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Before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After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(In</a:t>
            </a:r>
            <a:r>
              <a:rPr sz="18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China)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6839" y="3621023"/>
            <a:ext cx="10690860" cy="3129280"/>
            <a:chOff x="1386839" y="3621023"/>
            <a:chExt cx="10690860" cy="3129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575" y="5757670"/>
              <a:ext cx="992124" cy="992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839" y="3621023"/>
              <a:ext cx="4590288" cy="19690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5183" y="3622547"/>
              <a:ext cx="4344923" cy="1911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" y="2260090"/>
            <a:ext cx="10828020" cy="44897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4164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Cloudflare’s</a:t>
            </a:r>
            <a:r>
              <a:rPr spc="-85" dirty="0"/>
              <a:t> </a:t>
            </a:r>
            <a:r>
              <a:rPr dirty="0"/>
              <a:t>network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2772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DDoS</a:t>
            </a:r>
            <a:r>
              <a:rPr spc="-40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spc="-5" dirty="0"/>
              <a:t>Rise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57838"/>
            <a:ext cx="7125334" cy="33775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200" spc="-114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Amazon</a:t>
            </a:r>
            <a:r>
              <a:rPr sz="15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was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down</a:t>
            </a:r>
            <a:r>
              <a:rPr sz="15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(15-45</a:t>
            </a:r>
            <a:r>
              <a:rPr sz="1500" spc="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min)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in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2013</a:t>
            </a:r>
            <a:r>
              <a:rPr sz="1500" spc="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lose</a:t>
            </a:r>
            <a:r>
              <a:rPr sz="1500" spc="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5.3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millions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DDoS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as</a:t>
            </a:r>
            <a:r>
              <a:rPr sz="15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Service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(starting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from 5$)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DoS</a:t>
            </a:r>
            <a:r>
              <a:rPr sz="15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DDoS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DRDoS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…</a:t>
            </a:r>
            <a:endParaRPr sz="1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At</a:t>
            </a:r>
            <a:r>
              <a:rPr sz="15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layer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3</a:t>
            </a:r>
            <a:r>
              <a:rPr sz="15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4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TCP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/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UDP /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ACK</a:t>
            </a:r>
            <a:endParaRPr sz="14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Flood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consume</a:t>
            </a:r>
            <a:r>
              <a:rPr sz="14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resources</a:t>
            </a:r>
            <a:endParaRPr sz="1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At</a:t>
            </a:r>
            <a:r>
              <a:rPr sz="15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layer</a:t>
            </a:r>
            <a:r>
              <a:rPr sz="15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7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look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4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slow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page</a:t>
            </a:r>
            <a:endParaRPr sz="1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Cloudflare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protect</a:t>
            </a:r>
            <a:r>
              <a:rPr sz="1500" spc="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from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 DDoS</a:t>
            </a:r>
            <a:r>
              <a:rPr sz="15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in layers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3,4</a:t>
            </a:r>
            <a:r>
              <a:rPr sz="15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and 7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(up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1500" spc="-5" dirty="0">
                <a:solidFill>
                  <a:srgbClr val="404040"/>
                </a:solidFill>
                <a:latin typeface="Myanmar Text"/>
                <a:cs typeface="Myanmar Text"/>
              </a:rPr>
              <a:t> 400</a:t>
            </a:r>
            <a:r>
              <a:rPr sz="15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500" dirty="0">
                <a:solidFill>
                  <a:srgbClr val="404040"/>
                </a:solidFill>
                <a:latin typeface="Myanmar Text"/>
                <a:cs typeface="Myanmar Text"/>
              </a:rPr>
              <a:t>GB)</a:t>
            </a:r>
            <a:endParaRPr sz="15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Still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if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 you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have attack</a:t>
            </a:r>
            <a:r>
              <a:rPr sz="14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then</a:t>
            </a:r>
            <a:r>
              <a:rPr sz="14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can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use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 I’m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under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Attack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(Additional</a:t>
            </a:r>
            <a:r>
              <a:rPr sz="14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Protection)</a:t>
            </a:r>
            <a:endParaRPr sz="14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6285" algn="l"/>
              </a:tabLst>
            </a:pPr>
            <a:r>
              <a:rPr sz="1100" spc="-9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can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customize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block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page</a:t>
            </a:r>
            <a:r>
              <a:rPr sz="14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(Put</a:t>
            </a:r>
            <a:r>
              <a:rPr sz="14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support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email</a:t>
            </a:r>
            <a:r>
              <a:rPr sz="14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4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404040"/>
                </a:solidFill>
                <a:latin typeface="Myanmar Text"/>
                <a:cs typeface="Myanmar Text"/>
              </a:rPr>
              <a:t>phone…)</a:t>
            </a:r>
            <a:endParaRPr sz="14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5283" y="2602992"/>
            <a:ext cx="4765675" cy="4215765"/>
            <a:chOff x="7225283" y="2602992"/>
            <a:chExt cx="4765675" cy="4215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0915" y="5663182"/>
              <a:ext cx="3784091" cy="11551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5283" y="2602992"/>
              <a:ext cx="4765548" cy="2092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143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31889"/>
            <a:ext cx="5335270" cy="163322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80%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device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will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mobile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by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2017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75%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of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mobile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users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give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up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with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4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sec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waiting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Cloudflare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cache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based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on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device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Less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API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communications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155" y="3657600"/>
            <a:ext cx="5644896" cy="3051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652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WAF</a:t>
            </a:r>
            <a:r>
              <a:rPr spc="-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Another</a:t>
            </a:r>
            <a:r>
              <a:rPr spc="-15" dirty="0"/>
              <a:t> </a:t>
            </a:r>
            <a:r>
              <a:rPr dirty="0"/>
              <a:t>Layer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Defense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31889"/>
            <a:ext cx="6705600" cy="283718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Layer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7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(add 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less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than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1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ms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latency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no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taxs)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Protecting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from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Common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vulnerabilities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like XSS</a:t>
            </a:r>
            <a:r>
              <a:rPr sz="18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Injections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OWASP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Top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10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identified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vulnerabilities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Support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ModSecuirty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Rules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Protect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from</a:t>
            </a:r>
            <a:r>
              <a:rPr sz="18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zero-day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vulnerabilities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Reports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PCI</a:t>
            </a:r>
            <a:r>
              <a:rPr sz="1800" spc="-6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Certified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5576" y="5757670"/>
            <a:ext cx="992124" cy="9921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887984"/>
            <a:ext cx="710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Firewall</a:t>
            </a:r>
            <a:r>
              <a:rPr spc="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Another</a:t>
            </a:r>
            <a:r>
              <a:rPr spc="-10" dirty="0"/>
              <a:t> </a:t>
            </a:r>
            <a:r>
              <a:rPr dirty="0"/>
              <a:t>Layer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Defense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441071"/>
            <a:ext cx="6091555" cy="18954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Based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on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score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behavior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It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offset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answering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"challenge“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Allow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Block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Challenge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Simulate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and Threshold</a:t>
            </a:r>
            <a:r>
              <a:rPr sz="18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(Rules)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Use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Tor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browser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(Challenge)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8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block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IPs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932" y="4409947"/>
            <a:ext cx="543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can’t block</a:t>
            </a:r>
            <a:r>
              <a:rPr sz="1800" spc="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whole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country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but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put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4556251"/>
            <a:ext cx="6421120" cy="11487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challenge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You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can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increase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level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some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pages (like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login)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Prevent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automation</a:t>
            </a:r>
            <a:r>
              <a:rPr sz="18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injection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 not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manual</a:t>
            </a:r>
            <a:r>
              <a:rPr sz="18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(not</a:t>
            </a:r>
            <a:r>
              <a:rPr sz="18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404040"/>
                </a:solidFill>
                <a:latin typeface="Myanmar Text"/>
                <a:cs typeface="Myanmar Text"/>
              </a:rPr>
              <a:t>full</a:t>
            </a:r>
            <a:r>
              <a:rPr sz="18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yanmar Text"/>
                <a:cs typeface="Myanmar Text"/>
              </a:rPr>
              <a:t>prove)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61376" y="3416808"/>
            <a:ext cx="4116704" cy="3333115"/>
            <a:chOff x="7961376" y="3416808"/>
            <a:chExt cx="4116704" cy="33331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576" y="5757670"/>
              <a:ext cx="992124" cy="992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1376" y="3416808"/>
              <a:ext cx="4116324" cy="1656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684</Words>
  <Application>Microsoft Office PowerPoint</Application>
  <PresentationFormat>Широкоэкранный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Lucida Sans Unicode</vt:lpstr>
      <vt:lpstr>Myanmar Text</vt:lpstr>
      <vt:lpstr>Office Theme</vt:lpstr>
      <vt:lpstr>Презентация PowerPoint</vt:lpstr>
      <vt:lpstr>Before and After</vt:lpstr>
      <vt:lpstr>Optimize Web Presence</vt:lpstr>
      <vt:lpstr>Optimize Web Presence</vt:lpstr>
      <vt:lpstr>Cloudflare’s network</vt:lpstr>
      <vt:lpstr>DDoS on Rise</vt:lpstr>
      <vt:lpstr>Mobile</vt:lpstr>
      <vt:lpstr>WAF - Another Layer of Defense</vt:lpstr>
      <vt:lpstr>Firewall - Another Layer of Defense</vt:lpstr>
      <vt:lpstr>Firewall - Another Layer of Defense</vt:lpstr>
      <vt:lpstr>SSL for Free</vt:lpstr>
      <vt:lpstr>Free Features - Security</vt:lpstr>
      <vt:lpstr>Free Features - Performance</vt:lpstr>
      <vt:lpstr>Free Features - Performance</vt:lpstr>
      <vt:lpstr>Cloudflare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Zaur</cp:lastModifiedBy>
  <cp:revision>1</cp:revision>
  <dcterms:created xsi:type="dcterms:W3CDTF">2022-11-22T21:23:09Z</dcterms:created>
  <dcterms:modified xsi:type="dcterms:W3CDTF">2022-11-22T21:24:49Z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2022-11-22T00:00:00Z</vt:filetime>
  </property>
</Properties>
</file>