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2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71856" y="233172"/>
            <a:ext cx="8400415" cy="3331845"/>
          </a:xfrm>
          <a:custGeom>
            <a:avLst/>
            <a:gdLst/>
            <a:ahLst/>
            <a:cxnLst/>
            <a:rect l="l" t="t" r="r" b="b"/>
            <a:pathLst>
              <a:path w="8400415" h="3331845">
                <a:moveTo>
                  <a:pt x="8278622" y="0"/>
                </a:moveTo>
                <a:lnTo>
                  <a:pt x="121691" y="0"/>
                </a:lnTo>
                <a:lnTo>
                  <a:pt x="74323" y="9562"/>
                </a:lnTo>
                <a:lnTo>
                  <a:pt x="35642" y="35639"/>
                </a:lnTo>
                <a:lnTo>
                  <a:pt x="9563" y="74312"/>
                </a:lnTo>
                <a:lnTo>
                  <a:pt x="0" y="121665"/>
                </a:lnTo>
                <a:lnTo>
                  <a:pt x="0" y="3209797"/>
                </a:lnTo>
                <a:lnTo>
                  <a:pt x="9563" y="3257151"/>
                </a:lnTo>
                <a:lnTo>
                  <a:pt x="35642" y="3295824"/>
                </a:lnTo>
                <a:lnTo>
                  <a:pt x="74323" y="3321901"/>
                </a:lnTo>
                <a:lnTo>
                  <a:pt x="121691" y="3331464"/>
                </a:lnTo>
                <a:lnTo>
                  <a:pt x="8278622" y="3331464"/>
                </a:lnTo>
                <a:lnTo>
                  <a:pt x="8325975" y="3321901"/>
                </a:lnTo>
                <a:lnTo>
                  <a:pt x="8364648" y="3295824"/>
                </a:lnTo>
                <a:lnTo>
                  <a:pt x="8390725" y="3257151"/>
                </a:lnTo>
                <a:lnTo>
                  <a:pt x="8400288" y="3209797"/>
                </a:lnTo>
                <a:lnTo>
                  <a:pt x="8400288" y="121665"/>
                </a:lnTo>
                <a:lnTo>
                  <a:pt x="8390725" y="74312"/>
                </a:lnTo>
                <a:lnTo>
                  <a:pt x="8364648" y="35639"/>
                </a:lnTo>
                <a:lnTo>
                  <a:pt x="8325975" y="9562"/>
                </a:lnTo>
                <a:lnTo>
                  <a:pt x="82786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1856" y="3678935"/>
            <a:ext cx="8400415" cy="904240"/>
          </a:xfrm>
          <a:custGeom>
            <a:avLst/>
            <a:gdLst/>
            <a:ahLst/>
            <a:cxnLst/>
            <a:rect l="l" t="t" r="r" b="b"/>
            <a:pathLst>
              <a:path w="8400415" h="904239">
                <a:moveTo>
                  <a:pt x="8262493" y="0"/>
                </a:moveTo>
                <a:lnTo>
                  <a:pt x="137756" y="0"/>
                </a:lnTo>
                <a:lnTo>
                  <a:pt x="94213" y="7027"/>
                </a:lnTo>
                <a:lnTo>
                  <a:pt x="56397" y="26594"/>
                </a:lnTo>
                <a:lnTo>
                  <a:pt x="26577" y="56427"/>
                </a:lnTo>
                <a:lnTo>
                  <a:pt x="7022" y="94252"/>
                </a:lnTo>
                <a:lnTo>
                  <a:pt x="0" y="137794"/>
                </a:lnTo>
                <a:lnTo>
                  <a:pt x="0" y="765975"/>
                </a:lnTo>
                <a:lnTo>
                  <a:pt x="7022" y="809518"/>
                </a:lnTo>
                <a:lnTo>
                  <a:pt x="26577" y="847334"/>
                </a:lnTo>
                <a:lnTo>
                  <a:pt x="56397" y="877154"/>
                </a:lnTo>
                <a:lnTo>
                  <a:pt x="94213" y="896709"/>
                </a:lnTo>
                <a:lnTo>
                  <a:pt x="137756" y="903732"/>
                </a:lnTo>
                <a:lnTo>
                  <a:pt x="8262493" y="903732"/>
                </a:lnTo>
                <a:lnTo>
                  <a:pt x="8306035" y="896709"/>
                </a:lnTo>
                <a:lnTo>
                  <a:pt x="8343860" y="877154"/>
                </a:lnTo>
                <a:lnTo>
                  <a:pt x="8373693" y="847334"/>
                </a:lnTo>
                <a:lnTo>
                  <a:pt x="8393260" y="809518"/>
                </a:lnTo>
                <a:lnTo>
                  <a:pt x="8400288" y="765975"/>
                </a:lnTo>
                <a:lnTo>
                  <a:pt x="8400288" y="137794"/>
                </a:lnTo>
                <a:lnTo>
                  <a:pt x="8393260" y="94252"/>
                </a:lnTo>
                <a:lnTo>
                  <a:pt x="8373693" y="56427"/>
                </a:lnTo>
                <a:lnTo>
                  <a:pt x="8343860" y="26594"/>
                </a:lnTo>
                <a:lnTo>
                  <a:pt x="8306035" y="7027"/>
                </a:lnTo>
                <a:lnTo>
                  <a:pt x="82624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356817"/>
            <a:ext cx="761491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4540" y="3738168"/>
            <a:ext cx="7614919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71856" y="1162811"/>
            <a:ext cx="8400415" cy="3878579"/>
          </a:xfrm>
          <a:custGeom>
            <a:avLst/>
            <a:gdLst/>
            <a:ahLst/>
            <a:cxnLst/>
            <a:rect l="l" t="t" r="r" b="b"/>
            <a:pathLst>
              <a:path w="8400415" h="3878579">
                <a:moveTo>
                  <a:pt x="8285099" y="0"/>
                </a:moveTo>
                <a:lnTo>
                  <a:pt x="115189" y="0"/>
                </a:lnTo>
                <a:lnTo>
                  <a:pt x="70353" y="9050"/>
                </a:lnTo>
                <a:lnTo>
                  <a:pt x="33739" y="33734"/>
                </a:lnTo>
                <a:lnTo>
                  <a:pt x="9052" y="70348"/>
                </a:lnTo>
                <a:lnTo>
                  <a:pt x="0" y="115188"/>
                </a:lnTo>
                <a:lnTo>
                  <a:pt x="0" y="3763391"/>
                </a:lnTo>
                <a:lnTo>
                  <a:pt x="9052" y="3808226"/>
                </a:lnTo>
                <a:lnTo>
                  <a:pt x="33739" y="3844840"/>
                </a:lnTo>
                <a:lnTo>
                  <a:pt x="70353" y="3869527"/>
                </a:lnTo>
                <a:lnTo>
                  <a:pt x="115189" y="3878579"/>
                </a:lnTo>
                <a:lnTo>
                  <a:pt x="8285099" y="3878579"/>
                </a:lnTo>
                <a:lnTo>
                  <a:pt x="8329939" y="3869527"/>
                </a:lnTo>
                <a:lnTo>
                  <a:pt x="8366553" y="3844840"/>
                </a:lnTo>
                <a:lnTo>
                  <a:pt x="8391237" y="3808226"/>
                </a:lnTo>
                <a:lnTo>
                  <a:pt x="8400288" y="3763391"/>
                </a:lnTo>
                <a:lnTo>
                  <a:pt x="8400288" y="115188"/>
                </a:lnTo>
                <a:lnTo>
                  <a:pt x="8391237" y="70348"/>
                </a:lnTo>
                <a:lnTo>
                  <a:pt x="8366553" y="33734"/>
                </a:lnTo>
                <a:lnTo>
                  <a:pt x="8329939" y="9050"/>
                </a:lnTo>
                <a:lnTo>
                  <a:pt x="8285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1856" y="0"/>
            <a:ext cx="8400415" cy="1050290"/>
          </a:xfrm>
          <a:custGeom>
            <a:avLst/>
            <a:gdLst/>
            <a:ahLst/>
            <a:cxnLst/>
            <a:rect l="l" t="t" r="r" b="b"/>
            <a:pathLst>
              <a:path w="8400415" h="1050290">
                <a:moveTo>
                  <a:pt x="8400288" y="0"/>
                </a:moveTo>
                <a:lnTo>
                  <a:pt x="0" y="0"/>
                </a:lnTo>
                <a:lnTo>
                  <a:pt x="0" y="938784"/>
                </a:lnTo>
                <a:lnTo>
                  <a:pt x="8738" y="982098"/>
                </a:lnTo>
                <a:lnTo>
                  <a:pt x="32569" y="1017460"/>
                </a:lnTo>
                <a:lnTo>
                  <a:pt x="67915" y="1041296"/>
                </a:lnTo>
                <a:lnTo>
                  <a:pt x="111201" y="1050036"/>
                </a:lnTo>
                <a:lnTo>
                  <a:pt x="8289036" y="1050036"/>
                </a:lnTo>
                <a:lnTo>
                  <a:pt x="8332350" y="1041296"/>
                </a:lnTo>
                <a:lnTo>
                  <a:pt x="8367712" y="1017460"/>
                </a:lnTo>
                <a:lnTo>
                  <a:pt x="8391548" y="982098"/>
                </a:lnTo>
                <a:lnTo>
                  <a:pt x="8400288" y="938784"/>
                </a:lnTo>
                <a:lnTo>
                  <a:pt x="8400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00355"/>
            <a:ext cx="807211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213865"/>
            <a:ext cx="8072120" cy="257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56817"/>
            <a:ext cx="6277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800000"/>
                </a:solidFill>
                <a:latin typeface="Arial"/>
                <a:cs typeface="Arial"/>
              </a:rPr>
              <a:t>Cloud</a:t>
            </a:r>
            <a:r>
              <a:rPr sz="7200" b="1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7200" b="1" dirty="0">
                <a:solidFill>
                  <a:srgbClr val="800000"/>
                </a:solidFill>
                <a:latin typeface="Arial"/>
                <a:cs typeface="Arial"/>
              </a:rPr>
              <a:t>Storage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61118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</a:t>
            </a:r>
            <a:r>
              <a:rPr spc="-3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Editing</a:t>
            </a:r>
            <a:r>
              <a:rPr spc="-45" dirty="0"/>
              <a:t> </a:t>
            </a:r>
            <a:r>
              <a:rPr dirty="0"/>
              <a:t>online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920" y="1215974"/>
            <a:ext cx="5572125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According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 survey,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20%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respondents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cloud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storage</a:t>
            </a:r>
            <a:endParaRPr sz="2400">
              <a:latin typeface="Microsoft Sans Serif"/>
              <a:cs typeface="Microsoft Sans Serif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→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Because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online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editing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Allow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multiple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people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collaborate</a:t>
            </a:r>
            <a:endParaRPr sz="2400">
              <a:latin typeface="Microsoft Sans Serif"/>
              <a:cs typeface="Microsoft Sans Serif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→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single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file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document</a:t>
            </a:r>
            <a:endParaRPr sz="2400">
              <a:latin typeface="Microsoft Sans Serif"/>
              <a:cs typeface="Microsoft Sans Serif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→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same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30111" y="1203960"/>
            <a:ext cx="2330450" cy="3689985"/>
            <a:chOff x="6230111" y="1203960"/>
            <a:chExt cx="2330450" cy="3689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0111" y="1203960"/>
              <a:ext cx="2330195" cy="20162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4951" y="3395472"/>
              <a:ext cx="1598676" cy="14980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47077" y="3016758"/>
              <a:ext cx="368300" cy="767080"/>
            </a:xfrm>
            <a:custGeom>
              <a:avLst/>
              <a:gdLst/>
              <a:ahLst/>
              <a:cxnLst/>
              <a:rect l="l" t="t" r="r" b="b"/>
              <a:pathLst>
                <a:path w="368300" h="767079">
                  <a:moveTo>
                    <a:pt x="104252" y="165908"/>
                  </a:moveTo>
                  <a:lnTo>
                    <a:pt x="69574" y="181523"/>
                  </a:lnTo>
                  <a:lnTo>
                    <a:pt x="333248" y="767080"/>
                  </a:lnTo>
                  <a:lnTo>
                    <a:pt x="368046" y="751459"/>
                  </a:lnTo>
                  <a:lnTo>
                    <a:pt x="104252" y="165908"/>
                  </a:lnTo>
                  <a:close/>
                </a:path>
                <a:path w="368300" h="767079">
                  <a:moveTo>
                    <a:pt x="8636" y="0"/>
                  </a:moveTo>
                  <a:lnTo>
                    <a:pt x="0" y="212852"/>
                  </a:lnTo>
                  <a:lnTo>
                    <a:pt x="69574" y="181523"/>
                  </a:lnTo>
                  <a:lnTo>
                    <a:pt x="61722" y="164084"/>
                  </a:lnTo>
                  <a:lnTo>
                    <a:pt x="96393" y="148462"/>
                  </a:lnTo>
                  <a:lnTo>
                    <a:pt x="142993" y="148462"/>
                  </a:lnTo>
                  <a:lnTo>
                    <a:pt x="173736" y="134619"/>
                  </a:lnTo>
                  <a:lnTo>
                    <a:pt x="8636" y="0"/>
                  </a:lnTo>
                  <a:close/>
                </a:path>
                <a:path w="368300" h="767079">
                  <a:moveTo>
                    <a:pt x="96393" y="148462"/>
                  </a:moveTo>
                  <a:lnTo>
                    <a:pt x="61722" y="164084"/>
                  </a:lnTo>
                  <a:lnTo>
                    <a:pt x="69574" y="181523"/>
                  </a:lnTo>
                  <a:lnTo>
                    <a:pt x="104252" y="165908"/>
                  </a:lnTo>
                  <a:lnTo>
                    <a:pt x="96393" y="148462"/>
                  </a:lnTo>
                  <a:close/>
                </a:path>
                <a:path w="368300" h="767079">
                  <a:moveTo>
                    <a:pt x="142993" y="148462"/>
                  </a:moveTo>
                  <a:lnTo>
                    <a:pt x="96393" y="148462"/>
                  </a:lnTo>
                  <a:lnTo>
                    <a:pt x="104252" y="165908"/>
                  </a:lnTo>
                  <a:lnTo>
                    <a:pt x="142993" y="148462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67564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Potential</a:t>
            </a:r>
            <a:r>
              <a:rPr spc="-45" dirty="0"/>
              <a:t> </a:t>
            </a:r>
            <a:r>
              <a:rPr dirty="0"/>
              <a:t>Concerns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1778"/>
            <a:ext cx="509778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Based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survey,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77%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respondents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concern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about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problem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security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Possible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attacked by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hackers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Not </a:t>
            </a:r>
            <a:r>
              <a:rPr sz="2400" spc="-5" dirty="0">
                <a:latin typeface="Microsoft Sans Serif"/>
                <a:cs typeface="Microsoft Sans Serif"/>
              </a:rPr>
              <a:t>100%</a:t>
            </a:r>
            <a:r>
              <a:rPr sz="2400" dirty="0">
                <a:latin typeface="Microsoft Sans Serif"/>
                <a:cs typeface="Microsoft Sans Serif"/>
              </a:rPr>
              <a:t> safe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Sensitive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information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stolen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69864" y="1229867"/>
            <a:ext cx="2528570" cy="3595370"/>
            <a:chOff x="5769864" y="1229867"/>
            <a:chExt cx="2528570" cy="3595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864" y="1229867"/>
              <a:ext cx="2031491" cy="19842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748" y="3476244"/>
              <a:ext cx="1551431" cy="1348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78142" y="2974085"/>
              <a:ext cx="323215" cy="914400"/>
            </a:xfrm>
            <a:custGeom>
              <a:avLst/>
              <a:gdLst/>
              <a:ahLst/>
              <a:cxnLst/>
              <a:rect l="l" t="t" r="r" b="b"/>
              <a:pathLst>
                <a:path w="323215" h="914400">
                  <a:moveTo>
                    <a:pt x="109632" y="177374"/>
                  </a:moveTo>
                  <a:lnTo>
                    <a:pt x="73085" y="188142"/>
                  </a:lnTo>
                  <a:lnTo>
                    <a:pt x="286638" y="914374"/>
                  </a:lnTo>
                  <a:lnTo>
                    <a:pt x="323214" y="903630"/>
                  </a:lnTo>
                  <a:lnTo>
                    <a:pt x="109632" y="177374"/>
                  </a:lnTo>
                  <a:close/>
                </a:path>
                <a:path w="323215" h="914400">
                  <a:moveTo>
                    <a:pt x="37591" y="0"/>
                  </a:moveTo>
                  <a:lnTo>
                    <a:pt x="0" y="209676"/>
                  </a:lnTo>
                  <a:lnTo>
                    <a:pt x="73085" y="188142"/>
                  </a:lnTo>
                  <a:lnTo>
                    <a:pt x="67690" y="169799"/>
                  </a:lnTo>
                  <a:lnTo>
                    <a:pt x="104266" y="159131"/>
                  </a:lnTo>
                  <a:lnTo>
                    <a:pt x="171546" y="159131"/>
                  </a:lnTo>
                  <a:lnTo>
                    <a:pt x="182752" y="155828"/>
                  </a:lnTo>
                  <a:lnTo>
                    <a:pt x="37591" y="0"/>
                  </a:lnTo>
                  <a:close/>
                </a:path>
                <a:path w="323215" h="914400">
                  <a:moveTo>
                    <a:pt x="104266" y="159131"/>
                  </a:moveTo>
                  <a:lnTo>
                    <a:pt x="67690" y="169799"/>
                  </a:lnTo>
                  <a:lnTo>
                    <a:pt x="73085" y="188142"/>
                  </a:lnTo>
                  <a:lnTo>
                    <a:pt x="109632" y="177374"/>
                  </a:lnTo>
                  <a:lnTo>
                    <a:pt x="104266" y="159131"/>
                  </a:lnTo>
                  <a:close/>
                </a:path>
                <a:path w="323215" h="914400">
                  <a:moveTo>
                    <a:pt x="171546" y="159131"/>
                  </a:moveTo>
                  <a:lnTo>
                    <a:pt x="104266" y="159131"/>
                  </a:lnTo>
                  <a:lnTo>
                    <a:pt x="109632" y="177374"/>
                  </a:lnTo>
                  <a:lnTo>
                    <a:pt x="171546" y="159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3319"/>
            <a:ext cx="7694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Potential</a:t>
            </a:r>
            <a:r>
              <a:rPr sz="3200" spc="-50" dirty="0"/>
              <a:t> </a:t>
            </a:r>
            <a:r>
              <a:rPr sz="3200" dirty="0"/>
              <a:t>Concerns</a:t>
            </a:r>
            <a:r>
              <a:rPr sz="3200" spc="-35" dirty="0"/>
              <a:t> </a:t>
            </a:r>
            <a:r>
              <a:rPr sz="3200" dirty="0"/>
              <a:t>-</a:t>
            </a:r>
            <a:r>
              <a:rPr sz="3200" spc="-15" dirty="0"/>
              <a:t> </a:t>
            </a:r>
            <a:r>
              <a:rPr sz="3200" spc="-5" dirty="0"/>
              <a:t>Technical</a:t>
            </a:r>
            <a:r>
              <a:rPr sz="3200" spc="-45" dirty="0"/>
              <a:t> </a:t>
            </a:r>
            <a:r>
              <a:rPr sz="3200" dirty="0"/>
              <a:t>Problem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71778"/>
            <a:ext cx="5224145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Based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survey,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15%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respondents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concern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about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technical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problem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Network</a:t>
            </a:r>
            <a:r>
              <a:rPr sz="2400" spc="-5" dirty="0">
                <a:latin typeface="Microsoft Sans Serif"/>
                <a:cs typeface="Microsoft Sans Serif"/>
              </a:rPr>
              <a:t> problems</a:t>
            </a:r>
            <a:endParaRPr sz="2400">
              <a:latin typeface="Microsoft Sans Serif"/>
              <a:cs typeface="Microsoft Sans Serif"/>
            </a:endParaRPr>
          </a:p>
          <a:p>
            <a:pPr marL="350520" marR="508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→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Internet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connection,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cloud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storage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system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can’t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function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54496" y="1339596"/>
            <a:ext cx="2284730" cy="3543300"/>
            <a:chOff x="6254496" y="1339596"/>
            <a:chExt cx="2284730" cy="3543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496" y="1339596"/>
              <a:ext cx="2284476" cy="1676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8316" y="3451860"/>
              <a:ext cx="1647443" cy="14310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17054" y="2843022"/>
              <a:ext cx="190500" cy="996315"/>
            </a:xfrm>
            <a:custGeom>
              <a:avLst/>
              <a:gdLst/>
              <a:ahLst/>
              <a:cxnLst/>
              <a:rect l="l" t="t" r="r" b="b"/>
              <a:pathLst>
                <a:path w="190500" h="996314">
                  <a:moveTo>
                    <a:pt x="114305" y="190372"/>
                  </a:moveTo>
                  <a:lnTo>
                    <a:pt x="76205" y="190626"/>
                  </a:lnTo>
                  <a:lnTo>
                    <a:pt x="81788" y="996187"/>
                  </a:lnTo>
                  <a:lnTo>
                    <a:pt x="119888" y="995806"/>
                  </a:lnTo>
                  <a:lnTo>
                    <a:pt x="114305" y="190372"/>
                  </a:lnTo>
                  <a:close/>
                </a:path>
                <a:path w="190500" h="996314">
                  <a:moveTo>
                    <a:pt x="93979" y="0"/>
                  </a:moveTo>
                  <a:lnTo>
                    <a:pt x="0" y="191134"/>
                  </a:lnTo>
                  <a:lnTo>
                    <a:pt x="76205" y="190626"/>
                  </a:lnTo>
                  <a:lnTo>
                    <a:pt x="76073" y="171576"/>
                  </a:lnTo>
                  <a:lnTo>
                    <a:pt x="181073" y="171322"/>
                  </a:lnTo>
                  <a:lnTo>
                    <a:pt x="93979" y="0"/>
                  </a:lnTo>
                  <a:close/>
                </a:path>
                <a:path w="190500" h="996314">
                  <a:moveTo>
                    <a:pt x="114173" y="171322"/>
                  </a:moveTo>
                  <a:lnTo>
                    <a:pt x="76073" y="171576"/>
                  </a:lnTo>
                  <a:lnTo>
                    <a:pt x="76205" y="190626"/>
                  </a:lnTo>
                  <a:lnTo>
                    <a:pt x="114305" y="190372"/>
                  </a:lnTo>
                  <a:lnTo>
                    <a:pt x="114173" y="171322"/>
                  </a:lnTo>
                  <a:close/>
                </a:path>
                <a:path w="190500" h="996314">
                  <a:moveTo>
                    <a:pt x="181073" y="171322"/>
                  </a:moveTo>
                  <a:lnTo>
                    <a:pt x="114173" y="171322"/>
                  </a:lnTo>
                  <a:lnTo>
                    <a:pt x="114305" y="190372"/>
                  </a:lnTo>
                  <a:lnTo>
                    <a:pt x="190500" y="189864"/>
                  </a:lnTo>
                  <a:lnTo>
                    <a:pt x="181073" y="171322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3319"/>
            <a:ext cx="7179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Potential</a:t>
            </a:r>
            <a:r>
              <a:rPr sz="3200" spc="-55" dirty="0"/>
              <a:t> </a:t>
            </a:r>
            <a:r>
              <a:rPr sz="3200" dirty="0"/>
              <a:t>Concerns</a:t>
            </a:r>
            <a:r>
              <a:rPr sz="3200" spc="-35" dirty="0"/>
              <a:t> </a:t>
            </a:r>
            <a:r>
              <a:rPr sz="3200" dirty="0"/>
              <a:t>-</a:t>
            </a:r>
            <a:r>
              <a:rPr sz="3200" spc="-15" dirty="0"/>
              <a:t> </a:t>
            </a:r>
            <a:r>
              <a:rPr sz="3200" dirty="0"/>
              <a:t>Data</a:t>
            </a:r>
            <a:r>
              <a:rPr sz="3200" spc="-40" dirty="0"/>
              <a:t> </a:t>
            </a:r>
            <a:r>
              <a:rPr sz="3200" dirty="0"/>
              <a:t>Ownership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271778"/>
            <a:ext cx="502348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Based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survey,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8%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respondents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concern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about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ownership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problem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Microsoft Sans Serif"/>
                <a:cs typeface="Microsoft Sans Serif"/>
              </a:rPr>
              <a:t>Hard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identify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data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owner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333333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Have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lots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</a:t>
            </a:r>
            <a:r>
              <a:rPr sz="2400" spc="-5" dirty="0">
                <a:latin typeface="Microsoft Sans Serif"/>
                <a:cs typeface="Microsoft Sans Serif"/>
              </a:rPr>
              <a:t>ownership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questions</a:t>
            </a:r>
            <a:endParaRPr sz="2400">
              <a:latin typeface="Microsoft Sans Serif"/>
              <a:cs typeface="Microsoft Sans Serif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→ “Who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type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upload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data”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92011" y="1316736"/>
            <a:ext cx="2202180" cy="3497579"/>
            <a:chOff x="6192011" y="1316736"/>
            <a:chExt cx="2202180" cy="34975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0775" y="1316736"/>
              <a:ext cx="1423416" cy="19354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2011" y="3465575"/>
              <a:ext cx="1549908" cy="1348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66914" y="2952750"/>
              <a:ext cx="190500" cy="728980"/>
            </a:xfrm>
            <a:custGeom>
              <a:avLst/>
              <a:gdLst/>
              <a:ahLst/>
              <a:cxnLst/>
              <a:rect l="l" t="t" r="r" b="b"/>
              <a:pathLst>
                <a:path w="190500" h="728979">
                  <a:moveTo>
                    <a:pt x="75942" y="188591"/>
                  </a:moveTo>
                  <a:lnTo>
                    <a:pt x="36449" y="725805"/>
                  </a:lnTo>
                  <a:lnTo>
                    <a:pt x="74549" y="728599"/>
                  </a:lnTo>
                  <a:lnTo>
                    <a:pt x="113920" y="191383"/>
                  </a:lnTo>
                  <a:lnTo>
                    <a:pt x="75942" y="188591"/>
                  </a:lnTo>
                  <a:close/>
                </a:path>
                <a:path w="190500" h="728979">
                  <a:moveTo>
                    <a:pt x="178690" y="169544"/>
                  </a:moveTo>
                  <a:lnTo>
                    <a:pt x="77342" y="169544"/>
                  </a:lnTo>
                  <a:lnTo>
                    <a:pt x="115315" y="172338"/>
                  </a:lnTo>
                  <a:lnTo>
                    <a:pt x="113920" y="191383"/>
                  </a:lnTo>
                  <a:lnTo>
                    <a:pt x="189991" y="196976"/>
                  </a:lnTo>
                  <a:lnTo>
                    <a:pt x="178690" y="169544"/>
                  </a:lnTo>
                  <a:close/>
                </a:path>
                <a:path w="190500" h="728979">
                  <a:moveTo>
                    <a:pt x="77342" y="169544"/>
                  </a:moveTo>
                  <a:lnTo>
                    <a:pt x="75942" y="188591"/>
                  </a:lnTo>
                  <a:lnTo>
                    <a:pt x="113920" y="191383"/>
                  </a:lnTo>
                  <a:lnTo>
                    <a:pt x="115315" y="172338"/>
                  </a:lnTo>
                  <a:lnTo>
                    <a:pt x="77342" y="169544"/>
                  </a:lnTo>
                  <a:close/>
                </a:path>
                <a:path w="190500" h="728979">
                  <a:moveTo>
                    <a:pt x="108838" y="0"/>
                  </a:moveTo>
                  <a:lnTo>
                    <a:pt x="0" y="183006"/>
                  </a:lnTo>
                  <a:lnTo>
                    <a:pt x="75942" y="188591"/>
                  </a:lnTo>
                  <a:lnTo>
                    <a:pt x="77342" y="169544"/>
                  </a:lnTo>
                  <a:lnTo>
                    <a:pt x="178690" y="169544"/>
                  </a:lnTo>
                  <a:lnTo>
                    <a:pt x="1088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292417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71778"/>
            <a:ext cx="3864610" cy="341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4</a:t>
            </a:r>
            <a:r>
              <a:rPr sz="24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Types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endParaRPr sz="2400">
              <a:latin typeface="Microsoft Sans Serif"/>
              <a:cs typeface="Microsoft Sans Serif"/>
            </a:endParaRPr>
          </a:p>
          <a:p>
            <a:pPr marL="419734" lvl="1" indent="-344170">
              <a:lnSpc>
                <a:spcPct val="100000"/>
              </a:lnSpc>
              <a:buAutoNum type="arabicPeriod"/>
              <a:tabLst>
                <a:tab pos="419734" algn="l"/>
                <a:tab pos="420370" algn="l"/>
              </a:tabLst>
            </a:pPr>
            <a:r>
              <a:rPr sz="2000" dirty="0">
                <a:solidFill>
                  <a:srgbClr val="333333"/>
                </a:solidFill>
                <a:latin typeface="Microsoft Sans Serif"/>
                <a:cs typeface="Microsoft Sans Serif"/>
              </a:rPr>
              <a:t>Personal</a:t>
            </a:r>
            <a:endParaRPr sz="2000">
              <a:latin typeface="Microsoft Sans Serif"/>
              <a:cs typeface="Microsoft Sans Serif"/>
            </a:endParaRPr>
          </a:p>
          <a:p>
            <a:pPr marL="419734" lvl="1" indent="-344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19734" algn="l"/>
                <a:tab pos="420370" algn="l"/>
              </a:tabLst>
            </a:pPr>
            <a:r>
              <a:rPr sz="2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Public</a:t>
            </a:r>
            <a:endParaRPr sz="2000">
              <a:latin typeface="Microsoft Sans Serif"/>
              <a:cs typeface="Microsoft Sans Serif"/>
            </a:endParaRPr>
          </a:p>
          <a:p>
            <a:pPr marL="419734" lvl="1" indent="-344170">
              <a:lnSpc>
                <a:spcPct val="100000"/>
              </a:lnSpc>
              <a:buAutoNum type="arabicPeriod"/>
              <a:tabLst>
                <a:tab pos="419734" algn="l"/>
                <a:tab pos="420370" algn="l"/>
              </a:tabLst>
            </a:pPr>
            <a:r>
              <a:rPr sz="2000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</a:t>
            </a:r>
            <a:endParaRPr sz="2000">
              <a:latin typeface="Microsoft Sans Serif"/>
              <a:cs typeface="Microsoft Sans Serif"/>
            </a:endParaRPr>
          </a:p>
          <a:p>
            <a:pPr marL="419734" lvl="1" indent="-344170">
              <a:lnSpc>
                <a:spcPct val="100000"/>
              </a:lnSpc>
              <a:buAutoNum type="arabicPeriod"/>
              <a:tabLst>
                <a:tab pos="419734" algn="l"/>
                <a:tab pos="420370" algn="l"/>
              </a:tabLst>
            </a:pPr>
            <a:r>
              <a:rPr sz="2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Hybrid</a:t>
            </a:r>
            <a:endParaRPr sz="20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spcBef>
                <a:spcPts val="1675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Examples</a:t>
            </a:r>
            <a:endParaRPr sz="2400">
              <a:latin typeface="Microsoft Sans Serif"/>
              <a:cs typeface="Microsoft Sans Serif"/>
            </a:endParaRPr>
          </a:p>
          <a:p>
            <a:pPr marL="393700" indent="-3181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94335" algn="l"/>
              </a:tabLst>
            </a:pPr>
            <a:r>
              <a:rPr sz="2000" dirty="0">
                <a:solidFill>
                  <a:srgbClr val="333333"/>
                </a:solidFill>
                <a:latin typeface="Microsoft Sans Serif"/>
                <a:cs typeface="Microsoft Sans Serif"/>
              </a:rPr>
              <a:t>Google</a:t>
            </a:r>
            <a:r>
              <a:rPr sz="20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Drive</a:t>
            </a:r>
            <a:endParaRPr sz="2000">
              <a:latin typeface="Microsoft Sans Serif"/>
              <a:cs typeface="Microsoft Sans Serif"/>
            </a:endParaRPr>
          </a:p>
          <a:p>
            <a:pPr marL="393700" indent="-318135">
              <a:lnSpc>
                <a:spcPct val="100000"/>
              </a:lnSpc>
              <a:buFont typeface="Wingdings"/>
              <a:buChar char=""/>
              <a:tabLst>
                <a:tab pos="394335" algn="l"/>
              </a:tabLst>
            </a:pPr>
            <a:r>
              <a:rPr sz="2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iCloud</a:t>
            </a:r>
            <a:endParaRPr sz="2000">
              <a:latin typeface="Microsoft Sans Serif"/>
              <a:cs typeface="Microsoft Sans Serif"/>
            </a:endParaRPr>
          </a:p>
          <a:p>
            <a:pPr marL="393700" indent="-318135">
              <a:lnSpc>
                <a:spcPct val="100000"/>
              </a:lnSpc>
              <a:buFont typeface="Wingdings"/>
              <a:buChar char=""/>
              <a:tabLst>
                <a:tab pos="394335" algn="l"/>
              </a:tabLst>
            </a:pPr>
            <a:r>
              <a:rPr sz="2000" dirty="0">
                <a:solidFill>
                  <a:srgbClr val="333333"/>
                </a:solidFill>
                <a:latin typeface="Microsoft Sans Serif"/>
                <a:cs typeface="Microsoft Sans Serif"/>
              </a:rPr>
              <a:t>SkyDrive</a:t>
            </a:r>
            <a:endParaRPr sz="2000">
              <a:latin typeface="Microsoft Sans Serif"/>
              <a:cs typeface="Microsoft Sans Serif"/>
            </a:endParaRPr>
          </a:p>
          <a:p>
            <a:pPr marL="393700" indent="-3181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94335" algn="l"/>
              </a:tabLst>
            </a:pPr>
            <a:r>
              <a:rPr sz="2000" dirty="0">
                <a:solidFill>
                  <a:srgbClr val="333333"/>
                </a:solidFill>
                <a:latin typeface="Microsoft Sans Serif"/>
                <a:cs typeface="Microsoft Sans Serif"/>
              </a:rPr>
              <a:t>Dropbox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7143" y="1598675"/>
            <a:ext cx="1748027" cy="158800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95600" y="2938272"/>
            <a:ext cx="4898390" cy="1862455"/>
            <a:chOff x="2895600" y="2938272"/>
            <a:chExt cx="4898390" cy="18624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2032" y="3675888"/>
              <a:ext cx="1441704" cy="1124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5600" y="2938272"/>
              <a:ext cx="3581400" cy="737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79616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Possible</a:t>
            </a:r>
            <a:r>
              <a:rPr spc="-35" dirty="0"/>
              <a:t> </a:t>
            </a:r>
            <a:r>
              <a:rPr dirty="0"/>
              <a:t>Application</a:t>
            </a:r>
            <a:r>
              <a:rPr spc="-5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Future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71778"/>
            <a:ext cx="77939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41605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40%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interviewees</a:t>
            </a:r>
            <a:r>
              <a:rPr sz="240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who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didn’t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use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before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would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like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try</a:t>
            </a:r>
            <a:r>
              <a:rPr sz="24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due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big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trend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using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it</a:t>
            </a:r>
            <a:endParaRPr sz="2400">
              <a:latin typeface="Microsoft Sans Serif"/>
              <a:cs typeface="Microsoft Sans Serif"/>
            </a:endParaRPr>
          </a:p>
          <a:p>
            <a:pPr marL="393700" marR="34163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Another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40%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because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its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convenience</a:t>
            </a:r>
            <a:r>
              <a:rPr sz="2400" spc="6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share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 </a:t>
            </a:r>
            <a:r>
              <a:rPr sz="2400" spc="-6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others</a:t>
            </a:r>
            <a:endParaRPr sz="24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One-fifth</a:t>
            </a:r>
            <a:r>
              <a:rPr sz="24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enjoy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editing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others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at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same</a:t>
            </a:r>
            <a:endParaRPr sz="2400">
              <a:latin typeface="Microsoft Sans Serif"/>
              <a:cs typeface="Microsoft Sans Serif"/>
            </a:endParaRPr>
          </a:p>
          <a:p>
            <a:pPr marL="393700">
              <a:lnSpc>
                <a:spcPct val="100000"/>
              </a:lnSpc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endParaRPr sz="2400">
              <a:latin typeface="Microsoft Sans Serif"/>
              <a:cs typeface="Microsoft Sans Serif"/>
            </a:endParaRPr>
          </a:p>
          <a:p>
            <a:pPr marL="393700" marR="23495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This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survey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result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indicates</a:t>
            </a:r>
            <a:r>
              <a:rPr sz="2400" spc="6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there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will</a:t>
            </a:r>
            <a:r>
              <a:rPr sz="24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more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possible </a:t>
            </a:r>
            <a:r>
              <a:rPr sz="2400" spc="-6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applications</a:t>
            </a:r>
            <a:r>
              <a:rPr sz="2400" spc="7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future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265557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71778"/>
            <a:ext cx="716724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100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top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IT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innovation</a:t>
            </a:r>
            <a:endParaRPr sz="24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Being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widely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used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recent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years</a:t>
            </a:r>
            <a:endParaRPr sz="24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Bring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conveniences</a:t>
            </a:r>
            <a:r>
              <a:rPr sz="2400" spc="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all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users</a:t>
            </a:r>
            <a:endParaRPr sz="24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Have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potential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dangers</a:t>
            </a:r>
            <a:endParaRPr sz="24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Users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should</a:t>
            </a:r>
            <a:r>
              <a:rPr sz="2400" spc="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careful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security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problems</a:t>
            </a:r>
            <a:endParaRPr sz="2400">
              <a:latin typeface="Microsoft Sans Serif"/>
              <a:cs typeface="Microsoft Sans Serif"/>
            </a:endParaRPr>
          </a:p>
          <a:p>
            <a:pPr marL="393700" marR="5080" indent="-381635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We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suggest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system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providers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 </a:t>
            </a:r>
            <a:r>
              <a:rPr sz="2400" spc="-6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improve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it</a:t>
            </a:r>
            <a:endParaRPr sz="2400">
              <a:latin typeface="Microsoft Sans Serif"/>
              <a:cs typeface="Microsoft Sans Serif"/>
            </a:endParaRPr>
          </a:p>
          <a:p>
            <a:pPr marL="393700" indent="-381635">
              <a:lnSpc>
                <a:spcPct val="100000"/>
              </a:lnSpc>
              <a:spcBef>
                <a:spcPts val="5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trend</a:t>
            </a:r>
            <a:r>
              <a:rPr sz="24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using</a:t>
            </a:r>
            <a:r>
              <a:rPr sz="2400" spc="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system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will</a:t>
            </a:r>
            <a:endParaRPr sz="2400">
              <a:latin typeface="Microsoft Sans Serif"/>
              <a:cs typeface="Microsoft Sans Serif"/>
            </a:endParaRPr>
          </a:p>
          <a:p>
            <a:pPr marL="393700">
              <a:lnSpc>
                <a:spcPct val="100000"/>
              </a:lnSpc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continue</a:t>
            </a:r>
            <a:r>
              <a:rPr sz="2400" spc="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rise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1856" y="233172"/>
            <a:ext cx="8400415" cy="3868420"/>
            <a:chOff x="371856" y="233172"/>
            <a:chExt cx="8400415" cy="3868420"/>
          </a:xfrm>
        </p:grpSpPr>
        <p:sp>
          <p:nvSpPr>
            <p:cNvPr id="3" name="object 3"/>
            <p:cNvSpPr/>
            <p:nvPr/>
          </p:nvSpPr>
          <p:spPr>
            <a:xfrm>
              <a:off x="371856" y="233172"/>
              <a:ext cx="8400415" cy="3868420"/>
            </a:xfrm>
            <a:custGeom>
              <a:avLst/>
              <a:gdLst/>
              <a:ahLst/>
              <a:cxnLst/>
              <a:rect l="l" t="t" r="r" b="b"/>
              <a:pathLst>
                <a:path w="8400415" h="3868420">
                  <a:moveTo>
                    <a:pt x="8292973" y="0"/>
                  </a:moveTo>
                  <a:lnTo>
                    <a:pt x="107378" y="0"/>
                  </a:lnTo>
                  <a:lnTo>
                    <a:pt x="65579" y="8445"/>
                  </a:lnTo>
                  <a:lnTo>
                    <a:pt x="31448" y="31464"/>
                  </a:lnTo>
                  <a:lnTo>
                    <a:pt x="8437" y="65579"/>
                  </a:lnTo>
                  <a:lnTo>
                    <a:pt x="0" y="107314"/>
                  </a:lnTo>
                  <a:lnTo>
                    <a:pt x="0" y="3760533"/>
                  </a:lnTo>
                  <a:lnTo>
                    <a:pt x="8437" y="3802332"/>
                  </a:lnTo>
                  <a:lnTo>
                    <a:pt x="31448" y="3836463"/>
                  </a:lnTo>
                  <a:lnTo>
                    <a:pt x="65579" y="3859474"/>
                  </a:lnTo>
                  <a:lnTo>
                    <a:pt x="107378" y="3867912"/>
                  </a:lnTo>
                  <a:lnTo>
                    <a:pt x="8292973" y="3867912"/>
                  </a:lnTo>
                  <a:lnTo>
                    <a:pt x="8334708" y="3859474"/>
                  </a:lnTo>
                  <a:lnTo>
                    <a:pt x="8368823" y="3836463"/>
                  </a:lnTo>
                  <a:lnTo>
                    <a:pt x="8391842" y="3802332"/>
                  </a:lnTo>
                  <a:lnTo>
                    <a:pt x="8400288" y="3760533"/>
                  </a:lnTo>
                  <a:lnTo>
                    <a:pt x="8400288" y="107314"/>
                  </a:lnTo>
                  <a:lnTo>
                    <a:pt x="8391842" y="65579"/>
                  </a:lnTo>
                  <a:lnTo>
                    <a:pt x="8368823" y="31464"/>
                  </a:lnTo>
                  <a:lnTo>
                    <a:pt x="8334708" y="8445"/>
                  </a:lnTo>
                  <a:lnTo>
                    <a:pt x="8292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479" y="630936"/>
              <a:ext cx="4631436" cy="2913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474662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Presentation</a:t>
            </a:r>
            <a:r>
              <a:rPr spc="-90" dirty="0"/>
              <a:t> </a:t>
            </a:r>
            <a:r>
              <a:rPr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268729"/>
            <a:ext cx="3576954" cy="322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32434" algn="l"/>
              </a:tabLst>
            </a:pPr>
            <a:r>
              <a:rPr sz="30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Definition</a:t>
            </a:r>
            <a:endParaRPr sz="300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3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History</a:t>
            </a:r>
            <a:endParaRPr sz="300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3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Video</a:t>
            </a:r>
            <a:endParaRPr sz="300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3000" dirty="0">
                <a:solidFill>
                  <a:srgbClr val="333333"/>
                </a:solidFill>
                <a:latin typeface="Microsoft Sans Serif"/>
                <a:cs typeface="Microsoft Sans Serif"/>
              </a:rPr>
              <a:t>Advantages</a:t>
            </a:r>
            <a:endParaRPr sz="300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2434" algn="l"/>
              </a:tabLst>
            </a:pPr>
            <a:r>
              <a:rPr sz="30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Potential</a:t>
            </a:r>
            <a:r>
              <a:rPr sz="30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3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concerns</a:t>
            </a:r>
            <a:endParaRPr sz="300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3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Applications</a:t>
            </a:r>
            <a:endParaRPr sz="3000">
              <a:latin typeface="Microsoft Sans Serif"/>
              <a:cs typeface="Microsoft Sans Serif"/>
            </a:endParaRPr>
          </a:p>
          <a:p>
            <a:pPr marL="431800" indent="-419734">
              <a:lnSpc>
                <a:spcPct val="100000"/>
              </a:lnSpc>
              <a:buAutoNum type="arabicPeriod"/>
              <a:tabLst>
                <a:tab pos="432434" algn="l"/>
              </a:tabLst>
            </a:pPr>
            <a:r>
              <a:rPr sz="30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Conclusion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4139" y="1389888"/>
            <a:ext cx="589788" cy="12847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723" y="3662171"/>
            <a:ext cx="589788" cy="9098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9647" y="1653539"/>
            <a:ext cx="1432560" cy="75742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86428" y="2782823"/>
            <a:ext cx="1958339" cy="809625"/>
            <a:chOff x="4186428" y="2782823"/>
            <a:chExt cx="1958339" cy="8096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28" y="2782823"/>
              <a:ext cx="525779" cy="8092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2208" y="2782823"/>
              <a:ext cx="1432560" cy="75133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86200" y="3762755"/>
            <a:ext cx="1542288" cy="8092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227774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Mind</a:t>
            </a:r>
            <a:r>
              <a:rPr spc="-100" dirty="0"/>
              <a:t> </a:t>
            </a:r>
            <a:r>
              <a:rPr dirty="0"/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" y="1200911"/>
            <a:ext cx="7427976" cy="3724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22536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5320"/>
            <a:ext cx="7567930" cy="370268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300355" algn="l"/>
              </a:tabLst>
            </a:pPr>
            <a:r>
              <a:rPr sz="2400" b="1" spc="-1135" dirty="0">
                <a:latin typeface="Arial"/>
                <a:cs typeface="Arial"/>
              </a:rPr>
              <a:t>W</a:t>
            </a:r>
            <a:r>
              <a:rPr sz="1800" spc="-1135" dirty="0">
                <a:latin typeface="Microsoft Sans Serif"/>
                <a:cs typeface="Microsoft Sans Serif"/>
              </a:rPr>
              <a:t>›	</a:t>
            </a:r>
            <a:r>
              <a:rPr sz="2400" b="1" spc="-5" dirty="0">
                <a:latin typeface="Arial"/>
                <a:cs typeface="Arial"/>
              </a:rPr>
              <a:t>hat 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Cloud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storage?</a:t>
            </a:r>
            <a:endParaRPr sz="24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1420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Model of data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storage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where the </a:t>
            </a:r>
            <a:r>
              <a:rPr sz="2000" spc="-5" dirty="0">
                <a:latin typeface="Microsoft Sans Serif"/>
                <a:cs typeface="Microsoft Sans Serif"/>
              </a:rPr>
              <a:t>digital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stored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logical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Microsoft Sans Serif"/>
                <a:cs typeface="Microsoft Sans Serif"/>
              </a:rPr>
              <a:t>pools</a:t>
            </a:r>
            <a:endParaRPr sz="2000">
              <a:latin typeface="Microsoft Sans Serif"/>
              <a:cs typeface="Microsoft Sans Serif"/>
            </a:endParaRPr>
          </a:p>
          <a:p>
            <a:pPr marL="469900" indent="-343535">
              <a:lnSpc>
                <a:spcPct val="100000"/>
              </a:lnSpc>
              <a:spcBef>
                <a:spcPts val="135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physical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storage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spans </a:t>
            </a:r>
            <a:r>
              <a:rPr sz="2000" spc="-5" dirty="0">
                <a:latin typeface="Microsoft Sans Serif"/>
                <a:cs typeface="Microsoft Sans Serif"/>
              </a:rPr>
              <a:t>multiple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servers</a:t>
            </a:r>
            <a:endParaRPr sz="2000">
              <a:latin typeface="Microsoft Sans Serif"/>
              <a:cs typeface="Microsoft Sans Serif"/>
            </a:endParaRPr>
          </a:p>
          <a:p>
            <a:pPr marL="469900" indent="-343535">
              <a:lnSpc>
                <a:spcPct val="100000"/>
              </a:lnSpc>
              <a:spcBef>
                <a:spcPts val="1370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Physical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servers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owned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managed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hosting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company</a:t>
            </a:r>
            <a:endParaRPr sz="2000">
              <a:latin typeface="Microsoft Sans Serif"/>
              <a:cs typeface="Microsoft Sans Serif"/>
            </a:endParaRPr>
          </a:p>
          <a:p>
            <a:pPr marL="469900" indent="-343535">
              <a:lnSpc>
                <a:spcPct val="100000"/>
              </a:lnSpc>
              <a:spcBef>
                <a:spcPts val="1360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These</a:t>
            </a:r>
            <a:r>
              <a:rPr sz="2000" spc="-5" dirty="0">
                <a:latin typeface="Microsoft Sans Serif"/>
                <a:cs typeface="Microsoft Sans Serif"/>
              </a:rPr>
              <a:t> cloud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companies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responsible</a:t>
            </a:r>
            <a:r>
              <a:rPr sz="2000" dirty="0">
                <a:latin typeface="Microsoft Sans Serif"/>
                <a:cs typeface="Microsoft Sans Serif"/>
              </a:rPr>
              <a:t> for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keeping the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Microsoft Sans Serif"/>
                <a:cs typeface="Microsoft Sans Serif"/>
              </a:rPr>
              <a:t>available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accessible</a:t>
            </a:r>
            <a:endParaRPr sz="2000">
              <a:latin typeface="Microsoft Sans Serif"/>
              <a:cs typeface="Microsoft Sans Serif"/>
            </a:endParaRPr>
          </a:p>
          <a:p>
            <a:pPr marL="469900" indent="-343535">
              <a:lnSpc>
                <a:spcPct val="100000"/>
              </a:lnSpc>
              <a:spcBef>
                <a:spcPts val="135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People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buy 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lease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storage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capacity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store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22536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Definiti</a:t>
            </a:r>
            <a:r>
              <a:rPr spc="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5320"/>
            <a:ext cx="7341870" cy="191897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  <a:tabLst>
                <a:tab pos="232410" algn="l"/>
              </a:tabLst>
            </a:pPr>
            <a:r>
              <a:rPr sz="2400" b="1" spc="-869" dirty="0">
                <a:latin typeface="Arial"/>
                <a:cs typeface="Arial"/>
              </a:rPr>
              <a:t>C</a:t>
            </a:r>
            <a:r>
              <a:rPr sz="1800" spc="-869" dirty="0">
                <a:latin typeface="Microsoft Sans Serif"/>
                <a:cs typeface="Microsoft Sans Serif"/>
              </a:rPr>
              <a:t>›	</a:t>
            </a:r>
            <a:r>
              <a:rPr sz="2400" b="1" dirty="0">
                <a:latin typeface="Arial"/>
                <a:cs typeface="Arial"/>
              </a:rPr>
              <a:t>loud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1420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Services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accessed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through 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service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Microsoft Sans Serif"/>
                <a:cs typeface="Microsoft Sans Serif"/>
              </a:rPr>
              <a:t>programming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interface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(API)</a:t>
            </a:r>
            <a:endParaRPr sz="2000">
              <a:latin typeface="Microsoft Sans Serif"/>
              <a:cs typeface="Microsoft Sans Serif"/>
            </a:endParaRPr>
          </a:p>
          <a:p>
            <a:pPr marL="469900" indent="-343535">
              <a:lnSpc>
                <a:spcPct val="100000"/>
              </a:lnSpc>
              <a:spcBef>
                <a:spcPts val="1355"/>
              </a:spcBef>
              <a:buChar char="●"/>
              <a:tabLst>
                <a:tab pos="469900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applications</a:t>
            </a:r>
            <a:r>
              <a:rPr sz="2000" dirty="0">
                <a:latin typeface="Microsoft Sans Serif"/>
                <a:cs typeface="Microsoft Sans Serif"/>
              </a:rPr>
              <a:t> that </a:t>
            </a:r>
            <a:r>
              <a:rPr sz="2000" spc="-5" dirty="0">
                <a:latin typeface="Microsoft Sans Serif"/>
                <a:cs typeface="Microsoft Sans Serif"/>
              </a:rPr>
              <a:t>utilize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API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971" y="2503932"/>
            <a:ext cx="2180844" cy="2180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168973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333333"/>
              </a:buClr>
              <a:buFont typeface="Wingdings"/>
              <a:buChar char=""/>
              <a:tabLst>
                <a:tab pos="299720" algn="l"/>
                <a:tab pos="1050290" algn="l"/>
              </a:tabLst>
            </a:pPr>
            <a:r>
              <a:rPr spc="-5" dirty="0"/>
              <a:t>1960s	Cloud</a:t>
            </a:r>
            <a:r>
              <a:rPr spc="10" dirty="0"/>
              <a:t> </a:t>
            </a:r>
            <a:r>
              <a:rPr spc="-5" dirty="0"/>
              <a:t>computing</a:t>
            </a:r>
            <a:r>
              <a:rPr spc="35" dirty="0"/>
              <a:t> </a:t>
            </a:r>
            <a:r>
              <a:rPr spc="-5" dirty="0"/>
              <a:t>had</a:t>
            </a:r>
            <a:r>
              <a:rPr spc="35" dirty="0"/>
              <a:t> </a:t>
            </a:r>
            <a:r>
              <a:rPr spc="-5" dirty="0"/>
              <a:t>been</a:t>
            </a:r>
            <a:r>
              <a:rPr spc="30" dirty="0"/>
              <a:t> </a:t>
            </a:r>
            <a:r>
              <a:rPr spc="-5" dirty="0"/>
              <a:t>invented</a:t>
            </a:r>
            <a:r>
              <a:rPr spc="30" dirty="0"/>
              <a:t> </a:t>
            </a:r>
            <a:r>
              <a:rPr spc="-5" dirty="0"/>
              <a:t>by</a:t>
            </a:r>
            <a:r>
              <a:rPr spc="20" dirty="0"/>
              <a:t> </a:t>
            </a:r>
            <a:r>
              <a:rPr spc="-5" dirty="0"/>
              <a:t>Joseph</a:t>
            </a:r>
            <a:r>
              <a:rPr spc="30" dirty="0"/>
              <a:t> </a:t>
            </a:r>
            <a:r>
              <a:rPr spc="-10" dirty="0"/>
              <a:t>Carl</a:t>
            </a:r>
            <a:r>
              <a:rPr spc="50" dirty="0"/>
              <a:t> </a:t>
            </a:r>
            <a:r>
              <a:rPr spc="-5" dirty="0"/>
              <a:t>Robnett</a:t>
            </a:r>
            <a:r>
              <a:rPr spc="40" dirty="0"/>
              <a:t> </a:t>
            </a:r>
            <a:r>
              <a:rPr spc="-10" dirty="0"/>
              <a:t>Licklider</a:t>
            </a:r>
          </a:p>
          <a:p>
            <a:pPr marL="299085" marR="407034" indent="-287020">
              <a:lnSpc>
                <a:spcPct val="114999"/>
              </a:lnSpc>
              <a:spcBef>
                <a:spcPts val="1010"/>
              </a:spcBef>
              <a:buClr>
                <a:srgbClr val="333333"/>
              </a:buClr>
              <a:buFont typeface="Wingdings"/>
              <a:buChar char=""/>
              <a:tabLst>
                <a:tab pos="299720" algn="l"/>
                <a:tab pos="996950" algn="l"/>
              </a:tabLst>
            </a:pPr>
            <a:r>
              <a:rPr spc="-5" dirty="0"/>
              <a:t>1959	</a:t>
            </a:r>
            <a:r>
              <a:rPr dirty="0"/>
              <a:t>A</a:t>
            </a:r>
            <a:r>
              <a:rPr spc="20" dirty="0"/>
              <a:t> </a:t>
            </a:r>
            <a:r>
              <a:rPr spc="-5" dirty="0"/>
              <a:t>book</a:t>
            </a:r>
            <a:r>
              <a:rPr spc="30" dirty="0"/>
              <a:t> </a:t>
            </a:r>
            <a:r>
              <a:rPr i="1" spc="-5" dirty="0">
                <a:latin typeface="Arial"/>
                <a:cs typeface="Arial"/>
              </a:rPr>
              <a:t>Sirens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of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-5" dirty="0">
                <a:latin typeface="Arial"/>
                <a:cs typeface="Arial"/>
              </a:rPr>
              <a:t>Titan</a:t>
            </a:r>
            <a:r>
              <a:rPr i="1" dirty="0">
                <a:latin typeface="Arial"/>
                <a:cs typeface="Arial"/>
              </a:rPr>
              <a:t> </a:t>
            </a:r>
            <a:r>
              <a:rPr spc="-5" dirty="0"/>
              <a:t>mentioned</a:t>
            </a:r>
            <a:r>
              <a:rPr spc="40" dirty="0"/>
              <a:t> </a:t>
            </a:r>
            <a:r>
              <a:rPr spc="-5" dirty="0"/>
              <a:t>this</a:t>
            </a:r>
            <a:r>
              <a:rPr spc="20" dirty="0"/>
              <a:t> </a:t>
            </a:r>
            <a:r>
              <a:rPr spc="-5" dirty="0"/>
              <a:t>technology</a:t>
            </a:r>
            <a:r>
              <a:rPr spc="30" dirty="0"/>
              <a:t> </a:t>
            </a:r>
            <a:r>
              <a:rPr spc="-5" dirty="0"/>
              <a:t>as</a:t>
            </a:r>
            <a:r>
              <a:rPr spc="25" dirty="0"/>
              <a:t> </a:t>
            </a:r>
            <a:r>
              <a:rPr dirty="0"/>
              <a:t>"</a:t>
            </a:r>
            <a:r>
              <a:rPr spc="20" dirty="0"/>
              <a:t> </a:t>
            </a:r>
            <a:r>
              <a:rPr spc="-5" dirty="0"/>
              <a:t>a</a:t>
            </a:r>
            <a:r>
              <a:rPr spc="15" dirty="0"/>
              <a:t> </a:t>
            </a:r>
            <a:r>
              <a:rPr spc="-5" dirty="0"/>
              <a:t>cloud</a:t>
            </a:r>
            <a:r>
              <a:rPr spc="35" dirty="0"/>
              <a:t> </a:t>
            </a:r>
            <a:r>
              <a:rPr spc="-5" dirty="0"/>
              <a:t>that </a:t>
            </a:r>
            <a:r>
              <a:rPr spc="-465" dirty="0"/>
              <a:t> </a:t>
            </a:r>
            <a:r>
              <a:rPr spc="-5" dirty="0"/>
              <a:t>does</a:t>
            </a:r>
            <a:r>
              <a:rPr spc="35" dirty="0"/>
              <a:t> </a:t>
            </a:r>
            <a:r>
              <a:rPr spc="-15" dirty="0"/>
              <a:t>all</a:t>
            </a:r>
            <a:r>
              <a:rPr spc="2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heavy</a:t>
            </a:r>
            <a:r>
              <a:rPr spc="40" dirty="0"/>
              <a:t> </a:t>
            </a:r>
            <a:r>
              <a:rPr spc="-10" dirty="0"/>
              <a:t>thinking</a:t>
            </a:r>
            <a:r>
              <a:rPr spc="35" dirty="0"/>
              <a:t> </a:t>
            </a:r>
            <a:r>
              <a:rPr spc="-5" dirty="0"/>
              <a:t>for</a:t>
            </a:r>
            <a:r>
              <a:rPr spc="25" dirty="0"/>
              <a:t> </a:t>
            </a:r>
            <a:r>
              <a:rPr spc="-10" dirty="0"/>
              <a:t>everybody“</a:t>
            </a: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333333"/>
              </a:buClr>
              <a:buFont typeface="Wingdings"/>
              <a:buChar char=""/>
              <a:tabLst>
                <a:tab pos="299720" algn="l"/>
                <a:tab pos="996950" algn="l"/>
              </a:tabLst>
            </a:pPr>
            <a:r>
              <a:rPr spc="-5" dirty="0"/>
              <a:t>1994	</a:t>
            </a:r>
            <a:r>
              <a:rPr dirty="0"/>
              <a:t>AT&amp;T </a:t>
            </a:r>
            <a:r>
              <a:rPr spc="-10" dirty="0"/>
              <a:t>launched</a:t>
            </a:r>
            <a:r>
              <a:rPr spc="55" dirty="0"/>
              <a:t> </a:t>
            </a:r>
            <a:r>
              <a:rPr spc="-10" dirty="0"/>
              <a:t>PersonaLink</a:t>
            </a:r>
            <a:r>
              <a:rPr spc="50" dirty="0"/>
              <a:t> </a:t>
            </a:r>
            <a:r>
              <a:rPr spc="-5" dirty="0"/>
              <a:t>Services.</a:t>
            </a:r>
            <a:r>
              <a:rPr spc="4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storage</a:t>
            </a:r>
            <a:r>
              <a:rPr spc="20" dirty="0"/>
              <a:t> </a:t>
            </a:r>
            <a:r>
              <a:rPr spc="-20" dirty="0"/>
              <a:t>was</a:t>
            </a:r>
            <a:r>
              <a:rPr spc="75" dirty="0"/>
              <a:t> </a:t>
            </a:r>
            <a:r>
              <a:rPr spc="-10" dirty="0"/>
              <a:t>one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35" dirty="0"/>
              <a:t> </a:t>
            </a:r>
            <a:r>
              <a:rPr dirty="0"/>
              <a:t>the</a:t>
            </a: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spc="-5" dirty="0"/>
              <a:t>first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10" dirty="0"/>
              <a:t> </a:t>
            </a:r>
            <a:r>
              <a:rPr spc="-10" dirty="0"/>
              <a:t>all</a:t>
            </a:r>
            <a:r>
              <a:rPr spc="20" dirty="0"/>
              <a:t> </a:t>
            </a:r>
            <a:r>
              <a:rPr spc="-10" dirty="0"/>
              <a:t>web-based</a:t>
            </a: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333333"/>
              </a:buClr>
              <a:buFont typeface="Wingdings"/>
              <a:buChar char=""/>
              <a:tabLst>
                <a:tab pos="299720" algn="l"/>
                <a:tab pos="996950" algn="l"/>
              </a:tabLst>
            </a:pPr>
            <a:r>
              <a:rPr spc="-5" dirty="0"/>
              <a:t>2006	</a:t>
            </a:r>
            <a:r>
              <a:rPr spc="-10" dirty="0"/>
              <a:t>Cloud</a:t>
            </a:r>
            <a:r>
              <a:rPr spc="40" dirty="0"/>
              <a:t> </a:t>
            </a:r>
            <a:r>
              <a:rPr spc="-5" dirty="0"/>
              <a:t>storage</a:t>
            </a:r>
            <a:r>
              <a:rPr spc="15" dirty="0"/>
              <a:t> </a:t>
            </a:r>
            <a:r>
              <a:rPr spc="-5" dirty="0"/>
              <a:t>service</a:t>
            </a:r>
            <a:r>
              <a:rPr spc="25" dirty="0"/>
              <a:t> </a:t>
            </a:r>
            <a:r>
              <a:rPr dirty="0"/>
              <a:t>AWS</a:t>
            </a:r>
            <a:r>
              <a:rPr spc="25" dirty="0"/>
              <a:t> </a:t>
            </a:r>
            <a:r>
              <a:rPr spc="-10" dirty="0"/>
              <a:t>S3</a:t>
            </a:r>
            <a:r>
              <a:rPr spc="20" dirty="0"/>
              <a:t> </a:t>
            </a:r>
            <a:r>
              <a:rPr spc="-20" dirty="0"/>
              <a:t>was</a:t>
            </a:r>
            <a:r>
              <a:rPr spc="70" dirty="0"/>
              <a:t> </a:t>
            </a:r>
            <a:r>
              <a:rPr spc="-5" dirty="0"/>
              <a:t>introduced</a:t>
            </a:r>
            <a:r>
              <a:rPr spc="35" dirty="0"/>
              <a:t> </a:t>
            </a:r>
            <a:r>
              <a:rPr spc="-5" dirty="0"/>
              <a:t>by</a:t>
            </a:r>
            <a:r>
              <a:rPr spc="15" dirty="0"/>
              <a:t> </a:t>
            </a:r>
            <a:r>
              <a:rPr spc="-5" dirty="0"/>
              <a:t>Amazon</a:t>
            </a:r>
          </a:p>
          <a:p>
            <a:pPr marL="299085">
              <a:lnSpc>
                <a:spcPct val="100000"/>
              </a:lnSpc>
              <a:spcBef>
                <a:spcPts val="325"/>
              </a:spcBef>
            </a:pPr>
            <a:r>
              <a:rPr dirty="0"/>
              <a:t>Web</a:t>
            </a:r>
            <a:r>
              <a:rPr spc="-10" dirty="0"/>
              <a:t> </a:t>
            </a:r>
            <a:r>
              <a:rPr spc="-5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3932021"/>
            <a:ext cx="81978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333333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20</a:t>
            </a:r>
            <a:r>
              <a:rPr sz="1800" spc="-15" dirty="0">
                <a:latin typeface="Microsoft Sans Serif"/>
                <a:cs typeface="Microsoft Sans Serif"/>
              </a:rPr>
              <a:t>0</a:t>
            </a:r>
            <a:r>
              <a:rPr sz="1800" spc="-5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333333"/>
              </a:buClr>
              <a:buFont typeface="Wingdings"/>
              <a:buChar char="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20</a:t>
            </a:r>
            <a:r>
              <a:rPr sz="1800" spc="-15" dirty="0">
                <a:latin typeface="Microsoft Sans Serif"/>
                <a:cs typeface="Microsoft Sans Serif"/>
              </a:rPr>
              <a:t>1</a:t>
            </a:r>
            <a:r>
              <a:rPr sz="1800" spc="-5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0697" y="3932021"/>
            <a:ext cx="53193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Dropbox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, </a:t>
            </a:r>
            <a:r>
              <a:rPr sz="1800" spc="-5" dirty="0">
                <a:latin typeface="Microsoft Sans Serif"/>
                <a:cs typeface="Microsoft Sans Serif"/>
              </a:rPr>
              <a:t>OneDrive(SkyDrive),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Box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established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-10" dirty="0">
                <a:latin typeface="Microsoft Sans Serif"/>
                <a:cs typeface="Microsoft Sans Serif"/>
              </a:rPr>
              <a:t>Google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drive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established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134112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Video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1179" y="1251203"/>
            <a:ext cx="4898136" cy="36743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598043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</a:t>
            </a:r>
            <a:r>
              <a:rPr spc="-3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Easy</a:t>
            </a:r>
            <a:r>
              <a:rPr spc="-35" dirty="0"/>
              <a:t> </a:t>
            </a:r>
            <a:r>
              <a:rPr dirty="0"/>
              <a:t>Sharing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1778"/>
            <a:ext cx="511429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According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survey,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32%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respondents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agree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Major</a:t>
            </a:r>
            <a:r>
              <a:rPr sz="2400" spc="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reason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for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respondent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use </a:t>
            </a:r>
            <a:r>
              <a:rPr sz="2400" spc="-6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cloud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storage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33"/>
              </a:buClr>
              <a:buFont typeface="Microsoft Sans Serif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12700" marR="139128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Convenient</a:t>
            </a:r>
            <a:r>
              <a:rPr sz="2400" spc="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share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with </a:t>
            </a:r>
            <a:r>
              <a:rPr sz="2400" spc="-6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other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users</a:t>
            </a:r>
            <a:endParaRPr sz="2400">
              <a:latin typeface="Microsoft Sans Serif"/>
              <a:cs typeface="Microsoft Sans Serif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→ by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using</a:t>
            </a:r>
            <a:r>
              <a:rPr sz="24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few</a:t>
            </a:r>
            <a:r>
              <a:rPr sz="24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clicks</a:t>
            </a:r>
            <a:r>
              <a:rPr sz="2400" spc="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33"/>
                </a:solidFill>
                <a:latin typeface="Microsoft Sans Serif"/>
                <a:cs typeface="Microsoft Sans Serif"/>
              </a:rPr>
              <a:t>of mouse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30011" y="1432560"/>
            <a:ext cx="2959735" cy="3575685"/>
            <a:chOff x="5430011" y="1432560"/>
            <a:chExt cx="2959735" cy="3575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0011" y="3023616"/>
              <a:ext cx="2959608" cy="1984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7" y="1432560"/>
              <a:ext cx="1508760" cy="14980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05929" y="2663825"/>
              <a:ext cx="189230" cy="534670"/>
            </a:xfrm>
            <a:custGeom>
              <a:avLst/>
              <a:gdLst/>
              <a:ahLst/>
              <a:cxnLst/>
              <a:rect l="l" t="t" r="r" b="b"/>
              <a:pathLst>
                <a:path w="189229" h="534669">
                  <a:moveTo>
                    <a:pt x="75642" y="348151"/>
                  </a:moveTo>
                  <a:lnTo>
                    <a:pt x="0" y="358013"/>
                  </a:lnTo>
                  <a:lnTo>
                    <a:pt x="119125" y="534669"/>
                  </a:lnTo>
                  <a:lnTo>
                    <a:pt x="177297" y="367030"/>
                  </a:lnTo>
                  <a:lnTo>
                    <a:pt x="78104" y="367030"/>
                  </a:lnTo>
                  <a:lnTo>
                    <a:pt x="75642" y="348151"/>
                  </a:lnTo>
                  <a:close/>
                </a:path>
                <a:path w="189229" h="534669">
                  <a:moveTo>
                    <a:pt x="113371" y="343232"/>
                  </a:moveTo>
                  <a:lnTo>
                    <a:pt x="75642" y="348151"/>
                  </a:lnTo>
                  <a:lnTo>
                    <a:pt x="78104" y="367030"/>
                  </a:lnTo>
                  <a:lnTo>
                    <a:pt x="115824" y="362076"/>
                  </a:lnTo>
                  <a:lnTo>
                    <a:pt x="113371" y="343232"/>
                  </a:lnTo>
                  <a:close/>
                </a:path>
                <a:path w="189229" h="534669">
                  <a:moveTo>
                    <a:pt x="188975" y="333375"/>
                  </a:moveTo>
                  <a:lnTo>
                    <a:pt x="113371" y="343232"/>
                  </a:lnTo>
                  <a:lnTo>
                    <a:pt x="115824" y="362076"/>
                  </a:lnTo>
                  <a:lnTo>
                    <a:pt x="78104" y="367030"/>
                  </a:lnTo>
                  <a:lnTo>
                    <a:pt x="177297" y="367030"/>
                  </a:lnTo>
                  <a:lnTo>
                    <a:pt x="188975" y="333375"/>
                  </a:lnTo>
                  <a:close/>
                </a:path>
                <a:path w="189229" h="534669">
                  <a:moveTo>
                    <a:pt x="68706" y="0"/>
                  </a:moveTo>
                  <a:lnTo>
                    <a:pt x="30861" y="4825"/>
                  </a:lnTo>
                  <a:lnTo>
                    <a:pt x="75642" y="348151"/>
                  </a:lnTo>
                  <a:lnTo>
                    <a:pt x="113371" y="343232"/>
                  </a:lnTo>
                  <a:lnTo>
                    <a:pt x="6870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0355"/>
            <a:ext cx="622236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</a:t>
            </a:r>
            <a:r>
              <a:rPr spc="-3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Storage</a:t>
            </a:r>
            <a:r>
              <a:rPr spc="-35" dirty="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0253"/>
            <a:ext cx="500824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Microsoft Sans Serif"/>
                <a:cs typeface="Microsoft Sans Serif"/>
              </a:rPr>
              <a:t>According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to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survey,</a:t>
            </a:r>
            <a:endParaRPr sz="2600">
              <a:latin typeface="Microsoft Sans Serif"/>
              <a:cs typeface="Microsoft Sans Serif"/>
            </a:endParaRPr>
          </a:p>
          <a:p>
            <a:pPr marL="12700" marR="78105">
              <a:lnSpc>
                <a:spcPct val="100000"/>
              </a:lnSpc>
              <a:buClr>
                <a:srgbClr val="333333"/>
              </a:buClr>
              <a:buChar char="•"/>
              <a:tabLst>
                <a:tab pos="469900" algn="l"/>
                <a:tab pos="470534" algn="l"/>
              </a:tabLst>
            </a:pPr>
            <a:r>
              <a:rPr sz="2600" dirty="0">
                <a:latin typeface="Microsoft Sans Serif"/>
                <a:cs typeface="Microsoft Sans Serif"/>
              </a:rPr>
              <a:t>23%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respondents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use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cloud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storage</a:t>
            </a:r>
            <a:endParaRPr sz="2600">
              <a:latin typeface="Microsoft Sans Serif"/>
              <a:cs typeface="Microsoft Sans Serif"/>
            </a:endParaRPr>
          </a:p>
          <a:p>
            <a:pPr marL="473075">
              <a:lnSpc>
                <a:spcPct val="100000"/>
              </a:lnSpc>
            </a:pPr>
            <a:r>
              <a:rPr sz="2600" dirty="0">
                <a:latin typeface="Microsoft Sans Serif"/>
                <a:cs typeface="Microsoft Sans Serif"/>
              </a:rPr>
              <a:t>→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Due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to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storage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space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Clr>
                <a:srgbClr val="333333"/>
              </a:buClr>
              <a:buChar char="•"/>
              <a:tabLst>
                <a:tab pos="469900" algn="l"/>
                <a:tab pos="470534" algn="l"/>
              </a:tabLst>
            </a:pPr>
            <a:r>
              <a:rPr sz="2600" spc="-5" dirty="0">
                <a:latin typeface="Microsoft Sans Serif"/>
                <a:cs typeface="Microsoft Sans Serif"/>
              </a:rPr>
              <a:t>Invisible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storage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space</a:t>
            </a:r>
            <a:endParaRPr sz="2600">
              <a:latin typeface="Microsoft Sans Serif"/>
              <a:cs typeface="Microsoft Sans Serif"/>
            </a:endParaRPr>
          </a:p>
          <a:p>
            <a:pPr marL="381635">
              <a:lnSpc>
                <a:spcPct val="100000"/>
              </a:lnSpc>
            </a:pPr>
            <a:r>
              <a:rPr sz="2600" dirty="0">
                <a:latin typeface="Microsoft Sans Serif"/>
                <a:cs typeface="Microsoft Sans Serif"/>
              </a:rPr>
              <a:t>→Won’t take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up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physical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space</a:t>
            </a:r>
            <a:endParaRPr sz="26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17691" y="1199388"/>
            <a:ext cx="2129155" cy="3726179"/>
            <a:chOff x="5917691" y="1199388"/>
            <a:chExt cx="2129155" cy="37261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7691" y="1199388"/>
              <a:ext cx="2129027" cy="20010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7" y="3427476"/>
              <a:ext cx="1702308" cy="14980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8108" y="2986277"/>
              <a:ext cx="188595" cy="572770"/>
            </a:xfrm>
            <a:custGeom>
              <a:avLst/>
              <a:gdLst/>
              <a:ahLst/>
              <a:cxnLst/>
              <a:rect l="l" t="t" r="r" b="b"/>
              <a:pathLst>
                <a:path w="188595" h="572770">
                  <a:moveTo>
                    <a:pt x="113171" y="185900"/>
                  </a:moveTo>
                  <a:lnTo>
                    <a:pt x="75442" y="191286"/>
                  </a:lnTo>
                  <a:lnTo>
                    <a:pt x="129540" y="572389"/>
                  </a:lnTo>
                  <a:lnTo>
                    <a:pt x="167259" y="567055"/>
                  </a:lnTo>
                  <a:lnTo>
                    <a:pt x="113171" y="185900"/>
                  </a:lnTo>
                  <a:close/>
                </a:path>
                <a:path w="188595" h="572770">
                  <a:moveTo>
                    <a:pt x="67437" y="0"/>
                  </a:moveTo>
                  <a:lnTo>
                    <a:pt x="0" y="202057"/>
                  </a:lnTo>
                  <a:lnTo>
                    <a:pt x="75442" y="191286"/>
                  </a:lnTo>
                  <a:lnTo>
                    <a:pt x="72771" y="172466"/>
                  </a:lnTo>
                  <a:lnTo>
                    <a:pt x="110490" y="167005"/>
                  </a:lnTo>
                  <a:lnTo>
                    <a:pt x="182972" y="167005"/>
                  </a:lnTo>
                  <a:lnTo>
                    <a:pt x="67437" y="0"/>
                  </a:lnTo>
                  <a:close/>
                </a:path>
                <a:path w="188595" h="572770">
                  <a:moveTo>
                    <a:pt x="110490" y="167005"/>
                  </a:moveTo>
                  <a:lnTo>
                    <a:pt x="72771" y="172466"/>
                  </a:lnTo>
                  <a:lnTo>
                    <a:pt x="75442" y="191286"/>
                  </a:lnTo>
                  <a:lnTo>
                    <a:pt x="113171" y="185900"/>
                  </a:lnTo>
                  <a:lnTo>
                    <a:pt x="110490" y="167005"/>
                  </a:lnTo>
                  <a:close/>
                </a:path>
                <a:path w="188595" h="572770">
                  <a:moveTo>
                    <a:pt x="182972" y="167005"/>
                  </a:moveTo>
                  <a:lnTo>
                    <a:pt x="110490" y="167005"/>
                  </a:lnTo>
                  <a:lnTo>
                    <a:pt x="113171" y="185900"/>
                  </a:lnTo>
                  <a:lnTo>
                    <a:pt x="188595" y="175133"/>
                  </a:lnTo>
                  <a:lnTo>
                    <a:pt x="182972" y="167005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Экран (16:9)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Microsoft Sans Serif</vt:lpstr>
      <vt:lpstr>Wingdings</vt:lpstr>
      <vt:lpstr>Office Theme</vt:lpstr>
      <vt:lpstr>Презентация PowerPoint</vt:lpstr>
      <vt:lpstr>Presentation Outline</vt:lpstr>
      <vt:lpstr>Mind map</vt:lpstr>
      <vt:lpstr>Definition</vt:lpstr>
      <vt:lpstr>Definition</vt:lpstr>
      <vt:lpstr>History</vt:lpstr>
      <vt:lpstr>Video</vt:lpstr>
      <vt:lpstr>Advantage - Easy Sharing</vt:lpstr>
      <vt:lpstr>Advantage - Storage space</vt:lpstr>
      <vt:lpstr>Advantage - Editing online</vt:lpstr>
      <vt:lpstr>Potential Concerns - Security</vt:lpstr>
      <vt:lpstr>Potential Concerns - Technical Problem</vt:lpstr>
      <vt:lpstr>Potential Concerns - Data Ownership</vt:lpstr>
      <vt:lpstr>Applications</vt:lpstr>
      <vt:lpstr>Possible Application In The Future</vt:lpstr>
      <vt:lpstr>Conclusion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Zaur</cp:lastModifiedBy>
  <cp:revision>1</cp:revision>
  <dcterms:created xsi:type="dcterms:W3CDTF">2022-11-01T19:19:59Z</dcterms:created>
  <dcterms:modified xsi:type="dcterms:W3CDTF">2022-11-01T19:22:03Z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2022-11-01T00:00:00Z</vt:filetime>
  </property>
</Properties>
</file>