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60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18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20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7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1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66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15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542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9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4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457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7237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9848" y="1711233"/>
            <a:ext cx="10816136" cy="2125857"/>
          </a:xfrm>
        </p:spPr>
        <p:txBody>
          <a:bodyPr>
            <a:normAutofit/>
          </a:bodyPr>
          <a:lstStyle/>
          <a:p>
            <a:r>
              <a:rPr lang="en-US" sz="4400" i="1" dirty="0"/>
              <a:t>Abstraction vs Arbitration</a:t>
            </a:r>
            <a:r>
              <a:rPr lang="en-US" sz="4400" dirty="0"/>
              <a:t>. </a:t>
            </a:r>
            <a:r>
              <a:rPr lang="en-US" sz="4400" dirty="0" smtClean="0"/>
              <a:t/>
            </a:r>
            <a:br>
              <a:rPr lang="en-US" sz="4400" dirty="0" smtClean="0"/>
            </a:br>
            <a:r>
              <a:rPr lang="en-US" sz="4400" i="1" dirty="0" smtClean="0"/>
              <a:t>Real-Time </a:t>
            </a:r>
            <a:r>
              <a:rPr lang="en-US" sz="4400" i="1" dirty="0"/>
              <a:t>and Embedded Operating Systems.</a:t>
            </a:r>
            <a:endParaRPr lang="ru-RU" sz="4400" dirty="0"/>
          </a:p>
        </p:txBody>
      </p:sp>
      <p:sp>
        <p:nvSpPr>
          <p:cNvPr id="3" name="Подзаголовок 2"/>
          <p:cNvSpPr>
            <a:spLocks noGrp="1"/>
          </p:cNvSpPr>
          <p:nvPr>
            <p:ph type="subTitle" idx="1"/>
          </p:nvPr>
        </p:nvSpPr>
        <p:spPr>
          <a:xfrm>
            <a:off x="1069848" y="4349932"/>
            <a:ext cx="7891272" cy="1069848"/>
          </a:xfrm>
        </p:spPr>
        <p:txBody>
          <a:bodyPr/>
          <a:lstStyle/>
          <a:p>
            <a:r>
              <a:rPr lang="en-US" dirty="0" smtClean="0"/>
              <a:t>  </a:t>
            </a:r>
            <a:endParaRPr lang="ru-RU" dirty="0"/>
          </a:p>
        </p:txBody>
      </p:sp>
    </p:spTree>
    <p:extLst>
      <p:ext uri="{BB962C8B-B14F-4D97-AF65-F5344CB8AC3E}">
        <p14:creationId xmlns:p14="http://schemas.microsoft.com/office/powerpoint/2010/main" val="76605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Common uses of embedded </a:t>
            </a:r>
            <a:r>
              <a:rPr lang="en-US" b="1" dirty="0" err="1"/>
              <a:t>OSes</a:t>
            </a:r>
            <a:r>
              <a:rPr lang="en-US" b="1" dirty="0"/>
              <a:t/>
            </a:r>
            <a:br>
              <a:rPr lang="en-US" b="1" dirty="0"/>
            </a:br>
            <a:endParaRPr lang="ru-RU" dirty="0"/>
          </a:p>
        </p:txBody>
      </p:sp>
      <p:sp>
        <p:nvSpPr>
          <p:cNvPr id="3" name="Объект 2"/>
          <p:cNvSpPr>
            <a:spLocks noGrp="1"/>
          </p:cNvSpPr>
          <p:nvPr>
            <p:ph idx="1"/>
          </p:nvPr>
        </p:nvSpPr>
        <p:spPr/>
        <p:txBody>
          <a:bodyPr/>
          <a:lstStyle/>
          <a:p>
            <a:r>
              <a:rPr lang="en-US" dirty="0" smtClean="0"/>
              <a:t>Embedded </a:t>
            </a:r>
            <a:r>
              <a:rPr lang="en-US" dirty="0" err="1"/>
              <a:t>OSes</a:t>
            </a:r>
            <a:r>
              <a:rPr lang="en-US" dirty="0"/>
              <a:t> are put to a variety of uses, including the following:</a:t>
            </a:r>
          </a:p>
          <a:p>
            <a:r>
              <a:rPr lang="en-US" b="1" dirty="0"/>
              <a:t>ATMs.</a:t>
            </a:r>
            <a:r>
              <a:rPr lang="en-US" dirty="0"/>
              <a:t> ATMs have basic </a:t>
            </a:r>
            <a:r>
              <a:rPr lang="en-US" dirty="0" err="1"/>
              <a:t>OSes</a:t>
            </a:r>
            <a:r>
              <a:rPr lang="en-US" dirty="0"/>
              <a:t> that enable the machine to read a user's debit card and personal identification number input and perform bank account functions like withdrawal or checking balances. The OS does little else but react to user inputs and communicate with the ATM hardware.</a:t>
            </a:r>
          </a:p>
          <a:p>
            <a:r>
              <a:rPr lang="en-US" b="1" dirty="0"/>
              <a:t>Cellphones.</a:t>
            </a:r>
            <a:r>
              <a:rPr lang="en-US" dirty="0"/>
              <a:t> Cellphones require an OS like </a:t>
            </a:r>
            <a:r>
              <a:rPr lang="en-US" u="sng" dirty="0"/>
              <a:t>Android</a:t>
            </a:r>
            <a:r>
              <a:rPr lang="en-US" dirty="0"/>
              <a:t> or </a:t>
            </a:r>
            <a:r>
              <a:rPr lang="en-US" u="sng" dirty="0" err="1"/>
              <a:t>iOS</a:t>
            </a:r>
            <a:r>
              <a:rPr lang="en-US" dirty="0"/>
              <a:t> to boot the phone and enable applications to communicate with other phone hardware.</a:t>
            </a:r>
          </a:p>
          <a:p>
            <a:r>
              <a:rPr lang="en-US" b="1" dirty="0"/>
              <a:t>Electric vehicles.</a:t>
            </a:r>
            <a:r>
              <a:rPr lang="en-US" dirty="0"/>
              <a:t> Microcontrollers host embedded </a:t>
            </a:r>
            <a:r>
              <a:rPr lang="en-US" dirty="0" err="1"/>
              <a:t>OSes</a:t>
            </a:r>
            <a:r>
              <a:rPr lang="en-US" dirty="0"/>
              <a:t> that handle functions like braking or pressure sensing. For example, a certain amount of pressure on the front bumper may cause the airbag to go off. This type of function is known as reactive operation because it reacts to an input.</a:t>
            </a:r>
          </a:p>
          <a:p>
            <a:endParaRPr lang="ru-RU" dirty="0"/>
          </a:p>
        </p:txBody>
      </p:sp>
    </p:spTree>
    <p:extLst>
      <p:ext uri="{BB962C8B-B14F-4D97-AF65-F5344CB8AC3E}">
        <p14:creationId xmlns:p14="http://schemas.microsoft.com/office/powerpoint/2010/main" val="404775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Types of embedded </a:t>
            </a:r>
            <a:r>
              <a:rPr lang="en-US" b="1" dirty="0" err="1"/>
              <a:t>OSes</a:t>
            </a:r>
            <a:r>
              <a:rPr lang="en-US" b="1" dirty="0"/>
              <a:t/>
            </a:r>
            <a:br>
              <a:rPr lang="en-US" b="1" dirty="0"/>
            </a:br>
            <a:endParaRPr lang="ru-RU" dirty="0"/>
          </a:p>
        </p:txBody>
      </p:sp>
      <p:sp>
        <p:nvSpPr>
          <p:cNvPr id="3" name="Объект 2"/>
          <p:cNvSpPr>
            <a:spLocks noGrp="1"/>
          </p:cNvSpPr>
          <p:nvPr>
            <p:ph idx="1"/>
          </p:nvPr>
        </p:nvSpPr>
        <p:spPr/>
        <p:txBody>
          <a:bodyPr>
            <a:normAutofit lnSpcReduction="10000"/>
          </a:bodyPr>
          <a:lstStyle/>
          <a:p>
            <a:r>
              <a:rPr lang="en-US" dirty="0" smtClean="0"/>
              <a:t>Embedded </a:t>
            </a:r>
            <a:r>
              <a:rPr lang="en-US" dirty="0"/>
              <a:t>OS are designed for the task they will perform. The various types of operating systems include the following:</a:t>
            </a:r>
          </a:p>
          <a:p>
            <a:r>
              <a:rPr lang="en-US" b="1" dirty="0"/>
              <a:t>Multitasking operating system. </a:t>
            </a:r>
            <a:r>
              <a:rPr lang="en-US" dirty="0"/>
              <a:t>A </a:t>
            </a:r>
            <a:r>
              <a:rPr lang="en-US" u="sng" dirty="0"/>
              <a:t>multitasking</a:t>
            </a:r>
            <a:r>
              <a:rPr lang="en-US" dirty="0"/>
              <a:t> OS can perform several tasks at once. It uses job scheduling to perform basic tasks. For example, a cellphone OS divides up CPU resources among multiple tasks.</a:t>
            </a:r>
          </a:p>
          <a:p>
            <a:r>
              <a:rPr lang="en-US" b="1" dirty="0"/>
              <a:t>Real-time operating system. </a:t>
            </a:r>
            <a:r>
              <a:rPr lang="en-US" dirty="0"/>
              <a:t>A </a:t>
            </a:r>
            <a:r>
              <a:rPr lang="en-US" u="sng" dirty="0"/>
              <a:t>real-time OS</a:t>
            </a:r>
            <a:r>
              <a:rPr lang="en-US" dirty="0"/>
              <a:t> is designed to be reactive. It processes inputs when they are received and responds within a specific timeframe. If the response time falls outside of the specified time period, the system could fail. Real-time </a:t>
            </a:r>
            <a:r>
              <a:rPr lang="en-US" dirty="0" err="1"/>
              <a:t>OSes</a:t>
            </a:r>
            <a:r>
              <a:rPr lang="en-US" dirty="0"/>
              <a:t> sometimes use rate monotonic scheduling, which assigns priorities to tasks.</a:t>
            </a:r>
          </a:p>
          <a:p>
            <a:r>
              <a:rPr lang="en-US" b="1" dirty="0"/>
              <a:t>Single loop control system. </a:t>
            </a:r>
            <a:r>
              <a:rPr lang="en-US" dirty="0"/>
              <a:t>This type of embedded OS exercises control over a single variable. An example would be temperature control in a </a:t>
            </a:r>
            <a:r>
              <a:rPr lang="en-US" u="sng" dirty="0"/>
              <a:t>smart home</a:t>
            </a:r>
            <a:r>
              <a:rPr lang="en-US" dirty="0"/>
              <a:t>. A smart thermostat measures the temperature in the house and if it exceeds the limit set by the user, turns off the heat.</a:t>
            </a:r>
          </a:p>
          <a:p>
            <a:endParaRPr lang="ru-RU" dirty="0"/>
          </a:p>
        </p:txBody>
      </p:sp>
    </p:spTree>
    <p:extLst>
      <p:ext uri="{BB962C8B-B14F-4D97-AF65-F5344CB8AC3E}">
        <p14:creationId xmlns:p14="http://schemas.microsoft.com/office/powerpoint/2010/main" val="48264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t>Abstraction </a:t>
            </a:r>
            <a:r>
              <a:rPr lang="en-US" i="1" dirty="0" smtClean="0"/>
              <a:t>AND Arbitration</a:t>
            </a:r>
            <a:endParaRPr lang="ru-RU" dirty="0"/>
          </a:p>
        </p:txBody>
      </p:sp>
      <p:sp>
        <p:nvSpPr>
          <p:cNvPr id="3" name="Объект 2"/>
          <p:cNvSpPr>
            <a:spLocks noGrp="1"/>
          </p:cNvSpPr>
          <p:nvPr>
            <p:ph idx="1"/>
          </p:nvPr>
        </p:nvSpPr>
        <p:spPr/>
        <p:txBody>
          <a:bodyPr>
            <a:normAutofit lnSpcReduction="10000"/>
          </a:bodyPr>
          <a:lstStyle/>
          <a:p>
            <a:r>
              <a:rPr lang="en-US" sz="2800" b="1" dirty="0" smtClean="0"/>
              <a:t>Abstraction </a:t>
            </a:r>
            <a:r>
              <a:rPr lang="en-US" sz="2800" dirty="0"/>
              <a:t>is provides an application programming interface (API) to an abstract operating system making it easier and quicker to develop code for multiple software or hardware platforms.</a:t>
            </a:r>
            <a:endParaRPr lang="en-US" sz="2800" dirty="0" smtClean="0"/>
          </a:p>
          <a:p>
            <a:r>
              <a:rPr lang="en-US" sz="2800" b="1" dirty="0" smtClean="0"/>
              <a:t>Arbitration is</a:t>
            </a:r>
            <a:r>
              <a:rPr lang="en-US" sz="2800" dirty="0" smtClean="0"/>
              <a:t> </a:t>
            </a:r>
            <a:r>
              <a:rPr lang="en-US" sz="2800" dirty="0"/>
              <a:t>t</a:t>
            </a:r>
            <a:r>
              <a:rPr lang="en-US" sz="2800" dirty="0" smtClean="0"/>
              <a:t>he </a:t>
            </a:r>
            <a:r>
              <a:rPr lang="en-US" sz="2800" dirty="0"/>
              <a:t>set of rules in a computer’s operating system for allocating the resources of the </a:t>
            </a:r>
            <a:r>
              <a:rPr lang="en-US" sz="2800" dirty="0" smtClean="0"/>
              <a:t>computer.</a:t>
            </a:r>
            <a:r>
              <a:rPr lang="en-US" sz="2800" dirty="0"/>
              <a:t> </a:t>
            </a:r>
            <a:r>
              <a:rPr lang="en-US" sz="2800" dirty="0" smtClean="0"/>
              <a:t>It means that </a:t>
            </a:r>
            <a:r>
              <a:rPr lang="en-US" sz="2800" b="1" dirty="0" smtClean="0"/>
              <a:t>the operating system manages access to shared hardware resources so that multiple applications can run on the same hardware at the same time without interfering with one another</a:t>
            </a:r>
            <a:r>
              <a:rPr lang="en-US" sz="2800" dirty="0" smtClean="0"/>
              <a:t>.</a:t>
            </a:r>
          </a:p>
          <a:p>
            <a:endParaRPr lang="en-US" dirty="0"/>
          </a:p>
          <a:p>
            <a:endParaRPr lang="ru-RU" dirty="0"/>
          </a:p>
        </p:txBody>
      </p:sp>
    </p:spTree>
    <p:extLst>
      <p:ext uri="{BB962C8B-B14F-4D97-AF65-F5344CB8AC3E}">
        <p14:creationId xmlns:p14="http://schemas.microsoft.com/office/powerpoint/2010/main" val="420167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187414"/>
          </a:xfrm>
        </p:spPr>
        <p:txBody>
          <a:bodyPr/>
          <a:lstStyle/>
          <a:p>
            <a:r>
              <a:rPr lang="en-US" i="1" dirty="0"/>
              <a:t>Abstraction vs Arbitration</a:t>
            </a:r>
            <a:endParaRPr lang="ru-RU" dirty="0"/>
          </a:p>
        </p:txBody>
      </p:sp>
      <p:sp>
        <p:nvSpPr>
          <p:cNvPr id="6" name="Текст 5"/>
          <p:cNvSpPr>
            <a:spLocks noGrp="1"/>
          </p:cNvSpPr>
          <p:nvPr>
            <p:ph type="body" idx="1"/>
          </p:nvPr>
        </p:nvSpPr>
        <p:spPr>
          <a:xfrm>
            <a:off x="1069848" y="1887582"/>
            <a:ext cx="4754880" cy="640080"/>
          </a:xfrm>
        </p:spPr>
        <p:txBody>
          <a:bodyPr/>
          <a:lstStyle/>
          <a:p>
            <a:r>
              <a:rPr lang="en-US" dirty="0" smtClean="0"/>
              <a:t>ABSTRACTION</a:t>
            </a:r>
            <a:endParaRPr lang="ru-RU" dirty="0"/>
          </a:p>
        </p:txBody>
      </p:sp>
      <p:sp>
        <p:nvSpPr>
          <p:cNvPr id="7" name="Объект 6"/>
          <p:cNvSpPr>
            <a:spLocks noGrp="1"/>
          </p:cNvSpPr>
          <p:nvPr>
            <p:ph sz="half" idx="2"/>
          </p:nvPr>
        </p:nvSpPr>
        <p:spPr>
          <a:xfrm>
            <a:off x="704088" y="2540725"/>
            <a:ext cx="5486400" cy="3912326"/>
          </a:xfrm>
        </p:spPr>
        <p:txBody>
          <a:bodyPr>
            <a:normAutofit fontScale="70000" lnSpcReduction="20000"/>
          </a:bodyPr>
          <a:lstStyle/>
          <a:p>
            <a:pPr marL="0" indent="0">
              <a:buNone/>
            </a:pPr>
            <a:endParaRPr lang="en-US" sz="2500" b="1" dirty="0" smtClean="0"/>
          </a:p>
          <a:p>
            <a:r>
              <a:rPr lang="en-US" sz="2500" b="1" dirty="0" smtClean="0"/>
              <a:t>The operating system introduces new functions as it abstracts the hardware.</a:t>
            </a:r>
            <a:br>
              <a:rPr lang="en-US" sz="2500" b="1" dirty="0" smtClean="0"/>
            </a:br>
            <a:endParaRPr lang="en-US" sz="2500" b="1" dirty="0" smtClean="0"/>
          </a:p>
          <a:p>
            <a:r>
              <a:rPr lang="en-US" sz="2500" b="1" dirty="0" smtClean="0"/>
              <a:t>Operation systems introduce the file abstraction so that programs don’t need to have a disk to operate. </a:t>
            </a:r>
            <a:br>
              <a:rPr lang="en-US" sz="2500" b="1" dirty="0" smtClean="0"/>
            </a:br>
            <a:endParaRPr lang="en-US" sz="2500" b="1" dirty="0" smtClean="0"/>
          </a:p>
          <a:p>
            <a:r>
              <a:rPr lang="en-US" sz="2500" b="1" dirty="0" smtClean="0"/>
              <a:t>The operating system transforms the computer hardware into multiple virtual computers.  </a:t>
            </a:r>
            <a:br>
              <a:rPr lang="en-US" sz="2500" b="1" dirty="0" smtClean="0"/>
            </a:br>
            <a:endParaRPr lang="en-US" sz="2500" b="1" dirty="0" smtClean="0"/>
          </a:p>
          <a:p>
            <a:r>
              <a:rPr lang="en-US" sz="2500" b="1" dirty="0" smtClean="0"/>
              <a:t>Each running program is called a process. </a:t>
            </a:r>
            <a:br>
              <a:rPr lang="en-US" sz="2500" b="1" dirty="0" smtClean="0"/>
            </a:br>
            <a:r>
              <a:rPr lang="en-US" sz="2200" b="1" dirty="0" smtClean="0"/>
              <a:t/>
            </a:r>
            <a:br>
              <a:rPr lang="en-US" sz="2200" b="1" dirty="0" smtClean="0"/>
            </a:br>
            <a:r>
              <a:rPr lang="en-US" sz="2500" b="1" dirty="0" smtClean="0"/>
              <a:t>The operating system can enforce security through abstraction.</a:t>
            </a:r>
          </a:p>
          <a:p>
            <a:endParaRPr lang="ru-RU" dirty="0"/>
          </a:p>
        </p:txBody>
      </p:sp>
      <p:sp>
        <p:nvSpPr>
          <p:cNvPr id="8" name="Текст 7"/>
          <p:cNvSpPr>
            <a:spLocks noGrp="1"/>
          </p:cNvSpPr>
          <p:nvPr>
            <p:ph type="body" sz="quarter" idx="3"/>
          </p:nvPr>
        </p:nvSpPr>
        <p:spPr>
          <a:xfrm>
            <a:off x="6814893" y="1887582"/>
            <a:ext cx="4313355" cy="640080"/>
          </a:xfrm>
        </p:spPr>
        <p:txBody>
          <a:bodyPr/>
          <a:lstStyle/>
          <a:p>
            <a:r>
              <a:rPr lang="en-US" dirty="0" smtClean="0"/>
              <a:t>ARBITRATION</a:t>
            </a:r>
            <a:endParaRPr lang="ru-RU" dirty="0"/>
          </a:p>
        </p:txBody>
      </p:sp>
      <p:sp>
        <p:nvSpPr>
          <p:cNvPr id="9" name="Объект 8"/>
          <p:cNvSpPr>
            <a:spLocks noGrp="1"/>
          </p:cNvSpPr>
          <p:nvPr>
            <p:ph sz="quarter" idx="4"/>
          </p:nvPr>
        </p:nvSpPr>
        <p:spPr>
          <a:xfrm>
            <a:off x="6805748" y="2978330"/>
            <a:ext cx="4313356" cy="3056709"/>
          </a:xfrm>
        </p:spPr>
        <p:txBody>
          <a:bodyPr>
            <a:normAutofit fontScale="85000" lnSpcReduction="20000"/>
          </a:bodyPr>
          <a:lstStyle/>
          <a:p>
            <a:r>
              <a:rPr lang="en-US" b="1" dirty="0"/>
              <a:t>Allows its peripheral devices or memory to be run by more than one user.</a:t>
            </a:r>
            <a:br>
              <a:rPr lang="en-US" b="1" dirty="0"/>
            </a:br>
            <a:endParaRPr lang="en-US" b="1" dirty="0"/>
          </a:p>
          <a:p>
            <a:r>
              <a:rPr lang="en-US" b="1" dirty="0"/>
              <a:t>Must be able to handle the potential access conflicts between processors.</a:t>
            </a:r>
            <a:r>
              <a:rPr lang="en-US" b="1" dirty="0"/>
              <a:t/>
            </a:r>
            <a:br>
              <a:rPr lang="en-US" b="1" dirty="0"/>
            </a:br>
            <a:r>
              <a:rPr lang="en-US" b="1" dirty="0"/>
              <a:t>    -Can result in data corruption.</a:t>
            </a:r>
            <a:r>
              <a:rPr lang="en-US" b="1" dirty="0"/>
              <a:t/>
            </a:r>
            <a:br>
              <a:rPr lang="en-US" b="1" dirty="0"/>
            </a:br>
            <a:r>
              <a:rPr lang="en-US" b="1" dirty="0"/>
              <a:t/>
            </a:r>
            <a:br>
              <a:rPr lang="en-US" b="1" dirty="0"/>
            </a:br>
            <a:r>
              <a:rPr lang="en-US" b="1" dirty="0"/>
              <a:t>Arbitration failure occurs when multiple request signals arrive at the same location at the same time.</a:t>
            </a:r>
            <a:r>
              <a:rPr lang="en-US" dirty="0"/>
              <a:t/>
            </a:r>
            <a:br>
              <a:rPr lang="en-US" dirty="0"/>
            </a:br>
            <a:endParaRPr lang="en-US" dirty="0"/>
          </a:p>
          <a:p>
            <a:pPr marL="0" indent="0">
              <a:buNone/>
            </a:pPr>
            <a:r>
              <a:rPr lang="en-US" dirty="0"/>
              <a:t/>
            </a:r>
            <a:br>
              <a:rPr lang="en-US" dirty="0"/>
            </a:br>
            <a:endParaRPr lang="ru-RU" dirty="0"/>
          </a:p>
        </p:txBody>
      </p:sp>
    </p:spTree>
    <p:extLst>
      <p:ext uri="{BB962C8B-B14F-4D97-AF65-F5344CB8AC3E}">
        <p14:creationId xmlns:p14="http://schemas.microsoft.com/office/powerpoint/2010/main" val="19492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smtClean="0"/>
              <a:t>Real-Time </a:t>
            </a:r>
            <a:r>
              <a:rPr lang="en-US" i="1" dirty="0"/>
              <a:t>Operating </a:t>
            </a:r>
            <a:r>
              <a:rPr lang="en-US" i="1" dirty="0" smtClean="0"/>
              <a:t>System.</a:t>
            </a:r>
            <a:endParaRPr lang="ru-RU" dirty="0"/>
          </a:p>
        </p:txBody>
      </p:sp>
      <p:sp>
        <p:nvSpPr>
          <p:cNvPr id="3" name="Объект 2"/>
          <p:cNvSpPr>
            <a:spLocks noGrp="1"/>
          </p:cNvSpPr>
          <p:nvPr>
            <p:ph idx="1"/>
          </p:nvPr>
        </p:nvSpPr>
        <p:spPr/>
        <p:txBody>
          <a:bodyPr/>
          <a:lstStyle/>
          <a:p>
            <a:r>
              <a:rPr lang="en-US" dirty="0"/>
              <a:t>Real-time</a:t>
            </a:r>
            <a:r>
              <a:rPr lang="en-US" b="1" dirty="0"/>
              <a:t> operating systems (RTOS)</a:t>
            </a:r>
            <a:r>
              <a:rPr lang="en-US" dirty="0"/>
              <a:t> are used in environments where a large number of events, mostly external to the computer system, must be accepted and processed in a short time or within certain deadlines. such applications are industrial control, telephone switching equipment, flight control, and real-time simulations.  With an RTOS, the processing time is measured in tenths of seconds. This system is time-bound and has a fixed deadline. The processing in this type of system must occur within the specified constraints. Otherwise, This will lead to system failure</a:t>
            </a:r>
            <a:r>
              <a:rPr lang="en-US" dirty="0" smtClean="0"/>
              <a:t>.</a:t>
            </a:r>
          </a:p>
          <a:p>
            <a:r>
              <a:rPr lang="en-US" dirty="0"/>
              <a:t>Examples of the real-time operating systems: Airline traffic control systems, Command Control Systems, Airlines reservation system, Heart Pacemaker, Network Multimedia Systems, Robot etc.</a:t>
            </a:r>
            <a:endParaRPr lang="ru-RU" dirty="0"/>
          </a:p>
        </p:txBody>
      </p:sp>
    </p:spTree>
    <p:extLst>
      <p:ext uri="{BB962C8B-B14F-4D97-AF65-F5344CB8AC3E}">
        <p14:creationId xmlns:p14="http://schemas.microsoft.com/office/powerpoint/2010/main" val="39536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real-time operating systems</a:t>
            </a:r>
            <a:endParaRPr lang="ru-RU" dirty="0"/>
          </a:p>
        </p:txBody>
      </p:sp>
      <p:sp>
        <p:nvSpPr>
          <p:cNvPr id="3" name="Объект 2"/>
          <p:cNvSpPr>
            <a:spLocks noGrp="1"/>
          </p:cNvSpPr>
          <p:nvPr>
            <p:ph idx="1"/>
          </p:nvPr>
        </p:nvSpPr>
        <p:spPr/>
        <p:txBody>
          <a:bodyPr/>
          <a:lstStyle/>
          <a:p>
            <a:r>
              <a:rPr lang="en-US" dirty="0"/>
              <a:t>The real-time operating systems can be of 3 types – </a:t>
            </a:r>
            <a:endParaRPr lang="en-US" dirty="0" smtClean="0"/>
          </a:p>
          <a:p>
            <a:r>
              <a:rPr lang="en-US" b="1" dirty="0" smtClean="0"/>
              <a:t>1.Hard</a:t>
            </a:r>
            <a:r>
              <a:rPr lang="en-US" b="1" dirty="0"/>
              <a:t> </a:t>
            </a:r>
            <a:r>
              <a:rPr lang="en-US" dirty="0"/>
              <a:t>Real-Time</a:t>
            </a:r>
            <a:r>
              <a:rPr lang="en-US" b="1" dirty="0"/>
              <a:t> operating </a:t>
            </a:r>
            <a:r>
              <a:rPr lang="en-US" b="1" dirty="0" smtClean="0"/>
              <a:t>system.</a:t>
            </a:r>
          </a:p>
          <a:p>
            <a:r>
              <a:rPr lang="en-US" b="1" dirty="0" smtClean="0"/>
              <a:t>2.</a:t>
            </a:r>
            <a:r>
              <a:rPr lang="en-US" b="1" dirty="0"/>
              <a:t> Soft </a:t>
            </a:r>
            <a:r>
              <a:rPr lang="en-US" dirty="0"/>
              <a:t>real-time</a:t>
            </a:r>
            <a:r>
              <a:rPr lang="en-US" b="1" dirty="0"/>
              <a:t> operating </a:t>
            </a:r>
            <a:r>
              <a:rPr lang="en-US" b="1" dirty="0" smtClean="0"/>
              <a:t>system.</a:t>
            </a:r>
          </a:p>
          <a:p>
            <a:r>
              <a:rPr lang="en-US" b="1" dirty="0" smtClean="0"/>
              <a:t>3.</a:t>
            </a:r>
            <a:r>
              <a:rPr lang="en-US" b="1" dirty="0"/>
              <a:t> Firm </a:t>
            </a:r>
            <a:r>
              <a:rPr lang="en-US" dirty="0"/>
              <a:t>Real-time</a:t>
            </a:r>
            <a:r>
              <a:rPr lang="en-US" b="1" dirty="0"/>
              <a:t> Operating </a:t>
            </a:r>
            <a:r>
              <a:rPr lang="en-US" b="1" dirty="0" smtClean="0"/>
              <a:t>System.</a:t>
            </a:r>
          </a:p>
          <a:p>
            <a:endParaRPr lang="en-US" b="1" dirty="0" smtClean="0"/>
          </a:p>
          <a:p>
            <a:endParaRPr lang="en-US" dirty="0" smtClean="0"/>
          </a:p>
          <a:p>
            <a:endParaRPr lang="ru-RU" dirty="0"/>
          </a:p>
        </p:txBody>
      </p:sp>
      <p:pic>
        <p:nvPicPr>
          <p:cNvPr id="6" name="Рисунок 5"/>
          <p:cNvPicPr>
            <a:picLocks noChangeAspect="1"/>
          </p:cNvPicPr>
          <p:nvPr/>
        </p:nvPicPr>
        <p:blipFill>
          <a:blip r:embed="rId2"/>
          <a:stretch>
            <a:fillRect/>
          </a:stretch>
        </p:blipFill>
        <p:spPr>
          <a:xfrm>
            <a:off x="1933303" y="3876676"/>
            <a:ext cx="7276012" cy="2445748"/>
          </a:xfrm>
          <a:prstGeom prst="rect">
            <a:avLst/>
          </a:prstGeom>
        </p:spPr>
      </p:pic>
    </p:spTree>
    <p:extLst>
      <p:ext uri="{BB962C8B-B14F-4D97-AF65-F5344CB8AC3E}">
        <p14:creationId xmlns:p14="http://schemas.microsoft.com/office/powerpoint/2010/main" val="229122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Real-Time</a:t>
            </a:r>
            <a:r>
              <a:rPr lang="en-US" b="1" dirty="0"/>
              <a:t> operating system</a:t>
            </a:r>
            <a:endParaRPr lang="ru-RU" dirty="0"/>
          </a:p>
        </p:txBody>
      </p:sp>
      <p:sp>
        <p:nvSpPr>
          <p:cNvPr id="3" name="Объект 2"/>
          <p:cNvSpPr>
            <a:spLocks noGrp="1"/>
          </p:cNvSpPr>
          <p:nvPr>
            <p:ph idx="1"/>
          </p:nvPr>
        </p:nvSpPr>
        <p:spPr/>
        <p:txBody>
          <a:bodyPr>
            <a:normAutofit fontScale="77500" lnSpcReduction="20000"/>
          </a:bodyPr>
          <a:lstStyle/>
          <a:p>
            <a:pPr fontAlgn="base"/>
            <a:r>
              <a:rPr lang="en-US" b="1" dirty="0" smtClean="0"/>
              <a:t>1.Hard</a:t>
            </a:r>
            <a:r>
              <a:rPr lang="en-US" b="1" dirty="0"/>
              <a:t> </a:t>
            </a:r>
            <a:r>
              <a:rPr lang="en-US" dirty="0"/>
              <a:t>Real-Time</a:t>
            </a:r>
            <a:r>
              <a:rPr lang="en-US" b="1" dirty="0"/>
              <a:t> operating system:</a:t>
            </a:r>
            <a:r>
              <a:rPr lang="en-US" dirty="0"/>
              <a:t> </a:t>
            </a:r>
            <a:br>
              <a:rPr lang="en-US" dirty="0"/>
            </a:br>
            <a:r>
              <a:rPr lang="en-US" dirty="0"/>
              <a:t>These operating systems guarantee that critical tasks be completed within a range of time. For example, a robot is hired to weld a car body. If the robot welds too early or too late, the car cannot be sold, so it is a hard real-time system that requires complete car welding by robot hardly on the time. </a:t>
            </a:r>
            <a:br>
              <a:rPr lang="en-US" dirty="0"/>
            </a:br>
            <a:r>
              <a:rPr lang="en-US" dirty="0"/>
              <a:t> </a:t>
            </a:r>
          </a:p>
          <a:p>
            <a:pPr fontAlgn="base"/>
            <a:r>
              <a:rPr lang="en-US" b="1" dirty="0" smtClean="0"/>
              <a:t>2. Soft</a:t>
            </a:r>
            <a:r>
              <a:rPr lang="en-US" b="1" dirty="0"/>
              <a:t> </a:t>
            </a:r>
            <a:r>
              <a:rPr lang="en-US" dirty="0"/>
              <a:t>real-time</a:t>
            </a:r>
            <a:r>
              <a:rPr lang="en-US" b="1" dirty="0"/>
              <a:t> operating system:</a:t>
            </a:r>
            <a:r>
              <a:rPr lang="en-US" dirty="0"/>
              <a:t> </a:t>
            </a:r>
            <a:br>
              <a:rPr lang="en-US" dirty="0"/>
            </a:br>
            <a:r>
              <a:rPr lang="en-US" dirty="0"/>
              <a:t>This operating system provides some relaxation in the time limit. For example – Multimedia systems, digital audio systems etc. Explicit, programmer-defined and controlled processes are encountered in real-time systems. A separate process is changed with handling a single external event. The process is activated upon occurrence of the related event </a:t>
            </a:r>
            <a:r>
              <a:rPr lang="en-US" dirty="0" err="1"/>
              <a:t>signalled</a:t>
            </a:r>
            <a:r>
              <a:rPr lang="en-US" dirty="0"/>
              <a:t> by an interrupt. </a:t>
            </a:r>
          </a:p>
          <a:p>
            <a:pPr fontAlgn="base"/>
            <a:r>
              <a:rPr lang="en-US" dirty="0"/>
              <a:t>Multitasking operation is accomplished by scheduling processes for execution independently of each other. Each process is assigned a certain level of priority that corresponds to the relative importance of the event that it services. The processor is allocated to the highest priority processes. This type of schedule, called, priority-based preemptive scheduling is used by real-time systems.</a:t>
            </a:r>
            <a:br>
              <a:rPr lang="en-US" dirty="0"/>
            </a:br>
            <a:r>
              <a:rPr lang="en-US" dirty="0"/>
              <a:t> </a:t>
            </a:r>
          </a:p>
          <a:p>
            <a:pPr fontAlgn="base"/>
            <a:r>
              <a:rPr lang="en-US" b="1" dirty="0" smtClean="0"/>
              <a:t>3. Firm</a:t>
            </a:r>
            <a:r>
              <a:rPr lang="en-US" b="1" dirty="0"/>
              <a:t> </a:t>
            </a:r>
            <a:r>
              <a:rPr lang="en-US" dirty="0"/>
              <a:t>Real-time</a:t>
            </a:r>
            <a:r>
              <a:rPr lang="en-US" b="1" dirty="0"/>
              <a:t> Operating System</a:t>
            </a:r>
            <a:r>
              <a:rPr lang="en-US" dirty="0"/>
              <a:t>: </a:t>
            </a:r>
            <a:br>
              <a:rPr lang="en-US" dirty="0"/>
            </a:br>
            <a:r>
              <a:rPr lang="en-US" dirty="0"/>
              <a:t>RTOS of this type have to follow deadlines as well. In spite of its small impact, missing a deadline can have unintended consequences, including a reduction in the quality of the product. Example: Multimedia applications.</a:t>
            </a:r>
          </a:p>
          <a:p>
            <a:endParaRPr lang="ru-RU" dirty="0"/>
          </a:p>
        </p:txBody>
      </p:sp>
    </p:spTree>
    <p:extLst>
      <p:ext uri="{BB962C8B-B14F-4D97-AF65-F5344CB8AC3E}">
        <p14:creationId xmlns:p14="http://schemas.microsoft.com/office/powerpoint/2010/main" val="56885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991471"/>
          </a:xfrm>
        </p:spPr>
        <p:txBody>
          <a:bodyPr/>
          <a:lstStyle/>
          <a:p>
            <a:r>
              <a:rPr lang="en-US" dirty="0"/>
              <a:t>Real-Time</a:t>
            </a:r>
            <a:r>
              <a:rPr lang="en-US" b="1" dirty="0"/>
              <a:t> operating system</a:t>
            </a:r>
            <a:endParaRPr lang="ru-RU" dirty="0"/>
          </a:p>
        </p:txBody>
      </p:sp>
      <p:sp>
        <p:nvSpPr>
          <p:cNvPr id="3" name="Текст 2"/>
          <p:cNvSpPr>
            <a:spLocks noGrp="1"/>
          </p:cNvSpPr>
          <p:nvPr>
            <p:ph type="body" idx="1"/>
          </p:nvPr>
        </p:nvSpPr>
        <p:spPr>
          <a:xfrm>
            <a:off x="1069848" y="1476103"/>
            <a:ext cx="4754880" cy="640080"/>
          </a:xfrm>
        </p:spPr>
        <p:txBody>
          <a:bodyPr/>
          <a:lstStyle/>
          <a:p>
            <a:r>
              <a:rPr lang="en-US" dirty="0" smtClean="0"/>
              <a:t>ADVANTAGES</a:t>
            </a:r>
            <a:endParaRPr lang="ru-RU" dirty="0"/>
          </a:p>
        </p:txBody>
      </p:sp>
      <p:sp>
        <p:nvSpPr>
          <p:cNvPr id="4" name="Объект 3"/>
          <p:cNvSpPr>
            <a:spLocks noGrp="1"/>
          </p:cNvSpPr>
          <p:nvPr>
            <p:ph sz="half" idx="2"/>
          </p:nvPr>
        </p:nvSpPr>
        <p:spPr>
          <a:xfrm>
            <a:off x="1069848" y="2116183"/>
            <a:ext cx="4754880" cy="4415245"/>
          </a:xfrm>
        </p:spPr>
        <p:txBody>
          <a:bodyPr>
            <a:normAutofit fontScale="70000" lnSpcReduction="20000"/>
          </a:bodyPr>
          <a:lstStyle/>
          <a:p>
            <a:pPr fontAlgn="base"/>
            <a:r>
              <a:rPr lang="en-US" b="1" dirty="0"/>
              <a:t>Maximum consumption –</a:t>
            </a:r>
            <a:r>
              <a:rPr lang="en-US" dirty="0"/>
              <a:t> </a:t>
            </a:r>
            <a:r>
              <a:rPr lang="en-US" dirty="0" smtClean="0"/>
              <a:t> Maximum </a:t>
            </a:r>
            <a:r>
              <a:rPr lang="en-US" dirty="0"/>
              <a:t>utilization of devices and systems. Thus more output from all the resources. </a:t>
            </a:r>
            <a:br>
              <a:rPr lang="en-US" dirty="0"/>
            </a:br>
            <a:r>
              <a:rPr lang="en-US" dirty="0"/>
              <a:t> </a:t>
            </a:r>
          </a:p>
          <a:p>
            <a:pPr fontAlgn="base"/>
            <a:r>
              <a:rPr lang="en-US" b="1" dirty="0"/>
              <a:t>Task Shifting –</a:t>
            </a:r>
            <a:r>
              <a:rPr lang="en-US" dirty="0"/>
              <a:t> </a:t>
            </a:r>
            <a:r>
              <a:rPr lang="en-US" dirty="0" smtClean="0"/>
              <a:t>Time </a:t>
            </a:r>
            <a:r>
              <a:rPr lang="en-US" dirty="0"/>
              <a:t>assigned for shifting tasks in these systems is very less. For example, in older systems, it takes about 10 microseconds. Shifting one task to another and in the latest systems, it takes 3 microseconds. </a:t>
            </a:r>
            <a:br>
              <a:rPr lang="en-US" dirty="0"/>
            </a:br>
            <a:r>
              <a:rPr lang="en-US" dirty="0"/>
              <a:t> </a:t>
            </a:r>
          </a:p>
          <a:p>
            <a:pPr fontAlgn="base"/>
            <a:r>
              <a:rPr lang="en-US" b="1" dirty="0"/>
              <a:t>Focus On Application –</a:t>
            </a:r>
            <a:r>
              <a:rPr lang="en-US" dirty="0"/>
              <a:t> </a:t>
            </a:r>
            <a:r>
              <a:rPr lang="en-US" dirty="0" smtClean="0"/>
              <a:t>Focus </a:t>
            </a:r>
            <a:r>
              <a:rPr lang="en-US" dirty="0"/>
              <a:t>on running applications and less importance to applications that are in the queue. </a:t>
            </a:r>
            <a:br>
              <a:rPr lang="en-US" dirty="0"/>
            </a:br>
            <a:r>
              <a:rPr lang="en-US" dirty="0"/>
              <a:t> </a:t>
            </a:r>
          </a:p>
          <a:p>
            <a:pPr fontAlgn="base"/>
            <a:r>
              <a:rPr lang="en-US" dirty="0"/>
              <a:t>Real-Time</a:t>
            </a:r>
            <a:r>
              <a:rPr lang="en-US" b="1" dirty="0"/>
              <a:t> Operating System In Embedded System –</a:t>
            </a:r>
            <a:r>
              <a:rPr lang="en-US" dirty="0"/>
              <a:t> </a:t>
            </a:r>
            <a:r>
              <a:rPr lang="en-US" dirty="0" smtClean="0"/>
              <a:t>Since </a:t>
            </a:r>
            <a:r>
              <a:rPr lang="en-US" dirty="0"/>
              <a:t>the size of programs is small, RTOS can also be embedded systems like in transport and others. </a:t>
            </a:r>
            <a:br>
              <a:rPr lang="en-US" dirty="0"/>
            </a:br>
            <a:r>
              <a:rPr lang="en-US" dirty="0"/>
              <a:t> </a:t>
            </a:r>
          </a:p>
          <a:p>
            <a:pPr fontAlgn="base"/>
            <a:r>
              <a:rPr lang="en-US" b="1" dirty="0"/>
              <a:t>Error Free –</a:t>
            </a:r>
            <a:r>
              <a:rPr lang="en-US" dirty="0"/>
              <a:t> </a:t>
            </a:r>
            <a:r>
              <a:rPr lang="en-US" dirty="0" smtClean="0"/>
              <a:t>These </a:t>
            </a:r>
            <a:r>
              <a:rPr lang="en-US" dirty="0"/>
              <a:t>types of systems are error-free. </a:t>
            </a:r>
            <a:br>
              <a:rPr lang="en-US" dirty="0"/>
            </a:br>
            <a:r>
              <a:rPr lang="en-US" dirty="0"/>
              <a:t> </a:t>
            </a:r>
          </a:p>
          <a:p>
            <a:pPr fontAlgn="base"/>
            <a:r>
              <a:rPr lang="en-US" b="1" dirty="0"/>
              <a:t>Memory Allocation –</a:t>
            </a:r>
            <a:r>
              <a:rPr lang="en-US" dirty="0"/>
              <a:t> </a:t>
            </a:r>
            <a:r>
              <a:rPr lang="en-US" dirty="0" smtClean="0"/>
              <a:t>Memory </a:t>
            </a:r>
            <a:r>
              <a:rPr lang="en-US" dirty="0"/>
              <a:t>allocation is best managed in these types of systems.</a:t>
            </a:r>
          </a:p>
          <a:p>
            <a:endParaRPr lang="ru-RU" dirty="0"/>
          </a:p>
        </p:txBody>
      </p:sp>
      <p:sp>
        <p:nvSpPr>
          <p:cNvPr id="5" name="Текст 4"/>
          <p:cNvSpPr>
            <a:spLocks noGrp="1"/>
          </p:cNvSpPr>
          <p:nvPr>
            <p:ph type="body" sz="quarter" idx="3"/>
          </p:nvPr>
        </p:nvSpPr>
        <p:spPr>
          <a:xfrm>
            <a:off x="6373368" y="1515292"/>
            <a:ext cx="4754880" cy="640080"/>
          </a:xfrm>
        </p:spPr>
        <p:txBody>
          <a:bodyPr/>
          <a:lstStyle/>
          <a:p>
            <a:r>
              <a:rPr lang="en-US" dirty="0" smtClean="0"/>
              <a:t>DISADVANTAGES</a:t>
            </a:r>
            <a:endParaRPr lang="ru-RU" dirty="0"/>
          </a:p>
        </p:txBody>
      </p:sp>
      <p:sp>
        <p:nvSpPr>
          <p:cNvPr id="6" name="Объект 5"/>
          <p:cNvSpPr>
            <a:spLocks noGrp="1"/>
          </p:cNvSpPr>
          <p:nvPr>
            <p:ph sz="quarter" idx="4"/>
          </p:nvPr>
        </p:nvSpPr>
        <p:spPr>
          <a:xfrm>
            <a:off x="6364224" y="2155371"/>
            <a:ext cx="4754880" cy="4376057"/>
          </a:xfrm>
        </p:spPr>
        <p:txBody>
          <a:bodyPr>
            <a:normAutofit fontScale="70000" lnSpcReduction="20000"/>
          </a:bodyPr>
          <a:lstStyle/>
          <a:p>
            <a:pPr fontAlgn="base"/>
            <a:r>
              <a:rPr lang="en-US" b="1" dirty="0"/>
              <a:t>Limited Tasks –</a:t>
            </a:r>
            <a:r>
              <a:rPr lang="en-US" dirty="0"/>
              <a:t> </a:t>
            </a:r>
            <a:r>
              <a:rPr lang="en-US" dirty="0" smtClean="0"/>
              <a:t>Very </a:t>
            </a:r>
            <a:r>
              <a:rPr lang="en-US" dirty="0"/>
              <a:t>few tasks run simultaneously, and their concentration is very less on few applications to avoid errors. </a:t>
            </a:r>
            <a:br>
              <a:rPr lang="en-US" dirty="0"/>
            </a:br>
            <a:r>
              <a:rPr lang="en-US" dirty="0"/>
              <a:t> </a:t>
            </a:r>
          </a:p>
          <a:p>
            <a:pPr fontAlgn="base"/>
            <a:r>
              <a:rPr lang="en-US" b="1" dirty="0"/>
              <a:t>Use Heavy System Resources –</a:t>
            </a:r>
            <a:r>
              <a:rPr lang="en-US" dirty="0"/>
              <a:t> </a:t>
            </a:r>
            <a:r>
              <a:rPr lang="en-US" dirty="0" smtClean="0"/>
              <a:t>Sometimes </a:t>
            </a:r>
            <a:r>
              <a:rPr lang="en-US" dirty="0"/>
              <a:t>the system resources are not so good and they are expensive as well. </a:t>
            </a:r>
            <a:br>
              <a:rPr lang="en-US" dirty="0"/>
            </a:br>
            <a:r>
              <a:rPr lang="en-US" dirty="0"/>
              <a:t> </a:t>
            </a:r>
          </a:p>
          <a:p>
            <a:pPr fontAlgn="base"/>
            <a:r>
              <a:rPr lang="en-US" b="1" dirty="0"/>
              <a:t>Complex Algorithms –</a:t>
            </a:r>
            <a:r>
              <a:rPr lang="en-US" dirty="0"/>
              <a:t> </a:t>
            </a:r>
            <a:r>
              <a:rPr lang="en-US" dirty="0" smtClean="0"/>
              <a:t>The </a:t>
            </a:r>
            <a:r>
              <a:rPr lang="en-US" dirty="0"/>
              <a:t>algorithms are very complex and difficult for the designer to write on. </a:t>
            </a:r>
            <a:br>
              <a:rPr lang="en-US" dirty="0"/>
            </a:br>
            <a:r>
              <a:rPr lang="en-US" dirty="0"/>
              <a:t> </a:t>
            </a:r>
          </a:p>
          <a:p>
            <a:pPr fontAlgn="base"/>
            <a:r>
              <a:rPr lang="en-US" b="1" dirty="0"/>
              <a:t>Device Driver And Interrupt signals –</a:t>
            </a:r>
            <a:r>
              <a:rPr lang="en-US" dirty="0"/>
              <a:t> </a:t>
            </a:r>
            <a:r>
              <a:rPr lang="en-US" dirty="0" smtClean="0"/>
              <a:t/>
            </a:r>
            <a:br>
              <a:rPr lang="en-US" dirty="0" smtClean="0"/>
            </a:br>
            <a:r>
              <a:rPr lang="en-US" dirty="0" smtClean="0"/>
              <a:t>It </a:t>
            </a:r>
            <a:r>
              <a:rPr lang="en-US" dirty="0"/>
              <a:t>needs specific device drivers and interrupts signals to respond earliest to interrupts. </a:t>
            </a:r>
            <a:br>
              <a:rPr lang="en-US" dirty="0"/>
            </a:br>
            <a:r>
              <a:rPr lang="en-US" dirty="0"/>
              <a:t> </a:t>
            </a:r>
          </a:p>
          <a:p>
            <a:pPr fontAlgn="base"/>
            <a:r>
              <a:rPr lang="en-US" b="1" dirty="0"/>
              <a:t>Thread Priority –</a:t>
            </a:r>
            <a:r>
              <a:rPr lang="en-US" dirty="0"/>
              <a:t> </a:t>
            </a:r>
            <a:r>
              <a:rPr lang="en-US" dirty="0" smtClean="0"/>
              <a:t>It </a:t>
            </a:r>
            <a:r>
              <a:rPr lang="en-US" dirty="0"/>
              <a:t>is not good to set thread priority as these systems are very less prone to switching tasks.</a:t>
            </a:r>
            <a:br>
              <a:rPr lang="en-US" dirty="0"/>
            </a:br>
            <a:r>
              <a:rPr lang="en-US" dirty="0"/>
              <a:t> </a:t>
            </a:r>
          </a:p>
          <a:p>
            <a:pPr fontAlgn="base"/>
            <a:r>
              <a:rPr lang="en-US" b="1" dirty="0"/>
              <a:t>Minimum Switching –</a:t>
            </a:r>
            <a:r>
              <a:rPr lang="en-US" dirty="0"/>
              <a:t>  RTOS performs minimal task switching.</a:t>
            </a:r>
          </a:p>
          <a:p>
            <a:endParaRPr lang="ru-RU" dirty="0"/>
          </a:p>
        </p:txBody>
      </p:sp>
    </p:spTree>
    <p:extLst>
      <p:ext uri="{BB962C8B-B14F-4D97-AF65-F5344CB8AC3E}">
        <p14:creationId xmlns:p14="http://schemas.microsoft.com/office/powerpoint/2010/main" val="298911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t>Embedded Operating Systems.</a:t>
            </a:r>
            <a:endParaRPr lang="ru-RU" dirty="0"/>
          </a:p>
        </p:txBody>
      </p:sp>
      <p:sp>
        <p:nvSpPr>
          <p:cNvPr id="3" name="Объект 2"/>
          <p:cNvSpPr>
            <a:spLocks noGrp="1"/>
          </p:cNvSpPr>
          <p:nvPr>
            <p:ph idx="1"/>
          </p:nvPr>
        </p:nvSpPr>
        <p:spPr/>
        <p:txBody>
          <a:bodyPr>
            <a:normAutofit fontScale="92500" lnSpcReduction="10000"/>
          </a:bodyPr>
          <a:lstStyle/>
          <a:p>
            <a:r>
              <a:rPr lang="en-US" dirty="0"/>
              <a:t>An embedded operating system is a specialized operating system (</a:t>
            </a:r>
            <a:r>
              <a:rPr lang="en-US" u="sng" dirty="0"/>
              <a:t>OS</a:t>
            </a:r>
            <a:r>
              <a:rPr lang="en-US" dirty="0"/>
              <a:t>) designed to perform a specific task for a device that is not a computer. The main job of an embedded OS is to run the code that allows the device to do its job. The embedded OS also makes the device's hardware accessible to software that is running on top of the OS.</a:t>
            </a:r>
          </a:p>
          <a:p>
            <a:r>
              <a:rPr lang="en-US" dirty="0"/>
              <a:t>An embedded OS often works within an embedded system. An embedded system is a computer that supports a machine. It performs one task in the bigger machine. Examples include computer systems in cars, traffic lights, digital televisions, ATMs, airplane controls, point of sale (</a:t>
            </a:r>
            <a:r>
              <a:rPr lang="en-US" u="sng" dirty="0"/>
              <a:t>POS</a:t>
            </a:r>
            <a:r>
              <a:rPr lang="en-US" dirty="0"/>
              <a:t>) terminals, digital cameras, </a:t>
            </a:r>
            <a:r>
              <a:rPr lang="en-US" u="sng" dirty="0"/>
              <a:t>GPS navigation systems</a:t>
            </a:r>
            <a:r>
              <a:rPr lang="en-US" dirty="0"/>
              <a:t>, elevators and Smart meters.</a:t>
            </a:r>
          </a:p>
          <a:p>
            <a:r>
              <a:rPr lang="en-US" dirty="0"/>
              <a:t>Networks of devices containing embedded systems make up the internet of things (</a:t>
            </a:r>
            <a:r>
              <a:rPr lang="en-US" dirty="0" err="1"/>
              <a:t>IoT</a:t>
            </a:r>
            <a:r>
              <a:rPr lang="en-US" dirty="0"/>
              <a:t>). The embedded systems perform basic operations inside </a:t>
            </a:r>
            <a:r>
              <a:rPr lang="en-US" dirty="0" err="1"/>
              <a:t>IoT</a:t>
            </a:r>
            <a:r>
              <a:rPr lang="en-US" dirty="0"/>
              <a:t> devices, such as transferring data over a network without human interaction.</a:t>
            </a:r>
          </a:p>
          <a:p>
            <a:r>
              <a:rPr lang="en-US" dirty="0"/>
              <a:t/>
            </a:r>
            <a:br>
              <a:rPr lang="en-US" dirty="0"/>
            </a:br>
            <a:endParaRPr lang="ru-RU" dirty="0"/>
          </a:p>
        </p:txBody>
      </p:sp>
    </p:spTree>
    <p:extLst>
      <p:ext uri="{BB962C8B-B14F-4D97-AF65-F5344CB8AC3E}">
        <p14:creationId xmlns:p14="http://schemas.microsoft.com/office/powerpoint/2010/main" val="7680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How does an embedded OS work?</a:t>
            </a:r>
            <a:br>
              <a:rPr lang="en-US" b="1" dirty="0"/>
            </a:br>
            <a:endParaRPr lang="ru-RU" dirty="0"/>
          </a:p>
        </p:txBody>
      </p:sp>
      <p:sp>
        <p:nvSpPr>
          <p:cNvPr id="3" name="Объект 2"/>
          <p:cNvSpPr>
            <a:spLocks noGrp="1"/>
          </p:cNvSpPr>
          <p:nvPr>
            <p:ph idx="1"/>
          </p:nvPr>
        </p:nvSpPr>
        <p:spPr/>
        <p:txBody>
          <a:bodyPr>
            <a:normAutofit fontScale="85000" lnSpcReduction="10000"/>
          </a:bodyPr>
          <a:lstStyle/>
          <a:p>
            <a:r>
              <a:rPr lang="en-US" dirty="0" smtClean="0"/>
              <a:t>An </a:t>
            </a:r>
            <a:r>
              <a:rPr lang="en-US" dirty="0"/>
              <a:t>embedded OS enables an embedded device to do its job within a larger system. It communicates with the hardware of the embedded system to perform a specific function. For example, an elevator might contain an embedded system, such as a </a:t>
            </a:r>
            <a:r>
              <a:rPr lang="en-US" u="sng" dirty="0"/>
              <a:t>microprocessor</a:t>
            </a:r>
            <a:r>
              <a:rPr lang="en-US" dirty="0"/>
              <a:t> or </a:t>
            </a:r>
            <a:r>
              <a:rPr lang="en-US" u="sng" dirty="0"/>
              <a:t>microcontroller</a:t>
            </a:r>
            <a:r>
              <a:rPr lang="en-US" dirty="0"/>
              <a:t>, that lets it understand which buttons the passenger is pressing. The embedded software that runs on that system is the embedded OS.</a:t>
            </a:r>
          </a:p>
          <a:p>
            <a:r>
              <a:rPr lang="en-US" dirty="0"/>
              <a:t>In contrast to an OS for a general-purpose computer, an embedded OS has limited functionality. Depending on the device in question, the system may only run a single embedded application. However, that application is likely crucial to the device's operation. Given that, an embedded OS must be reliable and able to run with constraints on memory and processing power</a:t>
            </a:r>
            <a:r>
              <a:rPr lang="en-US" dirty="0" smtClean="0"/>
              <a:t>.</a:t>
            </a:r>
          </a:p>
          <a:p>
            <a:r>
              <a:rPr lang="en-US" b="1" dirty="0"/>
              <a:t>Examples of embedded OS devices</a:t>
            </a:r>
          </a:p>
          <a:p>
            <a:r>
              <a:rPr lang="en-US" dirty="0"/>
              <a:t>Some examples of devices with embedded </a:t>
            </a:r>
            <a:r>
              <a:rPr lang="en-US" dirty="0" err="1"/>
              <a:t>OSes</a:t>
            </a:r>
            <a:r>
              <a:rPr lang="en-US" dirty="0"/>
              <a:t> include the following:</a:t>
            </a:r>
          </a:p>
          <a:p>
            <a:r>
              <a:rPr lang="en-US" dirty="0"/>
              <a:t>ATMs</a:t>
            </a:r>
          </a:p>
          <a:p>
            <a:r>
              <a:rPr lang="en-US" dirty="0"/>
              <a:t>cellphones</a:t>
            </a:r>
          </a:p>
          <a:p>
            <a:r>
              <a:rPr lang="en-US" dirty="0"/>
              <a:t>electric vehicles</a:t>
            </a:r>
          </a:p>
          <a:p>
            <a:endParaRPr lang="en-US" dirty="0"/>
          </a:p>
          <a:p>
            <a:endParaRPr lang="ru-RU" dirty="0"/>
          </a:p>
        </p:txBody>
      </p:sp>
    </p:spTree>
    <p:extLst>
      <p:ext uri="{BB962C8B-B14F-4D97-AF65-F5344CB8AC3E}">
        <p14:creationId xmlns:p14="http://schemas.microsoft.com/office/powerpoint/2010/main" val="354926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TM03090434[[fn=Дерево]]</Template>
  <TotalTime>33</TotalTime>
  <Words>306</Words>
  <Application>Microsoft Office PowerPoint</Application>
  <PresentationFormat>Широкоэкранный</PresentationFormat>
  <Paragraphs>68</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Cambria</vt:lpstr>
      <vt:lpstr>Rockwell</vt:lpstr>
      <vt:lpstr>Rockwell Condensed</vt:lpstr>
      <vt:lpstr>Wingdings</vt:lpstr>
      <vt:lpstr>Дерево</vt:lpstr>
      <vt:lpstr>Abstraction vs Arbitration.  Real-Time and Embedded Operating Systems.</vt:lpstr>
      <vt:lpstr>Abstraction AND Arbitration</vt:lpstr>
      <vt:lpstr>Abstraction vs Arbitration</vt:lpstr>
      <vt:lpstr>Real-Time Operating System.</vt:lpstr>
      <vt:lpstr>real-time operating systems</vt:lpstr>
      <vt:lpstr>Real-Time operating system</vt:lpstr>
      <vt:lpstr>Real-Time operating system</vt:lpstr>
      <vt:lpstr>Embedded Operating Systems.</vt:lpstr>
      <vt:lpstr>How does an embedded OS work? </vt:lpstr>
      <vt:lpstr>Common uses of embedded OSes </vt:lpstr>
      <vt:lpstr>Types of embedded OSes </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vs Arbitration.  Real-Time and Embedded Operating Systems.</dc:title>
  <dc:creator>Rəhi̇məxanim Ələkbərova</dc:creator>
  <cp:lastModifiedBy>Rəhi̇məxanim Ələkbərova</cp:lastModifiedBy>
  <cp:revision>4</cp:revision>
  <dcterms:created xsi:type="dcterms:W3CDTF">2022-09-27T15:13:52Z</dcterms:created>
  <dcterms:modified xsi:type="dcterms:W3CDTF">2022-09-27T15:47:32Z</dcterms:modified>
</cp:coreProperties>
</file>