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171ba3e3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171ba3e3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71ba3e3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71ba3e3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171ba3e3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171ba3e3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171ba3e3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171ba3e3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171ba3e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171ba3e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171ba3e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171ba3e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171ba3e3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171ba3e3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71ba3e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171ba3e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171ba3e3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171ba3e3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171ba3e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171ba3e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171ba3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171ba3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171ba3e3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171ba3e3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71ba3e3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71ba3e3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71ba3e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171ba3e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171ba3e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71ba3e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171ba3e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171ba3e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171ba3e3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171ba3e3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171ba3e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171ba3e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171ba3e3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171ba3e3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171ba3e3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171ba3e3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171ba3e3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171ba3e3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171ba3e3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171ba3e3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171ba3e3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171ba3e3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71ba3e3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171ba3e3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171ba3e3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171ba3e3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71ba3e3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71ba3e3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171ba3e3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171ba3e3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171ba3e3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171ba3e3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3Nu03dRSfTDllNjXfc_YPRbTTrLPsCrC?usp=sharing"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lookerstudio.google.com/reporting/ec92c243-efcf-48c9-8753-3a9185f5c3c5" TargetMode="Externa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Ali Abdurrazzak</a:t>
            </a:r>
            <a:endParaRPr/>
          </a:p>
        </p:txBody>
      </p:sp>
      <p:sp>
        <p:nvSpPr>
          <p:cNvPr id="55" name="Google Shape;55;p13"/>
          <p:cNvSpPr txBox="1"/>
          <p:nvPr/>
        </p:nvSpPr>
        <p:spPr>
          <a:xfrm>
            <a:off x="2419750" y="3120425"/>
            <a:ext cx="490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800" u="sng">
                <a:solidFill>
                  <a:srgbClr val="F9AB00"/>
                </a:solidFill>
                <a:hlinkClick r:id="rId3">
                  <a:extLst>
                    <a:ext uri="{A12FA001-AC4F-418D-AE19-62706E023703}">
                      <ahyp:hlinkClr val="tx"/>
                    </a:ext>
                  </a:extLst>
                </a:hlinkClick>
              </a:rPr>
              <a:t>Source Code in Google Colaboratory</a:t>
            </a:r>
            <a:endParaRPr sz="1800">
              <a:solidFill>
                <a:srgbClr val="F9AB00"/>
              </a:solidFill>
            </a:endParaRPr>
          </a:p>
        </p:txBody>
      </p:sp>
      <p:pic>
        <p:nvPicPr>
          <p:cNvPr id="56" name="Google Shape;56;p13"/>
          <p:cNvPicPr preferRelativeResize="0"/>
          <p:nvPr/>
        </p:nvPicPr>
        <p:blipFill>
          <a:blip r:embed="rId4">
            <a:alphaModFix/>
          </a:blip>
          <a:stretch>
            <a:fillRect/>
          </a:stretch>
        </p:blipFill>
        <p:spPr>
          <a:xfrm>
            <a:off x="2220660" y="3159049"/>
            <a:ext cx="623898" cy="384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Identifikasi 3 kategori teratas dengan penjualan tertinggi dan 3 kategori terbawah dengan penjualan terendah. Berikan juga visualisasinya.</a:t>
            </a:r>
            <a:endParaRPr sz="1050">
              <a:solidFill>
                <a:srgbClr val="0000FF"/>
              </a:solidFill>
              <a:highlight>
                <a:srgbClr val="F7F7F7"/>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898100" y="2005100"/>
            <a:ext cx="5672199" cy="281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id"/>
              <a:t>Buat visualisasi untuk merepresentasikan distribusi usia</a:t>
            </a:r>
            <a:endParaRPr/>
          </a:p>
        </p:txBody>
      </p:sp>
      <p:pic>
        <p:nvPicPr>
          <p:cNvPr id="127" name="Google Shape;127;p23"/>
          <p:cNvPicPr preferRelativeResize="0"/>
          <p:nvPr/>
        </p:nvPicPr>
        <p:blipFill>
          <a:blip r:embed="rId3">
            <a:alphaModFix/>
          </a:blip>
          <a:stretch>
            <a:fillRect/>
          </a:stretch>
        </p:blipFill>
        <p:spPr>
          <a:xfrm>
            <a:off x="1355025" y="1979738"/>
            <a:ext cx="6800850" cy="252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Buat visualisasi untuk merepresentasikan distribusi usia</a:t>
            </a:r>
            <a:endParaRPr sz="1050">
              <a:solidFill>
                <a:srgbClr val="0000FF"/>
              </a:solidFill>
              <a:highlight>
                <a:srgbClr val="F7F7F7"/>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1451461" y="1647725"/>
            <a:ext cx="6241076" cy="3606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40" name="Google Shape;140;p25"/>
          <p:cNvSpPr txBox="1"/>
          <p:nvPr>
            <p:ph idx="1" type="body"/>
          </p:nvPr>
        </p:nvSpPr>
        <p:spPr>
          <a:xfrm>
            <a:off x="311700" y="1152475"/>
            <a:ext cx="37011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Handle :</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sz="1100">
              <a:solidFill>
                <a:schemeClr val="accent2"/>
              </a:solidFill>
              <a:highlight>
                <a:srgbClr val="FFFFFF"/>
              </a:highlight>
              <a:latin typeface="Roboto Mono"/>
              <a:ea typeface="Roboto Mono"/>
              <a:cs typeface="Roboto Mono"/>
              <a:sym typeface="Roboto Mono"/>
            </a:endParaRPr>
          </a:p>
          <a:p>
            <a:pPr indent="0" lvl="0" marL="457200" rtl="0" algn="l">
              <a:spcBef>
                <a:spcPts val="6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6169425" y="382900"/>
            <a:ext cx="2662887" cy="3820975"/>
          </a:xfrm>
          <a:prstGeom prst="rect">
            <a:avLst/>
          </a:prstGeom>
          <a:noFill/>
          <a:ln>
            <a:noFill/>
          </a:ln>
        </p:spPr>
      </p:pic>
      <p:pic>
        <p:nvPicPr>
          <p:cNvPr id="142" name="Google Shape;142;p25"/>
          <p:cNvPicPr preferRelativeResize="0"/>
          <p:nvPr/>
        </p:nvPicPr>
        <p:blipFill>
          <a:blip r:embed="rId4">
            <a:alphaModFix/>
          </a:blip>
          <a:stretch>
            <a:fillRect/>
          </a:stretch>
        </p:blipFill>
        <p:spPr>
          <a:xfrm>
            <a:off x="4439023" y="0"/>
            <a:ext cx="1669903"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48" name="Google Shape;148;p26"/>
          <p:cNvSpPr txBox="1"/>
          <p:nvPr>
            <p:ph idx="1" type="body"/>
          </p:nvPr>
        </p:nvSpPr>
        <p:spPr>
          <a:xfrm>
            <a:off x="311700" y="1152475"/>
            <a:ext cx="37011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Handle :</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sz="1100">
              <a:solidFill>
                <a:schemeClr val="accent2"/>
              </a:solidFill>
              <a:highlight>
                <a:srgbClr val="FFFFFF"/>
              </a:highlight>
              <a:latin typeface="Roboto Mono"/>
              <a:ea typeface="Roboto Mono"/>
              <a:cs typeface="Roboto Mono"/>
              <a:sym typeface="Roboto Mono"/>
            </a:endParaRPr>
          </a:p>
          <a:p>
            <a:pPr indent="0" lvl="0" marL="457200" rtl="0" algn="l">
              <a:spcBef>
                <a:spcPts val="600"/>
              </a:spcBef>
              <a:spcAft>
                <a:spcPts val="0"/>
              </a:spcAft>
              <a:buNone/>
            </a:pPr>
            <a:r>
              <a:t/>
            </a:r>
            <a:endParaRPr b="1"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4497500" y="445025"/>
            <a:ext cx="2662887" cy="3820975"/>
          </a:xfrm>
          <a:prstGeom prst="rect">
            <a:avLst/>
          </a:prstGeom>
          <a:noFill/>
          <a:ln>
            <a:noFill/>
          </a:ln>
        </p:spPr>
      </p:pic>
      <p:pic>
        <p:nvPicPr>
          <p:cNvPr id="150" name="Google Shape;150;p26"/>
          <p:cNvPicPr preferRelativeResize="0"/>
          <p:nvPr/>
        </p:nvPicPr>
        <p:blipFill>
          <a:blip r:embed="rId4">
            <a:alphaModFix/>
          </a:blip>
          <a:stretch>
            <a:fillRect/>
          </a:stretch>
        </p:blipFill>
        <p:spPr>
          <a:xfrm>
            <a:off x="7302437" y="1152475"/>
            <a:ext cx="1678812" cy="26625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56" name="Google Shape;156;p27"/>
          <p:cNvSpPr txBox="1"/>
          <p:nvPr>
            <p:ph idx="1" type="body"/>
          </p:nvPr>
        </p:nvSpPr>
        <p:spPr>
          <a:xfrm>
            <a:off x="311700" y="1152475"/>
            <a:ext cx="37011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id" sz="1200">
                <a:solidFill>
                  <a:schemeClr val="accent2"/>
                </a:solidFill>
                <a:highlight>
                  <a:srgbClr val="FFFFFF"/>
                </a:highlight>
                <a:latin typeface="Roboto"/>
                <a:ea typeface="Roboto"/>
                <a:cs typeface="Roboto"/>
                <a:sym typeface="Roboto"/>
              </a:rPr>
              <a:t>Deleting:</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b="1" sz="12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4413399" y="0"/>
            <a:ext cx="4262103"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63" name="Google Shape;163;p28"/>
          <p:cNvSpPr txBox="1"/>
          <p:nvPr>
            <p:ph idx="1" type="body"/>
          </p:nvPr>
        </p:nvSpPr>
        <p:spPr>
          <a:xfrm>
            <a:off x="311700" y="1152475"/>
            <a:ext cx="3701100" cy="3416400"/>
          </a:xfrm>
          <a:prstGeom prst="rect">
            <a:avLst/>
          </a:prstGeom>
        </p:spPr>
        <p:txBody>
          <a:bodyPr anchorCtr="0" anchor="t" bIns="91425" lIns="91425" spcFirstLastPara="1" rIns="91425" wrap="square" tIns="91425">
            <a:normAutofit lnSpcReduction="10000"/>
          </a:bodyPr>
          <a:lstStyle/>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Delete:</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sz="1100">
              <a:solidFill>
                <a:schemeClr val="accent2"/>
              </a:solidFill>
              <a:highlight>
                <a:srgbClr val="FFFFFF"/>
              </a:highlight>
              <a:latin typeface="Roboto Mono"/>
              <a:ea typeface="Roboto Mono"/>
              <a:cs typeface="Roboto Mono"/>
              <a:sym typeface="Roboto Mono"/>
            </a:endParaRPr>
          </a:p>
          <a:p>
            <a:pPr indent="-298450" lvl="0" marL="457200" rtl="0" algn="l">
              <a:spcBef>
                <a:spcPts val="0"/>
              </a:spcBef>
              <a:spcAft>
                <a:spcPts val="0"/>
              </a:spcAft>
              <a:buClr>
                <a:schemeClr val="accent2"/>
              </a:buClr>
              <a:buSzPts val="1100"/>
              <a:buFont typeface="Roboto Mono"/>
              <a:buChar char="●"/>
            </a:pPr>
            <a:r>
              <a:rPr lang="id" sz="1100">
                <a:solidFill>
                  <a:schemeClr val="accent2"/>
                </a:solidFill>
                <a:highlight>
                  <a:srgbClr val="FFFFFF"/>
                </a:highlight>
                <a:latin typeface="Roboto Mono"/>
                <a:ea typeface="Roboto Mono"/>
                <a:cs typeface="Roboto Mono"/>
                <a:sym typeface="Roboto Mono"/>
              </a:rPr>
              <a:t>Variabel </a:t>
            </a:r>
            <a:r>
              <a:rPr b="1" lang="id" sz="1100">
                <a:solidFill>
                  <a:schemeClr val="accent2"/>
                </a:solidFill>
                <a:highlight>
                  <a:srgbClr val="FFFFFF"/>
                </a:highlight>
                <a:latin typeface="Roboto Mono"/>
                <a:ea typeface="Roboto Mono"/>
                <a:cs typeface="Roboto Mono"/>
                <a:sym typeface="Roboto Mono"/>
              </a:rPr>
              <a:t>Kategori</a:t>
            </a:r>
            <a:r>
              <a:rPr lang="id" sz="1100">
                <a:solidFill>
                  <a:schemeClr val="accent2"/>
                </a:solidFill>
                <a:highlight>
                  <a:srgbClr val="FFFFFF"/>
                </a:highlight>
                <a:latin typeface="Roboto Mono"/>
                <a:ea typeface="Roboto Mono"/>
                <a:cs typeface="Roboto Mono"/>
                <a:sym typeface="Roboto Mono"/>
              </a:rPr>
              <a:t> dapat diinputasi dengan melihat isi variabel </a:t>
            </a:r>
            <a:r>
              <a:rPr b="1" lang="id" sz="1100">
                <a:solidFill>
                  <a:schemeClr val="accent2"/>
                </a:solidFill>
                <a:highlight>
                  <a:srgbClr val="FFFFFF"/>
                </a:highlight>
                <a:latin typeface="Roboto Mono"/>
                <a:ea typeface="Roboto Mono"/>
                <a:cs typeface="Roboto Mono"/>
                <a:sym typeface="Roboto Mono"/>
              </a:rPr>
              <a:t>nama produk </a:t>
            </a:r>
            <a:endParaRPr b="1" sz="1100">
              <a:solidFill>
                <a:schemeClr val="accent2"/>
              </a:solidFill>
              <a:highlight>
                <a:srgbClr val="FFFFFF"/>
              </a:highlight>
              <a:latin typeface="Roboto Mono"/>
              <a:ea typeface="Roboto Mono"/>
              <a:cs typeface="Roboto Mono"/>
              <a:sym typeface="Roboto Mono"/>
            </a:endParaRPr>
          </a:p>
          <a:p>
            <a:pPr indent="0" lvl="0" marL="0" rtl="0" algn="l">
              <a:spcBef>
                <a:spcPts val="50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4883425" y="380700"/>
            <a:ext cx="3294448"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70" name="Google Shape;170;p29"/>
          <p:cNvSpPr txBox="1"/>
          <p:nvPr>
            <p:ph idx="1" type="body"/>
          </p:nvPr>
        </p:nvSpPr>
        <p:spPr>
          <a:xfrm>
            <a:off x="311700" y="1152475"/>
            <a:ext cx="29703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Delete:</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sz="1100">
              <a:solidFill>
                <a:schemeClr val="accent2"/>
              </a:solidFill>
              <a:highlight>
                <a:srgbClr val="FFFFFF"/>
              </a:highlight>
              <a:latin typeface="Roboto Mono"/>
              <a:ea typeface="Roboto Mono"/>
              <a:cs typeface="Roboto Mono"/>
              <a:sym typeface="Roboto Mono"/>
            </a:endParaRPr>
          </a:p>
          <a:p>
            <a:pPr indent="-298450" lvl="0" marL="457200" rtl="0" algn="l">
              <a:spcBef>
                <a:spcPts val="0"/>
              </a:spcBef>
              <a:spcAft>
                <a:spcPts val="0"/>
              </a:spcAft>
              <a:buClr>
                <a:schemeClr val="accent2"/>
              </a:buClr>
              <a:buSzPts val="1100"/>
              <a:buFont typeface="Roboto Mono"/>
              <a:buChar char="●"/>
            </a:pPr>
            <a:r>
              <a:rPr lang="id" sz="1100">
                <a:solidFill>
                  <a:schemeClr val="accent2"/>
                </a:solidFill>
                <a:highlight>
                  <a:srgbClr val="FFFFFF"/>
                </a:highlight>
                <a:latin typeface="Roboto Mono"/>
                <a:ea typeface="Roboto Mono"/>
                <a:cs typeface="Roboto Mono"/>
                <a:sym typeface="Roboto Mono"/>
              </a:rPr>
              <a:t>Variabel </a:t>
            </a:r>
            <a:r>
              <a:rPr b="1" lang="id" sz="1100">
                <a:solidFill>
                  <a:schemeClr val="accent2"/>
                </a:solidFill>
                <a:highlight>
                  <a:srgbClr val="FFFFFF"/>
                </a:highlight>
                <a:latin typeface="Roboto Mono"/>
                <a:ea typeface="Roboto Mono"/>
                <a:cs typeface="Roboto Mono"/>
                <a:sym typeface="Roboto Mono"/>
              </a:rPr>
              <a:t>Kategori</a:t>
            </a:r>
            <a:r>
              <a:rPr lang="id" sz="1100">
                <a:solidFill>
                  <a:schemeClr val="accent2"/>
                </a:solidFill>
                <a:highlight>
                  <a:srgbClr val="FFFFFF"/>
                </a:highlight>
                <a:latin typeface="Roboto Mono"/>
                <a:ea typeface="Roboto Mono"/>
                <a:cs typeface="Roboto Mono"/>
                <a:sym typeface="Roboto Mono"/>
              </a:rPr>
              <a:t> dapat diinputasi dengan melihat isi variabel </a:t>
            </a:r>
            <a:r>
              <a:rPr b="1" lang="id" sz="1100">
                <a:solidFill>
                  <a:schemeClr val="accent2"/>
                </a:solidFill>
                <a:highlight>
                  <a:srgbClr val="FFFFFF"/>
                </a:highlight>
                <a:latin typeface="Roboto Mono"/>
                <a:ea typeface="Roboto Mono"/>
                <a:cs typeface="Roboto Mono"/>
                <a:sym typeface="Roboto Mono"/>
              </a:rPr>
              <a:t>nama produk </a:t>
            </a:r>
            <a:endParaRPr b="1" sz="1100">
              <a:solidFill>
                <a:schemeClr val="accent2"/>
              </a:solidFill>
              <a:highlight>
                <a:srgbClr val="FFFFFF"/>
              </a:highlight>
              <a:latin typeface="Roboto Mono"/>
              <a:ea typeface="Roboto Mono"/>
              <a:cs typeface="Roboto Mono"/>
              <a:sym typeface="Roboto Mono"/>
            </a:endParaRPr>
          </a:p>
          <a:p>
            <a:pPr indent="0" lvl="0" marL="0" rtl="0" algn="l">
              <a:spcBef>
                <a:spcPts val="50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3240250" y="932350"/>
            <a:ext cx="5067051" cy="3753825"/>
          </a:xfrm>
          <a:prstGeom prst="rect">
            <a:avLst/>
          </a:prstGeom>
          <a:noFill/>
          <a:ln>
            <a:noFill/>
          </a:ln>
        </p:spPr>
      </p:pic>
      <p:pic>
        <p:nvPicPr>
          <p:cNvPr id="172" name="Google Shape;172;p29"/>
          <p:cNvPicPr preferRelativeResize="0"/>
          <p:nvPr/>
        </p:nvPicPr>
        <p:blipFill>
          <a:blip r:embed="rId4">
            <a:alphaModFix/>
          </a:blip>
          <a:stretch>
            <a:fillRect/>
          </a:stretch>
        </p:blipFill>
        <p:spPr>
          <a:xfrm>
            <a:off x="7486001" y="1260575"/>
            <a:ext cx="1885150" cy="388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Handling Data Missing</a:t>
            </a:r>
            <a:endParaRPr/>
          </a:p>
        </p:txBody>
      </p:sp>
      <p:sp>
        <p:nvSpPr>
          <p:cNvPr id="178" name="Google Shape;178;p30"/>
          <p:cNvSpPr txBox="1"/>
          <p:nvPr>
            <p:ph idx="1" type="body"/>
          </p:nvPr>
        </p:nvSpPr>
        <p:spPr>
          <a:xfrm>
            <a:off x="311700" y="1152475"/>
            <a:ext cx="29703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Delete:</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Jika Data yang missing &gt; 60% menghapus kolom data tersebut</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Menghapus data yang unique banyak tetapi tidak terpakai</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id" sz="1200">
                <a:solidFill>
                  <a:schemeClr val="accent2"/>
                </a:solidFill>
                <a:highlight>
                  <a:srgbClr val="FFFFFF"/>
                </a:highlight>
                <a:latin typeface="Roboto"/>
                <a:ea typeface="Roboto"/>
                <a:cs typeface="Roboto"/>
                <a:sym typeface="Roboto"/>
              </a:rPr>
              <a:t>Inputation</a:t>
            </a:r>
            <a:endParaRPr sz="1200">
              <a:solidFill>
                <a:schemeClr val="accent2"/>
              </a:solidFill>
              <a:highlight>
                <a:srgbClr val="FFFFFF"/>
              </a:highlight>
              <a:latin typeface="Roboto"/>
              <a:ea typeface="Roboto"/>
              <a:cs typeface="Roboto"/>
              <a:sym typeface="Roboto"/>
            </a:endParaRPr>
          </a:p>
          <a:p>
            <a:pPr indent="-304800" lvl="0" marL="457200" rtl="0" algn="l">
              <a:spcBef>
                <a:spcPts val="60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kategorik</a:t>
            </a:r>
            <a:r>
              <a:rPr lang="id" sz="1200">
                <a:solidFill>
                  <a:schemeClr val="accent2"/>
                </a:solidFill>
                <a:highlight>
                  <a:srgbClr val="FFFFFF"/>
                </a:highlight>
                <a:latin typeface="Roboto"/>
                <a:ea typeface="Roboto"/>
                <a:cs typeface="Roboto"/>
                <a:sym typeface="Roboto"/>
              </a:rPr>
              <a:t> mengisi dengan kategori terbanyak mengisi dengan </a:t>
            </a:r>
            <a:r>
              <a:rPr lang="id" sz="1100">
                <a:solidFill>
                  <a:schemeClr val="accent2"/>
                </a:solidFill>
                <a:highlight>
                  <a:srgbClr val="FFFFFF"/>
                </a:highlight>
                <a:latin typeface="Roboto Mono"/>
                <a:ea typeface="Roboto Mono"/>
                <a:cs typeface="Roboto Mono"/>
                <a:sym typeface="Roboto Mono"/>
              </a:rPr>
              <a:t>other</a:t>
            </a:r>
            <a:r>
              <a:rPr lang="id" sz="1200">
                <a:solidFill>
                  <a:schemeClr val="accent2"/>
                </a:solidFill>
                <a:highlight>
                  <a:srgbClr val="FFFFFF"/>
                </a:highlight>
                <a:latin typeface="Roboto"/>
                <a:ea typeface="Roboto"/>
                <a:cs typeface="Roboto"/>
                <a:sym typeface="Roboto"/>
              </a:rPr>
              <a:t> atau </a:t>
            </a:r>
            <a:r>
              <a:rPr lang="id" sz="1100">
                <a:solidFill>
                  <a:schemeClr val="accent2"/>
                </a:solidFill>
                <a:highlight>
                  <a:srgbClr val="FFFFFF"/>
                </a:highlight>
                <a:latin typeface="Roboto Mono"/>
                <a:ea typeface="Roboto Mono"/>
                <a:cs typeface="Roboto Mono"/>
                <a:sym typeface="Roboto Mono"/>
              </a:rPr>
              <a:t>lain-lain</a:t>
            </a:r>
            <a:endParaRPr sz="1100">
              <a:solidFill>
                <a:schemeClr val="accent2"/>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chemeClr val="accent2"/>
              </a:buClr>
              <a:buSzPts val="1200"/>
              <a:buFont typeface="Roboto"/>
              <a:buChar char="●"/>
            </a:pPr>
            <a:r>
              <a:rPr b="1" lang="id" sz="1200">
                <a:solidFill>
                  <a:schemeClr val="accent2"/>
                </a:solidFill>
                <a:highlight>
                  <a:srgbClr val="FFFFFF"/>
                </a:highlight>
                <a:latin typeface="Roboto"/>
                <a:ea typeface="Roboto"/>
                <a:cs typeface="Roboto"/>
                <a:sym typeface="Roboto"/>
              </a:rPr>
              <a:t>Data numerik</a:t>
            </a:r>
            <a:r>
              <a:rPr lang="id" sz="1200">
                <a:solidFill>
                  <a:schemeClr val="accent2"/>
                </a:solidFill>
                <a:highlight>
                  <a:srgbClr val="FFFFFF"/>
                </a:highlight>
                <a:latin typeface="Roboto"/>
                <a:ea typeface="Roboto"/>
                <a:cs typeface="Roboto"/>
                <a:sym typeface="Roboto"/>
              </a:rPr>
              <a:t> mengisi dengan rata-rata atau median mengisi dengan nilai </a:t>
            </a:r>
            <a:r>
              <a:rPr lang="id" sz="1100">
                <a:solidFill>
                  <a:schemeClr val="accent2"/>
                </a:solidFill>
                <a:highlight>
                  <a:srgbClr val="FFFFFF"/>
                </a:highlight>
                <a:latin typeface="Roboto Mono"/>
                <a:ea typeface="Roboto Mono"/>
                <a:cs typeface="Roboto Mono"/>
                <a:sym typeface="Roboto Mono"/>
              </a:rPr>
              <a:t>0</a:t>
            </a:r>
            <a:endParaRPr sz="1100">
              <a:solidFill>
                <a:schemeClr val="accent2"/>
              </a:solidFill>
              <a:highlight>
                <a:srgbClr val="FFFFFF"/>
              </a:highlight>
              <a:latin typeface="Roboto Mono"/>
              <a:ea typeface="Roboto Mono"/>
              <a:cs typeface="Roboto Mono"/>
              <a:sym typeface="Roboto Mono"/>
            </a:endParaRPr>
          </a:p>
          <a:p>
            <a:pPr indent="-298450" lvl="0" marL="457200" rtl="0" algn="l">
              <a:spcBef>
                <a:spcPts val="0"/>
              </a:spcBef>
              <a:spcAft>
                <a:spcPts val="0"/>
              </a:spcAft>
              <a:buClr>
                <a:schemeClr val="accent2"/>
              </a:buClr>
              <a:buSzPts val="1100"/>
              <a:buFont typeface="Roboto Mono"/>
              <a:buChar char="●"/>
            </a:pPr>
            <a:r>
              <a:rPr lang="id" sz="1100">
                <a:solidFill>
                  <a:schemeClr val="accent2"/>
                </a:solidFill>
                <a:highlight>
                  <a:srgbClr val="FFFFFF"/>
                </a:highlight>
                <a:latin typeface="Roboto Mono"/>
                <a:ea typeface="Roboto Mono"/>
                <a:cs typeface="Roboto Mono"/>
                <a:sym typeface="Roboto Mono"/>
              </a:rPr>
              <a:t>Variabel </a:t>
            </a:r>
            <a:r>
              <a:rPr b="1" lang="id" sz="1100">
                <a:solidFill>
                  <a:schemeClr val="accent2"/>
                </a:solidFill>
                <a:highlight>
                  <a:srgbClr val="FFFFFF"/>
                </a:highlight>
                <a:latin typeface="Roboto Mono"/>
                <a:ea typeface="Roboto Mono"/>
                <a:cs typeface="Roboto Mono"/>
                <a:sym typeface="Roboto Mono"/>
              </a:rPr>
              <a:t>Kategori</a:t>
            </a:r>
            <a:r>
              <a:rPr lang="id" sz="1100">
                <a:solidFill>
                  <a:schemeClr val="accent2"/>
                </a:solidFill>
                <a:highlight>
                  <a:srgbClr val="FFFFFF"/>
                </a:highlight>
                <a:latin typeface="Roboto Mono"/>
                <a:ea typeface="Roboto Mono"/>
                <a:cs typeface="Roboto Mono"/>
                <a:sym typeface="Roboto Mono"/>
              </a:rPr>
              <a:t> dapat diinputasi dengan melihat isi variabel </a:t>
            </a:r>
            <a:r>
              <a:rPr b="1" lang="id" sz="1100">
                <a:solidFill>
                  <a:schemeClr val="accent2"/>
                </a:solidFill>
                <a:highlight>
                  <a:srgbClr val="FFFFFF"/>
                </a:highlight>
                <a:latin typeface="Roboto Mono"/>
                <a:ea typeface="Roboto Mono"/>
                <a:cs typeface="Roboto Mono"/>
                <a:sym typeface="Roboto Mono"/>
              </a:rPr>
              <a:t>nama produk </a:t>
            </a:r>
            <a:endParaRPr b="1" sz="1100">
              <a:solidFill>
                <a:schemeClr val="accent2"/>
              </a:solidFill>
              <a:highlight>
                <a:srgbClr val="FFFFFF"/>
              </a:highlight>
              <a:latin typeface="Roboto Mono"/>
              <a:ea typeface="Roboto Mono"/>
              <a:cs typeface="Roboto Mono"/>
              <a:sym typeface="Roboto Mono"/>
            </a:endParaRPr>
          </a:p>
          <a:p>
            <a:pPr indent="0" lvl="0" marL="0" rtl="0" algn="l">
              <a:spcBef>
                <a:spcPts val="50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7486001" y="1260575"/>
            <a:ext cx="1885150" cy="3882925"/>
          </a:xfrm>
          <a:prstGeom prst="rect">
            <a:avLst/>
          </a:prstGeom>
          <a:noFill/>
          <a:ln>
            <a:noFill/>
          </a:ln>
        </p:spPr>
      </p:pic>
      <p:pic>
        <p:nvPicPr>
          <p:cNvPr id="180" name="Google Shape;180;p30"/>
          <p:cNvPicPr preferRelativeResize="0"/>
          <p:nvPr/>
        </p:nvPicPr>
        <p:blipFill>
          <a:blip r:embed="rId4">
            <a:alphaModFix/>
          </a:blip>
          <a:stretch>
            <a:fillRect/>
          </a:stretch>
        </p:blipFill>
        <p:spPr>
          <a:xfrm>
            <a:off x="3663375" y="300050"/>
            <a:ext cx="3694075" cy="4713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Analisis Deskriptif</a:t>
            </a:r>
            <a:endParaRPr/>
          </a:p>
        </p:txBody>
      </p:sp>
      <p:sp>
        <p:nvSpPr>
          <p:cNvPr id="186" name="Google Shape;186;p31"/>
          <p:cNvSpPr txBox="1"/>
          <p:nvPr>
            <p:ph idx="1" type="body"/>
          </p:nvPr>
        </p:nvSpPr>
        <p:spPr>
          <a:xfrm>
            <a:off x="311700" y="1152475"/>
            <a:ext cx="32508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id"/>
              <a:t>Rata-rata konsumen membeli barang 1-2 item setiap transaksi dengan rata-rata pembelian sebesar 234.935 Rupiah dan rata-rata biaya ongkir 11.108 Rupiah, artinya konsumen berasal dari sekitar wilayah pengiriman. </a:t>
            </a:r>
            <a:endParaRPr/>
          </a:p>
          <a:p>
            <a:pPr indent="-325755" lvl="0" marL="457200" rtl="0" algn="l">
              <a:spcBef>
                <a:spcPts val="0"/>
              </a:spcBef>
              <a:spcAft>
                <a:spcPts val="0"/>
              </a:spcAft>
              <a:buSzPct val="100000"/>
              <a:buChar char="-"/>
            </a:pPr>
            <a:r>
              <a:rPr lang="id"/>
              <a:t>Variasi nilai promo sangat besar, dimana rata-rata promo 50.800 Rupiah dengan simpangan sebesar 327.633</a:t>
            </a:r>
            <a:endParaRPr/>
          </a:p>
        </p:txBody>
      </p:sp>
      <p:pic>
        <p:nvPicPr>
          <p:cNvPr id="187" name="Google Shape;187;p31"/>
          <p:cNvPicPr preferRelativeResize="0"/>
          <p:nvPr/>
        </p:nvPicPr>
        <p:blipFill>
          <a:blip r:embed="rId3">
            <a:alphaModFix/>
          </a:blip>
          <a:stretch>
            <a:fillRect/>
          </a:stretch>
        </p:blipFill>
        <p:spPr>
          <a:xfrm>
            <a:off x="3614751" y="1197050"/>
            <a:ext cx="5529250" cy="312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id" sz="2577">
                <a:solidFill>
                  <a:schemeClr val="dk2"/>
                </a:solidFill>
              </a:rPr>
              <a:t>Data understanding</a:t>
            </a:r>
            <a:endParaRPr sz="3577"/>
          </a:p>
        </p:txBody>
      </p:sp>
      <p:sp>
        <p:nvSpPr>
          <p:cNvPr id="62" name="Google Shape;62;p14"/>
          <p:cNvSpPr txBox="1"/>
          <p:nvPr>
            <p:ph idx="1" type="body"/>
          </p:nvPr>
        </p:nvSpPr>
        <p:spPr>
          <a:xfrm>
            <a:off x="397425" y="116320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d"/>
              <a:t>D</a:t>
            </a:r>
            <a:r>
              <a:rPr lang="id"/>
              <a:t>ata sales from WHP</a:t>
            </a:r>
            <a:endParaRPr/>
          </a:p>
          <a:p>
            <a:pPr indent="-342900" lvl="0" marL="457200" rtl="0" algn="l">
              <a:spcBef>
                <a:spcPts val="0"/>
              </a:spcBef>
              <a:spcAft>
                <a:spcPts val="0"/>
              </a:spcAft>
              <a:buSzPts val="1800"/>
              <a:buChar char="-"/>
            </a:pPr>
            <a:r>
              <a:rPr lang="id"/>
              <a:t>43 Variables</a:t>
            </a:r>
            <a:endParaRPr/>
          </a:p>
          <a:p>
            <a:pPr indent="-342900" lvl="0" marL="457200" rtl="0" algn="l">
              <a:spcBef>
                <a:spcPts val="0"/>
              </a:spcBef>
              <a:spcAft>
                <a:spcPts val="0"/>
              </a:spcAft>
              <a:buSzPts val="1800"/>
              <a:buChar char="-"/>
            </a:pPr>
            <a:r>
              <a:rPr lang="id"/>
              <a:t>67609 Row</a:t>
            </a:r>
            <a:endParaRPr/>
          </a:p>
          <a:p>
            <a:pPr indent="-342900" lvl="0" marL="457200" rtl="0" algn="l">
              <a:spcBef>
                <a:spcPts val="0"/>
              </a:spcBef>
              <a:spcAft>
                <a:spcPts val="0"/>
              </a:spcAft>
              <a:buSzPts val="1800"/>
              <a:buChar char="-"/>
            </a:pPr>
            <a:r>
              <a:rPr lang="id"/>
              <a:t>2,907,187 Data Count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d"/>
              <a:t>Missing Value Count 534,212</a:t>
            </a:r>
            <a:endParaRPr/>
          </a:p>
          <a:p>
            <a:pPr indent="-342900" lvl="0" marL="457200" rtl="0" algn="l">
              <a:spcBef>
                <a:spcPts val="0"/>
              </a:spcBef>
              <a:spcAft>
                <a:spcPts val="0"/>
              </a:spcAft>
              <a:buSzPts val="1800"/>
              <a:buChar char="-"/>
            </a:pPr>
            <a:r>
              <a:rPr lang="id"/>
              <a:t>Dupes Count 0</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7296523" y="0"/>
            <a:ext cx="1669903" cy="5143500"/>
          </a:xfrm>
          <a:prstGeom prst="rect">
            <a:avLst/>
          </a:prstGeom>
          <a:noFill/>
          <a:ln>
            <a:noFill/>
          </a:ln>
        </p:spPr>
      </p:pic>
      <p:pic>
        <p:nvPicPr>
          <p:cNvPr id="64" name="Google Shape;64;p14"/>
          <p:cNvPicPr preferRelativeResize="0"/>
          <p:nvPr/>
        </p:nvPicPr>
        <p:blipFill>
          <a:blip r:embed="rId4">
            <a:alphaModFix/>
          </a:blip>
          <a:stretch>
            <a:fillRect/>
          </a:stretch>
        </p:blipFill>
        <p:spPr>
          <a:xfrm>
            <a:off x="4081831" y="0"/>
            <a:ext cx="3214688"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1" type="body"/>
          </p:nvPr>
        </p:nvSpPr>
        <p:spPr>
          <a:xfrm>
            <a:off x="150000" y="1308175"/>
            <a:ext cx="2463600" cy="20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Terdapat Outlier data pada promo scarf, yang menyebabkan simpangan terlalu besar. </a:t>
            </a:r>
            <a:endParaRPr/>
          </a:p>
        </p:txBody>
      </p:sp>
      <p:pic>
        <p:nvPicPr>
          <p:cNvPr id="193" name="Google Shape;193;p32"/>
          <p:cNvPicPr preferRelativeResize="0"/>
          <p:nvPr/>
        </p:nvPicPr>
        <p:blipFill>
          <a:blip r:embed="rId3">
            <a:alphaModFix/>
          </a:blip>
          <a:stretch>
            <a:fillRect/>
          </a:stretch>
        </p:blipFill>
        <p:spPr>
          <a:xfrm>
            <a:off x="2613598" y="529675"/>
            <a:ext cx="5065976" cy="4084150"/>
          </a:xfrm>
          <a:prstGeom prst="rect">
            <a:avLst/>
          </a:prstGeom>
          <a:noFill/>
          <a:ln>
            <a:noFill/>
          </a:ln>
        </p:spPr>
      </p:pic>
      <p:sp>
        <p:nvSpPr>
          <p:cNvPr id="194" name="Google Shape;194;p32"/>
          <p:cNvSpPr/>
          <p:nvPr/>
        </p:nvSpPr>
        <p:spPr>
          <a:xfrm>
            <a:off x="4931600" y="700575"/>
            <a:ext cx="300300" cy="310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Outlier</a:t>
            </a:r>
            <a:endParaRPr/>
          </a:p>
        </p:txBody>
      </p:sp>
      <p:sp>
        <p:nvSpPr>
          <p:cNvPr id="200" name="Google Shape;200;p33"/>
          <p:cNvSpPr txBox="1"/>
          <p:nvPr>
            <p:ph idx="1" type="body"/>
          </p:nvPr>
        </p:nvSpPr>
        <p:spPr>
          <a:xfrm>
            <a:off x="311700" y="1152475"/>
            <a:ext cx="242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Outlier juga terjadi dalam pembayaran total. </a:t>
            </a:r>
            <a:endParaRPr/>
          </a:p>
          <a:p>
            <a:pPr indent="0" lvl="0" marL="0" rtl="0" algn="l">
              <a:spcBef>
                <a:spcPts val="1200"/>
              </a:spcBef>
              <a:spcAft>
                <a:spcPts val="1200"/>
              </a:spcAft>
              <a:buNone/>
            </a:pPr>
            <a:r>
              <a:t/>
            </a:r>
            <a:endParaRPr/>
          </a:p>
        </p:txBody>
      </p:sp>
      <p:pic>
        <p:nvPicPr>
          <p:cNvPr id="201" name="Google Shape;201;p33"/>
          <p:cNvPicPr preferRelativeResize="0"/>
          <p:nvPr/>
        </p:nvPicPr>
        <p:blipFill>
          <a:blip r:embed="rId3">
            <a:alphaModFix/>
          </a:blip>
          <a:stretch>
            <a:fillRect/>
          </a:stretch>
        </p:blipFill>
        <p:spPr>
          <a:xfrm>
            <a:off x="2738389" y="134575"/>
            <a:ext cx="6297122"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Tren Penjualan Harian	</a:t>
            </a:r>
            <a:endParaRPr/>
          </a:p>
        </p:txBody>
      </p:sp>
      <p:sp>
        <p:nvSpPr>
          <p:cNvPr id="207" name="Google Shape;207;p34"/>
          <p:cNvSpPr txBox="1"/>
          <p:nvPr>
            <p:ph idx="1" type="body"/>
          </p:nvPr>
        </p:nvSpPr>
        <p:spPr>
          <a:xfrm>
            <a:off x="67900" y="1570550"/>
            <a:ext cx="1586400" cy="2724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id" sz="1400"/>
              <a:t>Penjualan banyak terjadi pada minggu pertama bulan Nov.</a:t>
            </a:r>
            <a:endParaRPr sz="1400"/>
          </a:p>
          <a:p>
            <a:pPr indent="0" lvl="0" marL="0" rtl="0" algn="l">
              <a:lnSpc>
                <a:spcPct val="105000"/>
              </a:lnSpc>
              <a:spcBef>
                <a:spcPts val="1200"/>
              </a:spcBef>
              <a:spcAft>
                <a:spcPts val="1200"/>
              </a:spcAft>
              <a:buNone/>
            </a:pPr>
            <a:r>
              <a:rPr lang="id" sz="1400"/>
              <a:t>Penjualan mengalami sedikit peningkatan di minggu ke 4.</a:t>
            </a:r>
            <a:endParaRPr sz="1400"/>
          </a:p>
        </p:txBody>
      </p:sp>
      <p:pic>
        <p:nvPicPr>
          <p:cNvPr id="208" name="Google Shape;208;p34"/>
          <p:cNvPicPr preferRelativeResize="0"/>
          <p:nvPr/>
        </p:nvPicPr>
        <p:blipFill>
          <a:blip r:embed="rId3">
            <a:alphaModFix/>
          </a:blip>
          <a:stretch>
            <a:fillRect/>
          </a:stretch>
        </p:blipFill>
        <p:spPr>
          <a:xfrm>
            <a:off x="1654294" y="1017725"/>
            <a:ext cx="7425882" cy="399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76575" y="243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2120"/>
              <a:t>Segmentasi Pelanggan</a:t>
            </a:r>
            <a:endParaRPr sz="2120"/>
          </a:p>
        </p:txBody>
      </p:sp>
      <p:sp>
        <p:nvSpPr>
          <p:cNvPr id="214" name="Google Shape;214;p35"/>
          <p:cNvSpPr txBox="1"/>
          <p:nvPr>
            <p:ph idx="1" type="body"/>
          </p:nvPr>
        </p:nvSpPr>
        <p:spPr>
          <a:xfrm>
            <a:off x="204150" y="1017875"/>
            <a:ext cx="3581100" cy="38241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id" sz="1700"/>
              <a:t>Dapat terlihat bahwa segmentasi pelanggan dalam pembelian produk, cenderung membeli 1 item per transaksi yaitu sebesar 82,4%</a:t>
            </a:r>
            <a:endParaRPr sz="1700"/>
          </a:p>
          <a:p>
            <a:pPr indent="-336550" lvl="0" marL="457200" rtl="0" algn="l">
              <a:spcBef>
                <a:spcPts val="0"/>
              </a:spcBef>
              <a:spcAft>
                <a:spcPts val="0"/>
              </a:spcAft>
              <a:buSzPts val="1700"/>
              <a:buChar char="-"/>
            </a:pPr>
            <a:r>
              <a:rPr lang="id" sz="1700"/>
              <a:t>Pembelian sebanyak 2 item memberikan kontribusi sebesar 9,7% dari total penjualan</a:t>
            </a:r>
            <a:endParaRPr sz="1700"/>
          </a:p>
          <a:p>
            <a:pPr indent="-336550" lvl="0" marL="457200" rtl="0" algn="l">
              <a:spcBef>
                <a:spcPts val="0"/>
              </a:spcBef>
              <a:spcAft>
                <a:spcPts val="0"/>
              </a:spcAft>
              <a:buSzPts val="1700"/>
              <a:buChar char="-"/>
            </a:pPr>
            <a:r>
              <a:rPr lang="id" sz="1700"/>
              <a:t>S</a:t>
            </a:r>
            <a:r>
              <a:rPr lang="id" sz="1700"/>
              <a:t>ementara itu, pembelian lebih dari 6 item hanya menyumbangkan sebesar 1.8% dari total penjualan.</a:t>
            </a:r>
            <a:endParaRPr sz="1700"/>
          </a:p>
        </p:txBody>
      </p:sp>
      <p:pic>
        <p:nvPicPr>
          <p:cNvPr id="215" name="Google Shape;215;p35"/>
          <p:cNvPicPr preferRelativeResize="0"/>
          <p:nvPr/>
        </p:nvPicPr>
        <p:blipFill>
          <a:blip r:embed="rId3">
            <a:alphaModFix/>
          </a:blip>
          <a:stretch>
            <a:fillRect/>
          </a:stretch>
        </p:blipFill>
        <p:spPr>
          <a:xfrm>
            <a:off x="3946261" y="791125"/>
            <a:ext cx="4000725" cy="4139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idx="1" type="body"/>
          </p:nvPr>
        </p:nvSpPr>
        <p:spPr>
          <a:xfrm>
            <a:off x="311700" y="1152475"/>
            <a:ext cx="231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Konsumen cenderung memilih membeli 1 item dengan harga mahal, dibandingkan dengan membeli item 2 atau lebih namun lebih murah total harganya.</a:t>
            </a:r>
            <a:endParaRPr/>
          </a:p>
        </p:txBody>
      </p:sp>
      <p:pic>
        <p:nvPicPr>
          <p:cNvPr id="221" name="Google Shape;221;p36"/>
          <p:cNvPicPr preferRelativeResize="0"/>
          <p:nvPr/>
        </p:nvPicPr>
        <p:blipFill>
          <a:blip r:embed="rId3">
            <a:alphaModFix/>
          </a:blip>
          <a:stretch>
            <a:fillRect/>
          </a:stretch>
        </p:blipFill>
        <p:spPr>
          <a:xfrm>
            <a:off x="2629895" y="445037"/>
            <a:ext cx="6282952" cy="412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1" type="body"/>
          </p:nvPr>
        </p:nvSpPr>
        <p:spPr>
          <a:xfrm>
            <a:off x="311700" y="4005375"/>
            <a:ext cx="8520600" cy="7650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1200"/>
              </a:spcAft>
              <a:buNone/>
            </a:pPr>
            <a:r>
              <a:rPr lang="id" sz="1600"/>
              <a:t>Tren penjualan harian menunjukan bahwa minggu pertama banyak konsumen yang membeli lebih dari satu</a:t>
            </a:r>
            <a:endParaRPr sz="1600"/>
          </a:p>
        </p:txBody>
      </p:sp>
      <p:pic>
        <p:nvPicPr>
          <p:cNvPr id="227" name="Google Shape;227;p37"/>
          <p:cNvPicPr preferRelativeResize="0"/>
          <p:nvPr/>
        </p:nvPicPr>
        <p:blipFill>
          <a:blip r:embed="rId3">
            <a:alphaModFix/>
          </a:blip>
          <a:stretch>
            <a:fillRect/>
          </a:stretch>
        </p:blipFill>
        <p:spPr>
          <a:xfrm>
            <a:off x="1219500" y="327887"/>
            <a:ext cx="6705001" cy="3631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225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Jumlah Order berdasarkan Sumber</a:t>
            </a:r>
            <a:endParaRPr/>
          </a:p>
        </p:txBody>
      </p:sp>
      <p:sp>
        <p:nvSpPr>
          <p:cNvPr id="233" name="Google Shape;233;p38"/>
          <p:cNvSpPr txBox="1"/>
          <p:nvPr>
            <p:ph idx="1" type="body"/>
          </p:nvPr>
        </p:nvSpPr>
        <p:spPr>
          <a:xfrm>
            <a:off x="311700" y="1715200"/>
            <a:ext cx="2057400" cy="28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berdasarkan chart dapat terlihat bahwa offline-store lebih banyak konsumen dibandingkan secara online (website)</a:t>
            </a:r>
            <a:endParaRPr/>
          </a:p>
        </p:txBody>
      </p:sp>
      <p:pic>
        <p:nvPicPr>
          <p:cNvPr id="234" name="Google Shape;234;p38"/>
          <p:cNvPicPr preferRelativeResize="0"/>
          <p:nvPr/>
        </p:nvPicPr>
        <p:blipFill>
          <a:blip r:embed="rId3">
            <a:alphaModFix/>
          </a:blip>
          <a:stretch>
            <a:fillRect/>
          </a:stretch>
        </p:blipFill>
        <p:spPr>
          <a:xfrm>
            <a:off x="2369092" y="0"/>
            <a:ext cx="6704416"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idx="1" type="body"/>
          </p:nvPr>
        </p:nvSpPr>
        <p:spPr>
          <a:xfrm>
            <a:off x="311700" y="1735900"/>
            <a:ext cx="2362800" cy="2832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d"/>
              <a:t>Berdasarkan kategori, jumlah pembelian exclusive deal secara offline merupakan pembelian yang paling diminati, dan scarf merupakan kategori yang hot-deals dalam toko online.</a:t>
            </a:r>
            <a:endParaRPr/>
          </a:p>
        </p:txBody>
      </p:sp>
      <p:pic>
        <p:nvPicPr>
          <p:cNvPr id="240" name="Google Shape;240;p39"/>
          <p:cNvPicPr preferRelativeResize="0"/>
          <p:nvPr/>
        </p:nvPicPr>
        <p:blipFill>
          <a:blip r:embed="rId3">
            <a:alphaModFix/>
          </a:blip>
          <a:stretch>
            <a:fillRect/>
          </a:stretch>
        </p:blipFill>
        <p:spPr>
          <a:xfrm>
            <a:off x="2778125" y="600475"/>
            <a:ext cx="6321175" cy="4394774"/>
          </a:xfrm>
          <a:prstGeom prst="rect">
            <a:avLst/>
          </a:prstGeom>
          <a:noFill/>
          <a:ln>
            <a:noFill/>
          </a:ln>
        </p:spPr>
      </p:pic>
      <p:sp>
        <p:nvSpPr>
          <p:cNvPr id="241" name="Google Shape;241;p39"/>
          <p:cNvSpPr txBox="1"/>
          <p:nvPr>
            <p:ph type="title"/>
          </p:nvPr>
        </p:nvSpPr>
        <p:spPr>
          <a:xfrm>
            <a:off x="311700" y="445025"/>
            <a:ext cx="225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Jumlah Order berdasarkan Kategori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idx="1" type="body"/>
          </p:nvPr>
        </p:nvSpPr>
        <p:spPr>
          <a:xfrm>
            <a:off x="311700" y="1152475"/>
            <a:ext cx="2483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d" sz="1550"/>
              <a:t>Berdasarkan kategori, penjualan eksklusif tetap menjadi kategori yang paling diminati oleh pembeli. Dapat diamati bahwa jumlah pesanan untuk scarf menduduki peringkat kedua, namun dari segi total pembayaran, kategori bag menempati posisi kedua dan mengungguli kategori scarf.</a:t>
            </a:r>
            <a:endParaRPr sz="1550"/>
          </a:p>
          <a:p>
            <a:pPr indent="0" lvl="0" marL="0" rtl="0" algn="l">
              <a:lnSpc>
                <a:spcPct val="100000"/>
              </a:lnSpc>
              <a:spcBef>
                <a:spcPts val="0"/>
              </a:spcBef>
              <a:spcAft>
                <a:spcPts val="1200"/>
              </a:spcAft>
              <a:buNone/>
            </a:pPr>
            <a:r>
              <a:t/>
            </a:r>
            <a:endParaRPr sz="1550"/>
          </a:p>
        </p:txBody>
      </p:sp>
      <p:pic>
        <p:nvPicPr>
          <p:cNvPr id="247" name="Google Shape;247;p40"/>
          <p:cNvPicPr preferRelativeResize="0"/>
          <p:nvPr/>
        </p:nvPicPr>
        <p:blipFill>
          <a:blip r:embed="rId3">
            <a:alphaModFix/>
          </a:blip>
          <a:stretch>
            <a:fillRect/>
          </a:stretch>
        </p:blipFill>
        <p:spPr>
          <a:xfrm>
            <a:off x="2795375" y="0"/>
            <a:ext cx="62865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24200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u="sng">
                <a:solidFill>
                  <a:srgbClr val="4285F4"/>
                </a:solidFill>
                <a:hlinkClick r:id="rId3">
                  <a:extLst>
                    <a:ext uri="{A12FA001-AC4F-418D-AE19-62706E023703}">
                      <ahyp:hlinkClr val="tx"/>
                    </a:ext>
                  </a:extLst>
                </a:hlinkClick>
              </a:rPr>
              <a:t>Dashboard</a:t>
            </a:r>
            <a:endParaRPr>
              <a:solidFill>
                <a:srgbClr val="4285F4"/>
              </a:solidFill>
            </a:endParaRPr>
          </a:p>
        </p:txBody>
      </p:sp>
      <p:pic>
        <p:nvPicPr>
          <p:cNvPr id="253" name="Google Shape;253;p41"/>
          <p:cNvPicPr preferRelativeResize="0"/>
          <p:nvPr/>
        </p:nvPicPr>
        <p:blipFill>
          <a:blip r:embed="rId4">
            <a:alphaModFix/>
          </a:blip>
          <a:stretch>
            <a:fillRect/>
          </a:stretch>
        </p:blipFill>
        <p:spPr>
          <a:xfrm>
            <a:off x="2999575" y="2571750"/>
            <a:ext cx="592900" cy="592900"/>
          </a:xfrm>
          <a:prstGeom prst="rect">
            <a:avLst/>
          </a:prstGeom>
          <a:noFill/>
          <a:ln>
            <a:noFill/>
          </a:ln>
        </p:spPr>
      </p:pic>
      <p:sp>
        <p:nvSpPr>
          <p:cNvPr id="254" name="Google Shape;254;p41"/>
          <p:cNvSpPr txBox="1"/>
          <p:nvPr/>
        </p:nvSpPr>
        <p:spPr>
          <a:xfrm>
            <a:off x="1933150" y="1958325"/>
            <a:ext cx="490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2400">
                <a:solidFill>
                  <a:schemeClr val="dk2"/>
                </a:solidFill>
              </a:rPr>
              <a:t>Terimakasih</a:t>
            </a:r>
            <a:endParaRPr sz="2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343541"/>
                </a:solidFill>
                <a:latin typeface="Roboto"/>
                <a:ea typeface="Roboto"/>
                <a:cs typeface="Roboto"/>
                <a:sym typeface="Roboto"/>
              </a:rPr>
              <a:t>Pisahkan kolom tanggal pemesanan menjadi dua kolom:</a:t>
            </a:r>
            <a:endParaRPr sz="1200">
              <a:solidFill>
                <a:srgbClr val="343541"/>
              </a:solidFill>
              <a:latin typeface="Roboto"/>
              <a:ea typeface="Roboto"/>
              <a:cs typeface="Roboto"/>
              <a:sym typeface="Roboto"/>
            </a:endParaRPr>
          </a:p>
          <a:p>
            <a:pPr indent="0" lvl="0" marL="0" rtl="0" algn="l">
              <a:spcBef>
                <a:spcPts val="1200"/>
              </a:spcBef>
              <a:spcAft>
                <a:spcPts val="0"/>
              </a:spcAft>
              <a:buNone/>
            </a:pPr>
            <a:r>
              <a:rPr lang="id" sz="1200">
                <a:solidFill>
                  <a:srgbClr val="343541"/>
                </a:solidFill>
                <a:latin typeface="Roboto"/>
                <a:ea typeface="Roboto"/>
                <a:cs typeface="Roboto"/>
                <a:sym typeface="Roboto"/>
              </a:rPr>
              <a:t>- Kolom 1 (DD/MM/YYYY)</a:t>
            </a:r>
            <a:endParaRPr sz="1200">
              <a:solidFill>
                <a:srgbClr val="343541"/>
              </a:solidFill>
              <a:latin typeface="Roboto"/>
              <a:ea typeface="Roboto"/>
              <a:cs typeface="Roboto"/>
              <a:sym typeface="Roboto"/>
            </a:endParaRPr>
          </a:p>
          <a:p>
            <a:pPr indent="0" lvl="0" marL="0" rtl="0" algn="l">
              <a:spcBef>
                <a:spcPts val="1200"/>
              </a:spcBef>
              <a:spcAft>
                <a:spcPts val="1200"/>
              </a:spcAft>
              <a:buNone/>
            </a:pPr>
            <a:r>
              <a:rPr lang="id" sz="1200">
                <a:solidFill>
                  <a:srgbClr val="343541"/>
                </a:solidFill>
                <a:latin typeface="Roboto"/>
                <a:ea typeface="Roboto"/>
                <a:cs typeface="Roboto"/>
                <a:sym typeface="Roboto"/>
              </a:rPr>
              <a:t>- Kolom 2 (hh:mm).</a:t>
            </a:r>
            <a:endParaRPr/>
          </a:p>
        </p:txBody>
      </p:sp>
      <p:pic>
        <p:nvPicPr>
          <p:cNvPr id="71" name="Google Shape;71;p15"/>
          <p:cNvPicPr preferRelativeResize="0"/>
          <p:nvPr/>
        </p:nvPicPr>
        <p:blipFill>
          <a:blip r:embed="rId3">
            <a:alphaModFix/>
          </a:blip>
          <a:stretch>
            <a:fillRect/>
          </a:stretch>
        </p:blipFill>
        <p:spPr>
          <a:xfrm>
            <a:off x="0" y="2124029"/>
            <a:ext cx="9144000" cy="28418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77" name="Google Shape;77;p16"/>
          <p:cNvSpPr txBox="1"/>
          <p:nvPr>
            <p:ph idx="1" type="body"/>
          </p:nvPr>
        </p:nvSpPr>
        <p:spPr>
          <a:xfrm>
            <a:off x="311700" y="1183550"/>
            <a:ext cx="239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343541"/>
                </a:solidFill>
                <a:latin typeface="Roboto"/>
                <a:ea typeface="Roboto"/>
                <a:cs typeface="Roboto"/>
                <a:sym typeface="Roboto"/>
              </a:rPr>
              <a:t>Pisahkan kolom tanggal pemesanan menjadi dua kolom:</a:t>
            </a:r>
            <a:endParaRPr sz="1200">
              <a:solidFill>
                <a:srgbClr val="343541"/>
              </a:solidFill>
              <a:latin typeface="Roboto"/>
              <a:ea typeface="Roboto"/>
              <a:cs typeface="Roboto"/>
              <a:sym typeface="Roboto"/>
            </a:endParaRPr>
          </a:p>
          <a:p>
            <a:pPr indent="0" lvl="0" marL="0" rtl="0" algn="l">
              <a:spcBef>
                <a:spcPts val="1200"/>
              </a:spcBef>
              <a:spcAft>
                <a:spcPts val="0"/>
              </a:spcAft>
              <a:buNone/>
            </a:pPr>
            <a:r>
              <a:rPr lang="id" sz="1200">
                <a:solidFill>
                  <a:srgbClr val="343541"/>
                </a:solidFill>
                <a:latin typeface="Roboto"/>
                <a:ea typeface="Roboto"/>
                <a:cs typeface="Roboto"/>
                <a:sym typeface="Roboto"/>
              </a:rPr>
              <a:t>- Kolom 1 (DD/MM/YYYY)</a:t>
            </a:r>
            <a:endParaRPr sz="1200">
              <a:solidFill>
                <a:srgbClr val="343541"/>
              </a:solidFill>
              <a:latin typeface="Roboto"/>
              <a:ea typeface="Roboto"/>
              <a:cs typeface="Roboto"/>
              <a:sym typeface="Roboto"/>
            </a:endParaRPr>
          </a:p>
          <a:p>
            <a:pPr indent="0" lvl="0" marL="0" rtl="0" algn="l">
              <a:spcBef>
                <a:spcPts val="1200"/>
              </a:spcBef>
              <a:spcAft>
                <a:spcPts val="1200"/>
              </a:spcAft>
              <a:buNone/>
            </a:pPr>
            <a:r>
              <a:rPr lang="id" sz="1200">
                <a:solidFill>
                  <a:srgbClr val="343541"/>
                </a:solidFill>
                <a:latin typeface="Roboto"/>
                <a:ea typeface="Roboto"/>
                <a:cs typeface="Roboto"/>
                <a:sym typeface="Roboto"/>
              </a:rPr>
              <a:t>- Kolom 2 (hh:mm).</a:t>
            </a:r>
            <a:endParaRPr/>
          </a:p>
        </p:txBody>
      </p:sp>
      <p:pic>
        <p:nvPicPr>
          <p:cNvPr id="78" name="Google Shape;78;p16"/>
          <p:cNvPicPr preferRelativeResize="0"/>
          <p:nvPr/>
        </p:nvPicPr>
        <p:blipFill>
          <a:blip r:embed="rId3">
            <a:alphaModFix/>
          </a:blip>
          <a:stretch>
            <a:fillRect/>
          </a:stretch>
        </p:blipFill>
        <p:spPr>
          <a:xfrm>
            <a:off x="3030813" y="128575"/>
            <a:ext cx="6581775" cy="488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84" name="Google Shape;84;p17"/>
          <p:cNvSpPr txBox="1"/>
          <p:nvPr>
            <p:ph idx="1" type="body"/>
          </p:nvPr>
        </p:nvSpPr>
        <p:spPr>
          <a:xfrm>
            <a:off x="311700" y="986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Tiga Produk Teratas dengan Penjualan Tertinggi</a:t>
            </a:r>
            <a:endParaRPr/>
          </a:p>
        </p:txBody>
      </p:sp>
      <p:pic>
        <p:nvPicPr>
          <p:cNvPr id="85" name="Google Shape;85;p17"/>
          <p:cNvPicPr preferRelativeResize="0"/>
          <p:nvPr/>
        </p:nvPicPr>
        <p:blipFill>
          <a:blip r:embed="rId3">
            <a:alphaModFix/>
          </a:blip>
          <a:stretch>
            <a:fillRect/>
          </a:stretch>
        </p:blipFill>
        <p:spPr>
          <a:xfrm>
            <a:off x="311700" y="1485900"/>
            <a:ext cx="8382000"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1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0" y="853810"/>
            <a:ext cx="9143999" cy="42896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98" name="Google Shape;98;p19"/>
          <p:cNvSpPr txBox="1"/>
          <p:nvPr>
            <p:ph idx="1" type="body"/>
          </p:nvPr>
        </p:nvSpPr>
        <p:spPr>
          <a:xfrm>
            <a:off x="311700" y="1152475"/>
            <a:ext cx="430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Tiga Produk Teratas dengan Penjualan Tertinggi (Dengan hanya melihat Order Berhasil dan Tercancel)</a:t>
            </a:r>
            <a:endParaRPr/>
          </a:p>
        </p:txBody>
      </p:sp>
      <p:pic>
        <p:nvPicPr>
          <p:cNvPr id="99" name="Google Shape;99;p19"/>
          <p:cNvPicPr preferRelativeResize="0"/>
          <p:nvPr/>
        </p:nvPicPr>
        <p:blipFill>
          <a:blip r:embed="rId3">
            <a:alphaModFix/>
          </a:blip>
          <a:stretch>
            <a:fillRect/>
          </a:stretch>
        </p:blipFill>
        <p:spPr>
          <a:xfrm>
            <a:off x="4400211" y="72475"/>
            <a:ext cx="497152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105" name="Google Shape;105;p20"/>
          <p:cNvSpPr txBox="1"/>
          <p:nvPr>
            <p:ph idx="1" type="body"/>
          </p:nvPr>
        </p:nvSpPr>
        <p:spPr>
          <a:xfrm>
            <a:off x="311700" y="1152475"/>
            <a:ext cx="430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Tiga Produk Teratas dengan Penjualan Tertinggi (Dengan hanya melihat Order Berhasil dan Tercancel)</a:t>
            </a:r>
            <a:endParaRPr/>
          </a:p>
        </p:txBody>
      </p:sp>
      <p:pic>
        <p:nvPicPr>
          <p:cNvPr id="106" name="Google Shape;106;p20"/>
          <p:cNvPicPr preferRelativeResize="0"/>
          <p:nvPr/>
        </p:nvPicPr>
        <p:blipFill>
          <a:blip r:embed="rId3">
            <a:alphaModFix/>
          </a:blip>
          <a:stretch>
            <a:fillRect/>
          </a:stretch>
        </p:blipFill>
        <p:spPr>
          <a:xfrm>
            <a:off x="456000" y="2246850"/>
            <a:ext cx="6390950" cy="282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Assignment Test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a:t>
            </a:r>
            <a:r>
              <a:rPr lang="id"/>
              <a:t>dentifikasi 3 kategori teratas dengan penjualan tertinggi dan 3 kategori terbawah dengan penjualan terendah. Berikan juga visualisasinya.</a:t>
            </a:r>
            <a:endParaRPr sz="1050">
              <a:solidFill>
                <a:srgbClr val="0000FF"/>
              </a:solidFill>
              <a:highlight>
                <a:srgbClr val="F7F7F7"/>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121575" y="1867375"/>
            <a:ext cx="6214701" cy="327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