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4" r:id="rId14"/>
    <p:sldId id="275" r:id="rId15"/>
    <p:sldId id="271" r:id="rId16"/>
    <p:sldId id="277" r:id="rId17"/>
    <p:sldId id="281" r:id="rId18"/>
    <p:sldId id="282" r:id="rId19"/>
    <p:sldId id="272" r:id="rId20"/>
    <p:sldId id="27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MNIST dataset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Random Sampling</c:v>
                </c:pt>
              </c:strCache>
            </c:strRef>
          </c:tx>
          <c:spPr>
            <a:solidFill>
              <a:schemeClr val="bg2">
                <a:lumMod val="75000"/>
              </a:schemeClr>
            </a:solidFill>
            <a:ln>
              <a:solidFill>
                <a:schemeClr val="bg2">
                  <a:lumMod val="7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Sheet1!$B$2:$B$12</c:f>
              <c:numCache>
                <c:formatCode>General</c:formatCode>
                <c:ptCount val="11"/>
                <c:pt idx="0">
                  <c:v>95.5</c:v>
                </c:pt>
                <c:pt idx="1">
                  <c:v>95.7</c:v>
                </c:pt>
                <c:pt idx="2">
                  <c:v>96.3</c:v>
                </c:pt>
                <c:pt idx="3">
                  <c:v>96.1</c:v>
                </c:pt>
                <c:pt idx="4">
                  <c:v>96.6</c:v>
                </c:pt>
                <c:pt idx="5">
                  <c:v>96.7</c:v>
                </c:pt>
                <c:pt idx="6">
                  <c:v>96.8</c:v>
                </c:pt>
                <c:pt idx="7">
                  <c:v>97</c:v>
                </c:pt>
                <c:pt idx="8">
                  <c:v>96.8</c:v>
                </c:pt>
                <c:pt idx="9">
                  <c:v>97.4</c:v>
                </c:pt>
                <c:pt idx="10">
                  <c:v>97</c:v>
                </c:pt>
              </c:numCache>
            </c:numRef>
          </c:val>
          <c:extLst>
            <c:ext xmlns:c16="http://schemas.microsoft.com/office/drawing/2014/chart" uri="{C3380CC4-5D6E-409C-BE32-E72D297353CC}">
              <c16:uniqueId val="{00000000-822A-4923-A7BC-F908E0B4CE99}"/>
            </c:ext>
          </c:extLst>
        </c:ser>
        <c:ser>
          <c:idx val="1"/>
          <c:order val="1"/>
          <c:tx>
            <c:strRef>
              <c:f>Sheet1!$C$1</c:f>
              <c:strCache>
                <c:ptCount val="1"/>
                <c:pt idx="0">
                  <c:v>Least Confidence</c:v>
                </c:pt>
              </c:strCache>
            </c:strRef>
          </c:tx>
          <c:spPr>
            <a:solidFill>
              <a:schemeClr val="bg2">
                <a:lumMod val="50000"/>
              </a:schemeClr>
            </a:solidFill>
            <a:ln>
              <a:solidFill>
                <a:schemeClr val="bg2">
                  <a:lumMod val="5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Sheet1!$C$2:$C$12</c:f>
              <c:numCache>
                <c:formatCode>General</c:formatCode>
                <c:ptCount val="11"/>
                <c:pt idx="0">
                  <c:v>95.5</c:v>
                </c:pt>
                <c:pt idx="1">
                  <c:v>96.5</c:v>
                </c:pt>
                <c:pt idx="2">
                  <c:v>97</c:v>
                </c:pt>
                <c:pt idx="3">
                  <c:v>97.2</c:v>
                </c:pt>
                <c:pt idx="4">
                  <c:v>97.7</c:v>
                </c:pt>
                <c:pt idx="5">
                  <c:v>97.6</c:v>
                </c:pt>
                <c:pt idx="6">
                  <c:v>97.8</c:v>
                </c:pt>
                <c:pt idx="7">
                  <c:v>98</c:v>
                </c:pt>
                <c:pt idx="8">
                  <c:v>97.5</c:v>
                </c:pt>
                <c:pt idx="9">
                  <c:v>97.7</c:v>
                </c:pt>
                <c:pt idx="10">
                  <c:v>97.8</c:v>
                </c:pt>
              </c:numCache>
            </c:numRef>
          </c:val>
          <c:extLst>
            <c:ext xmlns:c16="http://schemas.microsoft.com/office/drawing/2014/chart" uri="{C3380CC4-5D6E-409C-BE32-E72D297353CC}">
              <c16:uniqueId val="{00000001-822A-4923-A7BC-F908E0B4CE99}"/>
            </c:ext>
          </c:extLst>
        </c:ser>
        <c:ser>
          <c:idx val="2"/>
          <c:order val="2"/>
          <c:tx>
            <c:strRef>
              <c:f>Sheet1!$D$1</c:f>
              <c:strCache>
                <c:ptCount val="1"/>
                <c:pt idx="0">
                  <c:v>Margin Sampling</c:v>
                </c:pt>
              </c:strCache>
            </c:strRef>
          </c:tx>
          <c:spPr>
            <a:solidFill>
              <a:schemeClr val="bg2">
                <a:lumMod val="25000"/>
              </a:schemeClr>
            </a:solidFill>
            <a:ln>
              <a:solidFill>
                <a:schemeClr val="bg2">
                  <a:lumMod val="2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Sheet1!$D$2:$D$12</c:f>
              <c:numCache>
                <c:formatCode>General</c:formatCode>
                <c:ptCount val="11"/>
                <c:pt idx="0">
                  <c:v>95.5</c:v>
                </c:pt>
                <c:pt idx="1">
                  <c:v>96.5</c:v>
                </c:pt>
                <c:pt idx="2">
                  <c:v>96.7</c:v>
                </c:pt>
                <c:pt idx="3">
                  <c:v>97.6</c:v>
                </c:pt>
                <c:pt idx="4">
                  <c:v>97.6</c:v>
                </c:pt>
                <c:pt idx="5">
                  <c:v>97.7</c:v>
                </c:pt>
                <c:pt idx="6">
                  <c:v>97.8</c:v>
                </c:pt>
                <c:pt idx="7">
                  <c:v>97.9</c:v>
                </c:pt>
                <c:pt idx="8">
                  <c:v>97.6</c:v>
                </c:pt>
                <c:pt idx="9">
                  <c:v>97.8</c:v>
                </c:pt>
                <c:pt idx="10">
                  <c:v>97.8</c:v>
                </c:pt>
              </c:numCache>
            </c:numRef>
          </c:val>
          <c:extLst>
            <c:ext xmlns:c16="http://schemas.microsoft.com/office/drawing/2014/chart" uri="{C3380CC4-5D6E-409C-BE32-E72D297353CC}">
              <c16:uniqueId val="{00000002-822A-4923-A7BC-F908E0B4CE99}"/>
            </c:ext>
          </c:extLst>
        </c:ser>
        <c:ser>
          <c:idx val="3"/>
          <c:order val="3"/>
          <c:tx>
            <c:strRef>
              <c:f>Sheet1!$E$1</c:f>
              <c:strCache>
                <c:ptCount val="1"/>
                <c:pt idx="0">
                  <c:v>Entropy Sampling</c:v>
                </c:pt>
              </c:strCache>
            </c:strRef>
          </c:tx>
          <c:spPr>
            <a:solidFill>
              <a:schemeClr val="bg2">
                <a:lumMod val="10000"/>
              </a:schemeClr>
            </a:solidFill>
            <a:ln>
              <a:solidFill>
                <a:schemeClr val="bg2">
                  <a:lumMod val="1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Sheet1!$E$2:$E$12</c:f>
              <c:numCache>
                <c:formatCode>General</c:formatCode>
                <c:ptCount val="11"/>
                <c:pt idx="0">
                  <c:v>95.5</c:v>
                </c:pt>
                <c:pt idx="1">
                  <c:v>96.6</c:v>
                </c:pt>
                <c:pt idx="2">
                  <c:v>96.8</c:v>
                </c:pt>
                <c:pt idx="3">
                  <c:v>97.2</c:v>
                </c:pt>
                <c:pt idx="4">
                  <c:v>97.6</c:v>
                </c:pt>
                <c:pt idx="5">
                  <c:v>97.7</c:v>
                </c:pt>
                <c:pt idx="6">
                  <c:v>97.8</c:v>
                </c:pt>
                <c:pt idx="7">
                  <c:v>97.8</c:v>
                </c:pt>
                <c:pt idx="8">
                  <c:v>97.5</c:v>
                </c:pt>
                <c:pt idx="9">
                  <c:v>97.9</c:v>
                </c:pt>
                <c:pt idx="10">
                  <c:v>97.9</c:v>
                </c:pt>
              </c:numCache>
            </c:numRef>
          </c:val>
          <c:extLst>
            <c:ext xmlns:c16="http://schemas.microsoft.com/office/drawing/2014/chart" uri="{C3380CC4-5D6E-409C-BE32-E72D297353CC}">
              <c16:uniqueId val="{00000003-822A-4923-A7BC-F908E0B4CE99}"/>
            </c:ext>
          </c:extLst>
        </c:ser>
        <c:dLbls>
          <c:showLegendKey val="0"/>
          <c:showVal val="0"/>
          <c:showCatName val="0"/>
          <c:showSerName val="0"/>
          <c:showPercent val="0"/>
          <c:showBubbleSize val="0"/>
        </c:dLbls>
        <c:gapWidth val="219"/>
        <c:overlap val="-27"/>
        <c:axId val="1135086271"/>
        <c:axId val="449432687"/>
      </c:barChart>
      <c:catAx>
        <c:axId val="113508627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Rounds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432687"/>
        <c:crosses val="autoZero"/>
        <c:auto val="1"/>
        <c:lblAlgn val="ctr"/>
        <c:lblOffset val="100"/>
        <c:noMultiLvlLbl val="0"/>
      </c:catAx>
      <c:valAx>
        <c:axId val="449432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508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CIFAR10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Random Sampling</c:v>
                </c:pt>
              </c:strCache>
            </c:strRef>
          </c:tx>
          <c:spPr>
            <a:solidFill>
              <a:schemeClr val="bg2">
                <a:lumMod val="75000"/>
              </a:schemeClr>
            </a:solidFill>
            <a:ln>
              <a:solidFill>
                <a:schemeClr val="bg2">
                  <a:lumMod val="7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Sheet1!$B$2:$B$12</c:f>
              <c:numCache>
                <c:formatCode>General</c:formatCode>
                <c:ptCount val="11"/>
                <c:pt idx="0">
                  <c:v>52.6</c:v>
                </c:pt>
                <c:pt idx="1">
                  <c:v>57.3</c:v>
                </c:pt>
                <c:pt idx="2">
                  <c:v>54.4</c:v>
                </c:pt>
                <c:pt idx="3">
                  <c:v>54.2</c:v>
                </c:pt>
                <c:pt idx="4">
                  <c:v>61.1</c:v>
                </c:pt>
                <c:pt idx="5">
                  <c:v>61.3</c:v>
                </c:pt>
                <c:pt idx="6">
                  <c:v>62.8</c:v>
                </c:pt>
                <c:pt idx="7">
                  <c:v>61.1</c:v>
                </c:pt>
                <c:pt idx="8">
                  <c:v>63.8</c:v>
                </c:pt>
                <c:pt idx="9">
                  <c:v>63.3</c:v>
                </c:pt>
                <c:pt idx="10">
                  <c:v>64.2</c:v>
                </c:pt>
              </c:numCache>
            </c:numRef>
          </c:val>
          <c:extLst>
            <c:ext xmlns:c16="http://schemas.microsoft.com/office/drawing/2014/chart" uri="{C3380CC4-5D6E-409C-BE32-E72D297353CC}">
              <c16:uniqueId val="{00000000-6C98-4896-9C1E-E9BBC6C64129}"/>
            </c:ext>
          </c:extLst>
        </c:ser>
        <c:ser>
          <c:idx val="1"/>
          <c:order val="1"/>
          <c:tx>
            <c:strRef>
              <c:f>Sheet1!$C$1</c:f>
              <c:strCache>
                <c:ptCount val="1"/>
                <c:pt idx="0">
                  <c:v>Least Confidence</c:v>
                </c:pt>
              </c:strCache>
            </c:strRef>
          </c:tx>
          <c:spPr>
            <a:solidFill>
              <a:schemeClr val="bg2">
                <a:lumMod val="50000"/>
              </a:schemeClr>
            </a:solidFill>
            <a:ln>
              <a:solidFill>
                <a:schemeClr val="bg2">
                  <a:lumMod val="5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Sheet1!$C$2:$C$12</c:f>
              <c:numCache>
                <c:formatCode>General</c:formatCode>
                <c:ptCount val="11"/>
                <c:pt idx="0">
                  <c:v>52.6</c:v>
                </c:pt>
                <c:pt idx="1">
                  <c:v>56.2</c:v>
                </c:pt>
                <c:pt idx="2">
                  <c:v>59.9</c:v>
                </c:pt>
                <c:pt idx="3">
                  <c:v>53.9</c:v>
                </c:pt>
                <c:pt idx="4">
                  <c:v>54.2</c:v>
                </c:pt>
                <c:pt idx="5">
                  <c:v>60.3</c:v>
                </c:pt>
                <c:pt idx="6">
                  <c:v>60.3</c:v>
                </c:pt>
                <c:pt idx="7">
                  <c:v>61.2</c:v>
                </c:pt>
                <c:pt idx="8">
                  <c:v>63.3</c:v>
                </c:pt>
                <c:pt idx="9">
                  <c:v>63.5</c:v>
                </c:pt>
                <c:pt idx="10">
                  <c:v>63.6</c:v>
                </c:pt>
              </c:numCache>
            </c:numRef>
          </c:val>
          <c:extLst>
            <c:ext xmlns:c16="http://schemas.microsoft.com/office/drawing/2014/chart" uri="{C3380CC4-5D6E-409C-BE32-E72D297353CC}">
              <c16:uniqueId val="{00000001-6C98-4896-9C1E-E9BBC6C64129}"/>
            </c:ext>
          </c:extLst>
        </c:ser>
        <c:ser>
          <c:idx val="2"/>
          <c:order val="2"/>
          <c:tx>
            <c:strRef>
              <c:f>Sheet1!$D$1</c:f>
              <c:strCache>
                <c:ptCount val="1"/>
                <c:pt idx="0">
                  <c:v>Margin Sampling</c:v>
                </c:pt>
              </c:strCache>
            </c:strRef>
          </c:tx>
          <c:spPr>
            <a:solidFill>
              <a:schemeClr val="bg2">
                <a:lumMod val="25000"/>
              </a:schemeClr>
            </a:solidFill>
            <a:ln>
              <a:solidFill>
                <a:schemeClr val="bg2">
                  <a:lumMod val="2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Sheet1!$D$2:$D$12</c:f>
              <c:numCache>
                <c:formatCode>General</c:formatCode>
                <c:ptCount val="11"/>
                <c:pt idx="0">
                  <c:v>52.6</c:v>
                </c:pt>
                <c:pt idx="1">
                  <c:v>60.2</c:v>
                </c:pt>
                <c:pt idx="2">
                  <c:v>57</c:v>
                </c:pt>
                <c:pt idx="3">
                  <c:v>51.2</c:v>
                </c:pt>
                <c:pt idx="4">
                  <c:v>61.2</c:v>
                </c:pt>
                <c:pt idx="5">
                  <c:v>60.9</c:v>
                </c:pt>
                <c:pt idx="6">
                  <c:v>61.2</c:v>
                </c:pt>
                <c:pt idx="7">
                  <c:v>60</c:v>
                </c:pt>
                <c:pt idx="8">
                  <c:v>60.5</c:v>
                </c:pt>
                <c:pt idx="9">
                  <c:v>63.4</c:v>
                </c:pt>
                <c:pt idx="10">
                  <c:v>63.5</c:v>
                </c:pt>
              </c:numCache>
            </c:numRef>
          </c:val>
          <c:extLst>
            <c:ext xmlns:c16="http://schemas.microsoft.com/office/drawing/2014/chart" uri="{C3380CC4-5D6E-409C-BE32-E72D297353CC}">
              <c16:uniqueId val="{00000002-6C98-4896-9C1E-E9BBC6C64129}"/>
            </c:ext>
          </c:extLst>
        </c:ser>
        <c:ser>
          <c:idx val="3"/>
          <c:order val="3"/>
          <c:tx>
            <c:strRef>
              <c:f>Sheet1!$E$1</c:f>
              <c:strCache>
                <c:ptCount val="1"/>
                <c:pt idx="0">
                  <c:v>Entropy Sampling</c:v>
                </c:pt>
              </c:strCache>
            </c:strRef>
          </c:tx>
          <c:spPr>
            <a:solidFill>
              <a:schemeClr val="bg2">
                <a:lumMod val="10000"/>
              </a:schemeClr>
            </a:solidFill>
            <a:ln>
              <a:solidFill>
                <a:schemeClr val="bg2">
                  <a:lumMod val="1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Sheet1!$E$2:$E$12</c:f>
              <c:numCache>
                <c:formatCode>General</c:formatCode>
                <c:ptCount val="11"/>
                <c:pt idx="0">
                  <c:v>52.6</c:v>
                </c:pt>
                <c:pt idx="1">
                  <c:v>59.5</c:v>
                </c:pt>
                <c:pt idx="2">
                  <c:v>59.8</c:v>
                </c:pt>
                <c:pt idx="3">
                  <c:v>52</c:v>
                </c:pt>
                <c:pt idx="4">
                  <c:v>60</c:v>
                </c:pt>
                <c:pt idx="5">
                  <c:v>60.2</c:v>
                </c:pt>
                <c:pt idx="6">
                  <c:v>62</c:v>
                </c:pt>
                <c:pt idx="7">
                  <c:v>62.2</c:v>
                </c:pt>
                <c:pt idx="8">
                  <c:v>55.4</c:v>
                </c:pt>
                <c:pt idx="9">
                  <c:v>62.7</c:v>
                </c:pt>
                <c:pt idx="10">
                  <c:v>60.6</c:v>
                </c:pt>
              </c:numCache>
            </c:numRef>
          </c:val>
          <c:extLst>
            <c:ext xmlns:c16="http://schemas.microsoft.com/office/drawing/2014/chart" uri="{C3380CC4-5D6E-409C-BE32-E72D297353CC}">
              <c16:uniqueId val="{00000003-6C98-4896-9C1E-E9BBC6C64129}"/>
            </c:ext>
          </c:extLst>
        </c:ser>
        <c:dLbls>
          <c:showLegendKey val="0"/>
          <c:showVal val="0"/>
          <c:showCatName val="0"/>
          <c:showSerName val="0"/>
          <c:showPercent val="0"/>
          <c:showBubbleSize val="0"/>
        </c:dLbls>
        <c:gapWidth val="219"/>
        <c:overlap val="-27"/>
        <c:axId val="1109938623"/>
        <c:axId val="524679775"/>
      </c:barChart>
      <c:catAx>
        <c:axId val="110993862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Round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679775"/>
        <c:crosses val="autoZero"/>
        <c:auto val="1"/>
        <c:lblAlgn val="ctr"/>
        <c:lblOffset val="100"/>
        <c:noMultiLvlLbl val="0"/>
      </c:catAx>
      <c:valAx>
        <c:axId val="524679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93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MNIST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Random Sampling</c:v>
                </c:pt>
              </c:strCache>
            </c:strRef>
          </c:tx>
          <c:spPr>
            <a:solidFill>
              <a:schemeClr val="bg2">
                <a:lumMod val="75000"/>
              </a:schemeClr>
            </a:solidFill>
            <a:ln>
              <a:solidFill>
                <a:schemeClr val="bg2">
                  <a:lumMod val="7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Sheet1!$B$2:$B$12</c:f>
              <c:numCache>
                <c:formatCode>General</c:formatCode>
                <c:ptCount val="11"/>
                <c:pt idx="0">
                  <c:v>86.3</c:v>
                </c:pt>
                <c:pt idx="1">
                  <c:v>86.6</c:v>
                </c:pt>
                <c:pt idx="2">
                  <c:v>87</c:v>
                </c:pt>
                <c:pt idx="3">
                  <c:v>87.2</c:v>
                </c:pt>
                <c:pt idx="4">
                  <c:v>87</c:v>
                </c:pt>
                <c:pt idx="5">
                  <c:v>87</c:v>
                </c:pt>
                <c:pt idx="6">
                  <c:v>87.3</c:v>
                </c:pt>
                <c:pt idx="7">
                  <c:v>87.8</c:v>
                </c:pt>
                <c:pt idx="8">
                  <c:v>87.7</c:v>
                </c:pt>
                <c:pt idx="9">
                  <c:v>87.8</c:v>
                </c:pt>
                <c:pt idx="10">
                  <c:v>87.8</c:v>
                </c:pt>
              </c:numCache>
            </c:numRef>
          </c:val>
          <c:extLst>
            <c:ext xmlns:c16="http://schemas.microsoft.com/office/drawing/2014/chart" uri="{C3380CC4-5D6E-409C-BE32-E72D297353CC}">
              <c16:uniqueId val="{00000000-6C98-4896-9C1E-E9BBC6C64129}"/>
            </c:ext>
          </c:extLst>
        </c:ser>
        <c:ser>
          <c:idx val="1"/>
          <c:order val="1"/>
          <c:tx>
            <c:strRef>
              <c:f>Sheet1!$C$1</c:f>
              <c:strCache>
                <c:ptCount val="1"/>
                <c:pt idx="0">
                  <c:v>Least Confidence</c:v>
                </c:pt>
              </c:strCache>
            </c:strRef>
          </c:tx>
          <c:spPr>
            <a:solidFill>
              <a:schemeClr val="bg2">
                <a:lumMod val="50000"/>
              </a:schemeClr>
            </a:solidFill>
            <a:ln>
              <a:solidFill>
                <a:schemeClr val="bg2">
                  <a:lumMod val="5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Sheet1!$C$2:$C$12</c:f>
              <c:numCache>
                <c:formatCode>General</c:formatCode>
                <c:ptCount val="11"/>
                <c:pt idx="0">
                  <c:v>95.6</c:v>
                </c:pt>
                <c:pt idx="1">
                  <c:v>96.4</c:v>
                </c:pt>
                <c:pt idx="2">
                  <c:v>96.6</c:v>
                </c:pt>
                <c:pt idx="3">
                  <c:v>97.5</c:v>
                </c:pt>
                <c:pt idx="4">
                  <c:v>97.9</c:v>
                </c:pt>
                <c:pt idx="5">
                  <c:v>97.7</c:v>
                </c:pt>
                <c:pt idx="6">
                  <c:v>97.7</c:v>
                </c:pt>
                <c:pt idx="7">
                  <c:v>97.9</c:v>
                </c:pt>
                <c:pt idx="8">
                  <c:v>97.9</c:v>
                </c:pt>
                <c:pt idx="9">
                  <c:v>98</c:v>
                </c:pt>
                <c:pt idx="10">
                  <c:v>97.9</c:v>
                </c:pt>
              </c:numCache>
            </c:numRef>
          </c:val>
          <c:extLst>
            <c:ext xmlns:c16="http://schemas.microsoft.com/office/drawing/2014/chart" uri="{C3380CC4-5D6E-409C-BE32-E72D297353CC}">
              <c16:uniqueId val="{00000001-6C98-4896-9C1E-E9BBC6C64129}"/>
            </c:ext>
          </c:extLst>
        </c:ser>
        <c:ser>
          <c:idx val="2"/>
          <c:order val="2"/>
          <c:tx>
            <c:strRef>
              <c:f>Sheet1!$D$1</c:f>
              <c:strCache>
                <c:ptCount val="1"/>
                <c:pt idx="0">
                  <c:v>Margin Sampling</c:v>
                </c:pt>
              </c:strCache>
            </c:strRef>
          </c:tx>
          <c:spPr>
            <a:solidFill>
              <a:schemeClr val="bg2">
                <a:lumMod val="25000"/>
              </a:schemeClr>
            </a:solidFill>
            <a:ln>
              <a:solidFill>
                <a:schemeClr val="bg2">
                  <a:lumMod val="2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Sheet1!$D$2:$D$12</c:f>
              <c:numCache>
                <c:formatCode>General</c:formatCode>
                <c:ptCount val="11"/>
                <c:pt idx="0">
                  <c:v>95.5</c:v>
                </c:pt>
                <c:pt idx="1">
                  <c:v>96.3</c:v>
                </c:pt>
                <c:pt idx="2">
                  <c:v>96.7</c:v>
                </c:pt>
                <c:pt idx="3">
                  <c:v>97.4</c:v>
                </c:pt>
                <c:pt idx="4">
                  <c:v>98</c:v>
                </c:pt>
                <c:pt idx="5">
                  <c:v>97.6</c:v>
                </c:pt>
                <c:pt idx="6">
                  <c:v>97.7</c:v>
                </c:pt>
                <c:pt idx="7">
                  <c:v>97.8</c:v>
                </c:pt>
                <c:pt idx="8">
                  <c:v>98</c:v>
                </c:pt>
                <c:pt idx="9">
                  <c:v>97.9</c:v>
                </c:pt>
                <c:pt idx="10">
                  <c:v>97.9</c:v>
                </c:pt>
              </c:numCache>
            </c:numRef>
          </c:val>
          <c:extLst>
            <c:ext xmlns:c16="http://schemas.microsoft.com/office/drawing/2014/chart" uri="{C3380CC4-5D6E-409C-BE32-E72D297353CC}">
              <c16:uniqueId val="{00000002-6C98-4896-9C1E-E9BBC6C64129}"/>
            </c:ext>
          </c:extLst>
        </c:ser>
        <c:ser>
          <c:idx val="3"/>
          <c:order val="3"/>
          <c:tx>
            <c:strRef>
              <c:f>Sheet1!$E$1</c:f>
              <c:strCache>
                <c:ptCount val="1"/>
                <c:pt idx="0">
                  <c:v>Entropy Sampling</c:v>
                </c:pt>
              </c:strCache>
            </c:strRef>
          </c:tx>
          <c:spPr>
            <a:solidFill>
              <a:schemeClr val="bg2">
                <a:lumMod val="10000"/>
              </a:schemeClr>
            </a:solidFill>
            <a:ln>
              <a:solidFill>
                <a:schemeClr val="bg2">
                  <a:lumMod val="1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Sheet1!$E$2:$E$12</c:f>
              <c:numCache>
                <c:formatCode>General</c:formatCode>
                <c:ptCount val="11"/>
                <c:pt idx="0">
                  <c:v>95.5</c:v>
                </c:pt>
                <c:pt idx="1">
                  <c:v>96.4</c:v>
                </c:pt>
                <c:pt idx="2">
                  <c:v>96.9</c:v>
                </c:pt>
                <c:pt idx="3">
                  <c:v>97.4</c:v>
                </c:pt>
                <c:pt idx="4">
                  <c:v>97.9</c:v>
                </c:pt>
                <c:pt idx="5">
                  <c:v>97.8</c:v>
                </c:pt>
                <c:pt idx="6">
                  <c:v>97.7</c:v>
                </c:pt>
                <c:pt idx="7">
                  <c:v>97.7</c:v>
                </c:pt>
                <c:pt idx="8">
                  <c:v>97.9</c:v>
                </c:pt>
                <c:pt idx="9">
                  <c:v>98</c:v>
                </c:pt>
                <c:pt idx="10">
                  <c:v>98.1</c:v>
                </c:pt>
              </c:numCache>
            </c:numRef>
          </c:val>
          <c:extLst>
            <c:ext xmlns:c16="http://schemas.microsoft.com/office/drawing/2014/chart" uri="{C3380CC4-5D6E-409C-BE32-E72D297353CC}">
              <c16:uniqueId val="{00000003-6C98-4896-9C1E-E9BBC6C64129}"/>
            </c:ext>
          </c:extLst>
        </c:ser>
        <c:dLbls>
          <c:showLegendKey val="0"/>
          <c:showVal val="0"/>
          <c:showCatName val="0"/>
          <c:showSerName val="0"/>
          <c:showPercent val="0"/>
          <c:showBubbleSize val="0"/>
        </c:dLbls>
        <c:gapWidth val="219"/>
        <c:overlap val="-27"/>
        <c:axId val="1109938623"/>
        <c:axId val="524679775"/>
      </c:barChart>
      <c:catAx>
        <c:axId val="110993862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Round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679775"/>
        <c:crosses val="autoZero"/>
        <c:auto val="1"/>
        <c:lblAlgn val="ctr"/>
        <c:lblOffset val="100"/>
        <c:noMultiLvlLbl val="0"/>
      </c:catAx>
      <c:valAx>
        <c:axId val="524679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93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CIFAR10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Random Sampling</c:v>
                </c:pt>
              </c:strCache>
            </c:strRef>
          </c:tx>
          <c:spPr>
            <a:solidFill>
              <a:schemeClr val="bg2">
                <a:lumMod val="75000"/>
              </a:schemeClr>
            </a:solidFill>
            <a:ln>
              <a:solidFill>
                <a:schemeClr val="bg2">
                  <a:lumMod val="7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Sheet1!$B$2:$B$12</c:f>
              <c:numCache>
                <c:formatCode>General</c:formatCode>
                <c:ptCount val="11"/>
                <c:pt idx="0">
                  <c:v>52.6</c:v>
                </c:pt>
                <c:pt idx="1">
                  <c:v>57.3</c:v>
                </c:pt>
                <c:pt idx="2">
                  <c:v>54.4</c:v>
                </c:pt>
                <c:pt idx="3">
                  <c:v>54.2</c:v>
                </c:pt>
                <c:pt idx="4">
                  <c:v>61.1</c:v>
                </c:pt>
                <c:pt idx="5">
                  <c:v>61.3</c:v>
                </c:pt>
                <c:pt idx="6">
                  <c:v>62.8</c:v>
                </c:pt>
                <c:pt idx="7">
                  <c:v>61.1</c:v>
                </c:pt>
                <c:pt idx="8">
                  <c:v>63.8</c:v>
                </c:pt>
                <c:pt idx="9">
                  <c:v>63.3</c:v>
                </c:pt>
                <c:pt idx="10">
                  <c:v>64.2</c:v>
                </c:pt>
              </c:numCache>
            </c:numRef>
          </c:val>
          <c:extLst>
            <c:ext xmlns:c16="http://schemas.microsoft.com/office/drawing/2014/chart" uri="{C3380CC4-5D6E-409C-BE32-E72D297353CC}">
              <c16:uniqueId val="{00000000-6C98-4896-9C1E-E9BBC6C64129}"/>
            </c:ext>
          </c:extLst>
        </c:ser>
        <c:ser>
          <c:idx val="1"/>
          <c:order val="1"/>
          <c:tx>
            <c:strRef>
              <c:f>Sheet1!$C$1</c:f>
              <c:strCache>
                <c:ptCount val="1"/>
                <c:pt idx="0">
                  <c:v>Least Confidence</c:v>
                </c:pt>
              </c:strCache>
            </c:strRef>
          </c:tx>
          <c:spPr>
            <a:solidFill>
              <a:schemeClr val="bg2">
                <a:lumMod val="50000"/>
              </a:schemeClr>
            </a:solidFill>
            <a:ln>
              <a:solidFill>
                <a:schemeClr val="bg2">
                  <a:lumMod val="5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Sheet1!$C$2:$C$12</c:f>
              <c:numCache>
                <c:formatCode>General</c:formatCode>
                <c:ptCount val="11"/>
                <c:pt idx="0">
                  <c:v>52.6</c:v>
                </c:pt>
                <c:pt idx="1">
                  <c:v>56.2</c:v>
                </c:pt>
                <c:pt idx="2">
                  <c:v>59.9</c:v>
                </c:pt>
                <c:pt idx="3">
                  <c:v>53.9</c:v>
                </c:pt>
                <c:pt idx="4">
                  <c:v>54.2</c:v>
                </c:pt>
                <c:pt idx="5">
                  <c:v>60.3</c:v>
                </c:pt>
                <c:pt idx="6">
                  <c:v>60.3</c:v>
                </c:pt>
                <c:pt idx="7">
                  <c:v>61.2</c:v>
                </c:pt>
                <c:pt idx="8">
                  <c:v>63.3</c:v>
                </c:pt>
                <c:pt idx="9">
                  <c:v>63.5</c:v>
                </c:pt>
                <c:pt idx="10">
                  <c:v>63.6</c:v>
                </c:pt>
              </c:numCache>
            </c:numRef>
          </c:val>
          <c:extLst>
            <c:ext xmlns:c16="http://schemas.microsoft.com/office/drawing/2014/chart" uri="{C3380CC4-5D6E-409C-BE32-E72D297353CC}">
              <c16:uniqueId val="{00000001-6C98-4896-9C1E-E9BBC6C64129}"/>
            </c:ext>
          </c:extLst>
        </c:ser>
        <c:ser>
          <c:idx val="2"/>
          <c:order val="2"/>
          <c:tx>
            <c:strRef>
              <c:f>Sheet1!$D$1</c:f>
              <c:strCache>
                <c:ptCount val="1"/>
                <c:pt idx="0">
                  <c:v>Margin Sampling</c:v>
                </c:pt>
              </c:strCache>
            </c:strRef>
          </c:tx>
          <c:spPr>
            <a:solidFill>
              <a:schemeClr val="bg2">
                <a:lumMod val="25000"/>
              </a:schemeClr>
            </a:solidFill>
            <a:ln>
              <a:solidFill>
                <a:schemeClr val="bg2">
                  <a:lumMod val="25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Sheet1!$D$2:$D$12</c:f>
              <c:numCache>
                <c:formatCode>General</c:formatCode>
                <c:ptCount val="11"/>
                <c:pt idx="0">
                  <c:v>52.6</c:v>
                </c:pt>
                <c:pt idx="1">
                  <c:v>60.2</c:v>
                </c:pt>
                <c:pt idx="2">
                  <c:v>57</c:v>
                </c:pt>
                <c:pt idx="3">
                  <c:v>51.2</c:v>
                </c:pt>
                <c:pt idx="4">
                  <c:v>61.2</c:v>
                </c:pt>
                <c:pt idx="5">
                  <c:v>60.9</c:v>
                </c:pt>
                <c:pt idx="6">
                  <c:v>61.2</c:v>
                </c:pt>
                <c:pt idx="7">
                  <c:v>60</c:v>
                </c:pt>
                <c:pt idx="8">
                  <c:v>60.5</c:v>
                </c:pt>
                <c:pt idx="9">
                  <c:v>63.4</c:v>
                </c:pt>
                <c:pt idx="10">
                  <c:v>63.5</c:v>
                </c:pt>
              </c:numCache>
            </c:numRef>
          </c:val>
          <c:extLst>
            <c:ext xmlns:c16="http://schemas.microsoft.com/office/drawing/2014/chart" uri="{C3380CC4-5D6E-409C-BE32-E72D297353CC}">
              <c16:uniqueId val="{00000002-6C98-4896-9C1E-E9BBC6C64129}"/>
            </c:ext>
          </c:extLst>
        </c:ser>
        <c:ser>
          <c:idx val="3"/>
          <c:order val="3"/>
          <c:tx>
            <c:strRef>
              <c:f>Sheet1!$E$1</c:f>
              <c:strCache>
                <c:ptCount val="1"/>
                <c:pt idx="0">
                  <c:v>Entropy Sampling</c:v>
                </c:pt>
              </c:strCache>
            </c:strRef>
          </c:tx>
          <c:spPr>
            <a:solidFill>
              <a:schemeClr val="bg2">
                <a:lumMod val="10000"/>
              </a:schemeClr>
            </a:solidFill>
            <a:ln>
              <a:solidFill>
                <a:schemeClr val="bg2">
                  <a:lumMod val="10000"/>
                </a:schemeClr>
              </a:solidFill>
            </a:ln>
            <a:effectLst/>
          </c:spPr>
          <c:invertIfNegative val="0"/>
          <c:cat>
            <c:strRef>
              <c:f>Sheet1!$A$2:$A$12</c:f>
              <c:strCache>
                <c:ptCount val="11"/>
                <c:pt idx="0">
                  <c:v>round 0</c:v>
                </c:pt>
                <c:pt idx="1">
                  <c:v>round 1</c:v>
                </c:pt>
                <c:pt idx="2">
                  <c:v>round 2</c:v>
                </c:pt>
                <c:pt idx="3">
                  <c:v>round 3</c:v>
                </c:pt>
                <c:pt idx="4">
                  <c:v>round 4</c:v>
                </c:pt>
                <c:pt idx="5">
                  <c:v>round 5</c:v>
                </c:pt>
                <c:pt idx="6">
                  <c:v>round 6</c:v>
                </c:pt>
                <c:pt idx="7">
                  <c:v>round 7</c:v>
                </c:pt>
                <c:pt idx="8">
                  <c:v>round 8</c:v>
                </c:pt>
                <c:pt idx="9">
                  <c:v>round 9</c:v>
                </c:pt>
                <c:pt idx="10">
                  <c:v>round 10</c:v>
                </c:pt>
              </c:strCache>
            </c:strRef>
          </c:cat>
          <c:val>
            <c:numRef>
              <c:f>Sheet1!$E$2:$E$12</c:f>
              <c:numCache>
                <c:formatCode>General</c:formatCode>
                <c:ptCount val="11"/>
                <c:pt idx="0">
                  <c:v>52.6</c:v>
                </c:pt>
                <c:pt idx="1">
                  <c:v>59.5</c:v>
                </c:pt>
                <c:pt idx="2">
                  <c:v>59.8</c:v>
                </c:pt>
                <c:pt idx="3">
                  <c:v>52</c:v>
                </c:pt>
                <c:pt idx="4">
                  <c:v>60</c:v>
                </c:pt>
                <c:pt idx="5">
                  <c:v>60.2</c:v>
                </c:pt>
                <c:pt idx="6">
                  <c:v>62</c:v>
                </c:pt>
                <c:pt idx="7">
                  <c:v>62.2</c:v>
                </c:pt>
                <c:pt idx="8">
                  <c:v>55.4</c:v>
                </c:pt>
                <c:pt idx="9">
                  <c:v>62.7</c:v>
                </c:pt>
                <c:pt idx="10">
                  <c:v>60.6</c:v>
                </c:pt>
              </c:numCache>
            </c:numRef>
          </c:val>
          <c:extLst>
            <c:ext xmlns:c16="http://schemas.microsoft.com/office/drawing/2014/chart" uri="{C3380CC4-5D6E-409C-BE32-E72D297353CC}">
              <c16:uniqueId val="{00000003-6C98-4896-9C1E-E9BBC6C64129}"/>
            </c:ext>
          </c:extLst>
        </c:ser>
        <c:dLbls>
          <c:showLegendKey val="0"/>
          <c:showVal val="0"/>
          <c:showCatName val="0"/>
          <c:showSerName val="0"/>
          <c:showPercent val="0"/>
          <c:showBubbleSize val="0"/>
        </c:dLbls>
        <c:gapWidth val="219"/>
        <c:overlap val="-27"/>
        <c:axId val="1109938623"/>
        <c:axId val="524679775"/>
      </c:barChart>
      <c:catAx>
        <c:axId val="110993862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Round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679775"/>
        <c:crosses val="autoZero"/>
        <c:auto val="1"/>
        <c:lblAlgn val="ctr"/>
        <c:lblOffset val="100"/>
        <c:noMultiLvlLbl val="0"/>
      </c:catAx>
      <c:valAx>
        <c:axId val="524679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93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5DEDF-3F01-4BAE-AB82-F26DDE216AB8}"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F988B9E3-1DE4-4C38-9B9F-5770089EB37C}">
      <dgm:prSet phldrT="[Text]"/>
      <dgm:spPr>
        <a:solidFill>
          <a:schemeClr val="bg2">
            <a:lumMod val="25000"/>
          </a:schemeClr>
        </a:solidFill>
      </dgm:spPr>
      <dgm:t>
        <a:bodyPr/>
        <a:lstStyle/>
        <a:p>
          <a:r>
            <a:rPr lang="en-US" dirty="0"/>
            <a:t>Datasets:</a:t>
          </a:r>
        </a:p>
      </dgm:t>
    </dgm:pt>
    <dgm:pt modelId="{268B7AFB-44AD-474F-A8AD-55994BD5AD70}" type="parTrans" cxnId="{A55D4EA1-003A-4F83-BE68-F42909616FD3}">
      <dgm:prSet/>
      <dgm:spPr/>
      <dgm:t>
        <a:bodyPr/>
        <a:lstStyle/>
        <a:p>
          <a:endParaRPr lang="en-US"/>
        </a:p>
      </dgm:t>
    </dgm:pt>
    <dgm:pt modelId="{1C1D044D-B24B-4545-823B-8823B0CC5AA5}" type="sibTrans" cxnId="{A55D4EA1-003A-4F83-BE68-F42909616FD3}">
      <dgm:prSet/>
      <dgm:spPr/>
      <dgm:t>
        <a:bodyPr/>
        <a:lstStyle/>
        <a:p>
          <a:endParaRPr lang="en-US"/>
        </a:p>
      </dgm:t>
    </dgm:pt>
    <dgm:pt modelId="{CE23A55D-AD7C-4103-B2E1-9DD2E037C541}">
      <dgm:prSet phldrT="[Text]"/>
      <dgm:spPr>
        <a:solidFill>
          <a:schemeClr val="bg2">
            <a:lumMod val="50000"/>
          </a:schemeClr>
        </a:solidFill>
      </dgm:spPr>
      <dgm:t>
        <a:bodyPr/>
        <a:lstStyle/>
        <a:p>
          <a:r>
            <a:rPr lang="en-US" dirty="0"/>
            <a:t>MNIST dataset</a:t>
          </a:r>
        </a:p>
      </dgm:t>
    </dgm:pt>
    <dgm:pt modelId="{635DF2C6-E9E0-4A0E-8068-31259E1CA3F4}" type="parTrans" cxnId="{8567E982-7822-4D21-9D7D-3DCC444BA1C2}">
      <dgm:prSet/>
      <dgm:spPr/>
      <dgm:t>
        <a:bodyPr/>
        <a:lstStyle/>
        <a:p>
          <a:endParaRPr lang="en-US"/>
        </a:p>
      </dgm:t>
    </dgm:pt>
    <dgm:pt modelId="{9D59CE06-7AA8-4188-BC8B-0A00DFDF7381}" type="sibTrans" cxnId="{8567E982-7822-4D21-9D7D-3DCC444BA1C2}">
      <dgm:prSet/>
      <dgm:spPr/>
      <dgm:t>
        <a:bodyPr/>
        <a:lstStyle/>
        <a:p>
          <a:endParaRPr lang="en-US"/>
        </a:p>
      </dgm:t>
    </dgm:pt>
    <dgm:pt modelId="{1812488F-B427-48AA-8CED-103D094E8646}">
      <dgm:prSet phldrT="[Text]"/>
      <dgm:spPr>
        <a:solidFill>
          <a:schemeClr val="bg2">
            <a:lumMod val="50000"/>
          </a:schemeClr>
        </a:solidFill>
      </dgm:spPr>
      <dgm:t>
        <a:bodyPr/>
        <a:lstStyle/>
        <a:p>
          <a:r>
            <a:rPr lang="en-US" dirty="0"/>
            <a:t>CIFAR10 dataset</a:t>
          </a:r>
        </a:p>
      </dgm:t>
    </dgm:pt>
    <dgm:pt modelId="{DFD042F1-B484-44EB-AD85-DA74B4DF1616}" type="parTrans" cxnId="{394166B5-32EA-4A6A-AC0B-075CF55B4B4B}">
      <dgm:prSet/>
      <dgm:spPr/>
      <dgm:t>
        <a:bodyPr/>
        <a:lstStyle/>
        <a:p>
          <a:endParaRPr lang="en-US"/>
        </a:p>
      </dgm:t>
    </dgm:pt>
    <dgm:pt modelId="{DB8BAFC9-1466-4266-9EF8-FA14D4337261}" type="sibTrans" cxnId="{394166B5-32EA-4A6A-AC0B-075CF55B4B4B}">
      <dgm:prSet/>
      <dgm:spPr/>
      <dgm:t>
        <a:bodyPr/>
        <a:lstStyle/>
        <a:p>
          <a:endParaRPr lang="en-US"/>
        </a:p>
      </dgm:t>
    </dgm:pt>
    <dgm:pt modelId="{7A5F58D5-9CD3-4072-8946-ECF5B3426457}">
      <dgm:prSet phldrT="[Text]"/>
      <dgm:spPr>
        <a:solidFill>
          <a:schemeClr val="bg2">
            <a:lumMod val="50000"/>
          </a:schemeClr>
        </a:solidFill>
      </dgm:spPr>
      <dgm:t>
        <a:bodyPr/>
        <a:lstStyle/>
        <a:p>
          <a:r>
            <a:rPr lang="en-US" dirty="0"/>
            <a:t>MNIST dataset with Unbalance</a:t>
          </a:r>
        </a:p>
      </dgm:t>
    </dgm:pt>
    <dgm:pt modelId="{8B47C133-CA47-45ED-BE8E-7371CC03A92E}" type="parTrans" cxnId="{9C3E216A-1816-404E-873E-95AFBE4B0DA2}">
      <dgm:prSet/>
      <dgm:spPr/>
      <dgm:t>
        <a:bodyPr/>
        <a:lstStyle/>
        <a:p>
          <a:endParaRPr lang="en-US"/>
        </a:p>
      </dgm:t>
    </dgm:pt>
    <dgm:pt modelId="{3C802375-A3D6-4C84-A95F-BA66E3E3F544}" type="sibTrans" cxnId="{9C3E216A-1816-404E-873E-95AFBE4B0DA2}">
      <dgm:prSet/>
      <dgm:spPr/>
      <dgm:t>
        <a:bodyPr/>
        <a:lstStyle/>
        <a:p>
          <a:endParaRPr lang="en-US"/>
        </a:p>
      </dgm:t>
    </dgm:pt>
    <dgm:pt modelId="{4BB7201B-95B6-4597-9C41-1E10B9CE026A}" type="pres">
      <dgm:prSet presAssocID="{8E55DEDF-3F01-4BAE-AB82-F26DDE216AB8}" presName="Name0" presStyleCnt="0">
        <dgm:presLayoutVars>
          <dgm:chMax val="1"/>
          <dgm:chPref val="1"/>
          <dgm:dir/>
          <dgm:animOne val="branch"/>
          <dgm:animLvl val="lvl"/>
        </dgm:presLayoutVars>
      </dgm:prSet>
      <dgm:spPr/>
    </dgm:pt>
    <dgm:pt modelId="{12AC2776-B1C0-449B-9A01-95B06253D0D0}" type="pres">
      <dgm:prSet presAssocID="{F988B9E3-1DE4-4C38-9B9F-5770089EB37C}" presName="singleCycle" presStyleCnt="0"/>
      <dgm:spPr/>
    </dgm:pt>
    <dgm:pt modelId="{7E51A183-6ED1-4FFF-A192-F1038C802B44}" type="pres">
      <dgm:prSet presAssocID="{F988B9E3-1DE4-4C38-9B9F-5770089EB37C}" presName="singleCenter" presStyleLbl="node1" presStyleIdx="0" presStyleCnt="4" custScaleX="178425" custLinFactNeighborX="-348" custLinFactNeighborY="-11901">
        <dgm:presLayoutVars>
          <dgm:chMax val="7"/>
          <dgm:chPref val="7"/>
        </dgm:presLayoutVars>
      </dgm:prSet>
      <dgm:spPr/>
    </dgm:pt>
    <dgm:pt modelId="{259E9339-96F6-4B23-ADDD-62E039B0047E}" type="pres">
      <dgm:prSet presAssocID="{635DF2C6-E9E0-4A0E-8068-31259E1CA3F4}" presName="Name56" presStyleLbl="parChTrans1D2" presStyleIdx="0" presStyleCnt="3"/>
      <dgm:spPr/>
    </dgm:pt>
    <dgm:pt modelId="{9A21CF89-B407-42AE-91E5-0901DD8569EA}" type="pres">
      <dgm:prSet presAssocID="{CE23A55D-AD7C-4103-B2E1-9DD2E037C541}" presName="text0" presStyleLbl="node1" presStyleIdx="1" presStyleCnt="4" custScaleX="185336">
        <dgm:presLayoutVars>
          <dgm:bulletEnabled val="1"/>
        </dgm:presLayoutVars>
      </dgm:prSet>
      <dgm:spPr/>
    </dgm:pt>
    <dgm:pt modelId="{9288DE8A-67D8-4808-88FA-E5E6C2F18DA6}" type="pres">
      <dgm:prSet presAssocID="{DFD042F1-B484-44EB-AD85-DA74B4DF1616}" presName="Name56" presStyleLbl="parChTrans1D2" presStyleIdx="1" presStyleCnt="3"/>
      <dgm:spPr/>
    </dgm:pt>
    <dgm:pt modelId="{EA92BE6A-6B9F-4DBB-9610-F50C34296878}" type="pres">
      <dgm:prSet presAssocID="{1812488F-B427-48AA-8CED-103D094E8646}" presName="text0" presStyleLbl="node1" presStyleIdx="2" presStyleCnt="4" custScaleX="261869">
        <dgm:presLayoutVars>
          <dgm:bulletEnabled val="1"/>
        </dgm:presLayoutVars>
      </dgm:prSet>
      <dgm:spPr/>
    </dgm:pt>
    <dgm:pt modelId="{AE98034F-CC80-428A-8DA6-3BEB64C6F0EC}" type="pres">
      <dgm:prSet presAssocID="{8B47C133-CA47-45ED-BE8E-7371CC03A92E}" presName="Name56" presStyleLbl="parChTrans1D2" presStyleIdx="2" presStyleCnt="3"/>
      <dgm:spPr/>
    </dgm:pt>
    <dgm:pt modelId="{5A54B972-B6F0-41F5-876E-D4AFF82CEADC}" type="pres">
      <dgm:prSet presAssocID="{7A5F58D5-9CD3-4072-8946-ECF5B3426457}" presName="text0" presStyleLbl="node1" presStyleIdx="3" presStyleCnt="4" custScaleX="240768">
        <dgm:presLayoutVars>
          <dgm:bulletEnabled val="1"/>
        </dgm:presLayoutVars>
      </dgm:prSet>
      <dgm:spPr/>
    </dgm:pt>
  </dgm:ptLst>
  <dgm:cxnLst>
    <dgm:cxn modelId="{EE76F91C-B3CE-4D59-A13F-A4DCC654EEF7}" type="presOf" srcId="{635DF2C6-E9E0-4A0E-8068-31259E1CA3F4}" destId="{259E9339-96F6-4B23-ADDD-62E039B0047E}" srcOrd="0" destOrd="0" presId="urn:microsoft.com/office/officeart/2008/layout/RadialCluster"/>
    <dgm:cxn modelId="{1164C769-5E6E-43D3-B0C9-6FBE43C037DB}" type="presOf" srcId="{1812488F-B427-48AA-8CED-103D094E8646}" destId="{EA92BE6A-6B9F-4DBB-9610-F50C34296878}" srcOrd="0" destOrd="0" presId="urn:microsoft.com/office/officeart/2008/layout/RadialCluster"/>
    <dgm:cxn modelId="{D0A5FB69-776F-482F-9EF8-BFA24EDF9EE1}" type="presOf" srcId="{DFD042F1-B484-44EB-AD85-DA74B4DF1616}" destId="{9288DE8A-67D8-4808-88FA-E5E6C2F18DA6}" srcOrd="0" destOrd="0" presId="urn:microsoft.com/office/officeart/2008/layout/RadialCluster"/>
    <dgm:cxn modelId="{9C3E216A-1816-404E-873E-95AFBE4B0DA2}" srcId="{F988B9E3-1DE4-4C38-9B9F-5770089EB37C}" destId="{7A5F58D5-9CD3-4072-8946-ECF5B3426457}" srcOrd="2" destOrd="0" parTransId="{8B47C133-CA47-45ED-BE8E-7371CC03A92E}" sibTransId="{3C802375-A3D6-4C84-A95F-BA66E3E3F544}"/>
    <dgm:cxn modelId="{D9BF7E50-32C3-4767-B624-805941A0AD99}" type="presOf" srcId="{8E55DEDF-3F01-4BAE-AB82-F26DDE216AB8}" destId="{4BB7201B-95B6-4597-9C41-1E10B9CE026A}" srcOrd="0" destOrd="0" presId="urn:microsoft.com/office/officeart/2008/layout/RadialCluster"/>
    <dgm:cxn modelId="{8567E982-7822-4D21-9D7D-3DCC444BA1C2}" srcId="{F988B9E3-1DE4-4C38-9B9F-5770089EB37C}" destId="{CE23A55D-AD7C-4103-B2E1-9DD2E037C541}" srcOrd="0" destOrd="0" parTransId="{635DF2C6-E9E0-4A0E-8068-31259E1CA3F4}" sibTransId="{9D59CE06-7AA8-4188-BC8B-0A00DFDF7381}"/>
    <dgm:cxn modelId="{BBDA9495-026F-44C8-8257-C38464978D68}" type="presOf" srcId="{8B47C133-CA47-45ED-BE8E-7371CC03A92E}" destId="{AE98034F-CC80-428A-8DA6-3BEB64C6F0EC}" srcOrd="0" destOrd="0" presId="urn:microsoft.com/office/officeart/2008/layout/RadialCluster"/>
    <dgm:cxn modelId="{9E92AE9A-5E97-4338-8DC9-DFD1ACD95338}" type="presOf" srcId="{7A5F58D5-9CD3-4072-8946-ECF5B3426457}" destId="{5A54B972-B6F0-41F5-876E-D4AFF82CEADC}" srcOrd="0" destOrd="0" presId="urn:microsoft.com/office/officeart/2008/layout/RadialCluster"/>
    <dgm:cxn modelId="{A55D4EA1-003A-4F83-BE68-F42909616FD3}" srcId="{8E55DEDF-3F01-4BAE-AB82-F26DDE216AB8}" destId="{F988B9E3-1DE4-4C38-9B9F-5770089EB37C}" srcOrd="0" destOrd="0" parTransId="{268B7AFB-44AD-474F-A8AD-55994BD5AD70}" sibTransId="{1C1D044D-B24B-4545-823B-8823B0CC5AA5}"/>
    <dgm:cxn modelId="{394166B5-32EA-4A6A-AC0B-075CF55B4B4B}" srcId="{F988B9E3-1DE4-4C38-9B9F-5770089EB37C}" destId="{1812488F-B427-48AA-8CED-103D094E8646}" srcOrd="1" destOrd="0" parTransId="{DFD042F1-B484-44EB-AD85-DA74B4DF1616}" sibTransId="{DB8BAFC9-1466-4266-9EF8-FA14D4337261}"/>
    <dgm:cxn modelId="{BF1F7CE5-7FC3-4D47-8A32-34F1DD6B7E37}" type="presOf" srcId="{CE23A55D-AD7C-4103-B2E1-9DD2E037C541}" destId="{9A21CF89-B407-42AE-91E5-0901DD8569EA}" srcOrd="0" destOrd="0" presId="urn:microsoft.com/office/officeart/2008/layout/RadialCluster"/>
    <dgm:cxn modelId="{07D03FF8-5BEF-406F-A3AB-4F1D1E2113DC}" type="presOf" srcId="{F988B9E3-1DE4-4C38-9B9F-5770089EB37C}" destId="{7E51A183-6ED1-4FFF-A192-F1038C802B44}" srcOrd="0" destOrd="0" presId="urn:microsoft.com/office/officeart/2008/layout/RadialCluster"/>
    <dgm:cxn modelId="{DEE39F82-B9B8-4879-B06C-BCD6815F9EB1}" type="presParOf" srcId="{4BB7201B-95B6-4597-9C41-1E10B9CE026A}" destId="{12AC2776-B1C0-449B-9A01-95B06253D0D0}" srcOrd="0" destOrd="0" presId="urn:microsoft.com/office/officeart/2008/layout/RadialCluster"/>
    <dgm:cxn modelId="{DA743A05-568E-4C82-B5BD-EDC85CB8EACC}" type="presParOf" srcId="{12AC2776-B1C0-449B-9A01-95B06253D0D0}" destId="{7E51A183-6ED1-4FFF-A192-F1038C802B44}" srcOrd="0" destOrd="0" presId="urn:microsoft.com/office/officeart/2008/layout/RadialCluster"/>
    <dgm:cxn modelId="{D06F8C26-CB6D-490C-A2EB-DF69B2A2AE6E}" type="presParOf" srcId="{12AC2776-B1C0-449B-9A01-95B06253D0D0}" destId="{259E9339-96F6-4B23-ADDD-62E039B0047E}" srcOrd="1" destOrd="0" presId="urn:microsoft.com/office/officeart/2008/layout/RadialCluster"/>
    <dgm:cxn modelId="{AEA58B55-F927-4EE4-92FF-8CCCA6F880E3}" type="presParOf" srcId="{12AC2776-B1C0-449B-9A01-95B06253D0D0}" destId="{9A21CF89-B407-42AE-91E5-0901DD8569EA}" srcOrd="2" destOrd="0" presId="urn:microsoft.com/office/officeart/2008/layout/RadialCluster"/>
    <dgm:cxn modelId="{A07772DA-B792-4B73-9BBD-2F50D8730748}" type="presParOf" srcId="{12AC2776-B1C0-449B-9A01-95B06253D0D0}" destId="{9288DE8A-67D8-4808-88FA-E5E6C2F18DA6}" srcOrd="3" destOrd="0" presId="urn:microsoft.com/office/officeart/2008/layout/RadialCluster"/>
    <dgm:cxn modelId="{FFF0A799-567B-473F-AC29-6DA44E57EAB6}" type="presParOf" srcId="{12AC2776-B1C0-449B-9A01-95B06253D0D0}" destId="{EA92BE6A-6B9F-4DBB-9610-F50C34296878}" srcOrd="4" destOrd="0" presId="urn:microsoft.com/office/officeart/2008/layout/RadialCluster"/>
    <dgm:cxn modelId="{4AC48F62-E2F3-4724-A73D-299F3E8E4164}" type="presParOf" srcId="{12AC2776-B1C0-449B-9A01-95B06253D0D0}" destId="{AE98034F-CC80-428A-8DA6-3BEB64C6F0EC}" srcOrd="5" destOrd="0" presId="urn:microsoft.com/office/officeart/2008/layout/RadialCluster"/>
    <dgm:cxn modelId="{C7F289F8-C094-490F-904B-430E60CDFF39}" type="presParOf" srcId="{12AC2776-B1C0-449B-9A01-95B06253D0D0}" destId="{5A54B972-B6F0-41F5-876E-D4AFF82CEAD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669C42-F21E-41FD-862C-35C3B813CA2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6676D94-B073-4473-A5A1-5B6374B510B3}">
      <dgm:prSet phldrT="[Text]" custT="1"/>
      <dgm:spPr>
        <a:solidFill>
          <a:schemeClr val="bg2">
            <a:lumMod val="50000"/>
          </a:schemeClr>
        </a:solidFill>
        <a:ln>
          <a:noFill/>
        </a:ln>
      </dgm:spPr>
      <dgm:t>
        <a:bodyPr/>
        <a:lstStyle/>
        <a:p>
          <a:r>
            <a:rPr lang="en-US" sz="2400" dirty="0"/>
            <a:t>Random Sampling</a:t>
          </a:r>
        </a:p>
      </dgm:t>
    </dgm:pt>
    <dgm:pt modelId="{B56496F0-7E2B-42EE-A770-3C748725384B}" type="parTrans" cxnId="{F9E671EB-7DE7-42F0-ADBD-FA3B3181E876}">
      <dgm:prSet/>
      <dgm:spPr/>
      <dgm:t>
        <a:bodyPr/>
        <a:lstStyle/>
        <a:p>
          <a:endParaRPr lang="en-US"/>
        </a:p>
      </dgm:t>
    </dgm:pt>
    <dgm:pt modelId="{3CD849C1-B5B8-4487-9693-6FBB5C6D252C}" type="sibTrans" cxnId="{F9E671EB-7DE7-42F0-ADBD-FA3B3181E876}">
      <dgm:prSet/>
      <dgm:spPr/>
      <dgm:t>
        <a:bodyPr/>
        <a:lstStyle/>
        <a:p>
          <a:endParaRPr lang="en-US"/>
        </a:p>
      </dgm:t>
    </dgm:pt>
    <dgm:pt modelId="{B2200E8E-DC5F-43C6-B4D6-A44EB9D3C4B4}">
      <dgm:prSet phldrT="[Text]" custT="1"/>
      <dgm:spPr>
        <a:solidFill>
          <a:schemeClr val="bg2">
            <a:lumMod val="25000"/>
          </a:schemeClr>
        </a:solidFill>
      </dgm:spPr>
      <dgm:t>
        <a:bodyPr/>
        <a:lstStyle/>
        <a:p>
          <a:r>
            <a:rPr lang="en-US" sz="2400" dirty="0"/>
            <a:t>Least Confidence</a:t>
          </a:r>
        </a:p>
      </dgm:t>
    </dgm:pt>
    <dgm:pt modelId="{866856B3-C34C-45E7-811E-ECCEE211D6DB}" type="parTrans" cxnId="{15D18C93-B6EE-4257-8E55-1587177ED0C9}">
      <dgm:prSet/>
      <dgm:spPr/>
      <dgm:t>
        <a:bodyPr/>
        <a:lstStyle/>
        <a:p>
          <a:endParaRPr lang="en-US"/>
        </a:p>
      </dgm:t>
    </dgm:pt>
    <dgm:pt modelId="{2380F1D4-3196-4FC9-9251-DE3A93098176}" type="sibTrans" cxnId="{15D18C93-B6EE-4257-8E55-1587177ED0C9}">
      <dgm:prSet/>
      <dgm:spPr/>
      <dgm:t>
        <a:bodyPr/>
        <a:lstStyle/>
        <a:p>
          <a:endParaRPr lang="en-US"/>
        </a:p>
      </dgm:t>
    </dgm:pt>
    <dgm:pt modelId="{3082D668-E775-4E66-B0E9-803C5228297B}">
      <dgm:prSet phldrT="[Text]" custT="1"/>
      <dgm:spPr>
        <a:solidFill>
          <a:schemeClr val="bg2">
            <a:lumMod val="50000"/>
          </a:schemeClr>
        </a:solidFill>
      </dgm:spPr>
      <dgm:t>
        <a:bodyPr/>
        <a:lstStyle/>
        <a:p>
          <a:r>
            <a:rPr lang="en-US" sz="2400" dirty="0"/>
            <a:t>Margin Sampling</a:t>
          </a:r>
        </a:p>
      </dgm:t>
    </dgm:pt>
    <dgm:pt modelId="{D34632F3-0EB9-4731-A7CC-A825D4F1847E}" type="parTrans" cxnId="{97AE1B3A-EEC7-4490-860C-AD325A6A7481}">
      <dgm:prSet/>
      <dgm:spPr/>
      <dgm:t>
        <a:bodyPr/>
        <a:lstStyle/>
        <a:p>
          <a:endParaRPr lang="en-US"/>
        </a:p>
      </dgm:t>
    </dgm:pt>
    <dgm:pt modelId="{891C337E-0E83-4D68-98CF-E58ED70DF770}" type="sibTrans" cxnId="{97AE1B3A-EEC7-4490-860C-AD325A6A7481}">
      <dgm:prSet/>
      <dgm:spPr/>
      <dgm:t>
        <a:bodyPr/>
        <a:lstStyle/>
        <a:p>
          <a:endParaRPr lang="en-US"/>
        </a:p>
      </dgm:t>
    </dgm:pt>
    <dgm:pt modelId="{349FCB7F-AF86-4F4D-A24F-38147B83E791}">
      <dgm:prSet phldrT="[Text]" custT="1"/>
      <dgm:spPr>
        <a:solidFill>
          <a:schemeClr val="bg2">
            <a:lumMod val="25000"/>
          </a:schemeClr>
        </a:solidFill>
      </dgm:spPr>
      <dgm:t>
        <a:bodyPr/>
        <a:lstStyle/>
        <a:p>
          <a:r>
            <a:rPr lang="en-US" sz="2400" dirty="0"/>
            <a:t>Entropy Sampling</a:t>
          </a:r>
        </a:p>
      </dgm:t>
    </dgm:pt>
    <dgm:pt modelId="{DCE32990-8DA3-48C6-8463-BF9B3BAB34F4}" type="parTrans" cxnId="{6B4B9F53-850F-4117-B3D0-87F48E7D61D1}">
      <dgm:prSet/>
      <dgm:spPr/>
      <dgm:t>
        <a:bodyPr/>
        <a:lstStyle/>
        <a:p>
          <a:endParaRPr lang="en-US"/>
        </a:p>
      </dgm:t>
    </dgm:pt>
    <dgm:pt modelId="{A3A7CF44-70C7-4B73-8B3B-93197B7C74CF}" type="sibTrans" cxnId="{6B4B9F53-850F-4117-B3D0-87F48E7D61D1}">
      <dgm:prSet/>
      <dgm:spPr/>
      <dgm:t>
        <a:bodyPr/>
        <a:lstStyle/>
        <a:p>
          <a:endParaRPr lang="en-US"/>
        </a:p>
      </dgm:t>
    </dgm:pt>
    <dgm:pt modelId="{98FA821B-01E6-43B7-8220-200BAB3AA6E0}" type="pres">
      <dgm:prSet presAssocID="{E7669C42-F21E-41FD-862C-35C3B813CA2B}" presName="diagram" presStyleCnt="0">
        <dgm:presLayoutVars>
          <dgm:dir/>
          <dgm:resizeHandles val="exact"/>
        </dgm:presLayoutVars>
      </dgm:prSet>
      <dgm:spPr/>
    </dgm:pt>
    <dgm:pt modelId="{CD0ED425-BDB4-4729-AED8-F4A4B5BADC00}" type="pres">
      <dgm:prSet presAssocID="{E6676D94-B073-4473-A5A1-5B6374B510B3}" presName="node" presStyleLbl="node1" presStyleIdx="0" presStyleCnt="4">
        <dgm:presLayoutVars>
          <dgm:bulletEnabled val="1"/>
        </dgm:presLayoutVars>
      </dgm:prSet>
      <dgm:spPr/>
    </dgm:pt>
    <dgm:pt modelId="{29C5BDA7-C97F-4D7E-84D6-919485A55184}" type="pres">
      <dgm:prSet presAssocID="{3CD849C1-B5B8-4487-9693-6FBB5C6D252C}" presName="sibTrans" presStyleCnt="0"/>
      <dgm:spPr/>
    </dgm:pt>
    <dgm:pt modelId="{153909FC-249C-4ED3-80A4-49794FA9AFB5}" type="pres">
      <dgm:prSet presAssocID="{B2200E8E-DC5F-43C6-B4D6-A44EB9D3C4B4}" presName="node" presStyleLbl="node1" presStyleIdx="1" presStyleCnt="4">
        <dgm:presLayoutVars>
          <dgm:bulletEnabled val="1"/>
        </dgm:presLayoutVars>
      </dgm:prSet>
      <dgm:spPr/>
    </dgm:pt>
    <dgm:pt modelId="{DD867150-D61B-41B7-90D6-850831CFE426}" type="pres">
      <dgm:prSet presAssocID="{2380F1D4-3196-4FC9-9251-DE3A93098176}" presName="sibTrans" presStyleCnt="0"/>
      <dgm:spPr/>
    </dgm:pt>
    <dgm:pt modelId="{8F026CF8-C6B1-4A1B-9243-E02FF26344FF}" type="pres">
      <dgm:prSet presAssocID="{3082D668-E775-4E66-B0E9-803C5228297B}" presName="node" presStyleLbl="node1" presStyleIdx="2" presStyleCnt="4" custLinFactY="7774" custLinFactNeighborX="-42216" custLinFactNeighborY="100000">
        <dgm:presLayoutVars>
          <dgm:bulletEnabled val="1"/>
        </dgm:presLayoutVars>
      </dgm:prSet>
      <dgm:spPr/>
    </dgm:pt>
    <dgm:pt modelId="{E55ECA9A-A259-4586-8B32-77786E4040A0}" type="pres">
      <dgm:prSet presAssocID="{891C337E-0E83-4D68-98CF-E58ED70DF770}" presName="sibTrans" presStyleCnt="0"/>
      <dgm:spPr/>
    </dgm:pt>
    <dgm:pt modelId="{B5B3CA07-E0E0-4292-9304-CF3E6E9E7589}" type="pres">
      <dgm:prSet presAssocID="{349FCB7F-AF86-4F4D-A24F-38147B83E791}" presName="node" presStyleLbl="node1" presStyleIdx="3" presStyleCnt="4" custLinFactNeighborX="-49998" custLinFactNeighborY="-7818">
        <dgm:presLayoutVars>
          <dgm:bulletEnabled val="1"/>
        </dgm:presLayoutVars>
      </dgm:prSet>
      <dgm:spPr/>
    </dgm:pt>
  </dgm:ptLst>
  <dgm:cxnLst>
    <dgm:cxn modelId="{CBDD0A19-E9AE-41FA-B938-15AF08CEC1E4}" type="presOf" srcId="{E6676D94-B073-4473-A5A1-5B6374B510B3}" destId="{CD0ED425-BDB4-4729-AED8-F4A4B5BADC00}" srcOrd="0" destOrd="0" presId="urn:microsoft.com/office/officeart/2005/8/layout/default"/>
    <dgm:cxn modelId="{97AE1B3A-EEC7-4490-860C-AD325A6A7481}" srcId="{E7669C42-F21E-41FD-862C-35C3B813CA2B}" destId="{3082D668-E775-4E66-B0E9-803C5228297B}" srcOrd="2" destOrd="0" parTransId="{D34632F3-0EB9-4731-A7CC-A825D4F1847E}" sibTransId="{891C337E-0E83-4D68-98CF-E58ED70DF770}"/>
    <dgm:cxn modelId="{AFC7C75C-D16B-47EE-A5FD-31C38A90A8AD}" type="presOf" srcId="{E7669C42-F21E-41FD-862C-35C3B813CA2B}" destId="{98FA821B-01E6-43B7-8220-200BAB3AA6E0}" srcOrd="0" destOrd="0" presId="urn:microsoft.com/office/officeart/2005/8/layout/default"/>
    <dgm:cxn modelId="{6B4B9F53-850F-4117-B3D0-87F48E7D61D1}" srcId="{E7669C42-F21E-41FD-862C-35C3B813CA2B}" destId="{349FCB7F-AF86-4F4D-A24F-38147B83E791}" srcOrd="3" destOrd="0" parTransId="{DCE32990-8DA3-48C6-8463-BF9B3BAB34F4}" sibTransId="{A3A7CF44-70C7-4B73-8B3B-93197B7C74CF}"/>
    <dgm:cxn modelId="{44A5B192-A674-4331-BDC5-BC1C93675773}" type="presOf" srcId="{349FCB7F-AF86-4F4D-A24F-38147B83E791}" destId="{B5B3CA07-E0E0-4292-9304-CF3E6E9E7589}" srcOrd="0" destOrd="0" presId="urn:microsoft.com/office/officeart/2005/8/layout/default"/>
    <dgm:cxn modelId="{15D18C93-B6EE-4257-8E55-1587177ED0C9}" srcId="{E7669C42-F21E-41FD-862C-35C3B813CA2B}" destId="{B2200E8E-DC5F-43C6-B4D6-A44EB9D3C4B4}" srcOrd="1" destOrd="0" parTransId="{866856B3-C34C-45E7-811E-ECCEE211D6DB}" sibTransId="{2380F1D4-3196-4FC9-9251-DE3A93098176}"/>
    <dgm:cxn modelId="{B5B49B96-4673-4C16-BECF-DB3D789B54A9}" type="presOf" srcId="{B2200E8E-DC5F-43C6-B4D6-A44EB9D3C4B4}" destId="{153909FC-249C-4ED3-80A4-49794FA9AFB5}" srcOrd="0" destOrd="0" presId="urn:microsoft.com/office/officeart/2005/8/layout/default"/>
    <dgm:cxn modelId="{EFFDC8AB-3A49-49AC-83E9-778433A91714}" type="presOf" srcId="{3082D668-E775-4E66-B0E9-803C5228297B}" destId="{8F026CF8-C6B1-4A1B-9243-E02FF26344FF}" srcOrd="0" destOrd="0" presId="urn:microsoft.com/office/officeart/2005/8/layout/default"/>
    <dgm:cxn modelId="{F9E671EB-7DE7-42F0-ADBD-FA3B3181E876}" srcId="{E7669C42-F21E-41FD-862C-35C3B813CA2B}" destId="{E6676D94-B073-4473-A5A1-5B6374B510B3}" srcOrd="0" destOrd="0" parTransId="{B56496F0-7E2B-42EE-A770-3C748725384B}" sibTransId="{3CD849C1-B5B8-4487-9693-6FBB5C6D252C}"/>
    <dgm:cxn modelId="{DD3AE843-26C4-4692-9A10-C834982F7F99}" type="presParOf" srcId="{98FA821B-01E6-43B7-8220-200BAB3AA6E0}" destId="{CD0ED425-BDB4-4729-AED8-F4A4B5BADC00}" srcOrd="0" destOrd="0" presId="urn:microsoft.com/office/officeart/2005/8/layout/default"/>
    <dgm:cxn modelId="{7A6AD7F3-73BA-40BD-9154-90D174430C1B}" type="presParOf" srcId="{98FA821B-01E6-43B7-8220-200BAB3AA6E0}" destId="{29C5BDA7-C97F-4D7E-84D6-919485A55184}" srcOrd="1" destOrd="0" presId="urn:microsoft.com/office/officeart/2005/8/layout/default"/>
    <dgm:cxn modelId="{5ABE3266-98F9-4F29-8694-D036B33F9714}" type="presParOf" srcId="{98FA821B-01E6-43B7-8220-200BAB3AA6E0}" destId="{153909FC-249C-4ED3-80A4-49794FA9AFB5}" srcOrd="2" destOrd="0" presId="urn:microsoft.com/office/officeart/2005/8/layout/default"/>
    <dgm:cxn modelId="{34FDEBC4-128C-4D04-8D92-CBA9436E83D2}" type="presParOf" srcId="{98FA821B-01E6-43B7-8220-200BAB3AA6E0}" destId="{DD867150-D61B-41B7-90D6-850831CFE426}" srcOrd="3" destOrd="0" presId="urn:microsoft.com/office/officeart/2005/8/layout/default"/>
    <dgm:cxn modelId="{DA9C6070-B828-469D-AFAB-EFDBA5BD384D}" type="presParOf" srcId="{98FA821B-01E6-43B7-8220-200BAB3AA6E0}" destId="{8F026CF8-C6B1-4A1B-9243-E02FF26344FF}" srcOrd="4" destOrd="0" presId="urn:microsoft.com/office/officeart/2005/8/layout/default"/>
    <dgm:cxn modelId="{34253326-6846-44A7-B350-F7B56C85F2DF}" type="presParOf" srcId="{98FA821B-01E6-43B7-8220-200BAB3AA6E0}" destId="{E55ECA9A-A259-4586-8B32-77786E4040A0}" srcOrd="5" destOrd="0" presId="urn:microsoft.com/office/officeart/2005/8/layout/default"/>
    <dgm:cxn modelId="{467B3C0B-0A9B-4844-BC9E-51AB034593D4}" type="presParOf" srcId="{98FA821B-01E6-43B7-8220-200BAB3AA6E0}" destId="{B5B3CA07-E0E0-4292-9304-CF3E6E9E758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1A183-6ED1-4FFF-A192-F1038C802B44}">
      <dsp:nvSpPr>
        <dsp:cNvPr id="0" name=""/>
        <dsp:cNvSpPr/>
      </dsp:nvSpPr>
      <dsp:spPr>
        <a:xfrm>
          <a:off x="3831290" y="1226422"/>
          <a:ext cx="1846504" cy="1034891"/>
        </a:xfrm>
        <a:prstGeom prst="roundRect">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US" sz="3300" kern="1200" dirty="0"/>
            <a:t>Datasets:</a:t>
          </a:r>
        </a:p>
      </dsp:txBody>
      <dsp:txXfrm>
        <a:off x="3881809" y="1276941"/>
        <a:ext cx="1745466" cy="933853"/>
      </dsp:txXfrm>
    </dsp:sp>
    <dsp:sp modelId="{259E9339-96F6-4B23-ADDD-62E039B0047E}">
      <dsp:nvSpPr>
        <dsp:cNvPr id="0" name=""/>
        <dsp:cNvSpPr/>
      </dsp:nvSpPr>
      <dsp:spPr>
        <a:xfrm rot="16231400">
          <a:off x="4587116" y="1052689"/>
          <a:ext cx="347479" cy="0"/>
        </a:xfrm>
        <a:custGeom>
          <a:avLst/>
          <a:gdLst/>
          <a:ahLst/>
          <a:cxnLst/>
          <a:rect l="0" t="0" r="0" b="0"/>
          <a:pathLst>
            <a:path>
              <a:moveTo>
                <a:pt x="0" y="0"/>
              </a:moveTo>
              <a:lnTo>
                <a:pt x="347479"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21CF89-B407-42AE-91E5-0901DD8569EA}">
      <dsp:nvSpPr>
        <dsp:cNvPr id="0" name=""/>
        <dsp:cNvSpPr/>
      </dsp:nvSpPr>
      <dsp:spPr>
        <a:xfrm>
          <a:off x="4123071" y="185579"/>
          <a:ext cx="1285077" cy="69337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MNIST dataset</a:t>
          </a:r>
        </a:p>
      </dsp:txBody>
      <dsp:txXfrm>
        <a:off x="4156919" y="219427"/>
        <a:ext cx="1217381" cy="625681"/>
      </dsp:txXfrm>
    </dsp:sp>
    <dsp:sp modelId="{9288DE8A-67D8-4808-88FA-E5E6C2F18DA6}">
      <dsp:nvSpPr>
        <dsp:cNvPr id="0" name=""/>
        <dsp:cNvSpPr/>
      </dsp:nvSpPr>
      <dsp:spPr>
        <a:xfrm rot="2412666">
          <a:off x="5309993" y="2415997"/>
          <a:ext cx="479189" cy="0"/>
        </a:xfrm>
        <a:custGeom>
          <a:avLst/>
          <a:gdLst/>
          <a:ahLst/>
          <a:cxnLst/>
          <a:rect l="0" t="0" r="0" b="0"/>
          <a:pathLst>
            <a:path>
              <a:moveTo>
                <a:pt x="0" y="0"/>
              </a:moveTo>
              <a:lnTo>
                <a:pt x="479189"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2BE6A-6B9F-4DBB-9610-F50C34296878}">
      <dsp:nvSpPr>
        <dsp:cNvPr id="0" name=""/>
        <dsp:cNvSpPr/>
      </dsp:nvSpPr>
      <dsp:spPr>
        <a:xfrm>
          <a:off x="5234778" y="2570681"/>
          <a:ext cx="1815740" cy="69337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CIFAR10 dataset</a:t>
          </a:r>
        </a:p>
      </dsp:txBody>
      <dsp:txXfrm>
        <a:off x="5268626" y="2604529"/>
        <a:ext cx="1748044" cy="625681"/>
      </dsp:txXfrm>
    </dsp:sp>
    <dsp:sp modelId="{AE98034F-CC80-428A-8DA6-3BEB64C6F0EC}">
      <dsp:nvSpPr>
        <dsp:cNvPr id="0" name=""/>
        <dsp:cNvSpPr/>
      </dsp:nvSpPr>
      <dsp:spPr>
        <a:xfrm rot="8360055">
          <a:off x="3734801" y="2415997"/>
          <a:ext cx="474748" cy="0"/>
        </a:xfrm>
        <a:custGeom>
          <a:avLst/>
          <a:gdLst/>
          <a:ahLst/>
          <a:cxnLst/>
          <a:rect l="0" t="0" r="0" b="0"/>
          <a:pathLst>
            <a:path>
              <a:moveTo>
                <a:pt x="0" y="0"/>
              </a:moveTo>
              <a:lnTo>
                <a:pt x="47474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54B972-B6F0-41F5-876E-D4AFF82CEADC}">
      <dsp:nvSpPr>
        <dsp:cNvPr id="0" name=""/>
        <dsp:cNvSpPr/>
      </dsp:nvSpPr>
      <dsp:spPr>
        <a:xfrm>
          <a:off x="2553856" y="2570681"/>
          <a:ext cx="1669430" cy="69337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MNIST dataset with Unbalance</a:t>
          </a:r>
        </a:p>
      </dsp:txBody>
      <dsp:txXfrm>
        <a:off x="2587704" y="2604529"/>
        <a:ext cx="1601734" cy="62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ED425-BDB4-4729-AED8-F4A4B5BADC00}">
      <dsp:nvSpPr>
        <dsp:cNvPr id="0" name=""/>
        <dsp:cNvSpPr/>
      </dsp:nvSpPr>
      <dsp:spPr>
        <a:xfrm>
          <a:off x="562756" y="2550"/>
          <a:ext cx="2649644" cy="1589786"/>
        </a:xfrm>
        <a:prstGeom prst="rect">
          <a:avLst/>
        </a:prstGeom>
        <a:solidFill>
          <a:schemeClr val="bg2">
            <a:lumMod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Random Sampling</a:t>
          </a:r>
        </a:p>
      </dsp:txBody>
      <dsp:txXfrm>
        <a:off x="562756" y="2550"/>
        <a:ext cx="2649644" cy="1589786"/>
      </dsp:txXfrm>
    </dsp:sp>
    <dsp:sp modelId="{153909FC-249C-4ED3-80A4-49794FA9AFB5}">
      <dsp:nvSpPr>
        <dsp:cNvPr id="0" name=""/>
        <dsp:cNvSpPr/>
      </dsp:nvSpPr>
      <dsp:spPr>
        <a:xfrm>
          <a:off x="3477365" y="2550"/>
          <a:ext cx="2649644" cy="1589786"/>
        </a:xfrm>
        <a:prstGeom prst="rect">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Least Confidence</a:t>
          </a:r>
        </a:p>
      </dsp:txBody>
      <dsp:txXfrm>
        <a:off x="3477365" y="2550"/>
        <a:ext cx="2649644" cy="1589786"/>
      </dsp:txXfrm>
    </dsp:sp>
    <dsp:sp modelId="{8F026CF8-C6B1-4A1B-9243-E02FF26344FF}">
      <dsp:nvSpPr>
        <dsp:cNvPr id="0" name=""/>
        <dsp:cNvSpPr/>
      </dsp:nvSpPr>
      <dsp:spPr>
        <a:xfrm>
          <a:off x="5273400" y="1715926"/>
          <a:ext cx="2649644" cy="1589786"/>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Margin Sampling</a:t>
          </a:r>
        </a:p>
      </dsp:txBody>
      <dsp:txXfrm>
        <a:off x="5273400" y="1715926"/>
        <a:ext cx="2649644" cy="1589786"/>
      </dsp:txXfrm>
    </dsp:sp>
    <dsp:sp modelId="{B5B3CA07-E0E0-4292-9304-CF3E6E9E7589}">
      <dsp:nvSpPr>
        <dsp:cNvPr id="0" name=""/>
        <dsp:cNvSpPr/>
      </dsp:nvSpPr>
      <dsp:spPr>
        <a:xfrm>
          <a:off x="2152596" y="1733011"/>
          <a:ext cx="2649644" cy="1589786"/>
        </a:xfrm>
        <a:prstGeom prst="rect">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Entropy Sampling</a:t>
          </a:r>
        </a:p>
      </dsp:txBody>
      <dsp:txXfrm>
        <a:off x="2152596" y="1733011"/>
        <a:ext cx="2649644" cy="15897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Some-images-in-MNIST-dataset-The-whole-dataset-contains-70-000-2828-gray-scale-images_fig2_330700481" TargetMode="External"/><Relationship Id="rId2" Type="http://schemas.openxmlformats.org/officeDocument/2006/relationships/image" Target="../media/image2.ppm"/><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oycn.com/article/cifar-10-shujujikeshihuaxiangxijiangjiefudaim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E0F8-714B-4067-A301-D0B2414A3D65}"/>
              </a:ext>
            </a:extLst>
          </p:cNvPr>
          <p:cNvSpPr>
            <a:spLocks noGrp="1"/>
          </p:cNvSpPr>
          <p:nvPr>
            <p:ph type="ctrTitle"/>
          </p:nvPr>
        </p:nvSpPr>
        <p:spPr>
          <a:xfrm>
            <a:off x="2417781" y="2701031"/>
            <a:ext cx="8637072" cy="727969"/>
          </a:xfrm>
        </p:spPr>
        <p:txBody>
          <a:bodyPr>
            <a:normAutofit/>
          </a:bodyPr>
          <a:lstStyle/>
          <a:p>
            <a:r>
              <a:rPr lang="en-US" sz="3200" b="1" dirty="0"/>
              <a:t>Active Learning Strategies DeepAL </a:t>
            </a:r>
          </a:p>
        </p:txBody>
      </p:sp>
      <p:sp>
        <p:nvSpPr>
          <p:cNvPr id="3" name="Subtitle 2">
            <a:extLst>
              <a:ext uri="{FF2B5EF4-FFF2-40B4-BE49-F238E27FC236}">
                <a16:creationId xmlns:a16="http://schemas.microsoft.com/office/drawing/2014/main" id="{8B957992-F2CB-4F02-95C0-F0816D813662}"/>
              </a:ext>
            </a:extLst>
          </p:cNvPr>
          <p:cNvSpPr>
            <a:spLocks noGrp="1"/>
          </p:cNvSpPr>
          <p:nvPr>
            <p:ph type="subTitle" idx="1"/>
          </p:nvPr>
        </p:nvSpPr>
        <p:spPr/>
        <p:txBody>
          <a:bodyPr>
            <a:normAutofit/>
          </a:bodyPr>
          <a:lstStyle/>
          <a:p>
            <a:r>
              <a:rPr lang="en-US" sz="1200" dirty="0"/>
              <a:t>Selected Topics in AI_2</a:t>
            </a:r>
          </a:p>
          <a:p>
            <a:r>
              <a:rPr lang="en-US" sz="1200" b="1" dirty="0">
                <a:solidFill>
                  <a:srgbClr val="C00000"/>
                </a:solidFill>
              </a:rPr>
              <a:t>T.a/</a:t>
            </a:r>
            <a:r>
              <a:rPr lang="en-US" sz="1200" b="1" dirty="0"/>
              <a:t> Salah </a:t>
            </a:r>
          </a:p>
        </p:txBody>
      </p:sp>
    </p:spTree>
    <p:extLst>
      <p:ext uri="{BB962C8B-B14F-4D97-AF65-F5344CB8AC3E}">
        <p14:creationId xmlns:p14="http://schemas.microsoft.com/office/powerpoint/2010/main" val="25673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A552-CCA4-4820-A68F-776491C434B7}"/>
              </a:ext>
            </a:extLst>
          </p:cNvPr>
          <p:cNvSpPr>
            <a:spLocks noGrp="1"/>
          </p:cNvSpPr>
          <p:nvPr>
            <p:ph type="title"/>
          </p:nvPr>
        </p:nvSpPr>
        <p:spPr/>
        <p:txBody>
          <a:bodyPr/>
          <a:lstStyle/>
          <a:p>
            <a:r>
              <a:rPr lang="en-US" b="1" dirty="0"/>
              <a:t>Margin sampling</a:t>
            </a:r>
          </a:p>
        </p:txBody>
      </p:sp>
      <p:sp>
        <p:nvSpPr>
          <p:cNvPr id="3" name="Content Placeholder 2">
            <a:extLst>
              <a:ext uri="{FF2B5EF4-FFF2-40B4-BE49-F238E27FC236}">
                <a16:creationId xmlns:a16="http://schemas.microsoft.com/office/drawing/2014/main" id="{99D7F4E9-CBDF-459B-964C-893B080199BA}"/>
              </a:ext>
            </a:extLst>
          </p:cNvPr>
          <p:cNvSpPr>
            <a:spLocks noGrp="1"/>
          </p:cNvSpPr>
          <p:nvPr>
            <p:ph idx="1"/>
          </p:nvPr>
        </p:nvSpPr>
        <p:spPr/>
        <p:txBody>
          <a:bodyPr/>
          <a:lstStyle/>
          <a:p>
            <a:r>
              <a:rPr lang="en-US" dirty="0"/>
              <a:t>Margin sampling is an uncertainty-based active learning strategy that selects the data points that have the smallest difference between the top two predicted class probabilities. In other words, it selects the data points for which the model is most uncertain about which class they belong to</a:t>
            </a:r>
          </a:p>
        </p:txBody>
      </p:sp>
    </p:spTree>
    <p:extLst>
      <p:ext uri="{BB962C8B-B14F-4D97-AF65-F5344CB8AC3E}">
        <p14:creationId xmlns:p14="http://schemas.microsoft.com/office/powerpoint/2010/main" val="257094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9855-0F7E-4581-814A-04D236D587AE}"/>
              </a:ext>
            </a:extLst>
          </p:cNvPr>
          <p:cNvSpPr>
            <a:spLocks noGrp="1"/>
          </p:cNvSpPr>
          <p:nvPr>
            <p:ph type="title"/>
          </p:nvPr>
        </p:nvSpPr>
        <p:spPr/>
        <p:txBody>
          <a:bodyPr/>
          <a:lstStyle/>
          <a:p>
            <a:r>
              <a:rPr lang="en-US" b="1" dirty="0"/>
              <a:t>Entropy sampling</a:t>
            </a:r>
          </a:p>
        </p:txBody>
      </p:sp>
      <p:sp>
        <p:nvSpPr>
          <p:cNvPr id="3" name="Content Placeholder 2">
            <a:extLst>
              <a:ext uri="{FF2B5EF4-FFF2-40B4-BE49-F238E27FC236}">
                <a16:creationId xmlns:a16="http://schemas.microsoft.com/office/drawing/2014/main" id="{3D093B76-F5A3-49FA-9611-261A6B17E4B8}"/>
              </a:ext>
            </a:extLst>
          </p:cNvPr>
          <p:cNvSpPr>
            <a:spLocks noGrp="1"/>
          </p:cNvSpPr>
          <p:nvPr>
            <p:ph idx="1"/>
          </p:nvPr>
        </p:nvSpPr>
        <p:spPr/>
        <p:txBody>
          <a:bodyPr/>
          <a:lstStyle/>
          <a:p>
            <a:r>
              <a:rPr lang="en-US" dirty="0"/>
              <a:t>Entropy sampling is an uncertainty-based active learning strategy that selects the data points with the highest entropy</a:t>
            </a:r>
          </a:p>
        </p:txBody>
      </p:sp>
    </p:spTree>
    <p:extLst>
      <p:ext uri="{BB962C8B-B14F-4D97-AF65-F5344CB8AC3E}">
        <p14:creationId xmlns:p14="http://schemas.microsoft.com/office/powerpoint/2010/main" val="165358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879-477D-40EB-9FD2-DA9C62C335EB}"/>
              </a:ext>
            </a:extLst>
          </p:cNvPr>
          <p:cNvSpPr>
            <a:spLocks noGrp="1"/>
          </p:cNvSpPr>
          <p:nvPr>
            <p:ph type="title"/>
          </p:nvPr>
        </p:nvSpPr>
        <p:spPr/>
        <p:txBody>
          <a:bodyPr/>
          <a:lstStyle/>
          <a:p>
            <a:r>
              <a:rPr lang="en-US" b="1" dirty="0"/>
              <a:t>Deep Learning we used  </a:t>
            </a:r>
          </a:p>
        </p:txBody>
      </p:sp>
      <p:sp>
        <p:nvSpPr>
          <p:cNvPr id="9" name="Rectangle 8">
            <a:extLst>
              <a:ext uri="{FF2B5EF4-FFF2-40B4-BE49-F238E27FC236}">
                <a16:creationId xmlns:a16="http://schemas.microsoft.com/office/drawing/2014/main" id="{D0D7B5CA-5606-4735-B264-CC54BB53AD71}"/>
              </a:ext>
            </a:extLst>
          </p:cNvPr>
          <p:cNvSpPr/>
          <p:nvPr/>
        </p:nvSpPr>
        <p:spPr>
          <a:xfrm>
            <a:off x="1553592" y="2139518"/>
            <a:ext cx="1260629" cy="158910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Conv2D</a:t>
            </a:r>
          </a:p>
        </p:txBody>
      </p:sp>
      <p:cxnSp>
        <p:nvCxnSpPr>
          <p:cNvPr id="11" name="Straight Arrow Connector 10">
            <a:extLst>
              <a:ext uri="{FF2B5EF4-FFF2-40B4-BE49-F238E27FC236}">
                <a16:creationId xmlns:a16="http://schemas.microsoft.com/office/drawing/2014/main" id="{314F30AD-E33A-4002-8689-DACF79C07C77}"/>
              </a:ext>
            </a:extLst>
          </p:cNvPr>
          <p:cNvCxnSpPr>
            <a:cxnSpLocks/>
            <a:stCxn id="9" idx="3"/>
          </p:cNvCxnSpPr>
          <p:nvPr/>
        </p:nvCxnSpPr>
        <p:spPr>
          <a:xfrm>
            <a:off x="2814221" y="2934070"/>
            <a:ext cx="736847" cy="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F1CB3E4-EAEC-4021-A852-CCD38C61D592}"/>
              </a:ext>
            </a:extLst>
          </p:cNvPr>
          <p:cNvSpPr/>
          <p:nvPr/>
        </p:nvSpPr>
        <p:spPr>
          <a:xfrm>
            <a:off x="3800383" y="2133398"/>
            <a:ext cx="1509945" cy="1589103"/>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MaxPolling2D</a:t>
            </a:r>
          </a:p>
        </p:txBody>
      </p:sp>
      <p:sp>
        <p:nvSpPr>
          <p:cNvPr id="14" name="Rectangle 13">
            <a:extLst>
              <a:ext uri="{FF2B5EF4-FFF2-40B4-BE49-F238E27FC236}">
                <a16:creationId xmlns:a16="http://schemas.microsoft.com/office/drawing/2014/main" id="{5C9105EC-FCE0-4F0E-ACC0-83CEDE0837C3}"/>
              </a:ext>
            </a:extLst>
          </p:cNvPr>
          <p:cNvSpPr/>
          <p:nvPr/>
        </p:nvSpPr>
        <p:spPr>
          <a:xfrm>
            <a:off x="6459989" y="2133396"/>
            <a:ext cx="1260629" cy="158910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Conv2D</a:t>
            </a:r>
          </a:p>
        </p:txBody>
      </p:sp>
      <p:sp>
        <p:nvSpPr>
          <p:cNvPr id="16" name="Rectangle 15">
            <a:extLst>
              <a:ext uri="{FF2B5EF4-FFF2-40B4-BE49-F238E27FC236}">
                <a16:creationId xmlns:a16="http://schemas.microsoft.com/office/drawing/2014/main" id="{E40AA80E-9F4D-4E68-B20E-55229E1E5C6D}"/>
              </a:ext>
            </a:extLst>
          </p:cNvPr>
          <p:cNvSpPr/>
          <p:nvPr/>
        </p:nvSpPr>
        <p:spPr>
          <a:xfrm>
            <a:off x="2472618" y="4209694"/>
            <a:ext cx="1260629" cy="1589103"/>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a:t>
            </a:r>
          </a:p>
        </p:txBody>
      </p:sp>
      <p:sp>
        <p:nvSpPr>
          <p:cNvPr id="17" name="Rectangle 16">
            <a:extLst>
              <a:ext uri="{FF2B5EF4-FFF2-40B4-BE49-F238E27FC236}">
                <a16:creationId xmlns:a16="http://schemas.microsoft.com/office/drawing/2014/main" id="{943CEADE-1AE9-4BD9-9570-E3579DF2BC63}"/>
              </a:ext>
            </a:extLst>
          </p:cNvPr>
          <p:cNvSpPr/>
          <p:nvPr/>
        </p:nvSpPr>
        <p:spPr>
          <a:xfrm>
            <a:off x="4835371" y="4209695"/>
            <a:ext cx="1260629" cy="1589103"/>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a:t>
            </a:r>
          </a:p>
        </p:txBody>
      </p:sp>
      <p:sp>
        <p:nvSpPr>
          <p:cNvPr id="18" name="Rectangle 17">
            <a:extLst>
              <a:ext uri="{FF2B5EF4-FFF2-40B4-BE49-F238E27FC236}">
                <a16:creationId xmlns:a16="http://schemas.microsoft.com/office/drawing/2014/main" id="{E7E211B5-1046-4102-97D3-B28C79C9C418}"/>
              </a:ext>
            </a:extLst>
          </p:cNvPr>
          <p:cNvSpPr/>
          <p:nvPr/>
        </p:nvSpPr>
        <p:spPr>
          <a:xfrm>
            <a:off x="7196836" y="4209695"/>
            <a:ext cx="1260629" cy="158910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a:t>
            </a:r>
          </a:p>
        </p:txBody>
      </p:sp>
      <p:sp>
        <p:nvSpPr>
          <p:cNvPr id="19" name="Rectangle 18">
            <a:extLst>
              <a:ext uri="{FF2B5EF4-FFF2-40B4-BE49-F238E27FC236}">
                <a16:creationId xmlns:a16="http://schemas.microsoft.com/office/drawing/2014/main" id="{50B75D16-EE7B-462F-94D8-3D011C1A47E4}"/>
              </a:ext>
            </a:extLst>
          </p:cNvPr>
          <p:cNvSpPr/>
          <p:nvPr/>
        </p:nvSpPr>
        <p:spPr>
          <a:xfrm>
            <a:off x="8622806" y="2133397"/>
            <a:ext cx="1509945" cy="1589103"/>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MaxPolling2D</a:t>
            </a:r>
          </a:p>
        </p:txBody>
      </p:sp>
      <p:cxnSp>
        <p:nvCxnSpPr>
          <p:cNvPr id="20" name="Straight Arrow Connector 19">
            <a:extLst>
              <a:ext uri="{FF2B5EF4-FFF2-40B4-BE49-F238E27FC236}">
                <a16:creationId xmlns:a16="http://schemas.microsoft.com/office/drawing/2014/main" id="{BC58AE93-783B-4FC3-9F42-26BE2FBE82FC}"/>
              </a:ext>
            </a:extLst>
          </p:cNvPr>
          <p:cNvCxnSpPr>
            <a:cxnSpLocks/>
          </p:cNvCxnSpPr>
          <p:nvPr/>
        </p:nvCxnSpPr>
        <p:spPr>
          <a:xfrm>
            <a:off x="5310328" y="2927948"/>
            <a:ext cx="736847" cy="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221AAF-96F4-4991-A356-6E8BEC943CE7}"/>
              </a:ext>
            </a:extLst>
          </p:cNvPr>
          <p:cNvCxnSpPr>
            <a:cxnSpLocks/>
          </p:cNvCxnSpPr>
          <p:nvPr/>
        </p:nvCxnSpPr>
        <p:spPr>
          <a:xfrm>
            <a:off x="7720618" y="2917387"/>
            <a:ext cx="736847" cy="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697799B-BAB2-4F7A-A9A1-6D1C2EDADF28}"/>
              </a:ext>
            </a:extLst>
          </p:cNvPr>
          <p:cNvCxnSpPr>
            <a:stCxn id="19" idx="3"/>
            <a:endCxn id="18" idx="3"/>
          </p:cNvCxnSpPr>
          <p:nvPr/>
        </p:nvCxnSpPr>
        <p:spPr>
          <a:xfrm flipH="1">
            <a:off x="8457465" y="2927949"/>
            <a:ext cx="1675286" cy="2076298"/>
          </a:xfrm>
          <a:prstGeom prst="bentConnector3">
            <a:avLst>
              <a:gd name="adj1" fmla="val -13645"/>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990EE9-00E7-4FA0-A04F-B6B6D02A8F97}"/>
              </a:ext>
            </a:extLst>
          </p:cNvPr>
          <p:cNvCxnSpPr>
            <a:stCxn id="18" idx="1"/>
          </p:cNvCxnSpPr>
          <p:nvPr/>
        </p:nvCxnSpPr>
        <p:spPr>
          <a:xfrm flipH="1" flipV="1">
            <a:off x="6253216" y="5004246"/>
            <a:ext cx="943620" cy="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46EEBA5-1F91-40F1-B114-D71383E6687D}"/>
              </a:ext>
            </a:extLst>
          </p:cNvPr>
          <p:cNvCxnSpPr>
            <a:cxnSpLocks/>
            <a:stCxn id="17" idx="1"/>
          </p:cNvCxnSpPr>
          <p:nvPr/>
        </p:nvCxnSpPr>
        <p:spPr>
          <a:xfrm flipH="1" flipV="1">
            <a:off x="3906545" y="5004246"/>
            <a:ext cx="928826" cy="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70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3E2E-0DA1-42F3-A773-4AF7F004057C}"/>
              </a:ext>
            </a:extLst>
          </p:cNvPr>
          <p:cNvSpPr>
            <a:spLocks noGrp="1"/>
          </p:cNvSpPr>
          <p:nvPr>
            <p:ph type="title"/>
          </p:nvPr>
        </p:nvSpPr>
        <p:spPr/>
        <p:txBody>
          <a:bodyPr/>
          <a:lstStyle/>
          <a:p>
            <a:r>
              <a:rPr lang="en-US" b="1" dirty="0"/>
              <a:t>MNIST Dataset:</a:t>
            </a:r>
            <a:endParaRPr lang="en-US" dirty="0"/>
          </a:p>
        </p:txBody>
      </p:sp>
      <p:graphicFrame>
        <p:nvGraphicFramePr>
          <p:cNvPr id="6" name="Content Placeholder 5">
            <a:extLst>
              <a:ext uri="{FF2B5EF4-FFF2-40B4-BE49-F238E27FC236}">
                <a16:creationId xmlns:a16="http://schemas.microsoft.com/office/drawing/2014/main" id="{87C78982-5D20-4AA5-913B-34BFFCDEEFF1}"/>
              </a:ext>
            </a:extLst>
          </p:cNvPr>
          <p:cNvGraphicFramePr>
            <a:graphicFrameLocks noGrp="1"/>
          </p:cNvGraphicFramePr>
          <p:nvPr>
            <p:ph idx="1"/>
            <p:extLst>
              <p:ext uri="{D42A27DB-BD31-4B8C-83A1-F6EECF244321}">
                <p14:modId xmlns:p14="http://schemas.microsoft.com/office/powerpoint/2010/main" val="4281972467"/>
              </p:ext>
            </p:extLst>
          </p:nvPr>
        </p:nvGraphicFramePr>
        <p:xfrm>
          <a:off x="1450479"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219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980E-311C-4969-82C9-4BB1619B621C}"/>
              </a:ext>
            </a:extLst>
          </p:cNvPr>
          <p:cNvSpPr>
            <a:spLocks noGrp="1"/>
          </p:cNvSpPr>
          <p:nvPr>
            <p:ph type="title"/>
          </p:nvPr>
        </p:nvSpPr>
        <p:spPr/>
        <p:txBody>
          <a:bodyPr/>
          <a:lstStyle/>
          <a:p>
            <a:r>
              <a:rPr lang="en-US" b="1" dirty="0"/>
              <a:t>CiFAR10 Dataset:</a:t>
            </a:r>
            <a:endParaRPr lang="en-US" dirty="0"/>
          </a:p>
        </p:txBody>
      </p:sp>
      <p:graphicFrame>
        <p:nvGraphicFramePr>
          <p:cNvPr id="6" name="Content Placeholder 5">
            <a:extLst>
              <a:ext uri="{FF2B5EF4-FFF2-40B4-BE49-F238E27FC236}">
                <a16:creationId xmlns:a16="http://schemas.microsoft.com/office/drawing/2014/main" id="{19ACD1C8-9F50-4C57-8E25-31698C2C013C}"/>
              </a:ext>
            </a:extLst>
          </p:cNvPr>
          <p:cNvGraphicFramePr>
            <a:graphicFrameLocks noGrp="1"/>
          </p:cNvGraphicFramePr>
          <p:nvPr>
            <p:ph idx="1"/>
            <p:extLst>
              <p:ext uri="{D42A27DB-BD31-4B8C-83A1-F6EECF244321}">
                <p14:modId xmlns:p14="http://schemas.microsoft.com/office/powerpoint/2010/main" val="3549860273"/>
              </p:ext>
            </p:extLst>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165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306-F23B-4961-908E-5EC5E05ABE67}"/>
              </a:ext>
            </a:extLst>
          </p:cNvPr>
          <p:cNvSpPr>
            <a:spLocks noGrp="1"/>
          </p:cNvSpPr>
          <p:nvPr>
            <p:ph type="title"/>
          </p:nvPr>
        </p:nvSpPr>
        <p:spPr/>
        <p:txBody>
          <a:bodyPr/>
          <a:lstStyle/>
          <a:p>
            <a:r>
              <a:rPr lang="en-US" b="1" dirty="0"/>
              <a:t>Result of MNIST Dataset:</a:t>
            </a:r>
          </a:p>
        </p:txBody>
      </p:sp>
      <p:graphicFrame>
        <p:nvGraphicFramePr>
          <p:cNvPr id="4" name="Table 4">
            <a:extLst>
              <a:ext uri="{FF2B5EF4-FFF2-40B4-BE49-F238E27FC236}">
                <a16:creationId xmlns:a16="http://schemas.microsoft.com/office/drawing/2014/main" id="{33C20CE6-49F5-4DC2-8543-69CC73156946}"/>
              </a:ext>
            </a:extLst>
          </p:cNvPr>
          <p:cNvGraphicFramePr>
            <a:graphicFrameLocks noGrp="1"/>
          </p:cNvGraphicFramePr>
          <p:nvPr>
            <p:ph idx="1"/>
            <p:extLst>
              <p:ext uri="{D42A27DB-BD31-4B8C-83A1-F6EECF244321}">
                <p14:modId xmlns:p14="http://schemas.microsoft.com/office/powerpoint/2010/main" val="242209095"/>
              </p:ext>
            </p:extLst>
          </p:nvPr>
        </p:nvGraphicFramePr>
        <p:xfrm>
          <a:off x="1450975" y="2273577"/>
          <a:ext cx="9604375" cy="2123440"/>
        </p:xfrm>
        <a:graphic>
          <a:graphicData uri="http://schemas.openxmlformats.org/drawingml/2006/table">
            <a:tbl>
              <a:tblPr firstRow="1" bandRow="1">
                <a:tableStyleId>{5C22544A-7EE6-4342-B048-85BDC9FD1C3A}</a:tableStyleId>
              </a:tblPr>
              <a:tblGrid>
                <a:gridCol w="2215503">
                  <a:extLst>
                    <a:ext uri="{9D8B030D-6E8A-4147-A177-3AD203B41FA5}">
                      <a16:colId xmlns:a16="http://schemas.microsoft.com/office/drawing/2014/main" val="3276646143"/>
                    </a:ext>
                  </a:extLst>
                </a:gridCol>
                <a:gridCol w="1438182">
                  <a:extLst>
                    <a:ext uri="{9D8B030D-6E8A-4147-A177-3AD203B41FA5}">
                      <a16:colId xmlns:a16="http://schemas.microsoft.com/office/drawing/2014/main" val="341343210"/>
                    </a:ext>
                  </a:extLst>
                </a:gridCol>
                <a:gridCol w="2388093">
                  <a:extLst>
                    <a:ext uri="{9D8B030D-6E8A-4147-A177-3AD203B41FA5}">
                      <a16:colId xmlns:a16="http://schemas.microsoft.com/office/drawing/2014/main" val="396691141"/>
                    </a:ext>
                  </a:extLst>
                </a:gridCol>
                <a:gridCol w="1819923">
                  <a:extLst>
                    <a:ext uri="{9D8B030D-6E8A-4147-A177-3AD203B41FA5}">
                      <a16:colId xmlns:a16="http://schemas.microsoft.com/office/drawing/2014/main" val="4013175311"/>
                    </a:ext>
                  </a:extLst>
                </a:gridCol>
                <a:gridCol w="1742674">
                  <a:extLst>
                    <a:ext uri="{9D8B030D-6E8A-4147-A177-3AD203B41FA5}">
                      <a16:colId xmlns:a16="http://schemas.microsoft.com/office/drawing/2014/main" val="1526900023"/>
                    </a:ext>
                  </a:extLst>
                </a:gridCol>
              </a:tblGrid>
              <a:tr h="370840">
                <a:tc>
                  <a:txBody>
                    <a:bodyPr/>
                    <a:lstStyle/>
                    <a:p>
                      <a:pPr algn="ctr"/>
                      <a:r>
                        <a:rPr lang="en-US" sz="1800" b="1" dirty="0">
                          <a:latin typeface="+mn-lt"/>
                        </a:rPr>
                        <a:t>Strategy</a:t>
                      </a:r>
                    </a:p>
                  </a:txBody>
                  <a:tcPr>
                    <a:solidFill>
                      <a:schemeClr val="bg2">
                        <a:lumMod val="50000"/>
                      </a:schemeClr>
                    </a:solidFill>
                  </a:tcPr>
                </a:tc>
                <a:tc>
                  <a:txBody>
                    <a:bodyPr/>
                    <a:lstStyle/>
                    <a:p>
                      <a:pPr marL="67945" marR="0" algn="ctr">
                        <a:spcBef>
                          <a:spcPts val="0"/>
                        </a:spcBef>
                        <a:spcAft>
                          <a:spcPts val="0"/>
                        </a:spcAft>
                      </a:pPr>
                      <a:r>
                        <a:rPr lang="en-US" sz="1800" b="1" dirty="0">
                          <a:solidFill>
                            <a:schemeClr val="bg1"/>
                          </a:solidFill>
                          <a:effectLst/>
                          <a:latin typeface="+mn-lt"/>
                          <a:ea typeface="Times New Roman" panose="02020603050405020304" pitchFamily="18" charset="0"/>
                          <a:cs typeface="Arial" panose="020B0604020202020204" pitchFamily="34" charset="0"/>
                        </a:rPr>
                        <a:t>n_round</a:t>
                      </a:r>
                    </a:p>
                  </a:txBody>
                  <a:tcPr marL="0" marR="0" marT="0" marB="0">
                    <a:solidFill>
                      <a:schemeClr val="bg2">
                        <a:lumMod val="50000"/>
                      </a:schemeClr>
                    </a:solidFill>
                  </a:tcPr>
                </a:tc>
                <a:tc>
                  <a:txBody>
                    <a:bodyPr/>
                    <a:lstStyle/>
                    <a:p>
                      <a:pPr algn="ctr"/>
                      <a:r>
                        <a:rPr lang="en-US" sz="1800" dirty="0">
                          <a:latin typeface="+mn-lt"/>
                        </a:rPr>
                        <a:t># of queries</a:t>
                      </a:r>
                    </a:p>
                  </a:txBody>
                  <a:tcPr>
                    <a:solidFill>
                      <a:schemeClr val="bg2">
                        <a:lumMod val="50000"/>
                      </a:schemeClr>
                    </a:solidFill>
                  </a:tcPr>
                </a:tc>
                <a:tc>
                  <a:txBody>
                    <a:bodyPr/>
                    <a:lstStyle/>
                    <a:p>
                      <a:pPr algn="ctr"/>
                      <a:r>
                        <a:rPr lang="en-US" sz="1800" b="1" kern="1200" dirty="0">
                          <a:solidFill>
                            <a:schemeClr val="lt1"/>
                          </a:solidFill>
                          <a:effectLst/>
                          <a:latin typeface="+mn-lt"/>
                          <a:ea typeface="+mn-ea"/>
                          <a:cs typeface="+mn-cs"/>
                        </a:rPr>
                        <a:t>n_init_labeled</a:t>
                      </a:r>
                      <a:endParaRPr lang="en-US" sz="1800" dirty="0">
                        <a:latin typeface="+mn-lt"/>
                      </a:endParaRPr>
                    </a:p>
                  </a:txBody>
                  <a:tcPr>
                    <a:solidFill>
                      <a:schemeClr val="bg2">
                        <a:lumMod val="50000"/>
                      </a:schemeClr>
                    </a:solidFill>
                  </a:tcPr>
                </a:tc>
                <a:tc>
                  <a:txBody>
                    <a:bodyPr/>
                    <a:lstStyle/>
                    <a:p>
                      <a:pPr algn="ctr"/>
                      <a:r>
                        <a:rPr lang="en-US" sz="1800" dirty="0">
                          <a:latin typeface="+mn-lt"/>
                        </a:rPr>
                        <a:t>Final Accuracy </a:t>
                      </a:r>
                    </a:p>
                  </a:txBody>
                  <a:tcPr>
                    <a:solidFill>
                      <a:schemeClr val="bg2">
                        <a:lumMod val="50000"/>
                      </a:schemeClr>
                    </a:solidFill>
                  </a:tcPr>
                </a:tc>
                <a:extLst>
                  <a:ext uri="{0D108BD9-81ED-4DB2-BD59-A6C34878D82A}">
                    <a16:rowId xmlns:a16="http://schemas.microsoft.com/office/drawing/2014/main" val="199867587"/>
                  </a:ext>
                </a:extLst>
              </a:tr>
              <a:tr h="370840">
                <a:tc>
                  <a:txBody>
                    <a:bodyPr/>
                    <a:lstStyle/>
                    <a:p>
                      <a:pPr algn="l"/>
                      <a:r>
                        <a:rPr lang="en-US" b="1" dirty="0">
                          <a:solidFill>
                            <a:schemeClr val="bg1"/>
                          </a:solidFill>
                        </a:rPr>
                        <a:t>Random sampling</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 </a:t>
                      </a:r>
                    </a:p>
                  </a:txBody>
                  <a:tcPr>
                    <a:solidFill>
                      <a:schemeClr val="bg2">
                        <a:lumMod val="90000"/>
                      </a:schemeClr>
                    </a:solidFill>
                  </a:tcPr>
                </a:tc>
                <a:tc>
                  <a:txBody>
                    <a:bodyPr/>
                    <a:lstStyle/>
                    <a:p>
                      <a:r>
                        <a:rPr lang="en-US" dirty="0"/>
                        <a:t>97.08%</a:t>
                      </a:r>
                    </a:p>
                  </a:txBody>
                  <a:tcPr>
                    <a:solidFill>
                      <a:schemeClr val="bg2">
                        <a:lumMod val="90000"/>
                      </a:schemeClr>
                    </a:solidFill>
                  </a:tcPr>
                </a:tc>
                <a:extLst>
                  <a:ext uri="{0D108BD9-81ED-4DB2-BD59-A6C34878D82A}">
                    <a16:rowId xmlns:a16="http://schemas.microsoft.com/office/drawing/2014/main" val="2132890186"/>
                  </a:ext>
                </a:extLst>
              </a:tr>
              <a:tr h="370840">
                <a:tc>
                  <a:txBody>
                    <a:bodyPr/>
                    <a:lstStyle/>
                    <a:p>
                      <a:pPr algn="l"/>
                      <a:r>
                        <a:rPr lang="en-US" b="1" dirty="0">
                          <a:solidFill>
                            <a:schemeClr val="bg1"/>
                          </a:solidFill>
                        </a:rPr>
                        <a:t>Least Confidence</a:t>
                      </a:r>
                    </a:p>
                  </a:txBody>
                  <a:tcPr>
                    <a:solidFill>
                      <a:schemeClr val="bg2">
                        <a:lumMod val="50000"/>
                      </a:schemeClr>
                    </a:solidFill>
                  </a:tcPr>
                </a:tc>
                <a:tc>
                  <a:txBody>
                    <a:bodyPr/>
                    <a:lstStyle/>
                    <a:p>
                      <a:r>
                        <a:rPr lang="en-US" dirty="0"/>
                        <a:t>12</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98.12%</a:t>
                      </a:r>
                    </a:p>
                  </a:txBody>
                  <a:tcPr>
                    <a:solidFill>
                      <a:schemeClr val="bg2">
                        <a:lumMod val="90000"/>
                      </a:schemeClr>
                    </a:solidFill>
                  </a:tcPr>
                </a:tc>
                <a:extLst>
                  <a:ext uri="{0D108BD9-81ED-4DB2-BD59-A6C34878D82A}">
                    <a16:rowId xmlns:a16="http://schemas.microsoft.com/office/drawing/2014/main" val="1821838371"/>
                  </a:ext>
                </a:extLst>
              </a:tr>
              <a:tr h="370840">
                <a:tc>
                  <a:txBody>
                    <a:bodyPr/>
                    <a:lstStyle/>
                    <a:p>
                      <a:pPr algn="l"/>
                      <a:r>
                        <a:rPr lang="en-US" b="1" dirty="0">
                          <a:solidFill>
                            <a:schemeClr val="bg1"/>
                          </a:solidFill>
                        </a:rPr>
                        <a:t>Margin Sampling </a:t>
                      </a:r>
                    </a:p>
                  </a:txBody>
                  <a:tcPr>
                    <a:solidFill>
                      <a:schemeClr val="bg2">
                        <a:lumMod val="50000"/>
                      </a:schemeClr>
                    </a:solidFill>
                  </a:tcPr>
                </a:tc>
                <a:tc>
                  <a:txBody>
                    <a:bodyPr/>
                    <a:lstStyle/>
                    <a:p>
                      <a:r>
                        <a:rPr lang="en-US" dirty="0"/>
                        <a:t>15</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98%</a:t>
                      </a:r>
                    </a:p>
                  </a:txBody>
                  <a:tcPr>
                    <a:solidFill>
                      <a:schemeClr val="bg2">
                        <a:lumMod val="90000"/>
                      </a:schemeClr>
                    </a:solidFill>
                  </a:tcPr>
                </a:tc>
                <a:extLst>
                  <a:ext uri="{0D108BD9-81ED-4DB2-BD59-A6C34878D82A}">
                    <a16:rowId xmlns:a16="http://schemas.microsoft.com/office/drawing/2014/main" val="3602520292"/>
                  </a:ext>
                </a:extLst>
              </a:tr>
              <a:tr h="370840">
                <a:tc>
                  <a:txBody>
                    <a:bodyPr/>
                    <a:lstStyle/>
                    <a:p>
                      <a:pPr algn="l"/>
                      <a:r>
                        <a:rPr lang="en-US" b="1" dirty="0">
                          <a:solidFill>
                            <a:schemeClr val="bg1"/>
                          </a:solidFill>
                        </a:rPr>
                        <a:t>Entropy Sampling </a:t>
                      </a:r>
                    </a:p>
                  </a:txBody>
                  <a:tcPr>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a:t>
                      </a:r>
                    </a:p>
                    <a:p>
                      <a:endParaRPr lang="en-US" dirty="0"/>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97.98%</a:t>
                      </a:r>
                    </a:p>
                  </a:txBody>
                  <a:tcPr>
                    <a:solidFill>
                      <a:schemeClr val="bg2">
                        <a:lumMod val="90000"/>
                      </a:schemeClr>
                    </a:solidFill>
                  </a:tcPr>
                </a:tc>
                <a:extLst>
                  <a:ext uri="{0D108BD9-81ED-4DB2-BD59-A6C34878D82A}">
                    <a16:rowId xmlns:a16="http://schemas.microsoft.com/office/drawing/2014/main" val="3927261795"/>
                  </a:ext>
                </a:extLst>
              </a:tr>
            </a:tbl>
          </a:graphicData>
        </a:graphic>
      </p:graphicFrame>
    </p:spTree>
    <p:extLst>
      <p:ext uri="{BB962C8B-B14F-4D97-AF65-F5344CB8AC3E}">
        <p14:creationId xmlns:p14="http://schemas.microsoft.com/office/powerpoint/2010/main" val="272401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306-F23B-4961-908E-5EC5E05ABE67}"/>
              </a:ext>
            </a:extLst>
          </p:cNvPr>
          <p:cNvSpPr>
            <a:spLocks noGrp="1"/>
          </p:cNvSpPr>
          <p:nvPr>
            <p:ph type="title"/>
          </p:nvPr>
        </p:nvSpPr>
        <p:spPr/>
        <p:txBody>
          <a:bodyPr/>
          <a:lstStyle/>
          <a:p>
            <a:r>
              <a:rPr lang="en-US" b="1" dirty="0"/>
              <a:t>Result of CiFAR10 Dataset:</a:t>
            </a:r>
          </a:p>
        </p:txBody>
      </p:sp>
      <p:sp>
        <p:nvSpPr>
          <p:cNvPr id="7" name="TextBox 6">
            <a:extLst>
              <a:ext uri="{FF2B5EF4-FFF2-40B4-BE49-F238E27FC236}">
                <a16:creationId xmlns:a16="http://schemas.microsoft.com/office/drawing/2014/main" id="{ADBECCAF-9580-4B89-86D3-754A1543D263}"/>
              </a:ext>
            </a:extLst>
          </p:cNvPr>
          <p:cNvSpPr txBox="1"/>
          <p:nvPr/>
        </p:nvSpPr>
        <p:spPr>
          <a:xfrm>
            <a:off x="1451222" y="4397017"/>
            <a:ext cx="9603879" cy="307777"/>
          </a:xfrm>
          <a:prstGeom prst="rect">
            <a:avLst/>
          </a:prstGeom>
          <a:noFill/>
        </p:spPr>
        <p:txBody>
          <a:bodyPr wrap="square" rtlCol="0">
            <a:spAutoFit/>
          </a:bodyPr>
          <a:lstStyle/>
          <a:p>
            <a:r>
              <a:rPr lang="en-US" sz="1400" b="1" dirty="0"/>
              <a:t>The best Accuracy get when use the random sampling.</a:t>
            </a:r>
          </a:p>
        </p:txBody>
      </p:sp>
      <p:graphicFrame>
        <p:nvGraphicFramePr>
          <p:cNvPr id="8" name="Table 4">
            <a:extLst>
              <a:ext uri="{FF2B5EF4-FFF2-40B4-BE49-F238E27FC236}">
                <a16:creationId xmlns:a16="http://schemas.microsoft.com/office/drawing/2014/main" id="{25527B66-D2D8-4AEC-AA97-74EC4EC2A021}"/>
              </a:ext>
            </a:extLst>
          </p:cNvPr>
          <p:cNvGraphicFramePr>
            <a:graphicFrameLocks/>
          </p:cNvGraphicFramePr>
          <p:nvPr/>
        </p:nvGraphicFramePr>
        <p:xfrm>
          <a:off x="1451222" y="2273577"/>
          <a:ext cx="9604375" cy="2123440"/>
        </p:xfrm>
        <a:graphic>
          <a:graphicData uri="http://schemas.openxmlformats.org/drawingml/2006/table">
            <a:tbl>
              <a:tblPr firstRow="1" bandRow="1">
                <a:tableStyleId>{5C22544A-7EE6-4342-B048-85BDC9FD1C3A}</a:tableStyleId>
              </a:tblPr>
              <a:tblGrid>
                <a:gridCol w="2215503">
                  <a:extLst>
                    <a:ext uri="{9D8B030D-6E8A-4147-A177-3AD203B41FA5}">
                      <a16:colId xmlns:a16="http://schemas.microsoft.com/office/drawing/2014/main" val="3276646143"/>
                    </a:ext>
                  </a:extLst>
                </a:gridCol>
                <a:gridCol w="1438182">
                  <a:extLst>
                    <a:ext uri="{9D8B030D-6E8A-4147-A177-3AD203B41FA5}">
                      <a16:colId xmlns:a16="http://schemas.microsoft.com/office/drawing/2014/main" val="341343210"/>
                    </a:ext>
                  </a:extLst>
                </a:gridCol>
                <a:gridCol w="2388093">
                  <a:extLst>
                    <a:ext uri="{9D8B030D-6E8A-4147-A177-3AD203B41FA5}">
                      <a16:colId xmlns:a16="http://schemas.microsoft.com/office/drawing/2014/main" val="396691141"/>
                    </a:ext>
                  </a:extLst>
                </a:gridCol>
                <a:gridCol w="1819923">
                  <a:extLst>
                    <a:ext uri="{9D8B030D-6E8A-4147-A177-3AD203B41FA5}">
                      <a16:colId xmlns:a16="http://schemas.microsoft.com/office/drawing/2014/main" val="4013175311"/>
                    </a:ext>
                  </a:extLst>
                </a:gridCol>
                <a:gridCol w="1742674">
                  <a:extLst>
                    <a:ext uri="{9D8B030D-6E8A-4147-A177-3AD203B41FA5}">
                      <a16:colId xmlns:a16="http://schemas.microsoft.com/office/drawing/2014/main" val="1526900023"/>
                    </a:ext>
                  </a:extLst>
                </a:gridCol>
              </a:tblGrid>
              <a:tr h="370840">
                <a:tc>
                  <a:txBody>
                    <a:bodyPr/>
                    <a:lstStyle/>
                    <a:p>
                      <a:pPr algn="ctr"/>
                      <a:r>
                        <a:rPr lang="en-US" b="1" dirty="0">
                          <a:latin typeface="+mn-lt"/>
                        </a:rPr>
                        <a:t>Strategy</a:t>
                      </a:r>
                    </a:p>
                  </a:txBody>
                  <a:tcPr>
                    <a:solidFill>
                      <a:schemeClr val="bg2">
                        <a:lumMod val="50000"/>
                      </a:schemeClr>
                    </a:solidFill>
                  </a:tcPr>
                </a:tc>
                <a:tc>
                  <a:txBody>
                    <a:bodyPr/>
                    <a:lstStyle/>
                    <a:p>
                      <a:pPr marL="67945" marR="0" algn="ctr">
                        <a:spcBef>
                          <a:spcPts val="0"/>
                        </a:spcBef>
                        <a:spcAft>
                          <a:spcPts val="0"/>
                        </a:spcAft>
                      </a:pPr>
                      <a:r>
                        <a:rPr lang="en-US" sz="1800" b="1" dirty="0">
                          <a:solidFill>
                            <a:schemeClr val="bg1"/>
                          </a:solidFill>
                          <a:effectLst/>
                          <a:latin typeface="+mn-lt"/>
                          <a:ea typeface="Times New Roman" panose="02020603050405020304" pitchFamily="18" charset="0"/>
                          <a:cs typeface="Arial" panose="020B0604020202020204" pitchFamily="34" charset="0"/>
                        </a:rPr>
                        <a:t>n_round</a:t>
                      </a:r>
                      <a:endParaRPr lang="en-US" sz="1400" b="1" dirty="0">
                        <a:solidFill>
                          <a:schemeClr val="bg1"/>
                        </a:solidFill>
                        <a:effectLst/>
                        <a:latin typeface="+mn-lt"/>
                        <a:ea typeface="Times New Roman" panose="02020603050405020304" pitchFamily="18" charset="0"/>
                        <a:cs typeface="Arial" panose="020B0604020202020204" pitchFamily="34" charset="0"/>
                      </a:endParaRPr>
                    </a:p>
                  </a:txBody>
                  <a:tcPr marL="0" marR="0" marT="0" marB="0">
                    <a:solidFill>
                      <a:schemeClr val="bg2">
                        <a:lumMod val="50000"/>
                      </a:schemeClr>
                    </a:solidFill>
                  </a:tcPr>
                </a:tc>
                <a:tc>
                  <a:txBody>
                    <a:bodyPr/>
                    <a:lstStyle/>
                    <a:p>
                      <a:pPr algn="ctr"/>
                      <a:r>
                        <a:rPr lang="en-US" dirty="0">
                          <a:latin typeface="+mn-lt"/>
                        </a:rPr>
                        <a:t># of queries</a:t>
                      </a:r>
                    </a:p>
                  </a:txBody>
                  <a:tcPr>
                    <a:solidFill>
                      <a:schemeClr val="bg2">
                        <a:lumMod val="50000"/>
                      </a:schemeClr>
                    </a:solidFill>
                  </a:tcPr>
                </a:tc>
                <a:tc>
                  <a:txBody>
                    <a:bodyPr/>
                    <a:lstStyle/>
                    <a:p>
                      <a:pPr algn="ctr"/>
                      <a:r>
                        <a:rPr lang="en-US" sz="1800" b="1" kern="1200" dirty="0">
                          <a:solidFill>
                            <a:schemeClr val="lt1"/>
                          </a:solidFill>
                          <a:effectLst/>
                          <a:latin typeface="+mn-lt"/>
                          <a:ea typeface="+mn-ea"/>
                          <a:cs typeface="+mn-cs"/>
                        </a:rPr>
                        <a:t>n_init_labeled</a:t>
                      </a:r>
                      <a:endParaRPr lang="en-US" dirty="0">
                        <a:latin typeface="+mn-lt"/>
                      </a:endParaRPr>
                    </a:p>
                  </a:txBody>
                  <a:tcPr>
                    <a:solidFill>
                      <a:schemeClr val="bg2">
                        <a:lumMod val="50000"/>
                      </a:schemeClr>
                    </a:solidFill>
                  </a:tcPr>
                </a:tc>
                <a:tc>
                  <a:txBody>
                    <a:bodyPr/>
                    <a:lstStyle/>
                    <a:p>
                      <a:pPr algn="ctr"/>
                      <a:r>
                        <a:rPr lang="en-US" dirty="0">
                          <a:latin typeface="+mn-lt"/>
                        </a:rPr>
                        <a:t>Final Accuracy </a:t>
                      </a:r>
                    </a:p>
                  </a:txBody>
                  <a:tcPr>
                    <a:solidFill>
                      <a:schemeClr val="bg2">
                        <a:lumMod val="50000"/>
                      </a:schemeClr>
                    </a:solidFill>
                  </a:tcPr>
                </a:tc>
                <a:extLst>
                  <a:ext uri="{0D108BD9-81ED-4DB2-BD59-A6C34878D82A}">
                    <a16:rowId xmlns:a16="http://schemas.microsoft.com/office/drawing/2014/main" val="199867587"/>
                  </a:ext>
                </a:extLst>
              </a:tr>
              <a:tr h="370840">
                <a:tc>
                  <a:txBody>
                    <a:bodyPr/>
                    <a:lstStyle/>
                    <a:p>
                      <a:r>
                        <a:rPr lang="en-US" b="1" dirty="0">
                          <a:solidFill>
                            <a:schemeClr val="bg1"/>
                          </a:solidFill>
                          <a:latin typeface="+mn-lt"/>
                        </a:rPr>
                        <a:t>Random sampling</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 </a:t>
                      </a:r>
                    </a:p>
                  </a:txBody>
                  <a:tcPr>
                    <a:solidFill>
                      <a:schemeClr val="bg2">
                        <a:lumMod val="90000"/>
                      </a:schemeClr>
                    </a:solidFill>
                  </a:tcPr>
                </a:tc>
                <a:tc>
                  <a:txBody>
                    <a:bodyPr/>
                    <a:lstStyle/>
                    <a:p>
                      <a:r>
                        <a:rPr lang="en-US" dirty="0"/>
                        <a:t>64.26%</a:t>
                      </a:r>
                    </a:p>
                  </a:txBody>
                  <a:tcPr>
                    <a:solidFill>
                      <a:schemeClr val="bg2">
                        <a:lumMod val="90000"/>
                      </a:schemeClr>
                    </a:solidFill>
                  </a:tcPr>
                </a:tc>
                <a:extLst>
                  <a:ext uri="{0D108BD9-81ED-4DB2-BD59-A6C34878D82A}">
                    <a16:rowId xmlns:a16="http://schemas.microsoft.com/office/drawing/2014/main" val="2132890186"/>
                  </a:ext>
                </a:extLst>
              </a:tr>
              <a:tr h="370840">
                <a:tc>
                  <a:txBody>
                    <a:bodyPr/>
                    <a:lstStyle/>
                    <a:p>
                      <a:r>
                        <a:rPr lang="en-US" b="1" dirty="0">
                          <a:solidFill>
                            <a:schemeClr val="bg1"/>
                          </a:solidFill>
                          <a:latin typeface="+mn-lt"/>
                        </a:rPr>
                        <a:t>Least Confidence</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63.61%</a:t>
                      </a:r>
                    </a:p>
                  </a:txBody>
                  <a:tcPr>
                    <a:solidFill>
                      <a:schemeClr val="bg2">
                        <a:lumMod val="90000"/>
                      </a:schemeClr>
                    </a:solidFill>
                  </a:tcPr>
                </a:tc>
                <a:extLst>
                  <a:ext uri="{0D108BD9-81ED-4DB2-BD59-A6C34878D82A}">
                    <a16:rowId xmlns:a16="http://schemas.microsoft.com/office/drawing/2014/main" val="1821838371"/>
                  </a:ext>
                </a:extLst>
              </a:tr>
              <a:tr h="370840">
                <a:tc>
                  <a:txBody>
                    <a:bodyPr/>
                    <a:lstStyle/>
                    <a:p>
                      <a:r>
                        <a:rPr lang="en-US" b="1" dirty="0">
                          <a:solidFill>
                            <a:schemeClr val="bg1"/>
                          </a:solidFill>
                          <a:latin typeface="+mn-lt"/>
                        </a:rPr>
                        <a:t>Margin Sampling </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63.59%</a:t>
                      </a:r>
                    </a:p>
                  </a:txBody>
                  <a:tcPr>
                    <a:solidFill>
                      <a:schemeClr val="bg2">
                        <a:lumMod val="90000"/>
                      </a:schemeClr>
                    </a:solidFill>
                  </a:tcPr>
                </a:tc>
                <a:extLst>
                  <a:ext uri="{0D108BD9-81ED-4DB2-BD59-A6C34878D82A}">
                    <a16:rowId xmlns:a16="http://schemas.microsoft.com/office/drawing/2014/main" val="3602520292"/>
                  </a:ext>
                </a:extLst>
              </a:tr>
              <a:tr h="370840">
                <a:tc>
                  <a:txBody>
                    <a:bodyPr/>
                    <a:lstStyle/>
                    <a:p>
                      <a:r>
                        <a:rPr lang="en-US" b="1" dirty="0">
                          <a:solidFill>
                            <a:schemeClr val="bg1"/>
                          </a:solidFill>
                          <a:latin typeface="+mn-lt"/>
                        </a:rPr>
                        <a:t>Entropy Sampling </a:t>
                      </a:r>
                    </a:p>
                  </a:txBody>
                  <a:tcPr>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p>
                    <a:p>
                      <a:endParaRPr lang="en-US" dirty="0"/>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60.67%</a:t>
                      </a:r>
                    </a:p>
                  </a:txBody>
                  <a:tcPr>
                    <a:solidFill>
                      <a:schemeClr val="bg2">
                        <a:lumMod val="90000"/>
                      </a:schemeClr>
                    </a:solidFill>
                  </a:tcPr>
                </a:tc>
                <a:extLst>
                  <a:ext uri="{0D108BD9-81ED-4DB2-BD59-A6C34878D82A}">
                    <a16:rowId xmlns:a16="http://schemas.microsoft.com/office/drawing/2014/main" val="3927261795"/>
                  </a:ext>
                </a:extLst>
              </a:tr>
            </a:tbl>
          </a:graphicData>
        </a:graphic>
      </p:graphicFrame>
    </p:spTree>
    <p:extLst>
      <p:ext uri="{BB962C8B-B14F-4D97-AF65-F5344CB8AC3E}">
        <p14:creationId xmlns:p14="http://schemas.microsoft.com/office/powerpoint/2010/main" val="104035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980E-311C-4969-82C9-4BB1619B621C}"/>
              </a:ext>
            </a:extLst>
          </p:cNvPr>
          <p:cNvSpPr>
            <a:spLocks noGrp="1"/>
          </p:cNvSpPr>
          <p:nvPr>
            <p:ph type="title"/>
          </p:nvPr>
        </p:nvSpPr>
        <p:spPr/>
        <p:txBody>
          <a:bodyPr/>
          <a:lstStyle/>
          <a:p>
            <a:r>
              <a:rPr lang="en-US" b="1" dirty="0"/>
              <a:t>MNIST Dataset with unbalanced:</a:t>
            </a:r>
            <a:endParaRPr lang="en-US" dirty="0"/>
          </a:p>
        </p:txBody>
      </p:sp>
      <p:graphicFrame>
        <p:nvGraphicFramePr>
          <p:cNvPr id="6" name="Content Placeholder 5">
            <a:extLst>
              <a:ext uri="{FF2B5EF4-FFF2-40B4-BE49-F238E27FC236}">
                <a16:creationId xmlns:a16="http://schemas.microsoft.com/office/drawing/2014/main" id="{19ACD1C8-9F50-4C57-8E25-31698C2C013C}"/>
              </a:ext>
            </a:extLst>
          </p:cNvPr>
          <p:cNvGraphicFramePr>
            <a:graphicFrameLocks noGrp="1"/>
          </p:cNvGraphicFramePr>
          <p:nvPr>
            <p:ph idx="1"/>
            <p:extLst>
              <p:ext uri="{D42A27DB-BD31-4B8C-83A1-F6EECF244321}">
                <p14:modId xmlns:p14="http://schemas.microsoft.com/office/powerpoint/2010/main" val="587204214"/>
              </p:ext>
            </p:extLst>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012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980E-311C-4969-82C9-4BB1619B621C}"/>
              </a:ext>
            </a:extLst>
          </p:cNvPr>
          <p:cNvSpPr>
            <a:spLocks noGrp="1"/>
          </p:cNvSpPr>
          <p:nvPr>
            <p:ph type="title"/>
          </p:nvPr>
        </p:nvSpPr>
        <p:spPr/>
        <p:txBody>
          <a:bodyPr/>
          <a:lstStyle/>
          <a:p>
            <a:r>
              <a:rPr lang="en-US" b="1" dirty="0"/>
              <a:t>CIFAR10 Dataset with unbalanced:</a:t>
            </a:r>
            <a:endParaRPr lang="en-US" dirty="0"/>
          </a:p>
        </p:txBody>
      </p:sp>
      <p:graphicFrame>
        <p:nvGraphicFramePr>
          <p:cNvPr id="6" name="Content Placeholder 5">
            <a:extLst>
              <a:ext uri="{FF2B5EF4-FFF2-40B4-BE49-F238E27FC236}">
                <a16:creationId xmlns:a16="http://schemas.microsoft.com/office/drawing/2014/main" id="{19ACD1C8-9F50-4C57-8E25-31698C2C013C}"/>
              </a:ext>
            </a:extLst>
          </p:cNvPr>
          <p:cNvGraphicFramePr>
            <a:graphicFrameLocks noGrp="1"/>
          </p:cNvGraphicFramePr>
          <p:nvPr>
            <p:ph idx="1"/>
            <p:extLst>
              <p:ext uri="{D42A27DB-BD31-4B8C-83A1-F6EECF244321}">
                <p14:modId xmlns:p14="http://schemas.microsoft.com/office/powerpoint/2010/main" val="1434887286"/>
              </p:ext>
            </p:extLst>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1778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306-F23B-4961-908E-5EC5E05ABE67}"/>
              </a:ext>
            </a:extLst>
          </p:cNvPr>
          <p:cNvSpPr>
            <a:spLocks noGrp="1"/>
          </p:cNvSpPr>
          <p:nvPr>
            <p:ph type="title"/>
          </p:nvPr>
        </p:nvSpPr>
        <p:spPr>
          <a:xfrm>
            <a:off x="1451579" y="804519"/>
            <a:ext cx="9603275" cy="1049235"/>
          </a:xfrm>
        </p:spPr>
        <p:txBody>
          <a:bodyPr/>
          <a:lstStyle/>
          <a:p>
            <a:r>
              <a:rPr lang="en-US" b="1" dirty="0"/>
              <a:t>Result of MNIST dataset with Unbalance:</a:t>
            </a:r>
          </a:p>
        </p:txBody>
      </p:sp>
      <p:graphicFrame>
        <p:nvGraphicFramePr>
          <p:cNvPr id="8" name="Table 4">
            <a:extLst>
              <a:ext uri="{FF2B5EF4-FFF2-40B4-BE49-F238E27FC236}">
                <a16:creationId xmlns:a16="http://schemas.microsoft.com/office/drawing/2014/main" id="{25527B66-D2D8-4AEC-AA97-74EC4EC2A021}"/>
              </a:ext>
            </a:extLst>
          </p:cNvPr>
          <p:cNvGraphicFramePr>
            <a:graphicFrameLocks/>
          </p:cNvGraphicFramePr>
          <p:nvPr>
            <p:extLst>
              <p:ext uri="{D42A27DB-BD31-4B8C-83A1-F6EECF244321}">
                <p14:modId xmlns:p14="http://schemas.microsoft.com/office/powerpoint/2010/main" val="2415381687"/>
              </p:ext>
            </p:extLst>
          </p:nvPr>
        </p:nvGraphicFramePr>
        <p:xfrm>
          <a:off x="1451222" y="2273577"/>
          <a:ext cx="9604375" cy="2123440"/>
        </p:xfrm>
        <a:graphic>
          <a:graphicData uri="http://schemas.openxmlformats.org/drawingml/2006/table">
            <a:tbl>
              <a:tblPr firstRow="1" bandRow="1">
                <a:tableStyleId>{5C22544A-7EE6-4342-B048-85BDC9FD1C3A}</a:tableStyleId>
              </a:tblPr>
              <a:tblGrid>
                <a:gridCol w="2215503">
                  <a:extLst>
                    <a:ext uri="{9D8B030D-6E8A-4147-A177-3AD203B41FA5}">
                      <a16:colId xmlns:a16="http://schemas.microsoft.com/office/drawing/2014/main" val="3276646143"/>
                    </a:ext>
                  </a:extLst>
                </a:gridCol>
                <a:gridCol w="1438182">
                  <a:extLst>
                    <a:ext uri="{9D8B030D-6E8A-4147-A177-3AD203B41FA5}">
                      <a16:colId xmlns:a16="http://schemas.microsoft.com/office/drawing/2014/main" val="341343210"/>
                    </a:ext>
                  </a:extLst>
                </a:gridCol>
                <a:gridCol w="2388093">
                  <a:extLst>
                    <a:ext uri="{9D8B030D-6E8A-4147-A177-3AD203B41FA5}">
                      <a16:colId xmlns:a16="http://schemas.microsoft.com/office/drawing/2014/main" val="396691141"/>
                    </a:ext>
                  </a:extLst>
                </a:gridCol>
                <a:gridCol w="1819923">
                  <a:extLst>
                    <a:ext uri="{9D8B030D-6E8A-4147-A177-3AD203B41FA5}">
                      <a16:colId xmlns:a16="http://schemas.microsoft.com/office/drawing/2014/main" val="4013175311"/>
                    </a:ext>
                  </a:extLst>
                </a:gridCol>
                <a:gridCol w="1742674">
                  <a:extLst>
                    <a:ext uri="{9D8B030D-6E8A-4147-A177-3AD203B41FA5}">
                      <a16:colId xmlns:a16="http://schemas.microsoft.com/office/drawing/2014/main" val="1526900023"/>
                    </a:ext>
                  </a:extLst>
                </a:gridCol>
              </a:tblGrid>
              <a:tr h="370840">
                <a:tc>
                  <a:txBody>
                    <a:bodyPr/>
                    <a:lstStyle/>
                    <a:p>
                      <a:pPr algn="ctr"/>
                      <a:r>
                        <a:rPr lang="en-US" b="1" dirty="0">
                          <a:latin typeface="+mn-lt"/>
                        </a:rPr>
                        <a:t>Strategy</a:t>
                      </a:r>
                    </a:p>
                  </a:txBody>
                  <a:tcPr>
                    <a:solidFill>
                      <a:schemeClr val="bg2">
                        <a:lumMod val="50000"/>
                      </a:schemeClr>
                    </a:solidFill>
                  </a:tcPr>
                </a:tc>
                <a:tc>
                  <a:txBody>
                    <a:bodyPr/>
                    <a:lstStyle/>
                    <a:p>
                      <a:pPr marL="67945" marR="0" algn="ctr">
                        <a:spcBef>
                          <a:spcPts val="0"/>
                        </a:spcBef>
                        <a:spcAft>
                          <a:spcPts val="0"/>
                        </a:spcAft>
                      </a:pPr>
                      <a:r>
                        <a:rPr lang="en-US" sz="1800" b="1" dirty="0">
                          <a:solidFill>
                            <a:schemeClr val="bg1"/>
                          </a:solidFill>
                          <a:effectLst/>
                          <a:latin typeface="+mn-lt"/>
                          <a:ea typeface="Times New Roman" panose="02020603050405020304" pitchFamily="18" charset="0"/>
                          <a:cs typeface="Arial" panose="020B0604020202020204" pitchFamily="34" charset="0"/>
                        </a:rPr>
                        <a:t>n_round</a:t>
                      </a:r>
                      <a:endParaRPr lang="en-US" sz="1400" b="1" dirty="0">
                        <a:solidFill>
                          <a:schemeClr val="bg1"/>
                        </a:solidFill>
                        <a:effectLst/>
                        <a:latin typeface="+mn-lt"/>
                        <a:ea typeface="Times New Roman" panose="02020603050405020304" pitchFamily="18" charset="0"/>
                        <a:cs typeface="Arial" panose="020B0604020202020204" pitchFamily="34" charset="0"/>
                      </a:endParaRPr>
                    </a:p>
                  </a:txBody>
                  <a:tcPr marL="0" marR="0" marT="0" marB="0">
                    <a:solidFill>
                      <a:schemeClr val="bg2">
                        <a:lumMod val="50000"/>
                      </a:schemeClr>
                    </a:solidFill>
                  </a:tcPr>
                </a:tc>
                <a:tc>
                  <a:txBody>
                    <a:bodyPr/>
                    <a:lstStyle/>
                    <a:p>
                      <a:pPr algn="ctr"/>
                      <a:r>
                        <a:rPr lang="en-US" dirty="0">
                          <a:latin typeface="+mn-lt"/>
                        </a:rPr>
                        <a:t># of queries</a:t>
                      </a:r>
                    </a:p>
                  </a:txBody>
                  <a:tcPr>
                    <a:solidFill>
                      <a:schemeClr val="bg2">
                        <a:lumMod val="50000"/>
                      </a:schemeClr>
                    </a:solidFill>
                  </a:tcPr>
                </a:tc>
                <a:tc>
                  <a:txBody>
                    <a:bodyPr/>
                    <a:lstStyle/>
                    <a:p>
                      <a:pPr algn="ctr"/>
                      <a:r>
                        <a:rPr lang="en-US" sz="1800" b="1" kern="1200" dirty="0">
                          <a:solidFill>
                            <a:schemeClr val="lt1"/>
                          </a:solidFill>
                          <a:effectLst/>
                          <a:latin typeface="+mn-lt"/>
                          <a:ea typeface="+mn-ea"/>
                          <a:cs typeface="+mn-cs"/>
                        </a:rPr>
                        <a:t>n_init_labeled</a:t>
                      </a:r>
                      <a:endParaRPr lang="en-US" dirty="0">
                        <a:latin typeface="+mn-lt"/>
                      </a:endParaRPr>
                    </a:p>
                  </a:txBody>
                  <a:tcPr>
                    <a:solidFill>
                      <a:schemeClr val="bg2">
                        <a:lumMod val="50000"/>
                      </a:schemeClr>
                    </a:solidFill>
                  </a:tcPr>
                </a:tc>
                <a:tc>
                  <a:txBody>
                    <a:bodyPr/>
                    <a:lstStyle/>
                    <a:p>
                      <a:pPr algn="ctr"/>
                      <a:r>
                        <a:rPr lang="en-US" dirty="0">
                          <a:latin typeface="+mn-lt"/>
                        </a:rPr>
                        <a:t>Final Accuracy </a:t>
                      </a:r>
                    </a:p>
                  </a:txBody>
                  <a:tcPr>
                    <a:solidFill>
                      <a:schemeClr val="bg2">
                        <a:lumMod val="50000"/>
                      </a:schemeClr>
                    </a:solidFill>
                  </a:tcPr>
                </a:tc>
                <a:extLst>
                  <a:ext uri="{0D108BD9-81ED-4DB2-BD59-A6C34878D82A}">
                    <a16:rowId xmlns:a16="http://schemas.microsoft.com/office/drawing/2014/main" val="199867587"/>
                  </a:ext>
                </a:extLst>
              </a:tr>
              <a:tr h="370840">
                <a:tc>
                  <a:txBody>
                    <a:bodyPr/>
                    <a:lstStyle/>
                    <a:p>
                      <a:r>
                        <a:rPr lang="en-US" b="1" dirty="0">
                          <a:solidFill>
                            <a:schemeClr val="bg1"/>
                          </a:solidFill>
                          <a:latin typeface="+mn-lt"/>
                        </a:rPr>
                        <a:t>Random sampling</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 </a:t>
                      </a:r>
                    </a:p>
                  </a:txBody>
                  <a:tcPr>
                    <a:solidFill>
                      <a:schemeClr val="bg2">
                        <a:lumMod val="90000"/>
                      </a:schemeClr>
                    </a:solidFill>
                  </a:tcPr>
                </a:tc>
                <a:tc>
                  <a:txBody>
                    <a:bodyPr/>
                    <a:lstStyle/>
                    <a:p>
                      <a:r>
                        <a:rPr lang="en-US" dirty="0"/>
                        <a:t>87.8%</a:t>
                      </a:r>
                    </a:p>
                  </a:txBody>
                  <a:tcPr>
                    <a:solidFill>
                      <a:schemeClr val="bg2">
                        <a:lumMod val="90000"/>
                      </a:schemeClr>
                    </a:solidFill>
                  </a:tcPr>
                </a:tc>
                <a:extLst>
                  <a:ext uri="{0D108BD9-81ED-4DB2-BD59-A6C34878D82A}">
                    <a16:rowId xmlns:a16="http://schemas.microsoft.com/office/drawing/2014/main" val="2132890186"/>
                  </a:ext>
                </a:extLst>
              </a:tr>
              <a:tr h="370840">
                <a:tc>
                  <a:txBody>
                    <a:bodyPr/>
                    <a:lstStyle/>
                    <a:p>
                      <a:r>
                        <a:rPr lang="en-US" b="1" dirty="0">
                          <a:solidFill>
                            <a:schemeClr val="bg1"/>
                          </a:solidFill>
                          <a:latin typeface="+mn-lt"/>
                        </a:rPr>
                        <a:t>Least Confidence</a:t>
                      </a:r>
                    </a:p>
                  </a:txBody>
                  <a:tcPr>
                    <a:solidFill>
                      <a:schemeClr val="bg2">
                        <a:lumMod val="50000"/>
                      </a:schemeClr>
                    </a:solidFill>
                  </a:tcPr>
                </a:tc>
                <a:tc>
                  <a:txBody>
                    <a:bodyPr/>
                    <a:lstStyle/>
                    <a:p>
                      <a:r>
                        <a:rPr lang="en-US" dirty="0"/>
                        <a:t>12</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98.2%</a:t>
                      </a:r>
                    </a:p>
                  </a:txBody>
                  <a:tcPr>
                    <a:solidFill>
                      <a:schemeClr val="bg2">
                        <a:lumMod val="90000"/>
                      </a:schemeClr>
                    </a:solidFill>
                  </a:tcPr>
                </a:tc>
                <a:extLst>
                  <a:ext uri="{0D108BD9-81ED-4DB2-BD59-A6C34878D82A}">
                    <a16:rowId xmlns:a16="http://schemas.microsoft.com/office/drawing/2014/main" val="1821838371"/>
                  </a:ext>
                </a:extLst>
              </a:tr>
              <a:tr h="370840">
                <a:tc>
                  <a:txBody>
                    <a:bodyPr/>
                    <a:lstStyle/>
                    <a:p>
                      <a:r>
                        <a:rPr lang="en-US" b="1" dirty="0">
                          <a:solidFill>
                            <a:schemeClr val="bg1"/>
                          </a:solidFill>
                          <a:latin typeface="+mn-lt"/>
                        </a:rPr>
                        <a:t>Margin Sampling </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97.9%</a:t>
                      </a:r>
                    </a:p>
                  </a:txBody>
                  <a:tcPr>
                    <a:solidFill>
                      <a:schemeClr val="bg2">
                        <a:lumMod val="90000"/>
                      </a:schemeClr>
                    </a:solidFill>
                  </a:tcPr>
                </a:tc>
                <a:extLst>
                  <a:ext uri="{0D108BD9-81ED-4DB2-BD59-A6C34878D82A}">
                    <a16:rowId xmlns:a16="http://schemas.microsoft.com/office/drawing/2014/main" val="3602520292"/>
                  </a:ext>
                </a:extLst>
              </a:tr>
              <a:tr h="370840">
                <a:tc>
                  <a:txBody>
                    <a:bodyPr/>
                    <a:lstStyle/>
                    <a:p>
                      <a:r>
                        <a:rPr lang="en-US" b="1" dirty="0">
                          <a:solidFill>
                            <a:schemeClr val="bg1"/>
                          </a:solidFill>
                          <a:latin typeface="+mn-lt"/>
                        </a:rPr>
                        <a:t>Entropy Sampling </a:t>
                      </a:r>
                    </a:p>
                  </a:txBody>
                  <a:tcPr>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p>
                    <a:p>
                      <a:endParaRPr lang="en-US" dirty="0"/>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98.1%</a:t>
                      </a:r>
                    </a:p>
                  </a:txBody>
                  <a:tcPr>
                    <a:solidFill>
                      <a:schemeClr val="bg2">
                        <a:lumMod val="90000"/>
                      </a:schemeClr>
                    </a:solidFill>
                  </a:tcPr>
                </a:tc>
                <a:extLst>
                  <a:ext uri="{0D108BD9-81ED-4DB2-BD59-A6C34878D82A}">
                    <a16:rowId xmlns:a16="http://schemas.microsoft.com/office/drawing/2014/main" val="3927261795"/>
                  </a:ext>
                </a:extLst>
              </a:tr>
            </a:tbl>
          </a:graphicData>
        </a:graphic>
      </p:graphicFrame>
    </p:spTree>
    <p:extLst>
      <p:ext uri="{BB962C8B-B14F-4D97-AF65-F5344CB8AC3E}">
        <p14:creationId xmlns:p14="http://schemas.microsoft.com/office/powerpoint/2010/main" val="135520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CAAE-9418-49B5-8E09-926B289875D7}"/>
              </a:ext>
            </a:extLst>
          </p:cNvPr>
          <p:cNvSpPr>
            <a:spLocks noGrp="1"/>
          </p:cNvSpPr>
          <p:nvPr>
            <p:ph type="title"/>
          </p:nvPr>
        </p:nvSpPr>
        <p:spPr/>
        <p:txBody>
          <a:bodyPr>
            <a:normAutofit/>
          </a:bodyPr>
          <a:lstStyle/>
          <a:p>
            <a:r>
              <a:rPr lang="en-US" b="1" dirty="0"/>
              <a:t>Team members:</a:t>
            </a:r>
          </a:p>
        </p:txBody>
      </p:sp>
      <p:sp>
        <p:nvSpPr>
          <p:cNvPr id="6" name="Oval 5">
            <a:extLst>
              <a:ext uri="{FF2B5EF4-FFF2-40B4-BE49-F238E27FC236}">
                <a16:creationId xmlns:a16="http://schemas.microsoft.com/office/drawing/2014/main" id="{D735FEAD-DD91-4714-9C6C-07942EF2D551}"/>
              </a:ext>
            </a:extLst>
          </p:cNvPr>
          <p:cNvSpPr/>
          <p:nvPr/>
        </p:nvSpPr>
        <p:spPr>
          <a:xfrm>
            <a:off x="1944210" y="2731656"/>
            <a:ext cx="239697" cy="25568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7B86C4-1E2B-4AC6-ACB9-8ED552C523AA}"/>
              </a:ext>
            </a:extLst>
          </p:cNvPr>
          <p:cNvSpPr/>
          <p:nvPr/>
        </p:nvSpPr>
        <p:spPr>
          <a:xfrm>
            <a:off x="1944210" y="3998500"/>
            <a:ext cx="239697" cy="255687"/>
          </a:xfrm>
          <a:prstGeom prst="ellipse">
            <a:avLst/>
          </a:prstGeom>
          <a:solidFill>
            <a:schemeClr val="tx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D11004-3FD1-4556-8DC7-EEEE8FF076C8}"/>
              </a:ext>
            </a:extLst>
          </p:cNvPr>
          <p:cNvSpPr txBox="1"/>
          <p:nvPr/>
        </p:nvSpPr>
        <p:spPr>
          <a:xfrm>
            <a:off x="2361458" y="2583402"/>
            <a:ext cx="6152225" cy="400110"/>
          </a:xfrm>
          <a:prstGeom prst="rect">
            <a:avLst/>
          </a:prstGeom>
          <a:noFill/>
        </p:spPr>
        <p:txBody>
          <a:bodyPr wrap="square" rtlCol="0">
            <a:spAutoFit/>
          </a:bodyPr>
          <a:lstStyle/>
          <a:p>
            <a:r>
              <a:rPr lang="en-US" sz="2000" b="1" dirty="0"/>
              <a:t>Maymounah Abdulazeem – 20190657 </a:t>
            </a:r>
          </a:p>
        </p:txBody>
      </p:sp>
      <p:sp>
        <p:nvSpPr>
          <p:cNvPr id="10" name="TextBox 9">
            <a:extLst>
              <a:ext uri="{FF2B5EF4-FFF2-40B4-BE49-F238E27FC236}">
                <a16:creationId xmlns:a16="http://schemas.microsoft.com/office/drawing/2014/main" id="{2FECF630-912C-4FEA-931F-CBB3FE77F748}"/>
              </a:ext>
            </a:extLst>
          </p:cNvPr>
          <p:cNvSpPr txBox="1"/>
          <p:nvPr/>
        </p:nvSpPr>
        <p:spPr>
          <a:xfrm>
            <a:off x="2361458" y="3981921"/>
            <a:ext cx="3986075" cy="400110"/>
          </a:xfrm>
          <a:prstGeom prst="rect">
            <a:avLst/>
          </a:prstGeom>
          <a:noFill/>
        </p:spPr>
        <p:txBody>
          <a:bodyPr wrap="square" rtlCol="0">
            <a:spAutoFit/>
          </a:bodyPr>
          <a:lstStyle/>
          <a:p>
            <a:r>
              <a:rPr lang="en-US" sz="2000" b="1" dirty="0"/>
              <a:t>Ali Adel Ali Ahmed - 20190337</a:t>
            </a:r>
          </a:p>
        </p:txBody>
      </p:sp>
    </p:spTree>
    <p:extLst>
      <p:ext uri="{BB962C8B-B14F-4D97-AF65-F5344CB8AC3E}">
        <p14:creationId xmlns:p14="http://schemas.microsoft.com/office/powerpoint/2010/main" val="4036103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306-F23B-4961-908E-5EC5E05ABE67}"/>
              </a:ext>
            </a:extLst>
          </p:cNvPr>
          <p:cNvSpPr>
            <a:spLocks noGrp="1"/>
          </p:cNvSpPr>
          <p:nvPr>
            <p:ph type="title"/>
          </p:nvPr>
        </p:nvSpPr>
        <p:spPr/>
        <p:txBody>
          <a:bodyPr/>
          <a:lstStyle/>
          <a:p>
            <a:r>
              <a:rPr lang="en-US" b="1" dirty="0"/>
              <a:t>Result of cifar10 dataset with Unbalance:</a:t>
            </a:r>
          </a:p>
        </p:txBody>
      </p:sp>
      <p:graphicFrame>
        <p:nvGraphicFramePr>
          <p:cNvPr id="4" name="Table 4">
            <a:extLst>
              <a:ext uri="{FF2B5EF4-FFF2-40B4-BE49-F238E27FC236}">
                <a16:creationId xmlns:a16="http://schemas.microsoft.com/office/drawing/2014/main" id="{33C20CE6-49F5-4DC2-8543-69CC73156946}"/>
              </a:ext>
            </a:extLst>
          </p:cNvPr>
          <p:cNvGraphicFramePr>
            <a:graphicFrameLocks noGrp="1"/>
          </p:cNvGraphicFramePr>
          <p:nvPr>
            <p:ph idx="1"/>
            <p:extLst>
              <p:ext uri="{D42A27DB-BD31-4B8C-83A1-F6EECF244321}">
                <p14:modId xmlns:p14="http://schemas.microsoft.com/office/powerpoint/2010/main" val="697574030"/>
              </p:ext>
            </p:extLst>
          </p:nvPr>
        </p:nvGraphicFramePr>
        <p:xfrm>
          <a:off x="1450975" y="2273577"/>
          <a:ext cx="9604375" cy="2123440"/>
        </p:xfrm>
        <a:graphic>
          <a:graphicData uri="http://schemas.openxmlformats.org/drawingml/2006/table">
            <a:tbl>
              <a:tblPr firstRow="1" bandRow="1">
                <a:tableStyleId>{5C22544A-7EE6-4342-B048-85BDC9FD1C3A}</a:tableStyleId>
              </a:tblPr>
              <a:tblGrid>
                <a:gridCol w="2215503">
                  <a:extLst>
                    <a:ext uri="{9D8B030D-6E8A-4147-A177-3AD203B41FA5}">
                      <a16:colId xmlns:a16="http://schemas.microsoft.com/office/drawing/2014/main" val="3276646143"/>
                    </a:ext>
                  </a:extLst>
                </a:gridCol>
                <a:gridCol w="1438182">
                  <a:extLst>
                    <a:ext uri="{9D8B030D-6E8A-4147-A177-3AD203B41FA5}">
                      <a16:colId xmlns:a16="http://schemas.microsoft.com/office/drawing/2014/main" val="341343210"/>
                    </a:ext>
                  </a:extLst>
                </a:gridCol>
                <a:gridCol w="2388093">
                  <a:extLst>
                    <a:ext uri="{9D8B030D-6E8A-4147-A177-3AD203B41FA5}">
                      <a16:colId xmlns:a16="http://schemas.microsoft.com/office/drawing/2014/main" val="396691141"/>
                    </a:ext>
                  </a:extLst>
                </a:gridCol>
                <a:gridCol w="1819923">
                  <a:extLst>
                    <a:ext uri="{9D8B030D-6E8A-4147-A177-3AD203B41FA5}">
                      <a16:colId xmlns:a16="http://schemas.microsoft.com/office/drawing/2014/main" val="4013175311"/>
                    </a:ext>
                  </a:extLst>
                </a:gridCol>
                <a:gridCol w="1742674">
                  <a:extLst>
                    <a:ext uri="{9D8B030D-6E8A-4147-A177-3AD203B41FA5}">
                      <a16:colId xmlns:a16="http://schemas.microsoft.com/office/drawing/2014/main" val="1526900023"/>
                    </a:ext>
                  </a:extLst>
                </a:gridCol>
              </a:tblGrid>
              <a:tr h="370840">
                <a:tc>
                  <a:txBody>
                    <a:bodyPr/>
                    <a:lstStyle/>
                    <a:p>
                      <a:pPr algn="ctr"/>
                      <a:r>
                        <a:rPr lang="en-US" sz="1800" b="1" dirty="0">
                          <a:latin typeface="+mn-lt"/>
                        </a:rPr>
                        <a:t>Strategy</a:t>
                      </a:r>
                    </a:p>
                  </a:txBody>
                  <a:tcPr>
                    <a:solidFill>
                      <a:schemeClr val="bg2">
                        <a:lumMod val="50000"/>
                      </a:schemeClr>
                    </a:solidFill>
                  </a:tcPr>
                </a:tc>
                <a:tc>
                  <a:txBody>
                    <a:bodyPr/>
                    <a:lstStyle/>
                    <a:p>
                      <a:pPr marL="67945" marR="0" algn="ctr">
                        <a:spcBef>
                          <a:spcPts val="0"/>
                        </a:spcBef>
                        <a:spcAft>
                          <a:spcPts val="0"/>
                        </a:spcAft>
                      </a:pPr>
                      <a:r>
                        <a:rPr lang="en-US" sz="1800" b="1" dirty="0">
                          <a:solidFill>
                            <a:schemeClr val="bg1"/>
                          </a:solidFill>
                          <a:effectLst/>
                          <a:latin typeface="+mn-lt"/>
                          <a:ea typeface="Times New Roman" panose="02020603050405020304" pitchFamily="18" charset="0"/>
                          <a:cs typeface="Arial" panose="020B0604020202020204" pitchFamily="34" charset="0"/>
                        </a:rPr>
                        <a:t>n_round</a:t>
                      </a:r>
                    </a:p>
                  </a:txBody>
                  <a:tcPr marL="0" marR="0" marT="0" marB="0">
                    <a:solidFill>
                      <a:schemeClr val="bg2">
                        <a:lumMod val="50000"/>
                      </a:schemeClr>
                    </a:solidFill>
                  </a:tcPr>
                </a:tc>
                <a:tc>
                  <a:txBody>
                    <a:bodyPr/>
                    <a:lstStyle/>
                    <a:p>
                      <a:pPr algn="ctr"/>
                      <a:r>
                        <a:rPr lang="en-US" sz="1800" dirty="0">
                          <a:latin typeface="+mn-lt"/>
                        </a:rPr>
                        <a:t># of queries</a:t>
                      </a:r>
                    </a:p>
                  </a:txBody>
                  <a:tcPr>
                    <a:solidFill>
                      <a:schemeClr val="bg2">
                        <a:lumMod val="50000"/>
                      </a:schemeClr>
                    </a:solidFill>
                  </a:tcPr>
                </a:tc>
                <a:tc>
                  <a:txBody>
                    <a:bodyPr/>
                    <a:lstStyle/>
                    <a:p>
                      <a:pPr algn="ctr"/>
                      <a:r>
                        <a:rPr lang="en-US" sz="1800" b="1" kern="1200" dirty="0">
                          <a:solidFill>
                            <a:schemeClr val="lt1"/>
                          </a:solidFill>
                          <a:effectLst/>
                          <a:latin typeface="+mn-lt"/>
                          <a:ea typeface="+mn-ea"/>
                          <a:cs typeface="+mn-cs"/>
                        </a:rPr>
                        <a:t>n_init_labeled</a:t>
                      </a:r>
                      <a:endParaRPr lang="en-US" sz="1800" dirty="0">
                        <a:latin typeface="+mn-lt"/>
                      </a:endParaRPr>
                    </a:p>
                  </a:txBody>
                  <a:tcPr>
                    <a:solidFill>
                      <a:schemeClr val="bg2">
                        <a:lumMod val="50000"/>
                      </a:schemeClr>
                    </a:solidFill>
                  </a:tcPr>
                </a:tc>
                <a:tc>
                  <a:txBody>
                    <a:bodyPr/>
                    <a:lstStyle/>
                    <a:p>
                      <a:pPr algn="ctr"/>
                      <a:r>
                        <a:rPr lang="en-US" sz="1800" dirty="0">
                          <a:latin typeface="+mn-lt"/>
                        </a:rPr>
                        <a:t>Final Accuracy </a:t>
                      </a:r>
                    </a:p>
                  </a:txBody>
                  <a:tcPr>
                    <a:solidFill>
                      <a:schemeClr val="bg2">
                        <a:lumMod val="50000"/>
                      </a:schemeClr>
                    </a:solidFill>
                  </a:tcPr>
                </a:tc>
                <a:extLst>
                  <a:ext uri="{0D108BD9-81ED-4DB2-BD59-A6C34878D82A}">
                    <a16:rowId xmlns:a16="http://schemas.microsoft.com/office/drawing/2014/main" val="199867587"/>
                  </a:ext>
                </a:extLst>
              </a:tr>
              <a:tr h="370840">
                <a:tc>
                  <a:txBody>
                    <a:bodyPr/>
                    <a:lstStyle/>
                    <a:p>
                      <a:pPr algn="l"/>
                      <a:r>
                        <a:rPr lang="en-US" b="1" dirty="0">
                          <a:solidFill>
                            <a:schemeClr val="bg1"/>
                          </a:solidFill>
                        </a:rPr>
                        <a:t>Random sampling</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 </a:t>
                      </a:r>
                    </a:p>
                  </a:txBody>
                  <a:tcPr>
                    <a:solidFill>
                      <a:schemeClr val="bg2">
                        <a:lumMod val="90000"/>
                      </a:schemeClr>
                    </a:solidFill>
                  </a:tcPr>
                </a:tc>
                <a:tc>
                  <a:txBody>
                    <a:bodyPr/>
                    <a:lstStyle/>
                    <a:p>
                      <a:r>
                        <a:rPr lang="en-US" dirty="0"/>
                        <a:t>64.2%</a:t>
                      </a:r>
                    </a:p>
                  </a:txBody>
                  <a:tcPr>
                    <a:solidFill>
                      <a:schemeClr val="bg2">
                        <a:lumMod val="90000"/>
                      </a:schemeClr>
                    </a:solidFill>
                  </a:tcPr>
                </a:tc>
                <a:extLst>
                  <a:ext uri="{0D108BD9-81ED-4DB2-BD59-A6C34878D82A}">
                    <a16:rowId xmlns:a16="http://schemas.microsoft.com/office/drawing/2014/main" val="2132890186"/>
                  </a:ext>
                </a:extLst>
              </a:tr>
              <a:tr h="370840">
                <a:tc>
                  <a:txBody>
                    <a:bodyPr/>
                    <a:lstStyle/>
                    <a:p>
                      <a:pPr algn="l"/>
                      <a:r>
                        <a:rPr lang="en-US" b="1" dirty="0">
                          <a:solidFill>
                            <a:schemeClr val="bg1"/>
                          </a:solidFill>
                        </a:rPr>
                        <a:t>Least Confidence</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63.6%</a:t>
                      </a:r>
                    </a:p>
                  </a:txBody>
                  <a:tcPr>
                    <a:solidFill>
                      <a:schemeClr val="bg2">
                        <a:lumMod val="90000"/>
                      </a:schemeClr>
                    </a:solidFill>
                  </a:tcPr>
                </a:tc>
                <a:extLst>
                  <a:ext uri="{0D108BD9-81ED-4DB2-BD59-A6C34878D82A}">
                    <a16:rowId xmlns:a16="http://schemas.microsoft.com/office/drawing/2014/main" val="1821838371"/>
                  </a:ext>
                </a:extLst>
              </a:tr>
              <a:tr h="370840">
                <a:tc>
                  <a:txBody>
                    <a:bodyPr/>
                    <a:lstStyle/>
                    <a:p>
                      <a:pPr algn="l"/>
                      <a:r>
                        <a:rPr lang="en-US" b="1" dirty="0">
                          <a:solidFill>
                            <a:schemeClr val="bg1"/>
                          </a:solidFill>
                        </a:rPr>
                        <a:t>Margin Sampling </a:t>
                      </a:r>
                    </a:p>
                  </a:txBody>
                  <a:tcPr>
                    <a:solidFill>
                      <a:schemeClr val="bg2">
                        <a:lumMod val="50000"/>
                      </a:schemeClr>
                    </a:solidFill>
                  </a:tcPr>
                </a:tc>
                <a:tc>
                  <a:txBody>
                    <a:bodyPr/>
                    <a:lstStyle/>
                    <a:p>
                      <a:r>
                        <a:rPr lang="en-US" dirty="0"/>
                        <a:t>10</a:t>
                      </a:r>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63.5%</a:t>
                      </a:r>
                    </a:p>
                  </a:txBody>
                  <a:tcPr>
                    <a:solidFill>
                      <a:schemeClr val="bg2">
                        <a:lumMod val="90000"/>
                      </a:schemeClr>
                    </a:solidFill>
                  </a:tcPr>
                </a:tc>
                <a:extLst>
                  <a:ext uri="{0D108BD9-81ED-4DB2-BD59-A6C34878D82A}">
                    <a16:rowId xmlns:a16="http://schemas.microsoft.com/office/drawing/2014/main" val="3602520292"/>
                  </a:ext>
                </a:extLst>
              </a:tr>
              <a:tr h="370840">
                <a:tc>
                  <a:txBody>
                    <a:bodyPr/>
                    <a:lstStyle/>
                    <a:p>
                      <a:pPr algn="l"/>
                      <a:r>
                        <a:rPr lang="en-US" b="1" dirty="0">
                          <a:solidFill>
                            <a:schemeClr val="bg1"/>
                          </a:solidFill>
                        </a:rPr>
                        <a:t>Entropy Sampling </a:t>
                      </a:r>
                    </a:p>
                  </a:txBody>
                  <a:tcPr>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p>
                    <a:p>
                      <a:endParaRPr lang="en-US" dirty="0"/>
                    </a:p>
                  </a:txBody>
                  <a:tcPr>
                    <a:solidFill>
                      <a:schemeClr val="bg2">
                        <a:lumMod val="90000"/>
                      </a:schemeClr>
                    </a:solidFill>
                  </a:tcPr>
                </a:tc>
                <a:tc>
                  <a:txBody>
                    <a:bodyPr/>
                    <a:lstStyle/>
                    <a:p>
                      <a:r>
                        <a:rPr lang="en-US" dirty="0"/>
                        <a:t>1000</a:t>
                      </a:r>
                    </a:p>
                  </a:txBody>
                  <a:tcPr>
                    <a:solidFill>
                      <a:schemeClr val="bg2">
                        <a:lumMod val="90000"/>
                      </a:schemeClr>
                    </a:solidFill>
                  </a:tcPr>
                </a:tc>
                <a:tc>
                  <a:txBody>
                    <a:bodyPr/>
                    <a:lstStyle/>
                    <a:p>
                      <a:r>
                        <a:rPr lang="en-US" dirty="0"/>
                        <a:t>10000</a:t>
                      </a:r>
                    </a:p>
                  </a:txBody>
                  <a:tcPr>
                    <a:solidFill>
                      <a:schemeClr val="bg2">
                        <a:lumMod val="90000"/>
                      </a:schemeClr>
                    </a:solidFill>
                  </a:tcPr>
                </a:tc>
                <a:tc>
                  <a:txBody>
                    <a:bodyPr/>
                    <a:lstStyle/>
                    <a:p>
                      <a:r>
                        <a:rPr lang="en-US" dirty="0"/>
                        <a:t>60.6%</a:t>
                      </a:r>
                    </a:p>
                  </a:txBody>
                  <a:tcPr>
                    <a:solidFill>
                      <a:schemeClr val="bg2">
                        <a:lumMod val="90000"/>
                      </a:schemeClr>
                    </a:solidFill>
                  </a:tcPr>
                </a:tc>
                <a:extLst>
                  <a:ext uri="{0D108BD9-81ED-4DB2-BD59-A6C34878D82A}">
                    <a16:rowId xmlns:a16="http://schemas.microsoft.com/office/drawing/2014/main" val="3927261795"/>
                  </a:ext>
                </a:extLst>
              </a:tr>
            </a:tbl>
          </a:graphicData>
        </a:graphic>
      </p:graphicFrame>
      <p:sp>
        <p:nvSpPr>
          <p:cNvPr id="7" name="TextBox 6">
            <a:extLst>
              <a:ext uri="{FF2B5EF4-FFF2-40B4-BE49-F238E27FC236}">
                <a16:creationId xmlns:a16="http://schemas.microsoft.com/office/drawing/2014/main" id="{ADBECCAF-9580-4B89-86D3-754A1543D263}"/>
              </a:ext>
            </a:extLst>
          </p:cNvPr>
          <p:cNvSpPr txBox="1"/>
          <p:nvPr/>
        </p:nvSpPr>
        <p:spPr>
          <a:xfrm>
            <a:off x="1450975" y="4397017"/>
            <a:ext cx="9603879" cy="307777"/>
          </a:xfrm>
          <a:prstGeom prst="rect">
            <a:avLst/>
          </a:prstGeom>
          <a:noFill/>
        </p:spPr>
        <p:txBody>
          <a:bodyPr wrap="square" rtlCol="0">
            <a:spAutoFit/>
          </a:bodyPr>
          <a:lstStyle/>
          <a:p>
            <a:r>
              <a:rPr lang="en-US" sz="1400" b="1" dirty="0"/>
              <a:t>The best accuracy get when we use the Random sampling.</a:t>
            </a:r>
          </a:p>
        </p:txBody>
      </p:sp>
    </p:spTree>
    <p:extLst>
      <p:ext uri="{BB962C8B-B14F-4D97-AF65-F5344CB8AC3E}">
        <p14:creationId xmlns:p14="http://schemas.microsoft.com/office/powerpoint/2010/main" val="410763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475F3-1D79-4A46-8DDF-243A3ABDCDD9}"/>
              </a:ext>
            </a:extLst>
          </p:cNvPr>
          <p:cNvSpPr>
            <a:spLocks noGrp="1"/>
          </p:cNvSpPr>
          <p:nvPr>
            <p:ph idx="1"/>
          </p:nvPr>
        </p:nvSpPr>
        <p:spPr>
          <a:xfrm>
            <a:off x="1294362" y="2746654"/>
            <a:ext cx="9603275" cy="1364691"/>
          </a:xfrm>
        </p:spPr>
        <p:txBody>
          <a:bodyPr>
            <a:normAutofit/>
          </a:bodyPr>
          <a:lstStyle/>
          <a:p>
            <a:pPr marL="0" indent="0" algn="ctr">
              <a:buNone/>
            </a:pPr>
            <a:r>
              <a:rPr lang="en-US" sz="7200" b="1" dirty="0"/>
              <a:t>Thank you</a:t>
            </a:r>
          </a:p>
        </p:txBody>
      </p:sp>
    </p:spTree>
    <p:extLst>
      <p:ext uri="{BB962C8B-B14F-4D97-AF65-F5344CB8AC3E}">
        <p14:creationId xmlns:p14="http://schemas.microsoft.com/office/powerpoint/2010/main" val="78077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04DC-8465-4E79-98E4-D3E920EEDE81}"/>
              </a:ext>
            </a:extLst>
          </p:cNvPr>
          <p:cNvSpPr>
            <a:spLocks noGrp="1"/>
          </p:cNvSpPr>
          <p:nvPr>
            <p:ph type="title"/>
          </p:nvPr>
        </p:nvSpPr>
        <p:spPr/>
        <p:txBody>
          <a:bodyPr/>
          <a:lstStyle/>
          <a:p>
            <a:r>
              <a:rPr lang="en-US" b="1" dirty="0"/>
              <a:t>Datasets</a:t>
            </a:r>
            <a:r>
              <a:rPr lang="en-US" dirty="0"/>
              <a:t>:</a:t>
            </a:r>
          </a:p>
        </p:txBody>
      </p:sp>
      <p:graphicFrame>
        <p:nvGraphicFramePr>
          <p:cNvPr id="5" name="Content Placeholder 4">
            <a:extLst>
              <a:ext uri="{FF2B5EF4-FFF2-40B4-BE49-F238E27FC236}">
                <a16:creationId xmlns:a16="http://schemas.microsoft.com/office/drawing/2014/main" id="{66AA08C8-F600-4147-A3CB-DA1D42CD5629}"/>
              </a:ext>
            </a:extLst>
          </p:cNvPr>
          <p:cNvGraphicFramePr>
            <a:graphicFrameLocks noGrp="1"/>
          </p:cNvGraphicFramePr>
          <p:nvPr>
            <p:ph idx="1"/>
            <p:extLst>
              <p:ext uri="{D42A27DB-BD31-4B8C-83A1-F6EECF244321}">
                <p14:modId xmlns:p14="http://schemas.microsoft.com/office/powerpoint/2010/main" val="3844413428"/>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99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D484-E9B1-4EB0-9D6B-151245BE7A16}"/>
              </a:ext>
            </a:extLst>
          </p:cNvPr>
          <p:cNvSpPr>
            <a:spLocks noGrp="1"/>
          </p:cNvSpPr>
          <p:nvPr>
            <p:ph type="title"/>
          </p:nvPr>
        </p:nvSpPr>
        <p:spPr/>
        <p:txBody>
          <a:bodyPr/>
          <a:lstStyle/>
          <a:p>
            <a:r>
              <a:rPr lang="en-US" b="1" dirty="0"/>
              <a:t>MNIST dataset:</a:t>
            </a:r>
          </a:p>
        </p:txBody>
      </p:sp>
      <p:sp>
        <p:nvSpPr>
          <p:cNvPr id="6" name="TextBox 5">
            <a:extLst>
              <a:ext uri="{FF2B5EF4-FFF2-40B4-BE49-F238E27FC236}">
                <a16:creationId xmlns:a16="http://schemas.microsoft.com/office/drawing/2014/main" id="{7DA24D0A-6150-4992-9884-A3FD98BF3158}"/>
              </a:ext>
            </a:extLst>
          </p:cNvPr>
          <p:cNvSpPr txBox="1"/>
          <p:nvPr/>
        </p:nvSpPr>
        <p:spPr>
          <a:xfrm>
            <a:off x="1451579" y="2280389"/>
            <a:ext cx="6263116" cy="2308324"/>
          </a:xfrm>
          <a:prstGeom prst="rect">
            <a:avLst/>
          </a:prstGeom>
          <a:noFill/>
        </p:spPr>
        <p:txBody>
          <a:bodyPr wrap="square" rtlCol="0">
            <a:spAutoFit/>
          </a:bodyPr>
          <a:lstStyle/>
          <a:p>
            <a:endParaRPr lang="en-US" dirty="0"/>
          </a:p>
          <a:p>
            <a:r>
              <a:rPr lang="en-US" b="1" dirty="0"/>
              <a:t>The MNIST dataset contains 70,000 handwritten digits (0-9) that have been normalized and centered in a fixed-size image format of 28x28 pixels. The dataset is split into 60,000 training images and 10,000 test images. It is often used as a benchmark for image classification algorithms and is considered a relatively easy dataset to classify.</a:t>
            </a:r>
            <a:endParaRPr lang="en-US" dirty="0"/>
          </a:p>
        </p:txBody>
      </p:sp>
      <p:pic>
        <p:nvPicPr>
          <p:cNvPr id="8" name="Content Placeholder 7">
            <a:extLst>
              <a:ext uri="{FF2B5EF4-FFF2-40B4-BE49-F238E27FC236}">
                <a16:creationId xmlns:a16="http://schemas.microsoft.com/office/drawing/2014/main" id="{FDDA4875-8DD2-492F-9A93-4678A3B8359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882567" y="2280389"/>
            <a:ext cx="3172287" cy="2697329"/>
          </a:xfrm>
        </p:spPr>
      </p:pic>
    </p:spTree>
    <p:extLst>
      <p:ext uri="{BB962C8B-B14F-4D97-AF65-F5344CB8AC3E}">
        <p14:creationId xmlns:p14="http://schemas.microsoft.com/office/powerpoint/2010/main" val="36855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5A7F-FF78-4EAF-B321-B3E55D4A1A02}"/>
              </a:ext>
            </a:extLst>
          </p:cNvPr>
          <p:cNvSpPr>
            <a:spLocks noGrp="1"/>
          </p:cNvSpPr>
          <p:nvPr>
            <p:ph type="title"/>
          </p:nvPr>
        </p:nvSpPr>
        <p:spPr/>
        <p:txBody>
          <a:bodyPr/>
          <a:lstStyle/>
          <a:p>
            <a:r>
              <a:rPr lang="en-US" b="1" dirty="0"/>
              <a:t>Cifar10 dataset:</a:t>
            </a:r>
          </a:p>
        </p:txBody>
      </p:sp>
      <p:sp>
        <p:nvSpPr>
          <p:cNvPr id="6" name="TextBox 5">
            <a:extLst>
              <a:ext uri="{FF2B5EF4-FFF2-40B4-BE49-F238E27FC236}">
                <a16:creationId xmlns:a16="http://schemas.microsoft.com/office/drawing/2014/main" id="{A4B15119-C555-4EBD-8041-4D729972ED48}"/>
              </a:ext>
            </a:extLst>
          </p:cNvPr>
          <p:cNvSpPr txBox="1"/>
          <p:nvPr/>
        </p:nvSpPr>
        <p:spPr>
          <a:xfrm>
            <a:off x="1451579" y="2418924"/>
            <a:ext cx="5970153" cy="2585323"/>
          </a:xfrm>
          <a:prstGeom prst="rect">
            <a:avLst/>
          </a:prstGeom>
          <a:noFill/>
        </p:spPr>
        <p:txBody>
          <a:bodyPr wrap="square" rtlCol="0">
            <a:spAutoFit/>
          </a:bodyPr>
          <a:lstStyle/>
          <a:p>
            <a:r>
              <a:rPr lang="en-US" b="1" dirty="0"/>
              <a:t>The CIFAR-10 dataset consists of 60,000 color images in 10 classes, with 6,000 images per class. The images are 32x32 pixels in size, and each pixel is represented by three color channels (red, green, and blue). The dataset is split into 50,000 training images and 10,000 test images. The classes are mutually exclusive and include airplane, automobile, bird, cat, deer, dog, frog, horse, ship, and truck.</a:t>
            </a:r>
            <a:endParaRPr lang="en-US" dirty="0"/>
          </a:p>
          <a:p>
            <a:r>
              <a:rPr lang="en-US" b="1" dirty="0"/>
              <a:t> </a:t>
            </a:r>
            <a:endParaRPr lang="en-US" dirty="0"/>
          </a:p>
        </p:txBody>
      </p:sp>
      <p:pic>
        <p:nvPicPr>
          <p:cNvPr id="8" name="Content Placeholder 7">
            <a:extLst>
              <a:ext uri="{FF2B5EF4-FFF2-40B4-BE49-F238E27FC236}">
                <a16:creationId xmlns:a16="http://schemas.microsoft.com/office/drawing/2014/main" id="{1028DC21-C02E-4F36-B22B-215EF078714E}"/>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r="6556"/>
          <a:stretch/>
        </p:blipFill>
        <p:spPr>
          <a:xfrm>
            <a:off x="7421732" y="2280317"/>
            <a:ext cx="3633122" cy="2894141"/>
          </a:xfrm>
        </p:spPr>
      </p:pic>
    </p:spTree>
    <p:extLst>
      <p:ext uri="{BB962C8B-B14F-4D97-AF65-F5344CB8AC3E}">
        <p14:creationId xmlns:p14="http://schemas.microsoft.com/office/powerpoint/2010/main" val="364771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CC4F-1339-4C72-A6BF-18E6EDE89C1D}"/>
              </a:ext>
            </a:extLst>
          </p:cNvPr>
          <p:cNvSpPr>
            <a:spLocks noGrp="1"/>
          </p:cNvSpPr>
          <p:nvPr>
            <p:ph type="title"/>
          </p:nvPr>
        </p:nvSpPr>
        <p:spPr/>
        <p:txBody>
          <a:bodyPr/>
          <a:lstStyle/>
          <a:p>
            <a:r>
              <a:rPr lang="en-US" b="1" dirty="0"/>
              <a:t>MNIST Dataset with Unbalanced:</a:t>
            </a:r>
          </a:p>
        </p:txBody>
      </p:sp>
      <p:sp>
        <p:nvSpPr>
          <p:cNvPr id="3" name="Content Placeholder 2">
            <a:extLst>
              <a:ext uri="{FF2B5EF4-FFF2-40B4-BE49-F238E27FC236}">
                <a16:creationId xmlns:a16="http://schemas.microsoft.com/office/drawing/2014/main" id="{E8EB141E-94CF-42CD-BE7A-783B59F72E2E}"/>
              </a:ext>
            </a:extLst>
          </p:cNvPr>
          <p:cNvSpPr>
            <a:spLocks noGrp="1"/>
          </p:cNvSpPr>
          <p:nvPr>
            <p:ph idx="1"/>
          </p:nvPr>
        </p:nvSpPr>
        <p:spPr/>
        <p:txBody>
          <a:bodyPr/>
          <a:lstStyle/>
          <a:p>
            <a:pPr marL="0" indent="0">
              <a:buNone/>
            </a:pPr>
            <a:r>
              <a:rPr lang="en-US" dirty="0"/>
              <a:t>An unbalanced dataset is a dataset where the class distribution is not even or equal, meaning that one or more classes have significantly more instances than the others. This can cause problems for machine learning algorithms, as they may be biased towards the majority class and perform poorly on the minority class.</a:t>
            </a:r>
          </a:p>
        </p:txBody>
      </p:sp>
    </p:spTree>
    <p:extLst>
      <p:ext uri="{BB962C8B-B14F-4D97-AF65-F5344CB8AC3E}">
        <p14:creationId xmlns:p14="http://schemas.microsoft.com/office/powerpoint/2010/main" val="161946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D9B7-D7D2-4177-A2DB-D39506807F9E}"/>
              </a:ext>
            </a:extLst>
          </p:cNvPr>
          <p:cNvSpPr>
            <a:spLocks noGrp="1"/>
          </p:cNvSpPr>
          <p:nvPr>
            <p:ph type="title"/>
          </p:nvPr>
        </p:nvSpPr>
        <p:spPr/>
        <p:txBody>
          <a:bodyPr/>
          <a:lstStyle/>
          <a:p>
            <a:r>
              <a:rPr lang="en-US" b="1" dirty="0"/>
              <a:t>Strategies We Used:</a:t>
            </a:r>
          </a:p>
        </p:txBody>
      </p:sp>
      <p:graphicFrame>
        <p:nvGraphicFramePr>
          <p:cNvPr id="7" name="Content Placeholder 6">
            <a:extLst>
              <a:ext uri="{FF2B5EF4-FFF2-40B4-BE49-F238E27FC236}">
                <a16:creationId xmlns:a16="http://schemas.microsoft.com/office/drawing/2014/main" id="{61B5EA45-C9C3-4198-818E-336115604C29}"/>
              </a:ext>
            </a:extLst>
          </p:cNvPr>
          <p:cNvGraphicFramePr>
            <a:graphicFrameLocks noGrp="1"/>
          </p:cNvGraphicFramePr>
          <p:nvPr>
            <p:ph idx="1"/>
            <p:extLst>
              <p:ext uri="{D42A27DB-BD31-4B8C-83A1-F6EECF244321}">
                <p14:modId xmlns:p14="http://schemas.microsoft.com/office/powerpoint/2010/main" val="3921461123"/>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28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0CB5-A89B-49C0-BC82-6886B72CF67E}"/>
              </a:ext>
            </a:extLst>
          </p:cNvPr>
          <p:cNvSpPr>
            <a:spLocks noGrp="1"/>
          </p:cNvSpPr>
          <p:nvPr>
            <p:ph type="title"/>
          </p:nvPr>
        </p:nvSpPr>
        <p:spPr/>
        <p:txBody>
          <a:bodyPr/>
          <a:lstStyle/>
          <a:p>
            <a:r>
              <a:rPr lang="en-US" b="1" dirty="0"/>
              <a:t>Random sampling:</a:t>
            </a:r>
          </a:p>
        </p:txBody>
      </p:sp>
      <p:sp>
        <p:nvSpPr>
          <p:cNvPr id="3" name="Content Placeholder 2">
            <a:extLst>
              <a:ext uri="{FF2B5EF4-FFF2-40B4-BE49-F238E27FC236}">
                <a16:creationId xmlns:a16="http://schemas.microsoft.com/office/drawing/2014/main" id="{7D410F9A-7B61-42D7-B6B1-35A6BBCFEAB2}"/>
              </a:ext>
            </a:extLst>
          </p:cNvPr>
          <p:cNvSpPr>
            <a:spLocks noGrp="1"/>
          </p:cNvSpPr>
          <p:nvPr>
            <p:ph idx="1"/>
          </p:nvPr>
        </p:nvSpPr>
        <p:spPr/>
        <p:txBody>
          <a:bodyPr/>
          <a:lstStyle/>
          <a:p>
            <a:r>
              <a:rPr lang="en-US" dirty="0"/>
              <a:t>random sampling is a basic strategy for selecting data points to query the oracle. Random sampling in DeepAL involves randomly selecting a batch of unlabeled data points from the pool of available data and presenting them to the oracle for labeling. The size of the batch is a parameter that can be tuned to balance the need for exploring the space of possible data points and exploiting the most informative ones.</a:t>
            </a:r>
          </a:p>
        </p:txBody>
      </p:sp>
    </p:spTree>
    <p:extLst>
      <p:ext uri="{BB962C8B-B14F-4D97-AF65-F5344CB8AC3E}">
        <p14:creationId xmlns:p14="http://schemas.microsoft.com/office/powerpoint/2010/main" val="32417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FA45-F2B8-4BC5-B156-42BD4F1F0A41}"/>
              </a:ext>
            </a:extLst>
          </p:cNvPr>
          <p:cNvSpPr>
            <a:spLocks noGrp="1"/>
          </p:cNvSpPr>
          <p:nvPr>
            <p:ph type="title"/>
          </p:nvPr>
        </p:nvSpPr>
        <p:spPr/>
        <p:txBody>
          <a:bodyPr/>
          <a:lstStyle/>
          <a:p>
            <a:pPr lvl="0"/>
            <a:r>
              <a:rPr lang="en-US" b="1" dirty="0"/>
              <a:t>Least Confidence</a:t>
            </a:r>
          </a:p>
        </p:txBody>
      </p:sp>
      <p:sp>
        <p:nvSpPr>
          <p:cNvPr id="3" name="Content Placeholder 2">
            <a:extLst>
              <a:ext uri="{FF2B5EF4-FFF2-40B4-BE49-F238E27FC236}">
                <a16:creationId xmlns:a16="http://schemas.microsoft.com/office/drawing/2014/main" id="{E4CB72DF-379A-4AC3-B658-1EED8A101369}"/>
              </a:ext>
            </a:extLst>
          </p:cNvPr>
          <p:cNvSpPr>
            <a:spLocks noGrp="1"/>
          </p:cNvSpPr>
          <p:nvPr>
            <p:ph idx="1"/>
          </p:nvPr>
        </p:nvSpPr>
        <p:spPr/>
        <p:txBody>
          <a:bodyPr>
            <a:normAutofit/>
          </a:bodyPr>
          <a:lstStyle/>
          <a:p>
            <a:r>
              <a:rPr lang="en-US" dirty="0"/>
              <a:t>Least Confidence is a type of uncertainty sampling used in the DeepAL (Modular Active Learning) framework. In uncertainty sampling, the goal is to select the samples that the model is least confident about for human annotation, so that the model can learn from the new labeled data.</a:t>
            </a:r>
          </a:p>
          <a:p>
            <a:r>
              <a:rPr lang="en-US" dirty="0"/>
              <a:t>In Least Confidence, the model is asked to predict the class probabilities for each sample, and the sample with the lowest maximum probability is selected for annotation. This means that the model is least confident about the most probable class for that sample</a:t>
            </a:r>
            <a:r>
              <a:rPr lang="en-US" b="1" dirty="0"/>
              <a:t>.</a:t>
            </a:r>
            <a:endParaRPr lang="en-US" dirty="0"/>
          </a:p>
          <a:p>
            <a:pPr marL="0" indent="0">
              <a:buNone/>
            </a:pPr>
            <a:endParaRPr lang="en-US" dirty="0"/>
          </a:p>
        </p:txBody>
      </p:sp>
    </p:spTree>
    <p:extLst>
      <p:ext uri="{BB962C8B-B14F-4D97-AF65-F5344CB8AC3E}">
        <p14:creationId xmlns:p14="http://schemas.microsoft.com/office/powerpoint/2010/main" val="4691858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301</TotalTime>
  <Words>766</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Active Learning Strategies DeepAL </vt:lpstr>
      <vt:lpstr>Team members:</vt:lpstr>
      <vt:lpstr>Datasets:</vt:lpstr>
      <vt:lpstr>MNIST dataset:</vt:lpstr>
      <vt:lpstr>Cifar10 dataset:</vt:lpstr>
      <vt:lpstr>MNIST Dataset with Unbalanced:</vt:lpstr>
      <vt:lpstr>Strategies We Used:</vt:lpstr>
      <vt:lpstr>Random sampling:</vt:lpstr>
      <vt:lpstr>Least Confidence</vt:lpstr>
      <vt:lpstr>Margin sampling</vt:lpstr>
      <vt:lpstr>Entropy sampling</vt:lpstr>
      <vt:lpstr>Deep Learning we used  </vt:lpstr>
      <vt:lpstr>MNIST Dataset:</vt:lpstr>
      <vt:lpstr>CiFAR10 Dataset:</vt:lpstr>
      <vt:lpstr>Result of MNIST Dataset:</vt:lpstr>
      <vt:lpstr>Result of CiFAR10 Dataset:</vt:lpstr>
      <vt:lpstr>MNIST Dataset with unbalanced:</vt:lpstr>
      <vt:lpstr>CIFAR10 Dataset with unbalanced:</vt:lpstr>
      <vt:lpstr>Result of MNIST dataset with Unbalance:</vt:lpstr>
      <vt:lpstr>Result of cifar10 dataset with Unbalance: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 Strategies ModAL</dc:title>
  <dc:creator>Maymounah Ahmed</dc:creator>
  <cp:lastModifiedBy>Maymounah Ahmed</cp:lastModifiedBy>
  <cp:revision>14</cp:revision>
  <dcterms:created xsi:type="dcterms:W3CDTF">2023-05-03T09:30:11Z</dcterms:created>
  <dcterms:modified xsi:type="dcterms:W3CDTF">2023-05-05T16:32:10Z</dcterms:modified>
</cp:coreProperties>
</file>