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67" r:id="rId3"/>
    <p:sldId id="259" r:id="rId4"/>
    <p:sldId id="258" r:id="rId5"/>
    <p:sldId id="260" r:id="rId6"/>
    <p:sldId id="262" r:id="rId7"/>
    <p:sldId id="261" r:id="rId8"/>
    <p:sldId id="265" r:id="rId9"/>
    <p:sldId id="264" r:id="rId10"/>
    <p:sldId id="266" r:id="rId11"/>
    <p:sldId id="263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5AAEB-DAD1-4F78-A661-6825013F9A9D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B7D99-6FE6-47FD-A15C-2BF4747A5CE3}">
      <dgm:prSet phldrT="[Text]" custT="1"/>
      <dgm:spPr/>
      <dgm:t>
        <a:bodyPr/>
        <a:lstStyle/>
        <a:p>
          <a:r>
            <a:rPr lang="en-US" sz="1100" dirty="0"/>
            <a:t>Standard &amp; Poor’s 500 index  is a market capitalization –weighted index of 500 largest US traded companies </a:t>
          </a:r>
        </a:p>
        <a:p>
          <a:endParaRPr lang="en-US" sz="1600" dirty="0"/>
        </a:p>
      </dgm:t>
    </dgm:pt>
    <dgm:pt modelId="{CF3E63B8-DAC1-4DEB-AF24-19B231BF942F}" type="parTrans" cxnId="{82077711-17CE-49DA-89ED-5C450790BEA1}">
      <dgm:prSet/>
      <dgm:spPr/>
      <dgm:t>
        <a:bodyPr/>
        <a:lstStyle/>
        <a:p>
          <a:endParaRPr lang="en-US"/>
        </a:p>
      </dgm:t>
    </dgm:pt>
    <dgm:pt modelId="{7F71C5B2-B4AB-4EF2-8DF5-56A416EB335B}" type="sibTrans" cxnId="{82077711-17CE-49DA-89ED-5C450790BEA1}">
      <dgm:prSet/>
      <dgm:spPr/>
      <dgm:t>
        <a:bodyPr/>
        <a:lstStyle/>
        <a:p>
          <a:endParaRPr lang="en-US"/>
        </a:p>
      </dgm:t>
    </dgm:pt>
    <dgm:pt modelId="{EFEF2AAE-4506-4D52-87C5-E4ED962F63F1}">
      <dgm:prSet phldrT="[Text]"/>
      <dgm:spPr/>
      <dgm:t>
        <a:bodyPr/>
        <a:lstStyle/>
        <a:p>
          <a:r>
            <a:rPr lang="en-US" dirty="0"/>
            <a:t>S&amp;P 500</a:t>
          </a:r>
        </a:p>
      </dgm:t>
    </dgm:pt>
    <dgm:pt modelId="{19BB42DE-AA99-4500-947A-A3596439DFB1}" type="parTrans" cxnId="{C48E8A00-DF42-4C34-BDA9-87BE98D4F212}">
      <dgm:prSet/>
      <dgm:spPr/>
      <dgm:t>
        <a:bodyPr/>
        <a:lstStyle/>
        <a:p>
          <a:endParaRPr lang="en-US"/>
        </a:p>
      </dgm:t>
    </dgm:pt>
    <dgm:pt modelId="{1EB9BEF0-EAAC-4C9A-9F30-AF25954F302D}" type="sibTrans" cxnId="{C48E8A00-DF42-4C34-BDA9-87BE98D4F212}">
      <dgm:prSet/>
      <dgm:spPr/>
      <dgm:t>
        <a:bodyPr/>
        <a:lstStyle/>
        <a:p>
          <a:endParaRPr lang="en-US"/>
        </a:p>
      </dgm:t>
    </dgm:pt>
    <dgm:pt modelId="{2DC6781B-B9EC-4C2A-8525-52E12EB8A76F}">
      <dgm:prSet phldrT="[Text]"/>
      <dgm:spPr/>
      <dgm:t>
        <a:bodyPr/>
        <a:lstStyle/>
        <a:p>
          <a:r>
            <a:rPr lang="en-US" dirty="0"/>
            <a:t>- High Tech</a:t>
          </a:r>
        </a:p>
        <a:p>
          <a:r>
            <a:rPr lang="en-US" dirty="0"/>
            <a:t>- Healthcare</a:t>
          </a:r>
        </a:p>
        <a:p>
          <a:r>
            <a:rPr lang="en-US" dirty="0"/>
            <a:t>-Pharma</a:t>
          </a:r>
        </a:p>
      </dgm:t>
    </dgm:pt>
    <dgm:pt modelId="{626E9070-FD21-4EB0-8D88-81BC1619C79E}" type="parTrans" cxnId="{03139ECD-5E60-4EAA-A7EC-2411A9674812}">
      <dgm:prSet/>
      <dgm:spPr/>
      <dgm:t>
        <a:bodyPr/>
        <a:lstStyle/>
        <a:p>
          <a:endParaRPr lang="en-US"/>
        </a:p>
      </dgm:t>
    </dgm:pt>
    <dgm:pt modelId="{8F6B3384-ABD3-4DEB-88B8-D1CDC3040C34}" type="sibTrans" cxnId="{03139ECD-5E60-4EAA-A7EC-2411A9674812}">
      <dgm:prSet/>
      <dgm:spPr/>
      <dgm:t>
        <a:bodyPr/>
        <a:lstStyle/>
        <a:p>
          <a:endParaRPr lang="en-US"/>
        </a:p>
      </dgm:t>
    </dgm:pt>
    <dgm:pt modelId="{EED35452-C23E-4C20-A5F0-C050B8214D93}">
      <dgm:prSet phldrT="[Text]"/>
      <dgm:spPr/>
      <dgm:t>
        <a:bodyPr/>
        <a:lstStyle/>
        <a:p>
          <a:r>
            <a:rPr lang="en-US" dirty="0"/>
            <a:t>Sector Identification</a:t>
          </a:r>
        </a:p>
      </dgm:t>
    </dgm:pt>
    <dgm:pt modelId="{3C860BCA-6561-4716-ABCA-B8998B7C8E6E}" type="parTrans" cxnId="{CA00E3BD-BBE9-482D-AE3F-1551CDB63862}">
      <dgm:prSet/>
      <dgm:spPr/>
      <dgm:t>
        <a:bodyPr/>
        <a:lstStyle/>
        <a:p>
          <a:endParaRPr lang="en-US"/>
        </a:p>
      </dgm:t>
    </dgm:pt>
    <dgm:pt modelId="{C9E17842-1F84-48BD-8CE5-34FCD512F4DC}" type="sibTrans" cxnId="{CA00E3BD-BBE9-482D-AE3F-1551CDB63862}">
      <dgm:prSet/>
      <dgm:spPr/>
      <dgm:t>
        <a:bodyPr/>
        <a:lstStyle/>
        <a:p>
          <a:endParaRPr lang="en-US"/>
        </a:p>
      </dgm:t>
    </dgm:pt>
    <dgm:pt modelId="{FB2954D9-0DEE-4182-9A9A-64FACD53A77A}">
      <dgm:prSet phldrT="[Text]" custT="1"/>
      <dgm:spPr/>
      <dgm:t>
        <a:bodyPr/>
        <a:lstStyle/>
        <a:p>
          <a:r>
            <a:rPr lang="en-US" sz="1600" dirty="0"/>
            <a:t>List of securities </a:t>
          </a:r>
        </a:p>
      </dgm:t>
    </dgm:pt>
    <dgm:pt modelId="{E17AD9FB-22C5-4213-932B-B37CC107A7EF}" type="parTrans" cxnId="{95C4D5AE-BA7B-460E-A07C-B59827408D96}">
      <dgm:prSet/>
      <dgm:spPr/>
      <dgm:t>
        <a:bodyPr/>
        <a:lstStyle/>
        <a:p>
          <a:endParaRPr lang="en-US"/>
        </a:p>
      </dgm:t>
    </dgm:pt>
    <dgm:pt modelId="{4BB1DAD3-A7A8-4D19-8817-BFD305883D8B}" type="sibTrans" cxnId="{95C4D5AE-BA7B-460E-A07C-B59827408D96}">
      <dgm:prSet/>
      <dgm:spPr/>
      <dgm:t>
        <a:bodyPr/>
        <a:lstStyle/>
        <a:p>
          <a:endParaRPr lang="en-US"/>
        </a:p>
      </dgm:t>
    </dgm:pt>
    <dgm:pt modelId="{919BD9D6-A298-45A0-83F8-46152D475835}">
      <dgm:prSet phldrT="[Text]"/>
      <dgm:spPr/>
      <dgm:t>
        <a:bodyPr/>
        <a:lstStyle/>
        <a:p>
          <a:r>
            <a:rPr lang="en-US" dirty="0"/>
            <a:t>Portfolio creation</a:t>
          </a:r>
        </a:p>
      </dgm:t>
    </dgm:pt>
    <dgm:pt modelId="{1B631915-3BC2-4F7E-9CA0-B774F35737AC}" type="parTrans" cxnId="{89437592-10A1-4E47-AEB9-F42A5288D64A}">
      <dgm:prSet/>
      <dgm:spPr/>
      <dgm:t>
        <a:bodyPr/>
        <a:lstStyle/>
        <a:p>
          <a:endParaRPr lang="en-US"/>
        </a:p>
      </dgm:t>
    </dgm:pt>
    <dgm:pt modelId="{4776AD37-3E44-40B9-9084-D4DA7A8B7234}" type="sibTrans" cxnId="{89437592-10A1-4E47-AEB9-F42A5288D64A}">
      <dgm:prSet/>
      <dgm:spPr/>
      <dgm:t>
        <a:bodyPr/>
        <a:lstStyle/>
        <a:p>
          <a:endParaRPr lang="en-US"/>
        </a:p>
      </dgm:t>
    </dgm:pt>
    <dgm:pt modelId="{550CF740-FADC-4A53-9F26-498EDE01DA5B}" type="pres">
      <dgm:prSet presAssocID="{8495AAEB-DAD1-4F78-A661-6825013F9A9D}" presName="rootnode" presStyleCnt="0">
        <dgm:presLayoutVars>
          <dgm:chMax/>
          <dgm:chPref/>
          <dgm:dir/>
          <dgm:animLvl val="lvl"/>
        </dgm:presLayoutVars>
      </dgm:prSet>
      <dgm:spPr/>
    </dgm:pt>
    <dgm:pt modelId="{7DFEE63A-B58D-476B-91E8-621B8EB0D073}" type="pres">
      <dgm:prSet presAssocID="{605B7D99-6FE6-47FD-A15C-2BF4747A5CE3}" presName="composite" presStyleCnt="0"/>
      <dgm:spPr/>
    </dgm:pt>
    <dgm:pt modelId="{E91B6E0B-FAAC-489A-9336-E5847A569B19}" type="pres">
      <dgm:prSet presAssocID="{605B7D99-6FE6-47FD-A15C-2BF4747A5CE3}" presName="bentUpArrow1" presStyleLbl="alignImgPlace1" presStyleIdx="0" presStyleCnt="2" custLinFactNeighborY="0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C3B842DC-B81E-42BA-86E8-46A0C9948EB3}" type="pres">
      <dgm:prSet presAssocID="{605B7D99-6FE6-47FD-A15C-2BF4747A5CE3}" presName="ParentText" presStyleLbl="node1" presStyleIdx="0" presStyleCnt="3" custScaleX="97935" custScaleY="146035">
        <dgm:presLayoutVars>
          <dgm:chMax val="1"/>
          <dgm:chPref val="1"/>
          <dgm:bulletEnabled val="1"/>
        </dgm:presLayoutVars>
      </dgm:prSet>
      <dgm:spPr/>
    </dgm:pt>
    <dgm:pt modelId="{64C09BB6-137E-4FCF-B7D6-888261617B83}" type="pres">
      <dgm:prSet presAssocID="{605B7D99-6FE6-47FD-A15C-2BF4747A5CE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15EE442-A3CD-468F-B447-FBE46CE4746D}" type="pres">
      <dgm:prSet presAssocID="{7F71C5B2-B4AB-4EF2-8DF5-56A416EB335B}" presName="sibTrans" presStyleCnt="0"/>
      <dgm:spPr/>
    </dgm:pt>
    <dgm:pt modelId="{7B230B10-0EDB-422D-A5DF-C30B4FFFFF76}" type="pres">
      <dgm:prSet presAssocID="{2DC6781B-B9EC-4C2A-8525-52E12EB8A76F}" presName="composite" presStyleCnt="0"/>
      <dgm:spPr/>
    </dgm:pt>
    <dgm:pt modelId="{4650E589-C5F8-469C-B453-F83B3B99D9A5}" type="pres">
      <dgm:prSet presAssocID="{2DC6781B-B9EC-4C2A-8525-52E12EB8A76F}" presName="bentUpArrow1" presStyleLbl="alignImgPlace1" presStyleIdx="1" presStyleCnt="2" custLinFactNeighborY="0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980985BA-C2FE-440F-9076-C6A7BB23E180}" type="pres">
      <dgm:prSet presAssocID="{2DC6781B-B9EC-4C2A-8525-52E12EB8A76F}" presName="ParentText" presStyleLbl="node1" presStyleIdx="1" presStyleCnt="3" custScaleX="102420" custScaleY="126030">
        <dgm:presLayoutVars>
          <dgm:chMax val="1"/>
          <dgm:chPref val="1"/>
          <dgm:bulletEnabled val="1"/>
        </dgm:presLayoutVars>
      </dgm:prSet>
      <dgm:spPr/>
    </dgm:pt>
    <dgm:pt modelId="{71C9512E-9ECE-4A37-9DF4-A100B4376BFC}" type="pres">
      <dgm:prSet presAssocID="{2DC6781B-B9EC-4C2A-8525-52E12EB8A76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AE97BA7-DBFA-4108-8AB0-76BF0AD9AD73}" type="pres">
      <dgm:prSet presAssocID="{8F6B3384-ABD3-4DEB-88B8-D1CDC3040C34}" presName="sibTrans" presStyleCnt="0"/>
      <dgm:spPr/>
    </dgm:pt>
    <dgm:pt modelId="{601538C9-2304-4D81-8015-9737B1D995D9}" type="pres">
      <dgm:prSet presAssocID="{FB2954D9-0DEE-4182-9A9A-64FACD53A77A}" presName="composite" presStyleCnt="0"/>
      <dgm:spPr/>
    </dgm:pt>
    <dgm:pt modelId="{764CD696-ABE5-440D-B91F-7B80F0AF0040}" type="pres">
      <dgm:prSet presAssocID="{FB2954D9-0DEE-4182-9A9A-64FACD53A77A}" presName="ParentText" presStyleLbl="node1" presStyleIdx="2" presStyleCnt="3" custScaleX="105752" custScaleY="131619">
        <dgm:presLayoutVars>
          <dgm:chMax val="1"/>
          <dgm:chPref val="1"/>
          <dgm:bulletEnabled val="1"/>
        </dgm:presLayoutVars>
      </dgm:prSet>
      <dgm:spPr/>
    </dgm:pt>
    <dgm:pt modelId="{8C560632-67E0-42B9-A35B-88FBA50804ED}" type="pres">
      <dgm:prSet presAssocID="{FB2954D9-0DEE-4182-9A9A-64FACD53A77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8E8A00-DF42-4C34-BDA9-87BE98D4F212}" srcId="{605B7D99-6FE6-47FD-A15C-2BF4747A5CE3}" destId="{EFEF2AAE-4506-4D52-87C5-E4ED962F63F1}" srcOrd="0" destOrd="0" parTransId="{19BB42DE-AA99-4500-947A-A3596439DFB1}" sibTransId="{1EB9BEF0-EAAC-4C9A-9F30-AF25954F302D}"/>
    <dgm:cxn modelId="{E42F4411-63AE-4645-AEA9-70ECF6A15880}" type="presOf" srcId="{FB2954D9-0DEE-4182-9A9A-64FACD53A77A}" destId="{764CD696-ABE5-440D-B91F-7B80F0AF0040}" srcOrd="0" destOrd="0" presId="urn:microsoft.com/office/officeart/2005/8/layout/StepDownProcess"/>
    <dgm:cxn modelId="{82077711-17CE-49DA-89ED-5C450790BEA1}" srcId="{8495AAEB-DAD1-4F78-A661-6825013F9A9D}" destId="{605B7D99-6FE6-47FD-A15C-2BF4747A5CE3}" srcOrd="0" destOrd="0" parTransId="{CF3E63B8-DAC1-4DEB-AF24-19B231BF942F}" sibTransId="{7F71C5B2-B4AB-4EF2-8DF5-56A416EB335B}"/>
    <dgm:cxn modelId="{D285C851-AE32-4C54-AFD3-0D034D234D67}" type="presOf" srcId="{8495AAEB-DAD1-4F78-A661-6825013F9A9D}" destId="{550CF740-FADC-4A53-9F26-498EDE01DA5B}" srcOrd="0" destOrd="0" presId="urn:microsoft.com/office/officeart/2005/8/layout/StepDownProcess"/>
    <dgm:cxn modelId="{3CB23173-A638-4F74-8AC8-19DE31182B95}" type="presOf" srcId="{EFEF2AAE-4506-4D52-87C5-E4ED962F63F1}" destId="{64C09BB6-137E-4FCF-B7D6-888261617B83}" srcOrd="0" destOrd="0" presId="urn:microsoft.com/office/officeart/2005/8/layout/StepDownProcess"/>
    <dgm:cxn modelId="{828F9F90-360E-43B8-AEAA-E50D29286077}" type="presOf" srcId="{605B7D99-6FE6-47FD-A15C-2BF4747A5CE3}" destId="{C3B842DC-B81E-42BA-86E8-46A0C9948EB3}" srcOrd="0" destOrd="0" presId="urn:microsoft.com/office/officeart/2005/8/layout/StepDownProcess"/>
    <dgm:cxn modelId="{0D724B91-A1ED-4F4A-BF14-F961C6ABC043}" type="presOf" srcId="{2DC6781B-B9EC-4C2A-8525-52E12EB8A76F}" destId="{980985BA-C2FE-440F-9076-C6A7BB23E180}" srcOrd="0" destOrd="0" presId="urn:microsoft.com/office/officeart/2005/8/layout/StepDownProcess"/>
    <dgm:cxn modelId="{89437592-10A1-4E47-AEB9-F42A5288D64A}" srcId="{FB2954D9-0DEE-4182-9A9A-64FACD53A77A}" destId="{919BD9D6-A298-45A0-83F8-46152D475835}" srcOrd="0" destOrd="0" parTransId="{1B631915-3BC2-4F7E-9CA0-B774F35737AC}" sibTransId="{4776AD37-3E44-40B9-9084-D4DA7A8B7234}"/>
    <dgm:cxn modelId="{96AB0D9C-770C-4EAB-B9DA-AF7EBFA8BC7F}" type="presOf" srcId="{EED35452-C23E-4C20-A5F0-C050B8214D93}" destId="{71C9512E-9ECE-4A37-9DF4-A100B4376BFC}" srcOrd="0" destOrd="0" presId="urn:microsoft.com/office/officeart/2005/8/layout/StepDownProcess"/>
    <dgm:cxn modelId="{2D11A7AA-0465-4CF4-A79F-831A943729C1}" type="presOf" srcId="{919BD9D6-A298-45A0-83F8-46152D475835}" destId="{8C560632-67E0-42B9-A35B-88FBA50804ED}" srcOrd="0" destOrd="0" presId="urn:microsoft.com/office/officeart/2005/8/layout/StepDownProcess"/>
    <dgm:cxn modelId="{95C4D5AE-BA7B-460E-A07C-B59827408D96}" srcId="{8495AAEB-DAD1-4F78-A661-6825013F9A9D}" destId="{FB2954D9-0DEE-4182-9A9A-64FACD53A77A}" srcOrd="2" destOrd="0" parTransId="{E17AD9FB-22C5-4213-932B-B37CC107A7EF}" sibTransId="{4BB1DAD3-A7A8-4D19-8817-BFD305883D8B}"/>
    <dgm:cxn modelId="{CA00E3BD-BBE9-482D-AE3F-1551CDB63862}" srcId="{2DC6781B-B9EC-4C2A-8525-52E12EB8A76F}" destId="{EED35452-C23E-4C20-A5F0-C050B8214D93}" srcOrd="0" destOrd="0" parTransId="{3C860BCA-6561-4716-ABCA-B8998B7C8E6E}" sibTransId="{C9E17842-1F84-48BD-8CE5-34FCD512F4DC}"/>
    <dgm:cxn modelId="{03139ECD-5E60-4EAA-A7EC-2411A9674812}" srcId="{8495AAEB-DAD1-4F78-A661-6825013F9A9D}" destId="{2DC6781B-B9EC-4C2A-8525-52E12EB8A76F}" srcOrd="1" destOrd="0" parTransId="{626E9070-FD21-4EB0-8D88-81BC1619C79E}" sibTransId="{8F6B3384-ABD3-4DEB-88B8-D1CDC3040C34}"/>
    <dgm:cxn modelId="{CB92272B-D770-4E80-A735-F37F439F071D}" type="presParOf" srcId="{550CF740-FADC-4A53-9F26-498EDE01DA5B}" destId="{7DFEE63A-B58D-476B-91E8-621B8EB0D073}" srcOrd="0" destOrd="0" presId="urn:microsoft.com/office/officeart/2005/8/layout/StepDownProcess"/>
    <dgm:cxn modelId="{B6BEB976-6AB4-4C9D-8CBC-092E53493EB7}" type="presParOf" srcId="{7DFEE63A-B58D-476B-91E8-621B8EB0D073}" destId="{E91B6E0B-FAAC-489A-9336-E5847A569B19}" srcOrd="0" destOrd="0" presId="urn:microsoft.com/office/officeart/2005/8/layout/StepDownProcess"/>
    <dgm:cxn modelId="{53FC0C3C-DD89-470F-9D9B-3246FB3DC7AF}" type="presParOf" srcId="{7DFEE63A-B58D-476B-91E8-621B8EB0D073}" destId="{C3B842DC-B81E-42BA-86E8-46A0C9948EB3}" srcOrd="1" destOrd="0" presId="urn:microsoft.com/office/officeart/2005/8/layout/StepDownProcess"/>
    <dgm:cxn modelId="{0B0F6B73-92A6-4176-BD1E-598211FB0A0A}" type="presParOf" srcId="{7DFEE63A-B58D-476B-91E8-621B8EB0D073}" destId="{64C09BB6-137E-4FCF-B7D6-888261617B83}" srcOrd="2" destOrd="0" presId="urn:microsoft.com/office/officeart/2005/8/layout/StepDownProcess"/>
    <dgm:cxn modelId="{932648CD-6181-47A6-9223-49F85C21A91B}" type="presParOf" srcId="{550CF740-FADC-4A53-9F26-498EDE01DA5B}" destId="{115EE442-A3CD-468F-B447-FBE46CE4746D}" srcOrd="1" destOrd="0" presId="urn:microsoft.com/office/officeart/2005/8/layout/StepDownProcess"/>
    <dgm:cxn modelId="{FBD82E68-3D4F-4770-9F7E-FB8468DE4D93}" type="presParOf" srcId="{550CF740-FADC-4A53-9F26-498EDE01DA5B}" destId="{7B230B10-0EDB-422D-A5DF-C30B4FFFFF76}" srcOrd="2" destOrd="0" presId="urn:microsoft.com/office/officeart/2005/8/layout/StepDownProcess"/>
    <dgm:cxn modelId="{0A6469D7-775F-4E47-BE29-3BE9B4A6F612}" type="presParOf" srcId="{7B230B10-0EDB-422D-A5DF-C30B4FFFFF76}" destId="{4650E589-C5F8-469C-B453-F83B3B99D9A5}" srcOrd="0" destOrd="0" presId="urn:microsoft.com/office/officeart/2005/8/layout/StepDownProcess"/>
    <dgm:cxn modelId="{82F9E27C-550C-420D-86AD-99EC56422DA1}" type="presParOf" srcId="{7B230B10-0EDB-422D-A5DF-C30B4FFFFF76}" destId="{980985BA-C2FE-440F-9076-C6A7BB23E180}" srcOrd="1" destOrd="0" presId="urn:microsoft.com/office/officeart/2005/8/layout/StepDownProcess"/>
    <dgm:cxn modelId="{7F655B88-B604-4222-A1FB-C21315B99775}" type="presParOf" srcId="{7B230B10-0EDB-422D-A5DF-C30B4FFFFF76}" destId="{71C9512E-9ECE-4A37-9DF4-A100B4376BFC}" srcOrd="2" destOrd="0" presId="urn:microsoft.com/office/officeart/2005/8/layout/StepDownProcess"/>
    <dgm:cxn modelId="{C79D584E-5306-4A74-BFEF-095486CC1144}" type="presParOf" srcId="{550CF740-FADC-4A53-9F26-498EDE01DA5B}" destId="{2AE97BA7-DBFA-4108-8AB0-76BF0AD9AD73}" srcOrd="3" destOrd="0" presId="urn:microsoft.com/office/officeart/2005/8/layout/StepDownProcess"/>
    <dgm:cxn modelId="{8A1673A7-DC32-4506-914E-E1F9FECF092B}" type="presParOf" srcId="{550CF740-FADC-4A53-9F26-498EDE01DA5B}" destId="{601538C9-2304-4D81-8015-9737B1D995D9}" srcOrd="4" destOrd="0" presId="urn:microsoft.com/office/officeart/2005/8/layout/StepDownProcess"/>
    <dgm:cxn modelId="{C7A6C823-2B73-484F-AF19-4025DABF0680}" type="presParOf" srcId="{601538C9-2304-4D81-8015-9737B1D995D9}" destId="{764CD696-ABE5-440D-B91F-7B80F0AF0040}" srcOrd="0" destOrd="0" presId="urn:microsoft.com/office/officeart/2005/8/layout/StepDownProcess"/>
    <dgm:cxn modelId="{035C5357-FE33-479C-AEC6-5B397437EC3D}" type="presParOf" srcId="{601538C9-2304-4D81-8015-9737B1D995D9}" destId="{8C560632-67E0-42B9-A35B-88FBA50804E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71D72A-2346-42FE-BF2E-0A97227B65BF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16506-E3FF-4248-A358-1D9F216D97D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Data Set</a:t>
          </a:r>
        </a:p>
      </dgm:t>
    </dgm:pt>
    <dgm:pt modelId="{F1761CAF-3D51-4829-9D47-7E158C54DC2A}" type="parTrans" cxnId="{B4A8C138-4F7C-42D3-AC0E-549B2173BE33}">
      <dgm:prSet/>
      <dgm:spPr/>
      <dgm:t>
        <a:bodyPr/>
        <a:lstStyle/>
        <a:p>
          <a:endParaRPr lang="en-US"/>
        </a:p>
      </dgm:t>
    </dgm:pt>
    <dgm:pt modelId="{C7F3823A-DDC8-41FE-802A-0DD98393D716}" type="sibTrans" cxnId="{B4A8C138-4F7C-42D3-AC0E-549B2173BE3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BCF9095-3D82-4D12-A6E6-6CAB4B4BD271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Clustering</a:t>
          </a:r>
        </a:p>
      </dgm:t>
    </dgm:pt>
    <dgm:pt modelId="{94ED0C19-01BD-4652-9E2C-C7DF280D9D5E}" type="parTrans" cxnId="{122F59EA-35EE-4CAA-8E3F-186452FF9BDC}">
      <dgm:prSet/>
      <dgm:spPr/>
      <dgm:t>
        <a:bodyPr/>
        <a:lstStyle/>
        <a:p>
          <a:endParaRPr lang="en-US"/>
        </a:p>
      </dgm:t>
    </dgm:pt>
    <dgm:pt modelId="{DB39E6DC-7413-4DF5-A0EF-0F49B17880BF}" type="sibTrans" cxnId="{122F59EA-35EE-4CAA-8E3F-186452FF9BDC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7A59CEB-8604-4815-96FC-6ED5E3D2EFA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Stock Picking</a:t>
          </a:r>
        </a:p>
      </dgm:t>
    </dgm:pt>
    <dgm:pt modelId="{3B7CBD43-85C3-4087-B4A2-78E10D288DE4}" type="parTrans" cxnId="{0CCA77F5-E176-4349-85DF-BD35D151D442}">
      <dgm:prSet/>
      <dgm:spPr/>
      <dgm:t>
        <a:bodyPr/>
        <a:lstStyle/>
        <a:p>
          <a:endParaRPr lang="en-US"/>
        </a:p>
      </dgm:t>
    </dgm:pt>
    <dgm:pt modelId="{330EE7E4-6933-49BE-A721-5BEE13CC2779}" type="sibTrans" cxnId="{0CCA77F5-E176-4349-85DF-BD35D151D442}">
      <dgm:prSet/>
      <dgm:spPr/>
      <dgm:t>
        <a:bodyPr/>
        <a:lstStyle/>
        <a:p>
          <a:endParaRPr lang="en-US"/>
        </a:p>
      </dgm:t>
    </dgm:pt>
    <dgm:pt modelId="{688E07E6-4EB2-4DB8-8D12-9D28218B19E0}" type="pres">
      <dgm:prSet presAssocID="{9171D72A-2346-42FE-BF2E-0A97227B65BF}" presName="outerComposite" presStyleCnt="0">
        <dgm:presLayoutVars>
          <dgm:chMax val="5"/>
          <dgm:dir/>
          <dgm:resizeHandles val="exact"/>
        </dgm:presLayoutVars>
      </dgm:prSet>
      <dgm:spPr/>
    </dgm:pt>
    <dgm:pt modelId="{9199A11D-FBC9-4180-909A-3A46BC0025E0}" type="pres">
      <dgm:prSet presAssocID="{9171D72A-2346-42FE-BF2E-0A97227B65BF}" presName="dummyMaxCanvas" presStyleCnt="0">
        <dgm:presLayoutVars/>
      </dgm:prSet>
      <dgm:spPr/>
    </dgm:pt>
    <dgm:pt modelId="{A67C5B07-B8FD-43C2-8ADB-0FE319D595DF}" type="pres">
      <dgm:prSet presAssocID="{9171D72A-2346-42FE-BF2E-0A97227B65BF}" presName="ThreeNodes_1" presStyleLbl="node1" presStyleIdx="0" presStyleCnt="3" custScaleY="81453">
        <dgm:presLayoutVars>
          <dgm:bulletEnabled val="1"/>
        </dgm:presLayoutVars>
      </dgm:prSet>
      <dgm:spPr/>
    </dgm:pt>
    <dgm:pt modelId="{65BC558D-252E-457B-BE29-C8A1EE515BDB}" type="pres">
      <dgm:prSet presAssocID="{9171D72A-2346-42FE-BF2E-0A97227B65BF}" presName="ThreeNodes_2" presStyleLbl="node1" presStyleIdx="1" presStyleCnt="3" custLinFactNeighborX="-5164" custLinFactNeighborY="5290">
        <dgm:presLayoutVars>
          <dgm:bulletEnabled val="1"/>
        </dgm:presLayoutVars>
      </dgm:prSet>
      <dgm:spPr/>
    </dgm:pt>
    <dgm:pt modelId="{3B1DC3C5-AF1D-41AD-918F-27D13D0D6283}" type="pres">
      <dgm:prSet presAssocID="{9171D72A-2346-42FE-BF2E-0A97227B65BF}" presName="ThreeNodes_3" presStyleLbl="node1" presStyleIdx="2" presStyleCnt="3" custLinFactNeighborX="-2039" custLinFactNeighborY="39189">
        <dgm:presLayoutVars>
          <dgm:bulletEnabled val="1"/>
        </dgm:presLayoutVars>
      </dgm:prSet>
      <dgm:spPr/>
    </dgm:pt>
    <dgm:pt modelId="{729A5288-A76C-4418-89E5-7DDDEBAA3672}" type="pres">
      <dgm:prSet presAssocID="{9171D72A-2346-42FE-BF2E-0A97227B65BF}" presName="ThreeConn_1-2" presStyleLbl="fgAccFollowNode1" presStyleIdx="0" presStyleCnt="2">
        <dgm:presLayoutVars>
          <dgm:bulletEnabled val="1"/>
        </dgm:presLayoutVars>
      </dgm:prSet>
      <dgm:spPr/>
    </dgm:pt>
    <dgm:pt modelId="{38958492-5B93-4FAE-8AC9-BB779CF9ECBC}" type="pres">
      <dgm:prSet presAssocID="{9171D72A-2346-42FE-BF2E-0A97227B65BF}" presName="ThreeConn_2-3" presStyleLbl="fgAccFollowNode1" presStyleIdx="1" presStyleCnt="2">
        <dgm:presLayoutVars>
          <dgm:bulletEnabled val="1"/>
        </dgm:presLayoutVars>
      </dgm:prSet>
      <dgm:spPr/>
    </dgm:pt>
    <dgm:pt modelId="{A09E65DD-678E-4CCC-88E6-5ECC34E64C9B}" type="pres">
      <dgm:prSet presAssocID="{9171D72A-2346-42FE-BF2E-0A97227B65BF}" presName="ThreeNodes_1_text" presStyleLbl="node1" presStyleIdx="2" presStyleCnt="3">
        <dgm:presLayoutVars>
          <dgm:bulletEnabled val="1"/>
        </dgm:presLayoutVars>
      </dgm:prSet>
      <dgm:spPr/>
    </dgm:pt>
    <dgm:pt modelId="{2ECE96F1-E97A-464A-A8D7-CB3C221947EB}" type="pres">
      <dgm:prSet presAssocID="{9171D72A-2346-42FE-BF2E-0A97227B65BF}" presName="ThreeNodes_2_text" presStyleLbl="node1" presStyleIdx="2" presStyleCnt="3">
        <dgm:presLayoutVars>
          <dgm:bulletEnabled val="1"/>
        </dgm:presLayoutVars>
      </dgm:prSet>
      <dgm:spPr/>
    </dgm:pt>
    <dgm:pt modelId="{7EFE5451-F4B6-42D3-BB8B-D308E26E01BB}" type="pres">
      <dgm:prSet presAssocID="{9171D72A-2346-42FE-BF2E-0A97227B65B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AB10109-9C1E-413F-916A-6482295156D5}" type="presOf" srcId="{1FA16506-E3FF-4248-A358-1D9F216D97D8}" destId="{A67C5B07-B8FD-43C2-8ADB-0FE319D595DF}" srcOrd="0" destOrd="0" presId="urn:microsoft.com/office/officeart/2005/8/layout/vProcess5"/>
    <dgm:cxn modelId="{7E5C2C1D-C1FA-4D06-812B-9BD6A66F40D1}" type="presOf" srcId="{7BCF9095-3D82-4D12-A6E6-6CAB4B4BD271}" destId="{65BC558D-252E-457B-BE29-C8A1EE515BDB}" srcOrd="0" destOrd="0" presId="urn:microsoft.com/office/officeart/2005/8/layout/vProcess5"/>
    <dgm:cxn modelId="{B4A8C138-4F7C-42D3-AC0E-549B2173BE33}" srcId="{9171D72A-2346-42FE-BF2E-0A97227B65BF}" destId="{1FA16506-E3FF-4248-A358-1D9F216D97D8}" srcOrd="0" destOrd="0" parTransId="{F1761CAF-3D51-4829-9D47-7E158C54DC2A}" sibTransId="{C7F3823A-DDC8-41FE-802A-0DD98393D716}"/>
    <dgm:cxn modelId="{AEEF7751-1C01-45D6-B062-B274D708D9F5}" type="presOf" srcId="{67A59CEB-8604-4815-96FC-6ED5E3D2EFA9}" destId="{7EFE5451-F4B6-42D3-BB8B-D308E26E01BB}" srcOrd="1" destOrd="0" presId="urn:microsoft.com/office/officeart/2005/8/layout/vProcess5"/>
    <dgm:cxn modelId="{2A22F283-8D96-4DBA-A970-89DA62CE605E}" type="presOf" srcId="{DB39E6DC-7413-4DF5-A0EF-0F49B17880BF}" destId="{38958492-5B93-4FAE-8AC9-BB779CF9ECBC}" srcOrd="0" destOrd="0" presId="urn:microsoft.com/office/officeart/2005/8/layout/vProcess5"/>
    <dgm:cxn modelId="{C88F4489-A35D-41B1-A887-F3E2C75628A2}" type="presOf" srcId="{67A59CEB-8604-4815-96FC-6ED5E3D2EFA9}" destId="{3B1DC3C5-AF1D-41AD-918F-27D13D0D6283}" srcOrd="0" destOrd="0" presId="urn:microsoft.com/office/officeart/2005/8/layout/vProcess5"/>
    <dgm:cxn modelId="{CF753899-108B-4EF9-9972-FB06AF56415E}" type="presOf" srcId="{C7F3823A-DDC8-41FE-802A-0DD98393D716}" destId="{729A5288-A76C-4418-89E5-7DDDEBAA3672}" srcOrd="0" destOrd="0" presId="urn:microsoft.com/office/officeart/2005/8/layout/vProcess5"/>
    <dgm:cxn modelId="{96582D9A-5FC4-4CD3-ACB4-C5DCA339FD78}" type="presOf" srcId="{1FA16506-E3FF-4248-A358-1D9F216D97D8}" destId="{A09E65DD-678E-4CCC-88E6-5ECC34E64C9B}" srcOrd="1" destOrd="0" presId="urn:microsoft.com/office/officeart/2005/8/layout/vProcess5"/>
    <dgm:cxn modelId="{224974C5-37F4-49A3-BF0F-F6126ACE992D}" type="presOf" srcId="{9171D72A-2346-42FE-BF2E-0A97227B65BF}" destId="{688E07E6-4EB2-4DB8-8D12-9D28218B19E0}" srcOrd="0" destOrd="0" presId="urn:microsoft.com/office/officeart/2005/8/layout/vProcess5"/>
    <dgm:cxn modelId="{122F59EA-35EE-4CAA-8E3F-186452FF9BDC}" srcId="{9171D72A-2346-42FE-BF2E-0A97227B65BF}" destId="{7BCF9095-3D82-4D12-A6E6-6CAB4B4BD271}" srcOrd="1" destOrd="0" parTransId="{94ED0C19-01BD-4652-9E2C-C7DF280D9D5E}" sibTransId="{DB39E6DC-7413-4DF5-A0EF-0F49B17880BF}"/>
    <dgm:cxn modelId="{1475FBEC-F9E1-46A8-A736-E199EE74ABCB}" type="presOf" srcId="{7BCF9095-3D82-4D12-A6E6-6CAB4B4BD271}" destId="{2ECE96F1-E97A-464A-A8D7-CB3C221947EB}" srcOrd="1" destOrd="0" presId="urn:microsoft.com/office/officeart/2005/8/layout/vProcess5"/>
    <dgm:cxn modelId="{0CCA77F5-E176-4349-85DF-BD35D151D442}" srcId="{9171D72A-2346-42FE-BF2E-0A97227B65BF}" destId="{67A59CEB-8604-4815-96FC-6ED5E3D2EFA9}" srcOrd="2" destOrd="0" parTransId="{3B7CBD43-85C3-4087-B4A2-78E10D288DE4}" sibTransId="{330EE7E4-6933-49BE-A721-5BEE13CC2779}"/>
    <dgm:cxn modelId="{76EA926F-CA3B-4489-B67C-FD5D5C7DD336}" type="presParOf" srcId="{688E07E6-4EB2-4DB8-8D12-9D28218B19E0}" destId="{9199A11D-FBC9-4180-909A-3A46BC0025E0}" srcOrd="0" destOrd="0" presId="urn:microsoft.com/office/officeart/2005/8/layout/vProcess5"/>
    <dgm:cxn modelId="{CD3DA6F7-CFBE-4F5F-9D5E-CB4C755E862A}" type="presParOf" srcId="{688E07E6-4EB2-4DB8-8D12-9D28218B19E0}" destId="{A67C5B07-B8FD-43C2-8ADB-0FE319D595DF}" srcOrd="1" destOrd="0" presId="urn:microsoft.com/office/officeart/2005/8/layout/vProcess5"/>
    <dgm:cxn modelId="{9D104F70-DE21-4B9F-BC84-9F2DF1232DE1}" type="presParOf" srcId="{688E07E6-4EB2-4DB8-8D12-9D28218B19E0}" destId="{65BC558D-252E-457B-BE29-C8A1EE515BDB}" srcOrd="2" destOrd="0" presId="urn:microsoft.com/office/officeart/2005/8/layout/vProcess5"/>
    <dgm:cxn modelId="{11340D16-A7FB-4063-A246-817824859947}" type="presParOf" srcId="{688E07E6-4EB2-4DB8-8D12-9D28218B19E0}" destId="{3B1DC3C5-AF1D-41AD-918F-27D13D0D6283}" srcOrd="3" destOrd="0" presId="urn:microsoft.com/office/officeart/2005/8/layout/vProcess5"/>
    <dgm:cxn modelId="{7C18A117-6C8B-46C3-9E2A-F97D66E484D6}" type="presParOf" srcId="{688E07E6-4EB2-4DB8-8D12-9D28218B19E0}" destId="{729A5288-A76C-4418-89E5-7DDDEBAA3672}" srcOrd="4" destOrd="0" presId="urn:microsoft.com/office/officeart/2005/8/layout/vProcess5"/>
    <dgm:cxn modelId="{1414BBCF-7E37-4B39-9D70-DFAD02872E2D}" type="presParOf" srcId="{688E07E6-4EB2-4DB8-8D12-9D28218B19E0}" destId="{38958492-5B93-4FAE-8AC9-BB779CF9ECBC}" srcOrd="5" destOrd="0" presId="urn:microsoft.com/office/officeart/2005/8/layout/vProcess5"/>
    <dgm:cxn modelId="{5A52049F-FB4F-423C-8684-9D4E8E61139E}" type="presParOf" srcId="{688E07E6-4EB2-4DB8-8D12-9D28218B19E0}" destId="{A09E65DD-678E-4CCC-88E6-5ECC34E64C9B}" srcOrd="6" destOrd="0" presId="urn:microsoft.com/office/officeart/2005/8/layout/vProcess5"/>
    <dgm:cxn modelId="{C92F45D6-B8F7-4414-947F-775F25603402}" type="presParOf" srcId="{688E07E6-4EB2-4DB8-8D12-9D28218B19E0}" destId="{2ECE96F1-E97A-464A-A8D7-CB3C221947EB}" srcOrd="7" destOrd="0" presId="urn:microsoft.com/office/officeart/2005/8/layout/vProcess5"/>
    <dgm:cxn modelId="{4EAF26E0-F6A6-41A4-82CA-B6EA20F6B1C8}" type="presParOf" srcId="{688E07E6-4EB2-4DB8-8D12-9D28218B19E0}" destId="{7EFE5451-F4B6-42D3-BB8B-D308E26E01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E0B-FAAC-489A-9336-E5847A569B19}">
      <dsp:nvSpPr>
        <dsp:cNvPr id="0" name=""/>
        <dsp:cNvSpPr/>
      </dsp:nvSpPr>
      <dsp:spPr>
        <a:xfrm rot="5400000">
          <a:off x="214136" y="1208777"/>
          <a:ext cx="861456" cy="9807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C3B842DC-B81E-42BA-86E8-46A0C9948EB3}">
      <dsp:nvSpPr>
        <dsp:cNvPr id="0" name=""/>
        <dsp:cNvSpPr/>
      </dsp:nvSpPr>
      <dsp:spPr>
        <a:xfrm>
          <a:off x="875" y="20189"/>
          <a:ext cx="1420238" cy="148237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&amp; Poor’s 500 index  is a market capitalization –weighted index of 500 largest US traded companies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0218" y="89532"/>
        <a:ext cx="1281552" cy="1343689"/>
      </dsp:txXfrm>
    </dsp:sp>
    <dsp:sp modelId="{64C09BB6-137E-4FCF-B7D6-888261617B83}">
      <dsp:nvSpPr>
        <dsp:cNvPr id="0" name=""/>
        <dsp:cNvSpPr/>
      </dsp:nvSpPr>
      <dsp:spPr>
        <a:xfrm>
          <a:off x="1436087" y="350647"/>
          <a:ext cx="1054726" cy="82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S&amp;P 500</a:t>
          </a:r>
        </a:p>
      </dsp:txBody>
      <dsp:txXfrm>
        <a:off x="1436087" y="350647"/>
        <a:ext cx="1054726" cy="820434"/>
      </dsp:txXfrm>
    </dsp:sp>
    <dsp:sp modelId="{4650E589-C5F8-469C-B453-F83B3B99D9A5}">
      <dsp:nvSpPr>
        <dsp:cNvPr id="0" name=""/>
        <dsp:cNvSpPr/>
      </dsp:nvSpPr>
      <dsp:spPr>
        <a:xfrm rot="5400000">
          <a:off x="1441827" y="2481163"/>
          <a:ext cx="861456" cy="9807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980985BA-C2FE-440F-9076-C6A7BB23E180}">
      <dsp:nvSpPr>
        <dsp:cNvPr id="0" name=""/>
        <dsp:cNvSpPr/>
      </dsp:nvSpPr>
      <dsp:spPr>
        <a:xfrm>
          <a:off x="1196046" y="1394108"/>
          <a:ext cx="1485279" cy="127930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High Tech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Healthcare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-Pharma</a:t>
          </a:r>
        </a:p>
      </dsp:txBody>
      <dsp:txXfrm>
        <a:off x="1258508" y="1456570"/>
        <a:ext cx="1360355" cy="1154384"/>
      </dsp:txXfrm>
    </dsp:sp>
    <dsp:sp modelId="{71C9512E-9ECE-4A37-9DF4-A100B4376BFC}">
      <dsp:nvSpPr>
        <dsp:cNvPr id="0" name=""/>
        <dsp:cNvSpPr/>
      </dsp:nvSpPr>
      <dsp:spPr>
        <a:xfrm>
          <a:off x="2663778" y="1623032"/>
          <a:ext cx="1054726" cy="82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Sector Identification</a:t>
          </a:r>
        </a:p>
      </dsp:txBody>
      <dsp:txXfrm>
        <a:off x="2663778" y="1623032"/>
        <a:ext cx="1054726" cy="820434"/>
      </dsp:txXfrm>
    </dsp:sp>
    <dsp:sp modelId="{764CD696-ABE5-440D-B91F-7B80F0AF0040}">
      <dsp:nvSpPr>
        <dsp:cNvPr id="0" name=""/>
        <dsp:cNvSpPr/>
      </dsp:nvSpPr>
      <dsp:spPr>
        <a:xfrm>
          <a:off x="2391216" y="2666494"/>
          <a:ext cx="1533599" cy="133604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 of securities </a:t>
          </a:r>
        </a:p>
      </dsp:txBody>
      <dsp:txXfrm>
        <a:off x="2456448" y="2731726"/>
        <a:ext cx="1403135" cy="1205577"/>
      </dsp:txXfrm>
    </dsp:sp>
    <dsp:sp modelId="{8C560632-67E0-42B9-A35B-88FBA50804ED}">
      <dsp:nvSpPr>
        <dsp:cNvPr id="0" name=""/>
        <dsp:cNvSpPr/>
      </dsp:nvSpPr>
      <dsp:spPr>
        <a:xfrm>
          <a:off x="3883109" y="2923785"/>
          <a:ext cx="1054726" cy="82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Portfolio creation</a:t>
          </a:r>
        </a:p>
      </dsp:txBody>
      <dsp:txXfrm>
        <a:off x="3883109" y="2923785"/>
        <a:ext cx="1054726" cy="820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C5B07-B8FD-43C2-8ADB-0FE319D595DF}">
      <dsp:nvSpPr>
        <dsp:cNvPr id="0" name=""/>
        <dsp:cNvSpPr/>
      </dsp:nvSpPr>
      <dsp:spPr>
        <a:xfrm>
          <a:off x="0" y="66127"/>
          <a:ext cx="2190423" cy="58082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Set</a:t>
          </a:r>
        </a:p>
      </dsp:txBody>
      <dsp:txXfrm>
        <a:off x="17012" y="83139"/>
        <a:ext cx="1428698" cy="546803"/>
      </dsp:txXfrm>
    </dsp:sp>
    <dsp:sp modelId="{65BC558D-252E-457B-BE29-C8A1EE515BDB}">
      <dsp:nvSpPr>
        <dsp:cNvPr id="0" name=""/>
        <dsp:cNvSpPr/>
      </dsp:nvSpPr>
      <dsp:spPr>
        <a:xfrm>
          <a:off x="80159" y="869652"/>
          <a:ext cx="2190423" cy="71308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Clustering</a:t>
          </a:r>
        </a:p>
      </dsp:txBody>
      <dsp:txXfrm>
        <a:off x="101044" y="890537"/>
        <a:ext cx="1491876" cy="671313"/>
      </dsp:txXfrm>
    </dsp:sp>
    <dsp:sp modelId="{3B1DC3C5-AF1D-41AD-918F-27D13D0D6283}">
      <dsp:nvSpPr>
        <dsp:cNvPr id="0" name=""/>
        <dsp:cNvSpPr/>
      </dsp:nvSpPr>
      <dsp:spPr>
        <a:xfrm>
          <a:off x="341882" y="1663860"/>
          <a:ext cx="2190423" cy="713083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Stock Picking</a:t>
          </a:r>
        </a:p>
      </dsp:txBody>
      <dsp:txXfrm>
        <a:off x="362767" y="1684745"/>
        <a:ext cx="1491876" cy="671313"/>
      </dsp:txXfrm>
    </dsp:sp>
    <dsp:sp modelId="{729A5288-A76C-4418-89E5-7DDDEBAA3672}">
      <dsp:nvSpPr>
        <dsp:cNvPr id="0" name=""/>
        <dsp:cNvSpPr/>
      </dsp:nvSpPr>
      <dsp:spPr>
        <a:xfrm>
          <a:off x="1726919" y="540754"/>
          <a:ext cx="463504" cy="4635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831207" y="540754"/>
        <a:ext cx="254928" cy="348787"/>
      </dsp:txXfrm>
    </dsp:sp>
    <dsp:sp modelId="{38958492-5B93-4FAE-8AC9-BB779CF9ECBC}">
      <dsp:nvSpPr>
        <dsp:cNvPr id="0" name=""/>
        <dsp:cNvSpPr/>
      </dsp:nvSpPr>
      <dsp:spPr>
        <a:xfrm>
          <a:off x="1920192" y="1367931"/>
          <a:ext cx="463504" cy="4635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24480" y="1367931"/>
        <a:ext cx="254928" cy="34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3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B6B1D2-F93B-4CC3-990E-605EFF9A0C0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27C5C8-528C-44DC-B17E-91887B30FE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terms/s/sp500.asp" TargetMode="External"/><Relationship Id="rId3" Type="http://schemas.openxmlformats.org/officeDocument/2006/relationships/hyperlink" Target="https://smartasset.com/investing/what-is-an-investment-portfolio" TargetMode="External"/><Relationship Id="rId7" Type="http://schemas.openxmlformats.org/officeDocument/2006/relationships/hyperlink" Target="http://www.wiu.edu/cbt/jcbi/documents/NAASFeb2016/SpecialNAASIssueFeb2016-InvestorSentiment.pdf" TargetMode="External"/><Relationship Id="rId2" Type="http://schemas.openxmlformats.org/officeDocument/2006/relationships/hyperlink" Target="https://money.usnews.com/investing/articles/2016-05-06/how-to-build-a-stock-portfol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rket_sentiment" TargetMode="External"/><Relationship Id="rId5" Type="http://schemas.openxmlformats.org/officeDocument/2006/relationships/hyperlink" Target="https://www.investopedia.com/terms/b/behavioralfinance.asp" TargetMode="External"/><Relationship Id="rId4" Type="http://schemas.openxmlformats.org/officeDocument/2006/relationships/hyperlink" Target="https://www.quantstart.com/articles/Cointegrated-Augmented-Dickey-Fuller-Test-for-Pairs-Trading-Evaluation-in-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86A25-DA2A-48F0-A6F6-95993B623698}"/>
              </a:ext>
            </a:extLst>
          </p:cNvPr>
          <p:cNvSpPr/>
          <p:nvPr/>
        </p:nvSpPr>
        <p:spPr>
          <a:xfrm>
            <a:off x="1682683" y="2656251"/>
            <a:ext cx="8993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Portfolio Creation and Behavioral finance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93D52-172D-447C-9DFF-870C3A84D9D2}"/>
              </a:ext>
            </a:extLst>
          </p:cNvPr>
          <p:cNvSpPr txBox="1"/>
          <p:nvPr/>
        </p:nvSpPr>
        <p:spPr>
          <a:xfrm>
            <a:off x="4213781" y="3403920"/>
            <a:ext cx="393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Presenter: Ali Akbar Fani</a:t>
            </a:r>
          </a:p>
        </p:txBody>
      </p:sp>
    </p:spTree>
    <p:extLst>
      <p:ext uri="{BB962C8B-B14F-4D97-AF65-F5344CB8AC3E}">
        <p14:creationId xmlns:p14="http://schemas.microsoft.com/office/powerpoint/2010/main" val="203317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1517-E34B-4564-8051-FB91F990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 2 contd.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AE09BE-C4B4-413F-80BB-B4BB7D24A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3644"/>
            <a:ext cx="5778797" cy="3802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24003F-E908-4700-89A7-2901820B1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58" y="1904214"/>
            <a:ext cx="4060544" cy="3912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966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B9BF-431E-4AEF-8B9D-DBA9022B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Overall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1413F2-7C5C-43FA-86B6-69EB3117D519}"/>
              </a:ext>
            </a:extLst>
          </p:cNvPr>
          <p:cNvGrpSpPr/>
          <p:nvPr/>
        </p:nvGrpSpPr>
        <p:grpSpPr>
          <a:xfrm>
            <a:off x="1835973" y="2036186"/>
            <a:ext cx="6509134" cy="4195351"/>
            <a:chOff x="1741705" y="622166"/>
            <a:chExt cx="6509134" cy="41953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8AE46F-AAF6-4D47-BFB8-F561C0B4C44E}"/>
                </a:ext>
              </a:extLst>
            </p:cNvPr>
            <p:cNvSpPr/>
            <p:nvPr/>
          </p:nvSpPr>
          <p:spPr>
            <a:xfrm>
              <a:off x="1741705" y="622167"/>
              <a:ext cx="1187630" cy="6944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Client requirement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F3CB32-D9E5-4E4E-858A-DDDC40D1EAF5}"/>
                </a:ext>
              </a:extLst>
            </p:cNvPr>
            <p:cNvSpPr/>
            <p:nvPr/>
          </p:nvSpPr>
          <p:spPr>
            <a:xfrm>
              <a:off x="3372591" y="622167"/>
              <a:ext cx="1187630" cy="6944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Return Policy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16B03E-3C04-46B5-A452-DEBF12B577A9}"/>
                </a:ext>
              </a:extLst>
            </p:cNvPr>
            <p:cNvSpPr/>
            <p:nvPr/>
          </p:nvSpPr>
          <p:spPr>
            <a:xfrm>
              <a:off x="5003477" y="622166"/>
              <a:ext cx="1187630" cy="6944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Risk Assessment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BBC2A5-6AC7-4CDA-B144-DC9CC11F5783}"/>
                </a:ext>
              </a:extLst>
            </p:cNvPr>
            <p:cNvSpPr/>
            <p:nvPr/>
          </p:nvSpPr>
          <p:spPr>
            <a:xfrm>
              <a:off x="6634363" y="622166"/>
              <a:ext cx="1187630" cy="6944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Portfolio Creation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1F0667-70B2-4F1D-93DC-828237CCC3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929335" y="969397"/>
              <a:ext cx="4432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AA2428F-9325-4679-B5E1-09D951DA9FF4}"/>
                </a:ext>
              </a:extLst>
            </p:cNvPr>
            <p:cNvCxnSpPr/>
            <p:nvPr/>
          </p:nvCxnSpPr>
          <p:spPr>
            <a:xfrm flipV="1">
              <a:off x="4560221" y="969396"/>
              <a:ext cx="4432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BE7E92-488E-4BFF-9041-849A9EF4329D}"/>
                </a:ext>
              </a:extLst>
            </p:cNvPr>
            <p:cNvCxnSpPr/>
            <p:nvPr/>
          </p:nvCxnSpPr>
          <p:spPr>
            <a:xfrm flipV="1">
              <a:off x="6191107" y="969396"/>
              <a:ext cx="4432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9AA6-1C8F-42E7-A21E-29A12EB4F088}"/>
                </a:ext>
              </a:extLst>
            </p:cNvPr>
            <p:cNvSpPr/>
            <p:nvPr/>
          </p:nvSpPr>
          <p:spPr>
            <a:xfrm>
              <a:off x="3372591" y="1741526"/>
              <a:ext cx="1187630" cy="6944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Co-Integration/</a:t>
              </a:r>
            </a:p>
            <a:p>
              <a:pPr algn="ctr"/>
              <a:r>
                <a:rPr lang="en-US" sz="1100" dirty="0"/>
                <a:t>Tradable relation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7D2EA-CC44-4911-938E-9375F8A12435}"/>
                </a:ext>
              </a:extLst>
            </p:cNvPr>
            <p:cNvSpPr/>
            <p:nvPr/>
          </p:nvSpPr>
          <p:spPr>
            <a:xfrm>
              <a:off x="5003476" y="1741526"/>
              <a:ext cx="1187630" cy="6944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Identification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79E3FD-3DF0-44F9-94CA-67A359FCA0E9}"/>
                </a:ext>
              </a:extLst>
            </p:cNvPr>
            <p:cNvSpPr/>
            <p:nvPr/>
          </p:nvSpPr>
          <p:spPr>
            <a:xfrm>
              <a:off x="6634362" y="1741526"/>
              <a:ext cx="1187630" cy="6944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Identification of cluster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AEE188-BA6A-4206-A724-C50113A23289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7228178" y="1316626"/>
              <a:ext cx="1" cy="424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5A77A-393B-41BA-8EFC-1AA1D59E59D1}"/>
                </a:ext>
              </a:extLst>
            </p:cNvPr>
            <p:cNvSpPr/>
            <p:nvPr/>
          </p:nvSpPr>
          <p:spPr>
            <a:xfrm>
              <a:off x="5003476" y="2729405"/>
              <a:ext cx="1187630" cy="69446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Selecting pairs for portfolio creation based on return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3C67E-ADDC-44CA-AF06-F3FF6DC75AB8}"/>
                </a:ext>
              </a:extLst>
            </p:cNvPr>
            <p:cNvSpPr/>
            <p:nvPr/>
          </p:nvSpPr>
          <p:spPr>
            <a:xfrm>
              <a:off x="6685131" y="4123057"/>
              <a:ext cx="1187630" cy="6944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Stock prediction based on Sentiments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26B546-A288-4833-BD15-7D7270297EA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6191106" y="2088756"/>
              <a:ext cx="4432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D5C0B3-B167-4447-8C41-607A0D6828D9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4560221" y="2088755"/>
              <a:ext cx="4432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4B187B-45D8-47B0-931A-64BCAB8545AE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966406" y="2435986"/>
              <a:ext cx="1" cy="6406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CF9550-50A7-4416-84B3-DCCCFA233D64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3966406" y="3076635"/>
              <a:ext cx="10370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6ECA5-CA87-4D82-A754-F0197BDF411E}"/>
                </a:ext>
              </a:extLst>
            </p:cNvPr>
            <p:cNvSpPr txBox="1"/>
            <p:nvPr/>
          </p:nvSpPr>
          <p:spPr>
            <a:xfrm>
              <a:off x="3545698" y="243442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Pairs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E206EA-BB7E-4BD2-875B-10478AEE2696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6191106" y="3076635"/>
              <a:ext cx="443256" cy="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7FD23C-045C-41C8-A6E0-144BC0DBFDD5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2859026" y="4470285"/>
              <a:ext cx="3826105" cy="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8CBAA83-8D8A-4EDA-9901-CD7E6C8D5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257" y="1594817"/>
              <a:ext cx="0" cy="2875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B5D8C1-F10A-4AD3-866B-396BC368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2991" y="1559791"/>
              <a:ext cx="2794299" cy="18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DDD842-B134-410E-972D-904CAC535233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5597290" y="1316626"/>
              <a:ext cx="2" cy="24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F0778-CB70-4C3F-8A89-40565356060F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966406" y="1316627"/>
              <a:ext cx="1" cy="26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4971A3-2C6F-4B63-8EA5-E9AE14B5E1FD}"/>
                </a:ext>
              </a:extLst>
            </p:cNvPr>
            <p:cNvSpPr txBox="1"/>
            <p:nvPr/>
          </p:nvSpPr>
          <p:spPr>
            <a:xfrm>
              <a:off x="3372591" y="3809603"/>
              <a:ext cx="1142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Monitoring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D8701B-D5CE-4EFD-BDA1-8BE730327CFA}"/>
                </a:ext>
              </a:extLst>
            </p:cNvPr>
            <p:cNvSpPr txBox="1"/>
            <p:nvPr/>
          </p:nvSpPr>
          <p:spPr>
            <a:xfrm>
              <a:off x="3070904" y="188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484A48-65E2-4D24-BDE0-D66678BD1DCE}"/>
                </a:ext>
              </a:extLst>
            </p:cNvPr>
            <p:cNvSpPr txBox="1"/>
            <p:nvPr/>
          </p:nvSpPr>
          <p:spPr>
            <a:xfrm>
              <a:off x="6893304" y="14577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604D37-F903-427C-AD7A-54943A768C65}"/>
                </a:ext>
              </a:extLst>
            </p:cNvPr>
            <p:cNvSpPr txBox="1"/>
            <p:nvPr/>
          </p:nvSpPr>
          <p:spPr>
            <a:xfrm>
              <a:off x="5354434" y="14739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F2C289-C8CA-4F8E-9A64-69D28A09E6A3}"/>
                </a:ext>
              </a:extLst>
            </p:cNvPr>
            <p:cNvSpPr txBox="1"/>
            <p:nvPr/>
          </p:nvSpPr>
          <p:spPr>
            <a:xfrm>
              <a:off x="5370820" y="24267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2C0BF2-74ED-4D80-B452-6EA22E23A91E}"/>
                </a:ext>
              </a:extLst>
            </p:cNvPr>
            <p:cNvSpPr txBox="1"/>
            <p:nvPr/>
          </p:nvSpPr>
          <p:spPr>
            <a:xfrm>
              <a:off x="6966465" y="2405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1139FC-DF33-43A5-BD58-9F84611F76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7278946" y="3479284"/>
              <a:ext cx="4638" cy="643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63E446-77BD-4485-A34D-54B65EF0115B}"/>
                </a:ext>
              </a:extLst>
            </p:cNvPr>
            <p:cNvSpPr txBox="1"/>
            <p:nvPr/>
          </p:nvSpPr>
          <p:spPr>
            <a:xfrm>
              <a:off x="7832135" y="42856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8FF2B4-EBCD-4007-8A95-1149FBC27202}"/>
              </a:ext>
            </a:extLst>
          </p:cNvPr>
          <p:cNvSpPr/>
          <p:nvPr/>
        </p:nvSpPr>
        <p:spPr>
          <a:xfrm>
            <a:off x="6722922" y="4166707"/>
            <a:ext cx="1298444" cy="8052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Behavioral </a:t>
            </a:r>
          </a:p>
          <a:p>
            <a:pPr algn="ctr"/>
            <a:r>
              <a:rPr lang="en-US" sz="1100" dirty="0"/>
              <a:t>Finance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8AAA0-94EB-4651-805E-5366D129CAD6}"/>
              </a:ext>
            </a:extLst>
          </p:cNvPr>
          <p:cNvSpPr txBox="1"/>
          <p:nvPr/>
        </p:nvSpPr>
        <p:spPr>
          <a:xfrm>
            <a:off x="2237009" y="1695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ABA20-C9EE-49CC-9432-D8D9B4F49516}"/>
              </a:ext>
            </a:extLst>
          </p:cNvPr>
          <p:cNvSpPr txBox="1"/>
          <p:nvPr/>
        </p:nvSpPr>
        <p:spPr>
          <a:xfrm>
            <a:off x="5397208" y="1695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AC1973-5EF5-474C-9795-54958814FAC9}"/>
              </a:ext>
            </a:extLst>
          </p:cNvPr>
          <p:cNvSpPr txBox="1"/>
          <p:nvPr/>
        </p:nvSpPr>
        <p:spPr>
          <a:xfrm>
            <a:off x="3830400" y="167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5E5D1D-200A-49B4-9762-454CAF5A847E}"/>
              </a:ext>
            </a:extLst>
          </p:cNvPr>
          <p:cNvSpPr txBox="1"/>
          <p:nvPr/>
        </p:nvSpPr>
        <p:spPr>
          <a:xfrm>
            <a:off x="7071528" y="170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126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772A-0B15-410B-811C-99CF3824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DA05-90F6-4980-9AB4-B8E51747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https://money.usnews.com/investing/articles/2016-05-06/how-to-build-a-stock-portfolio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https://smartasset.com/investing/what-is-an-investment-portfolio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https://www.quantstart.com/articles/Cointegrated-Augmented-Dickey-Fuller-Test-for-Pairs-Trading-Evaluation-in-R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https://www.investopedia.com/terms/b/behavioralfinance.asp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https://en.wikipedia.org/wiki/Market_sentiment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7"/>
              </a:rPr>
              <a:t>http://www.wiu.edu/cbt/jcbi/documents/NAASFeb2016/SpecialNAASIssueFeb2016-InvestorSentiment.pdf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8"/>
              </a:rPr>
              <a:t>https://www.investopedia.com/terms/s/sp500.asp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5656F-2602-4133-978C-BA4EDE8F6ADE}"/>
              </a:ext>
            </a:extLst>
          </p:cNvPr>
          <p:cNvSpPr/>
          <p:nvPr/>
        </p:nvSpPr>
        <p:spPr>
          <a:xfrm>
            <a:off x="4167619" y="2505670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9215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35B9-0DC3-44EB-80A2-7775F75E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342F-A39F-49EE-B8E0-56005C32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an Investment Portfolio?</a:t>
            </a:r>
          </a:p>
          <a:p>
            <a:r>
              <a:rPr lang="en-US" dirty="0"/>
              <a:t>2. What you need?</a:t>
            </a:r>
          </a:p>
          <a:p>
            <a:r>
              <a:rPr lang="en-US" dirty="0"/>
              <a:t>3. How it works</a:t>
            </a:r>
          </a:p>
          <a:p>
            <a:r>
              <a:rPr lang="en-US" dirty="0"/>
              <a:t>4. Behavioral Finance</a:t>
            </a:r>
          </a:p>
          <a:p>
            <a:r>
              <a:rPr lang="en-US" dirty="0"/>
              <a:t>5. Methodology</a:t>
            </a:r>
          </a:p>
          <a:p>
            <a:r>
              <a:rPr lang="en-US" dirty="0"/>
              <a:t>6. Overall Flow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8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BD49-C16D-4559-90CB-5EA3E00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an Investment Portfolio?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61F6-1DAD-447A-A3E8-B34B794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finance, Investment portfolio is a collection of all your investments.</a:t>
            </a:r>
          </a:p>
          <a:p>
            <a:r>
              <a:rPr lang="en-US" dirty="0"/>
              <a:t>This can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Stocks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Bonds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Real estate</a:t>
            </a:r>
          </a:p>
        </p:txBody>
      </p:sp>
    </p:spTree>
    <p:extLst>
      <p:ext uri="{BB962C8B-B14F-4D97-AF65-F5344CB8AC3E}">
        <p14:creationId xmlns:p14="http://schemas.microsoft.com/office/powerpoint/2010/main" val="25906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59E9-FF42-49AD-B728-0BE247D2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86D-0314-4B38-97E3-5E2111E8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09" y="215681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Investment sectors.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Risk to reward/returns ratio.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Urge to invest.</a:t>
            </a:r>
          </a:p>
        </p:txBody>
      </p:sp>
    </p:spTree>
    <p:extLst>
      <p:ext uri="{BB962C8B-B14F-4D97-AF65-F5344CB8AC3E}">
        <p14:creationId xmlns:p14="http://schemas.microsoft.com/office/powerpoint/2010/main" val="13218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93EE-EE68-4518-975A-F2AF573B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62" y="173710"/>
            <a:ext cx="10058400" cy="690978"/>
          </a:xfrm>
        </p:spPr>
        <p:txBody>
          <a:bodyPr>
            <a:normAutofit/>
          </a:bodyPr>
          <a:lstStyle/>
          <a:p>
            <a:r>
              <a:rPr lang="en-US" sz="3600" dirty="0"/>
              <a:t>How it works?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6B2E4A-F1A5-466A-9297-F41F6A73E4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7978837"/>
              </p:ext>
            </p:extLst>
          </p:nvPr>
        </p:nvGraphicFramePr>
        <p:xfrm>
          <a:off x="2058499" y="161058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2026D4-81CD-4C7C-8D8F-D9C6B22385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2037788"/>
              </p:ext>
            </p:extLst>
          </p:nvPr>
        </p:nvGraphicFramePr>
        <p:xfrm>
          <a:off x="7830225" y="2261034"/>
          <a:ext cx="2576969" cy="237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64D880C-539F-4E74-AE9E-A9FF2955FFF3}"/>
              </a:ext>
            </a:extLst>
          </p:cNvPr>
          <p:cNvSpPr/>
          <p:nvPr/>
        </p:nvSpPr>
        <p:spPr>
          <a:xfrm>
            <a:off x="5401561" y="2384455"/>
            <a:ext cx="1866507" cy="4336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489FF1-FE28-462F-A5DA-8F636CB5486B}"/>
              </a:ext>
            </a:extLst>
          </p:cNvPr>
          <p:cNvSpPr/>
          <p:nvPr/>
        </p:nvSpPr>
        <p:spPr>
          <a:xfrm>
            <a:off x="5692861" y="3351736"/>
            <a:ext cx="1866507" cy="4336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3F4973-A472-458F-8380-8D476F6B50AF}"/>
              </a:ext>
            </a:extLst>
          </p:cNvPr>
          <p:cNvSpPr/>
          <p:nvPr/>
        </p:nvSpPr>
        <p:spPr>
          <a:xfrm>
            <a:off x="6154762" y="4254352"/>
            <a:ext cx="1866507" cy="4336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35D4F-F1AA-4BD0-8B70-61158A76576C}"/>
              </a:ext>
            </a:extLst>
          </p:cNvPr>
          <p:cNvSpPr txBox="1"/>
          <p:nvPr/>
        </p:nvSpPr>
        <p:spPr>
          <a:xfrm>
            <a:off x="7979311" y="1255239"/>
            <a:ext cx="27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6E57-59DD-4D0F-BCC7-25AA9C969AC7}"/>
              </a:ext>
            </a:extLst>
          </p:cNvPr>
          <p:cNvSpPr txBox="1"/>
          <p:nvPr/>
        </p:nvSpPr>
        <p:spPr>
          <a:xfrm>
            <a:off x="1648742" y="1241251"/>
            <a:ext cx="27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 Process</a:t>
            </a:r>
          </a:p>
        </p:txBody>
      </p:sp>
    </p:spTree>
    <p:extLst>
      <p:ext uri="{BB962C8B-B14F-4D97-AF65-F5344CB8AC3E}">
        <p14:creationId xmlns:p14="http://schemas.microsoft.com/office/powerpoint/2010/main" val="4635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6AD-5338-4CC3-8353-214959BE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Results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CC38B-61EC-40F0-B79B-F8A71910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4154"/>
            <a:ext cx="5124411" cy="29080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DCBAE-DB8F-4005-8B19-555F13465D99}"/>
              </a:ext>
            </a:extLst>
          </p:cNvPr>
          <p:cNvSpPr txBox="1"/>
          <p:nvPr/>
        </p:nvSpPr>
        <p:spPr>
          <a:xfrm>
            <a:off x="1404594" y="5269584"/>
            <a:ext cx="2950590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S&amp;P 500 Data set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31EA98A-A047-4CA9-AC36-557A676C5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52" y="1856191"/>
            <a:ext cx="3892750" cy="38998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D3849F-F5EE-414F-ADEB-5BDFDE282CD9}"/>
              </a:ext>
            </a:extLst>
          </p:cNvPr>
          <p:cNvSpPr txBox="1"/>
          <p:nvPr/>
        </p:nvSpPr>
        <p:spPr>
          <a:xfrm>
            <a:off x="7984503" y="5901179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038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0AE1-0097-484E-B220-45EA6D03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Behavioral Finance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77E-4CCF-42D5-B00E-F02C6D50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a sub-field of behavioral economics, purposes psychology-based theories to explain stock market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Behavioral Finance paradigm suggest that investment decision is influenced in a large proportion by psychological and emotional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Twitter, reddit and other news channel.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58C-A9C8-4E41-8A96-2312933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8A59EC-DD66-47A3-AD0B-14DC649B2C28}"/>
              </a:ext>
            </a:extLst>
          </p:cNvPr>
          <p:cNvGrpSpPr/>
          <p:nvPr/>
        </p:nvGrpSpPr>
        <p:grpSpPr>
          <a:xfrm>
            <a:off x="1894114" y="1931443"/>
            <a:ext cx="7651101" cy="4310332"/>
            <a:chOff x="1894114" y="1931443"/>
            <a:chExt cx="7651101" cy="4310332"/>
          </a:xfrm>
        </p:grpSpPr>
        <p:sp>
          <p:nvSpPr>
            <p:cNvPr id="4" name="Cloud Callout 3">
              <a:extLst>
                <a:ext uri="{FF2B5EF4-FFF2-40B4-BE49-F238E27FC236}">
                  <a16:creationId xmlns:a16="http://schemas.microsoft.com/office/drawing/2014/main" id="{BD9FC647-4BF3-416B-9E34-AE8C1A867417}"/>
                </a:ext>
              </a:extLst>
            </p:cNvPr>
            <p:cNvSpPr/>
            <p:nvPr/>
          </p:nvSpPr>
          <p:spPr>
            <a:xfrm>
              <a:off x="1894114" y="1933383"/>
              <a:ext cx="1903445" cy="1063690"/>
            </a:xfrm>
            <a:prstGeom prst="cloudCallou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Twitter/Reddit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B335F-87C7-419E-B8FB-E44494300D6F}"/>
                </a:ext>
              </a:extLst>
            </p:cNvPr>
            <p:cNvSpPr/>
            <p:nvPr/>
          </p:nvSpPr>
          <p:spPr>
            <a:xfrm>
              <a:off x="5446118" y="2064015"/>
              <a:ext cx="1614196" cy="802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Collection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01FB37-5581-4856-A70F-34459D847A2B}"/>
                </a:ext>
              </a:extLst>
            </p:cNvPr>
            <p:cNvSpPr/>
            <p:nvPr/>
          </p:nvSpPr>
          <p:spPr>
            <a:xfrm>
              <a:off x="8257590" y="1931443"/>
              <a:ext cx="1287625" cy="106369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Market data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EBB610-79B3-4FF7-9BA6-B51B7B602A51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3795973" y="2465228"/>
              <a:ext cx="1650145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762FCE-16A5-43F9-B11F-628ED84D73DD}"/>
                </a:ext>
              </a:extLst>
            </p:cNvPr>
            <p:cNvCxnSpPr>
              <a:stCxn id="6" idx="2"/>
              <a:endCxn id="5" idx="3"/>
            </p:cNvCxnSpPr>
            <p:nvPr/>
          </p:nvCxnSpPr>
          <p:spPr>
            <a:xfrm flipH="1">
              <a:off x="7060314" y="2463288"/>
              <a:ext cx="1197276" cy="1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ounded Rectangle 15">
              <a:extLst>
                <a:ext uri="{FF2B5EF4-FFF2-40B4-BE49-F238E27FC236}">
                  <a16:creationId xmlns:a16="http://schemas.microsoft.com/office/drawing/2014/main" id="{DD9FA8D9-19B1-4F00-8DE0-C6127AA71F60}"/>
                </a:ext>
              </a:extLst>
            </p:cNvPr>
            <p:cNvSpPr/>
            <p:nvPr/>
          </p:nvSpPr>
          <p:spPr>
            <a:xfrm>
              <a:off x="4739954" y="3326705"/>
              <a:ext cx="1331318" cy="80243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Sentiment Analysis</a:t>
              </a: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B210E660-EA70-408D-888B-839156E6BE93}"/>
                </a:ext>
              </a:extLst>
            </p:cNvPr>
            <p:cNvSpPr/>
            <p:nvPr/>
          </p:nvSpPr>
          <p:spPr>
            <a:xfrm>
              <a:off x="6407175" y="3326693"/>
              <a:ext cx="1489712" cy="80243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7DA148-7CE6-4851-B2F6-95EDA1824095}"/>
                </a:ext>
              </a:extLst>
            </p:cNvPr>
            <p:cNvSpPr/>
            <p:nvPr/>
          </p:nvSpPr>
          <p:spPr>
            <a:xfrm>
              <a:off x="3862874" y="4450703"/>
              <a:ext cx="5421086" cy="6251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 Neural Network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793D63-4883-43A2-B950-8FFBCE9E828A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5405613" y="2866448"/>
              <a:ext cx="847603" cy="460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089341-F5B8-4A4F-959A-F76A5B4358BB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253216" y="2866448"/>
              <a:ext cx="898815" cy="46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A6F62C-AC5A-4BD6-9BFD-8C77DD89CDBE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5405613" y="4129138"/>
              <a:ext cx="0" cy="32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C98D81-D46A-44E0-AA5F-2449D9AFE98C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7152031" y="4129126"/>
              <a:ext cx="0" cy="32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2FC85E-A45D-4799-ABE6-C99D3BCBBA2A}"/>
                </a:ext>
              </a:extLst>
            </p:cNvPr>
            <p:cNvSpPr/>
            <p:nvPr/>
          </p:nvSpPr>
          <p:spPr>
            <a:xfrm>
              <a:off x="5405613" y="5588632"/>
              <a:ext cx="2370989" cy="653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Price prediction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A9B55-E20E-4D68-A56D-3862FE179120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573417" y="5075854"/>
              <a:ext cx="17691" cy="512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27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E562-A972-4973-B7C4-1DF06865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2</a:t>
            </a:r>
          </a:p>
        </p:txBody>
      </p:sp>
      <p:pic>
        <p:nvPicPr>
          <p:cNvPr id="20" name="Content Placeholder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9DECB8-590C-4581-A4FB-705C4790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00623"/>
            <a:ext cx="7455939" cy="3020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3B146B-1301-4A13-B9C8-AB288402A9E9}"/>
              </a:ext>
            </a:extLst>
          </p:cNvPr>
          <p:cNvSpPr txBox="1"/>
          <p:nvPr/>
        </p:nvSpPr>
        <p:spPr>
          <a:xfrm>
            <a:off x="2064470" y="5514680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data + Market Sentiments data</a:t>
            </a:r>
          </a:p>
        </p:txBody>
      </p:sp>
    </p:spTree>
    <p:extLst>
      <p:ext uri="{BB962C8B-B14F-4D97-AF65-F5344CB8AC3E}">
        <p14:creationId xmlns:p14="http://schemas.microsoft.com/office/powerpoint/2010/main" val="2843093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4645</TotalTime>
  <Words>388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PowerPoint Presentation</vt:lpstr>
      <vt:lpstr>Overview</vt:lpstr>
      <vt:lpstr>What is an Investment Portfolio? </vt:lpstr>
      <vt:lpstr>What you need?</vt:lpstr>
      <vt:lpstr>How it works?</vt:lpstr>
      <vt:lpstr>Results 1</vt:lpstr>
      <vt:lpstr>Behavioral Finance </vt:lpstr>
      <vt:lpstr>Methodology</vt:lpstr>
      <vt:lpstr>Results 2</vt:lpstr>
      <vt:lpstr>Results 2 contd.</vt:lpstr>
      <vt:lpstr>Overall Flow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Akbar Fani</dc:creator>
  <cp:lastModifiedBy>Ali Akbar Fani</cp:lastModifiedBy>
  <cp:revision>53</cp:revision>
  <dcterms:created xsi:type="dcterms:W3CDTF">2018-12-07T17:25:01Z</dcterms:created>
  <dcterms:modified xsi:type="dcterms:W3CDTF">2018-12-10T22:51:57Z</dcterms:modified>
</cp:coreProperties>
</file>