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22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7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8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4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8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2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8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0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50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Intor to Python</a:t>
            </a:r>
            <a:br>
              <a:rPr lang="de-DE" dirty="0" smtClean="0"/>
            </a:br>
            <a:r>
              <a:rPr lang="de-DE" dirty="0" smtClean="0"/>
              <a:t>Lesson 3: Data Structures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28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Dooz 1.0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Implement dooz for only a single round</a:t>
            </a:r>
          </a:p>
          <a:p>
            <a:r>
              <a:rPr lang="de-DE" dirty="0" smtClean="0"/>
              <a:t>Use ‚x‘ for user1 and ‚o‘ for user2</a:t>
            </a:r>
          </a:p>
          <a:p>
            <a:r>
              <a:rPr lang="de-DE" dirty="0" smtClean="0"/>
              <a:t>User 1 starts the game and enters the row and then enters the column</a:t>
            </a:r>
          </a:p>
          <a:p>
            <a:r>
              <a:rPr lang="de-DE" dirty="0" smtClean="0"/>
              <a:t>User 2 does the same</a:t>
            </a:r>
          </a:p>
          <a:p>
            <a:r>
              <a:rPr lang="de-DE" dirty="0" smtClean="0"/>
              <a:t>Print the dooz table</a:t>
            </a:r>
          </a:p>
          <a:p>
            <a:pPr lvl="1"/>
            <a:r>
              <a:rPr lang="de-DE" dirty="0" smtClean="0"/>
              <a:t>Empty cells with „ „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Note the type of data returend by input()!</a:t>
            </a:r>
          </a:p>
          <a:p>
            <a:r>
              <a:rPr lang="de-DE" dirty="0" smtClean="0"/>
              <a:t>Note that index starts with zero</a:t>
            </a:r>
          </a:p>
          <a:p>
            <a:r>
              <a:rPr lang="de-DE" dirty="0" smtClean="0"/>
              <a:t>Initial the dooztable with single space stings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9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XGram 1.1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compound data structure that stores all data from the 1st version</a:t>
            </a:r>
          </a:p>
          <a:p>
            <a:r>
              <a:rPr lang="de-DE" dirty="0" smtClean="0"/>
              <a:t>Use tuples to pack image urls with the relevant posts</a:t>
            </a:r>
          </a:p>
          <a:p>
            <a:pPr lvl="1"/>
            <a:r>
              <a:rPr lang="de-DE" dirty="0" smtClean="0"/>
              <a:t>Check out the urls to find the relevant posts!</a:t>
            </a:r>
          </a:p>
          <a:p>
            <a:pPr lvl="1"/>
            <a:r>
              <a:rPr lang="de-DE" dirty="0" smtClean="0"/>
              <a:t>For posts that do not have an image set the url to empty string 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Read the name of the user from the input and print the last post including the url (if available)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44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A collection of objects</a:t>
            </a:r>
          </a:p>
          <a:p>
            <a:pPr lvl="1"/>
            <a:r>
              <a:rPr lang="de-DE" dirty="0" smtClean="0"/>
              <a:t>Object can have different types</a:t>
            </a:r>
          </a:p>
          <a:p>
            <a:r>
              <a:rPr lang="de-DE" dirty="0" smtClean="0"/>
              <a:t>Items are accessible through their index </a:t>
            </a:r>
          </a:p>
          <a:p>
            <a:pPr lvl="1"/>
            <a:r>
              <a:rPr lang="de-DE" dirty="0" smtClean="0"/>
              <a:t>Index starts from 0 </a:t>
            </a:r>
          </a:p>
          <a:p>
            <a:r>
              <a:rPr lang="de-DE" dirty="0" smtClean="0"/>
              <a:t>Items are seperated by comma „,“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Negative index: -1, -2, ...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Slice: [startIndex : stopIndex]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myList[1:3]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myList[:3]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myList[1:]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Check membership with „in“/“not in“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1 in myList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„Alice“ not in myList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6184" y="3591613"/>
            <a:ext cx="6090766" cy="8484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008829" y="3172120"/>
            <a:ext cx="1" cy="38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2376" y="28027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0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74614" y="3187838"/>
            <a:ext cx="1" cy="38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18161" y="28185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Mutability &amp; Order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de-DE" dirty="0" smtClean="0"/>
              <a:t>Lists &amp; Strings are both ordered becuased their eleemnts can be accessed by their position</a:t>
            </a:r>
          </a:p>
          <a:p>
            <a:pPr lvl="1"/>
            <a:r>
              <a:rPr lang="de-DE" dirty="0" smtClean="0"/>
              <a:t>myList[0]</a:t>
            </a:r>
          </a:p>
          <a:p>
            <a:pPr lvl="1"/>
            <a:r>
              <a:rPr lang="de-DE" dirty="0" smtClean="0"/>
              <a:t>myString= „Ali“</a:t>
            </a:r>
          </a:p>
          <a:p>
            <a:pPr lvl="2"/>
            <a:r>
              <a:rPr lang="de-DE" dirty="0" smtClean="0"/>
              <a:t>myString[0] </a:t>
            </a:r>
            <a:r>
              <a:rPr lang="de-DE" dirty="0" smtClean="0">
                <a:sym typeface="Wingdings" panose="05000000000000000000" pitchFamily="2" charset="2"/>
              </a:rPr>
              <a:t> „A“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Lists are mutable</a:t>
            </a:r>
          </a:p>
          <a:p>
            <a:pPr lvl="1"/>
            <a:r>
              <a:rPr lang="de-DE" dirty="0"/>
              <a:t>myList[0] = „one“</a:t>
            </a:r>
          </a:p>
          <a:p>
            <a:r>
              <a:rPr lang="de-DE" dirty="0"/>
              <a:t>Strings are immutable</a:t>
            </a:r>
          </a:p>
          <a:p>
            <a:pPr lvl="1"/>
            <a:r>
              <a:rPr lang="de-DE" dirty="0"/>
              <a:t>myString[0] = „a</a:t>
            </a:r>
            <a:r>
              <a:rPr lang="de-DE" dirty="0" smtClean="0"/>
              <a:t>“ </a:t>
            </a:r>
            <a:r>
              <a:rPr lang="de-DE" dirty="0" smtClean="0">
                <a:sym typeface="Wingdings" panose="05000000000000000000" pitchFamily="2" charset="2"/>
              </a:rPr>
              <a:t> Error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05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len(myList) </a:t>
            </a:r>
            <a:r>
              <a:rPr lang="de-DE" dirty="0">
                <a:sym typeface="Wingdings" panose="05000000000000000000" pitchFamily="2" charset="2"/>
              </a:rPr>
              <a:t> Number of elements</a:t>
            </a:r>
          </a:p>
          <a:p>
            <a:r>
              <a:rPr lang="en-US" dirty="0" smtClean="0"/>
              <a:t>max</a:t>
            </a:r>
            <a:r>
              <a:rPr lang="de-DE" dirty="0" smtClean="0"/>
              <a:t>(), min()</a:t>
            </a:r>
          </a:p>
          <a:p>
            <a:r>
              <a:rPr lang="de-DE" dirty="0" smtClean="0"/>
              <a:t>sorted()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myList.append(): add to end</a:t>
            </a:r>
          </a:p>
          <a:p>
            <a:r>
              <a:rPr lang="de-DE" dirty="0" smtClean="0"/>
              <a:t>myList.insert(pos, element)</a:t>
            </a:r>
          </a:p>
          <a:p>
            <a:r>
              <a:rPr lang="de-DE" dirty="0" smtClean="0"/>
              <a:t>+ or extend()</a:t>
            </a:r>
          </a:p>
          <a:p>
            <a:r>
              <a:rPr lang="de-DE" dirty="0" smtClean="0"/>
              <a:t>remove(element)</a:t>
            </a:r>
            <a:endParaRPr lang="fa-IR" dirty="0" smtClean="0"/>
          </a:p>
          <a:p>
            <a:pPr lvl="1"/>
            <a:r>
              <a:rPr lang="en-US" dirty="0" smtClean="0"/>
              <a:t>What happens with duplicate elements</a:t>
            </a:r>
            <a:r>
              <a:rPr lang="de-DE" dirty="0"/>
              <a:t>?</a:t>
            </a:r>
            <a:endParaRPr lang="fa-IR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3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XGram 1.0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You are going to develop the next generation of Instagram called „XGram„.</a:t>
            </a:r>
          </a:p>
          <a:p>
            <a:r>
              <a:rPr lang="de-DE" dirty="0" smtClean="0"/>
              <a:t>For this challenge write </a:t>
            </a:r>
            <a:r>
              <a:rPr lang="en-US" dirty="0"/>
              <a:t>5</a:t>
            </a:r>
            <a:r>
              <a:rPr lang="de-DE" dirty="0" smtClean="0"/>
              <a:t> lists</a:t>
            </a:r>
          </a:p>
          <a:p>
            <a:pPr lvl="1"/>
            <a:r>
              <a:rPr lang="de-DE" dirty="0" smtClean="0"/>
              <a:t>Users: Alice, Bob</a:t>
            </a:r>
          </a:p>
          <a:p>
            <a:pPr lvl="1"/>
            <a:r>
              <a:rPr lang="de-DE" dirty="0" smtClean="0"/>
              <a:t>postsAlice :Wow! Iam finally in Karlsruhe!, Great music @ AKK</a:t>
            </a:r>
          </a:p>
          <a:p>
            <a:pPr lvl="1"/>
            <a:r>
              <a:rPr lang="de-DE" dirty="0" smtClean="0"/>
              <a:t>postsBob: Great time at python class!</a:t>
            </a:r>
          </a:p>
          <a:p>
            <a:pPr lvl="1"/>
            <a:r>
              <a:rPr lang="de-DE" dirty="0"/>
              <a:t>imgsAlice: </a:t>
            </a:r>
            <a:r>
              <a:rPr lang="de-DE" dirty="0" smtClean="0"/>
              <a:t>shorturl.at/chDUX, shorturl.at/aorP1 </a:t>
            </a:r>
          </a:p>
          <a:p>
            <a:pPr lvl="1"/>
            <a:r>
              <a:rPr lang="de-DE" dirty="0" smtClean="0"/>
              <a:t>imgsBob:</a:t>
            </a:r>
            <a:r>
              <a:rPr lang="fa-IR" dirty="0" smtClean="0"/>
              <a:t> </a:t>
            </a:r>
            <a:r>
              <a:rPr lang="de-DE" dirty="0"/>
              <a:t> </a:t>
            </a:r>
            <a:r>
              <a:rPr lang="de-DE" dirty="0" smtClean="0"/>
              <a:t>shorturl.at/wxFLR 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Add a new message to postBob</a:t>
            </a:r>
          </a:p>
          <a:p>
            <a:pPr lvl="1"/>
            <a:r>
              <a:rPr lang="de-DE" dirty="0" smtClean="0"/>
              <a:t>I just learned about lists!</a:t>
            </a:r>
          </a:p>
          <a:p>
            <a:r>
              <a:rPr lang="de-DE" dirty="0" smtClean="0"/>
              <a:t>add oldPostsAlice to the beginning of postsAlice</a:t>
            </a:r>
          </a:p>
          <a:p>
            <a:pPr lvl="1"/>
            <a:r>
              <a:rPr lang="de-DE" dirty="0" smtClean="0"/>
              <a:t>oldPostsAlice=[„Got the ticket“, „On my way to Karlsruhe“]</a:t>
            </a:r>
          </a:p>
          <a:p>
            <a:r>
              <a:rPr lang="de-DE" dirty="0" smtClean="0"/>
              <a:t>Print last two posts of Alice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3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Tuples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Immutable sequance of elements</a:t>
            </a:r>
          </a:p>
          <a:p>
            <a:r>
              <a:rPr lang="de-DE" dirty="0" smtClean="0"/>
              <a:t>Packing &amp; Unpacking data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9565" y="3517827"/>
            <a:ext cx="3191320" cy="1047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58" y="5076753"/>
            <a:ext cx="651600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Mutable unordered collection of data</a:t>
            </a:r>
          </a:p>
          <a:p>
            <a:r>
              <a:rPr lang="de-DE" dirty="0" smtClean="0"/>
              <a:t>Items are unique</a:t>
            </a:r>
          </a:p>
          <a:p>
            <a:r>
              <a:rPr lang="de-DE" dirty="0" smtClean="0"/>
              <a:t>Create a grocery list out of</a:t>
            </a:r>
          </a:p>
          <a:p>
            <a:pPr lvl="1"/>
            <a:r>
              <a:rPr lang="de-DE" dirty="0" smtClean="0"/>
              <a:t>set([„milk“, „apple“, „orange“, „milk“])</a:t>
            </a:r>
          </a:p>
          <a:p>
            <a:r>
              <a:rPr lang="de-DE" dirty="0" smtClean="0"/>
              <a:t>set([1,2,3]) – set([2,3])</a:t>
            </a:r>
          </a:p>
          <a:p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intersection()</a:t>
            </a:r>
          </a:p>
          <a:p>
            <a:r>
              <a:rPr lang="de-DE" dirty="0" smtClean="0"/>
              <a:t>issubset()</a:t>
            </a:r>
          </a:p>
          <a:p>
            <a:r>
              <a:rPr lang="de-DE" dirty="0" smtClean="0"/>
              <a:t>union()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13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Dictionaries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is a mutable data type that stores mappings of unique keys to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myDict</a:t>
            </a:r>
            <a:r>
              <a:rPr lang="en-US" dirty="0" smtClean="0"/>
              <a:t> = {key1:value1, key2:value2, …}</a:t>
            </a:r>
          </a:p>
          <a:p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544739"/>
            <a:ext cx="5194300" cy="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Compound Data Structures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100" y="2498653"/>
            <a:ext cx="5184775" cy="136221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2337" y="2418030"/>
            <a:ext cx="5194300" cy="999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3860873"/>
            <a:ext cx="5184775" cy="47521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543"/>
              </p:ext>
            </p:extLst>
          </p:nvPr>
        </p:nvGraphicFramePr>
        <p:xfrm>
          <a:off x="6877050" y="3860872"/>
          <a:ext cx="3533776" cy="15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52">
                  <a:extLst>
                    <a:ext uri="{9D8B030D-6E8A-4147-A177-3AD203B41FA5}">
                      <a16:colId xmlns:a16="http://schemas.microsoft.com/office/drawing/2014/main" val="3869937945"/>
                    </a:ext>
                  </a:extLst>
                </a:gridCol>
                <a:gridCol w="889752">
                  <a:extLst>
                    <a:ext uri="{9D8B030D-6E8A-4147-A177-3AD203B41FA5}">
                      <a16:colId xmlns:a16="http://schemas.microsoft.com/office/drawing/2014/main" val="1023497666"/>
                    </a:ext>
                  </a:extLst>
                </a:gridCol>
                <a:gridCol w="889752">
                  <a:extLst>
                    <a:ext uri="{9D8B030D-6E8A-4147-A177-3AD203B41FA5}">
                      <a16:colId xmlns:a16="http://schemas.microsoft.com/office/drawing/2014/main" val="3038531748"/>
                    </a:ext>
                  </a:extLst>
                </a:gridCol>
                <a:gridCol w="864520">
                  <a:extLst>
                    <a:ext uri="{9D8B030D-6E8A-4147-A177-3AD203B41FA5}">
                      <a16:colId xmlns:a16="http://schemas.microsoft.com/office/drawing/2014/main" val="4149473285"/>
                    </a:ext>
                  </a:extLst>
                </a:gridCol>
              </a:tblGrid>
              <a:tr h="38984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none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de-DE" u="non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none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de-DE" u="non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none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de-DE" u="non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110466"/>
                  </a:ext>
                </a:extLst>
              </a:tr>
              <a:tr h="38984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</a:t>
                      </a:r>
                      <a:endParaRPr lang="de-DE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</a:t>
                      </a:r>
                      <a:endParaRPr lang="de-DE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8468583"/>
                  </a:ext>
                </a:extLst>
              </a:tr>
              <a:tr h="38984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15955"/>
                  </a:ext>
                </a:extLst>
              </a:tr>
              <a:tr h="38984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9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21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486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Tahoma</vt:lpstr>
      <vt:lpstr>Wingdings</vt:lpstr>
      <vt:lpstr>Wingdings 2</vt:lpstr>
      <vt:lpstr>Quotable</vt:lpstr>
      <vt:lpstr>Intor to Python Lesson 3: Data Structures</vt:lpstr>
      <vt:lpstr>List</vt:lpstr>
      <vt:lpstr>Mutability &amp; Order</vt:lpstr>
      <vt:lpstr>List Methods</vt:lpstr>
      <vt:lpstr>XGram 1.0 </vt:lpstr>
      <vt:lpstr>Tuples</vt:lpstr>
      <vt:lpstr>Sets</vt:lpstr>
      <vt:lpstr>Dictionaries</vt:lpstr>
      <vt:lpstr>Compound Data Structures</vt:lpstr>
      <vt:lpstr>Dooz 1.0</vt:lpstr>
      <vt:lpstr>XGram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Intor to Python</dc:title>
  <dc:creator>Ali Ahari</dc:creator>
  <cp:lastModifiedBy>Ali Ahari</cp:lastModifiedBy>
  <cp:revision>18</cp:revision>
  <dcterms:created xsi:type="dcterms:W3CDTF">2019-10-27T06:07:43Z</dcterms:created>
  <dcterms:modified xsi:type="dcterms:W3CDTF">2019-10-27T09:39:03Z</dcterms:modified>
</cp:coreProperties>
</file>