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Proxima Nova Semibold"/>
      <p:regular r:id="rId26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ETb5FXRpMC1R8zRiViAcfs0Ue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5AFD1D-05F2-4ADB-9869-128140D00FF8}">
  <a:tblStyle styleId="{EB5AFD1D-05F2-4ADB-9869-128140D00F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Semibold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ProximaNovaSemibold-boldItalic.fntdata"/><Relationship Id="rId27" Type="http://schemas.openxmlformats.org/officeDocument/2006/relationships/font" Target="fonts/ProximaNova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95baa3775_1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195baa3775_1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1195baa3775_1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9707d8ed0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9707d8ed0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19707d8ed0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9707d8ed0_4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9707d8ed0_4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19707d8ed0_4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95baa3775_1_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195baa3775_1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9707d8ed0_4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19707d8ed0_4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95baa3775_1_3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398" name="Google Shape;398;g1195baa3775_1_3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95baa3775_1_4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95baa3775_1_4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195baa3775_1_4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95baa3775_1_4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195baa3775_1_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4dd5d19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4dd5d19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1a4dd5d19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707d8ed0_4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19707d8ed0_4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9d7e5267f_3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19d7e5267f_3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5baa3775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195baa3775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920842482_6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1920842482_6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920842482_6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1920842482_6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9707d8ed0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9707d8ed0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19707d8ed0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1"/>
          <p:cNvSpPr txBox="1"/>
          <p:nvPr>
            <p:ph type="title"/>
          </p:nvPr>
        </p:nvSpPr>
        <p:spPr>
          <a:xfrm>
            <a:off x="988758" y="546416"/>
            <a:ext cx="102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lank">
  <p:cSld name="8_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/>
          <p:nvPr>
            <p:ph idx="2" type="pic"/>
          </p:nvPr>
        </p:nvSpPr>
        <p:spPr>
          <a:xfrm>
            <a:off x="1" y="4516850"/>
            <a:ext cx="12192000" cy="23412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2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2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988758" y="546416"/>
            <a:ext cx="102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3"/>
          <p:cNvSpPr txBox="1"/>
          <p:nvPr>
            <p:ph type="title"/>
          </p:nvPr>
        </p:nvSpPr>
        <p:spPr>
          <a:xfrm>
            <a:off x="988758" y="546416"/>
            <a:ext cx="102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988758" y="546416"/>
            <a:ext cx="102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roxima Nova Semibold"/>
              <a:buNone/>
              <a:defRPr i="0" sz="48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i="0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988758" y="1825625"/>
            <a:ext cx="10214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Char char="•"/>
              <a:defRPr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  <a:defRPr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•"/>
              <a:defRPr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20"/>
          <p:cNvPicPr preferRelativeResize="0"/>
          <p:nvPr/>
        </p:nvPicPr>
        <p:blipFill rotWithShape="1">
          <a:blip r:embed="rId1">
            <a:alphaModFix/>
          </a:blip>
          <a:srcRect b="12967" l="12914" r="13873" t="12974"/>
          <a:stretch/>
        </p:blipFill>
        <p:spPr>
          <a:xfrm>
            <a:off x="11203241" y="211424"/>
            <a:ext cx="661342" cy="7312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5baa3775_1_104"/>
          <p:cNvSpPr/>
          <p:nvPr/>
        </p:nvSpPr>
        <p:spPr>
          <a:xfrm>
            <a:off x="4638700" y="0"/>
            <a:ext cx="7553400" cy="6858000"/>
          </a:xfrm>
          <a:prstGeom prst="rect">
            <a:avLst/>
          </a:prstGeom>
          <a:solidFill>
            <a:srgbClr val="FF5A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58" name="Google Shape;58;g1195baa3775_1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19225" y="1920613"/>
            <a:ext cx="5708250" cy="32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1195baa3775_1_104"/>
          <p:cNvSpPr txBox="1"/>
          <p:nvPr>
            <p:ph type="ctrTitle"/>
          </p:nvPr>
        </p:nvSpPr>
        <p:spPr>
          <a:xfrm>
            <a:off x="5006923" y="3279850"/>
            <a:ext cx="7038000" cy="18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Airbnb Price Prediction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60" name="Google Shape;60;g1195baa3775_1_104"/>
          <p:cNvCxnSpPr/>
          <p:nvPr/>
        </p:nvCxnSpPr>
        <p:spPr>
          <a:xfrm>
            <a:off x="10977431" y="5179418"/>
            <a:ext cx="9354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61" name="Google Shape;61;g1195baa3775_1_104"/>
          <p:cNvSpPr txBox="1"/>
          <p:nvPr/>
        </p:nvSpPr>
        <p:spPr>
          <a:xfrm>
            <a:off x="9678833" y="5611611"/>
            <a:ext cx="23661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March</a:t>
            </a:r>
            <a:r>
              <a:rPr i="0" lang="en-US" sz="15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14</a:t>
            </a:r>
            <a:r>
              <a:rPr i="0" lang="en-US" sz="15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202</a:t>
            </a:r>
            <a:r>
              <a:rPr lang="en-U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g1195baa3775_1_104"/>
          <p:cNvSpPr txBox="1"/>
          <p:nvPr/>
        </p:nvSpPr>
        <p:spPr>
          <a:xfrm>
            <a:off x="5541525" y="5228800"/>
            <a:ext cx="6509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Team 7: Ali Ahmad, Haider Waseem, </a:t>
            </a: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Jiayi Du, </a:t>
            </a: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Lincy Qin, Samantha Wang  </a:t>
            </a:r>
            <a:endParaRPr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&#10;&#10;Description automatically generated" id="63" name="Google Shape;63;g1195baa3775_1_104"/>
          <p:cNvPicPr preferRelativeResize="0"/>
          <p:nvPr/>
        </p:nvPicPr>
        <p:blipFill rotWithShape="1">
          <a:blip r:embed="rId4">
            <a:alphaModFix amt="33000"/>
          </a:blip>
          <a:srcRect b="28294" l="50088" r="27746" t="0"/>
          <a:stretch/>
        </p:blipFill>
        <p:spPr>
          <a:xfrm>
            <a:off x="4638700" y="301625"/>
            <a:ext cx="3678925" cy="667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9707d8ed0_5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g119707d8ed0_5_0"/>
          <p:cNvSpPr txBox="1"/>
          <p:nvPr>
            <p:ph type="title"/>
          </p:nvPr>
        </p:nvSpPr>
        <p:spPr>
          <a:xfrm>
            <a:off x="539496" y="274320"/>
            <a:ext cx="10214400" cy="74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Feature Engineering</a:t>
            </a:r>
            <a:endParaRPr sz="2200"/>
          </a:p>
        </p:txBody>
      </p:sp>
      <p:pic>
        <p:nvPicPr>
          <p:cNvPr id="304" name="Google Shape;304;g119707d8ed0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575" y="1252900"/>
            <a:ext cx="4609001" cy="37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119707d8ed0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38" y="1252891"/>
            <a:ext cx="5197883" cy="475633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19707d8ed0_5_0"/>
          <p:cNvSpPr/>
          <p:nvPr/>
        </p:nvSpPr>
        <p:spPr>
          <a:xfrm>
            <a:off x="0" y="6607469"/>
            <a:ext cx="1500300" cy="231600"/>
          </a:xfrm>
          <a:prstGeom prst="homePlate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g119707d8ed0_5_0"/>
          <p:cNvSpPr/>
          <p:nvPr/>
        </p:nvSpPr>
        <p:spPr>
          <a:xfrm>
            <a:off x="1198292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5A5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19707d8ed0_5_0"/>
          <p:cNvSpPr txBox="1"/>
          <p:nvPr/>
        </p:nvSpPr>
        <p:spPr>
          <a:xfrm>
            <a:off x="1198300" y="6588638"/>
            <a:ext cx="1356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Engineering</a:t>
            </a:r>
            <a:endParaRPr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g119707d8ed0_5_0"/>
          <p:cNvSpPr/>
          <p:nvPr/>
        </p:nvSpPr>
        <p:spPr>
          <a:xfrm>
            <a:off x="2437378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19707d8ed0_5_0"/>
          <p:cNvSpPr txBox="1"/>
          <p:nvPr/>
        </p:nvSpPr>
        <p:spPr>
          <a:xfrm>
            <a:off x="2626321" y="6588657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g119707d8ed0_5_0"/>
          <p:cNvSpPr/>
          <p:nvPr/>
        </p:nvSpPr>
        <p:spPr>
          <a:xfrm>
            <a:off x="3676649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19707d8ed0_5_0"/>
          <p:cNvSpPr txBox="1"/>
          <p:nvPr/>
        </p:nvSpPr>
        <p:spPr>
          <a:xfrm>
            <a:off x="3865873" y="658855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Economic Value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g119707d8ed0_5_0"/>
          <p:cNvSpPr/>
          <p:nvPr/>
        </p:nvSpPr>
        <p:spPr>
          <a:xfrm>
            <a:off x="4916105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19707d8ed0_5_0"/>
          <p:cNvSpPr txBox="1"/>
          <p:nvPr/>
        </p:nvSpPr>
        <p:spPr>
          <a:xfrm>
            <a:off x="5139928" y="658860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g119707d8ed0_5_0"/>
          <p:cNvSpPr txBox="1"/>
          <p:nvPr/>
        </p:nvSpPr>
        <p:spPr>
          <a:xfrm>
            <a:off x="428075" y="6553900"/>
            <a:ext cx="5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g119707d8ed0_5_0"/>
          <p:cNvSpPr txBox="1"/>
          <p:nvPr/>
        </p:nvSpPr>
        <p:spPr>
          <a:xfrm>
            <a:off x="6782675" y="5265950"/>
            <a:ext cx="432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Proxima Nova"/>
                <a:ea typeface="Proxima Nova"/>
                <a:cs typeface="Proxima Nova"/>
                <a:sym typeface="Proxima Nova"/>
              </a:rPr>
              <a:t>Variance Explained by 3 Principal Components: 84.6%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9707d8ed0_4_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g119707d8ed0_4_57"/>
          <p:cNvSpPr txBox="1"/>
          <p:nvPr>
            <p:ph type="title"/>
          </p:nvPr>
        </p:nvSpPr>
        <p:spPr>
          <a:xfrm>
            <a:off x="539496" y="274320"/>
            <a:ext cx="10214400" cy="74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Feature Engineering</a:t>
            </a:r>
            <a:endParaRPr sz="3300"/>
          </a:p>
        </p:txBody>
      </p:sp>
      <p:sp>
        <p:nvSpPr>
          <p:cNvPr id="324" name="Google Shape;324;g119707d8ed0_4_57"/>
          <p:cNvSpPr/>
          <p:nvPr/>
        </p:nvSpPr>
        <p:spPr>
          <a:xfrm>
            <a:off x="0" y="6607469"/>
            <a:ext cx="1500300" cy="231600"/>
          </a:xfrm>
          <a:prstGeom prst="homePlate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g119707d8ed0_4_57"/>
          <p:cNvSpPr/>
          <p:nvPr/>
        </p:nvSpPr>
        <p:spPr>
          <a:xfrm>
            <a:off x="1198292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5A5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19707d8ed0_4_57"/>
          <p:cNvSpPr txBox="1"/>
          <p:nvPr/>
        </p:nvSpPr>
        <p:spPr>
          <a:xfrm>
            <a:off x="1198300" y="6588638"/>
            <a:ext cx="1356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Engineering</a:t>
            </a:r>
            <a:endParaRPr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g119707d8ed0_4_57"/>
          <p:cNvSpPr/>
          <p:nvPr/>
        </p:nvSpPr>
        <p:spPr>
          <a:xfrm>
            <a:off x="2437378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19707d8ed0_4_57"/>
          <p:cNvSpPr txBox="1"/>
          <p:nvPr/>
        </p:nvSpPr>
        <p:spPr>
          <a:xfrm>
            <a:off x="2626321" y="6588657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g119707d8ed0_4_57"/>
          <p:cNvSpPr/>
          <p:nvPr/>
        </p:nvSpPr>
        <p:spPr>
          <a:xfrm>
            <a:off x="3676649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19707d8ed0_4_57"/>
          <p:cNvSpPr txBox="1"/>
          <p:nvPr/>
        </p:nvSpPr>
        <p:spPr>
          <a:xfrm>
            <a:off x="3865873" y="658855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Economic Value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g119707d8ed0_4_57"/>
          <p:cNvSpPr/>
          <p:nvPr/>
        </p:nvSpPr>
        <p:spPr>
          <a:xfrm>
            <a:off x="4916105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19707d8ed0_4_57"/>
          <p:cNvSpPr txBox="1"/>
          <p:nvPr/>
        </p:nvSpPr>
        <p:spPr>
          <a:xfrm>
            <a:off x="5139928" y="658860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g119707d8ed0_4_57"/>
          <p:cNvSpPr txBox="1"/>
          <p:nvPr/>
        </p:nvSpPr>
        <p:spPr>
          <a:xfrm>
            <a:off x="428075" y="6553900"/>
            <a:ext cx="5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4" name="Google Shape;334;g119707d8ed0_4_57"/>
          <p:cNvGrpSpPr/>
          <p:nvPr/>
        </p:nvGrpSpPr>
        <p:grpSpPr>
          <a:xfrm>
            <a:off x="332252" y="1023137"/>
            <a:ext cx="4844690" cy="5414308"/>
            <a:chOff x="2554289" y="921350"/>
            <a:chExt cx="4496649" cy="5298276"/>
          </a:xfrm>
        </p:grpSpPr>
        <p:pic>
          <p:nvPicPr>
            <p:cNvPr id="335" name="Google Shape;335;g119707d8ed0_4_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54289" y="921350"/>
              <a:ext cx="4496649" cy="5298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g119707d8ed0_4_57"/>
            <p:cNvPicPr preferRelativeResize="0"/>
            <p:nvPr/>
          </p:nvPicPr>
          <p:blipFill rotWithShape="1">
            <a:blip r:embed="rId4">
              <a:alphaModFix/>
            </a:blip>
            <a:srcRect b="4129" l="5496" r="15421" t="2864"/>
            <a:stretch/>
          </p:blipFill>
          <p:spPr>
            <a:xfrm>
              <a:off x="2828150" y="3192337"/>
              <a:ext cx="1211301" cy="147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g119707d8ed0_4_5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28150" y="4667425"/>
              <a:ext cx="1356000" cy="14125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" name="Google Shape;338;g119707d8ed0_4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2050" y="1023125"/>
            <a:ext cx="5167086" cy="533322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19707d8ed0_4_57"/>
          <p:cNvSpPr/>
          <p:nvPr/>
        </p:nvSpPr>
        <p:spPr>
          <a:xfrm>
            <a:off x="3865875" y="2965150"/>
            <a:ext cx="174000" cy="183300"/>
          </a:xfrm>
          <a:prstGeom prst="diamond">
            <a:avLst/>
          </a:prstGeom>
          <a:solidFill>
            <a:srgbClr val="FF5A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g119707d8ed0_4_57"/>
          <p:cNvCxnSpPr>
            <a:stCxn id="339" idx="3"/>
            <a:endCxn id="341" idx="1"/>
          </p:cNvCxnSpPr>
          <p:nvPr/>
        </p:nvCxnSpPr>
        <p:spPr>
          <a:xfrm flipH="1" rot="10800000">
            <a:off x="4039875" y="3054400"/>
            <a:ext cx="297300" cy="2400"/>
          </a:xfrm>
          <a:prstGeom prst="straightConnector1">
            <a:avLst/>
          </a:prstGeom>
          <a:noFill/>
          <a:ln cap="flat" cmpd="sng" w="9525">
            <a:solidFill>
              <a:srgbClr val="FF5A5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g119707d8ed0_4_57"/>
          <p:cNvSpPr txBox="1"/>
          <p:nvPr/>
        </p:nvSpPr>
        <p:spPr>
          <a:xfrm>
            <a:off x="4337175" y="2869750"/>
            <a:ext cx="178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rPr>
              <a:t>The Loop</a:t>
            </a:r>
            <a:endParaRPr b="1" sz="1200">
              <a:solidFill>
                <a:srgbClr val="FF5A5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95baa3775_1_353"/>
          <p:cNvSpPr txBox="1"/>
          <p:nvPr>
            <p:ph idx="12" type="sldNum"/>
          </p:nvPr>
        </p:nvSpPr>
        <p:spPr>
          <a:xfrm>
            <a:off x="8921125" y="63389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g1195baa3775_1_353"/>
          <p:cNvSpPr txBox="1"/>
          <p:nvPr>
            <p:ph type="title"/>
          </p:nvPr>
        </p:nvSpPr>
        <p:spPr>
          <a:xfrm>
            <a:off x="557406" y="278140"/>
            <a:ext cx="110772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-US" sz="3300"/>
              <a:t>Modeling</a:t>
            </a:r>
            <a:endParaRPr/>
          </a:p>
        </p:txBody>
      </p:sp>
      <p:sp>
        <p:nvSpPr>
          <p:cNvPr id="348" name="Google Shape;348;g1195baa3775_1_353"/>
          <p:cNvSpPr/>
          <p:nvPr/>
        </p:nvSpPr>
        <p:spPr>
          <a:xfrm>
            <a:off x="0" y="6607469"/>
            <a:ext cx="1500300" cy="231600"/>
          </a:xfrm>
          <a:prstGeom prst="homePlate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g1195baa3775_1_353"/>
          <p:cNvSpPr/>
          <p:nvPr/>
        </p:nvSpPr>
        <p:spPr>
          <a:xfrm>
            <a:off x="1198292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195baa3775_1_353"/>
          <p:cNvSpPr txBox="1"/>
          <p:nvPr/>
        </p:nvSpPr>
        <p:spPr>
          <a:xfrm>
            <a:off x="1198300" y="6588600"/>
            <a:ext cx="1356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Engineering</a:t>
            </a:r>
            <a:endParaRPr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1" name="Google Shape;351;g1195baa3775_1_353"/>
          <p:cNvSpPr/>
          <p:nvPr/>
        </p:nvSpPr>
        <p:spPr>
          <a:xfrm>
            <a:off x="2437378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5A5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195baa3775_1_353"/>
          <p:cNvSpPr txBox="1"/>
          <p:nvPr/>
        </p:nvSpPr>
        <p:spPr>
          <a:xfrm>
            <a:off x="2626321" y="6588657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g1195baa3775_1_353"/>
          <p:cNvSpPr/>
          <p:nvPr/>
        </p:nvSpPr>
        <p:spPr>
          <a:xfrm>
            <a:off x="3676649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195baa3775_1_353"/>
          <p:cNvSpPr txBox="1"/>
          <p:nvPr/>
        </p:nvSpPr>
        <p:spPr>
          <a:xfrm>
            <a:off x="3865873" y="658855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Economic Value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5" name="Google Shape;355;g1195baa3775_1_353"/>
          <p:cNvSpPr/>
          <p:nvPr/>
        </p:nvSpPr>
        <p:spPr>
          <a:xfrm>
            <a:off x="4916105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195baa3775_1_353"/>
          <p:cNvSpPr txBox="1"/>
          <p:nvPr/>
        </p:nvSpPr>
        <p:spPr>
          <a:xfrm>
            <a:off x="5139928" y="658860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g1195baa3775_1_353"/>
          <p:cNvSpPr txBox="1"/>
          <p:nvPr/>
        </p:nvSpPr>
        <p:spPr>
          <a:xfrm>
            <a:off x="428075" y="6553900"/>
            <a:ext cx="5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58" name="Google Shape;358;g1195baa3775_1_353"/>
          <p:cNvGraphicFramePr/>
          <p:nvPr/>
        </p:nvGraphicFramePr>
        <p:xfrm>
          <a:off x="598813" y="1229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{EB5AFD1D-05F2-4ADB-9869-128140D00FF8}</a:tableStyleId>
              </a:tblPr>
              <a:tblGrid>
                <a:gridCol w="1982575"/>
                <a:gridCol w="909950"/>
                <a:gridCol w="896825"/>
                <a:gridCol w="896825"/>
                <a:gridCol w="896825"/>
              </a:tblGrid>
              <a:tr h="78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Model</a:t>
                      </a:r>
                      <a:endParaRPr sz="1100">
                        <a:solidFill>
                          <a:schemeClr val="lt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Train RMSE</a:t>
                      </a:r>
                      <a:endParaRPr sz="1100">
                        <a:solidFill>
                          <a:schemeClr val="lt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Validation</a:t>
                      </a:r>
                      <a:endParaRPr sz="1100">
                        <a:solidFill>
                          <a:schemeClr val="lt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RMSE</a:t>
                      </a:r>
                      <a:endParaRPr sz="1100">
                        <a:solidFill>
                          <a:schemeClr val="lt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CV RMSE</a:t>
                      </a:r>
                      <a:endParaRPr sz="1100">
                        <a:solidFill>
                          <a:schemeClr val="lt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Test RMSE</a:t>
                      </a:r>
                      <a:endParaRPr sz="1100">
                        <a:solidFill>
                          <a:schemeClr val="lt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40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Decision Tree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126.44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148.06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179.46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190.05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0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Linear Regression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149.71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144.32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154.94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185.18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Gradient Boosting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28.43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125.18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150.89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176.36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XGBoost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30.64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118.96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129.91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156.04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Random Forest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64.55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118.72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129.13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156.96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0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Multi-layer Perceptron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124.20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124.76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152.53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165.00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Voting (RF + XGB)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43.21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116.40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127.88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155.01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0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Voting (XGB + MLP)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72.17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114.29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129.86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154.55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2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Voting (RF + XGB + MLP)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66.01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113.09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127.44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153.36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359" name="Google Shape;359;g1195baa3775_1_353"/>
          <p:cNvPicPr preferRelativeResize="0"/>
          <p:nvPr/>
        </p:nvPicPr>
        <p:blipFill rotWithShape="1">
          <a:blip r:embed="rId3">
            <a:alphaModFix/>
          </a:blip>
          <a:srcRect b="51805" l="0" r="3493" t="1969"/>
          <a:stretch/>
        </p:blipFill>
        <p:spPr>
          <a:xfrm>
            <a:off x="6438775" y="1828925"/>
            <a:ext cx="5293549" cy="397657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195baa3775_1_353"/>
          <p:cNvSpPr txBox="1"/>
          <p:nvPr/>
        </p:nvSpPr>
        <p:spPr>
          <a:xfrm>
            <a:off x="8009050" y="1156425"/>
            <a:ext cx="333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 Feature Importance</a:t>
            </a:r>
            <a:endParaRPr b="1" sz="15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g119707d8ed0_4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37" y="960563"/>
            <a:ext cx="2195426" cy="21954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119707d8ed0_4_125"/>
          <p:cNvSpPr txBox="1"/>
          <p:nvPr>
            <p:ph idx="12" type="sldNum"/>
          </p:nvPr>
        </p:nvSpPr>
        <p:spPr>
          <a:xfrm>
            <a:off x="8946600" y="63389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g119707d8ed0_4_125"/>
          <p:cNvSpPr txBox="1"/>
          <p:nvPr>
            <p:ph type="title"/>
          </p:nvPr>
        </p:nvSpPr>
        <p:spPr>
          <a:xfrm>
            <a:off x="539406" y="278140"/>
            <a:ext cx="110772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-US" sz="3300">
                <a:solidFill>
                  <a:srgbClr val="FF5A5F"/>
                </a:solidFill>
              </a:rPr>
              <a:t>Economic Value</a:t>
            </a:r>
            <a:endParaRPr sz="3300"/>
          </a:p>
        </p:txBody>
      </p:sp>
      <p:sp>
        <p:nvSpPr>
          <p:cNvPr id="368" name="Google Shape;368;g119707d8ed0_4_125"/>
          <p:cNvSpPr/>
          <p:nvPr/>
        </p:nvSpPr>
        <p:spPr>
          <a:xfrm>
            <a:off x="0" y="6607469"/>
            <a:ext cx="1500300" cy="231600"/>
          </a:xfrm>
          <a:prstGeom prst="homePlate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g119707d8ed0_4_125"/>
          <p:cNvSpPr/>
          <p:nvPr/>
        </p:nvSpPr>
        <p:spPr>
          <a:xfrm>
            <a:off x="1198292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19707d8ed0_4_125"/>
          <p:cNvSpPr txBox="1"/>
          <p:nvPr/>
        </p:nvSpPr>
        <p:spPr>
          <a:xfrm>
            <a:off x="1198300" y="6588600"/>
            <a:ext cx="1356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Engineering</a:t>
            </a:r>
            <a:endParaRPr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g119707d8ed0_4_125"/>
          <p:cNvSpPr/>
          <p:nvPr/>
        </p:nvSpPr>
        <p:spPr>
          <a:xfrm>
            <a:off x="2437378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19707d8ed0_4_125"/>
          <p:cNvSpPr txBox="1"/>
          <p:nvPr/>
        </p:nvSpPr>
        <p:spPr>
          <a:xfrm>
            <a:off x="2626321" y="6588657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g119707d8ed0_4_125"/>
          <p:cNvSpPr/>
          <p:nvPr/>
        </p:nvSpPr>
        <p:spPr>
          <a:xfrm>
            <a:off x="3676649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5A5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19707d8ed0_4_125"/>
          <p:cNvSpPr txBox="1"/>
          <p:nvPr/>
        </p:nvSpPr>
        <p:spPr>
          <a:xfrm>
            <a:off x="3865873" y="658855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Economic Value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g119707d8ed0_4_125"/>
          <p:cNvSpPr/>
          <p:nvPr/>
        </p:nvSpPr>
        <p:spPr>
          <a:xfrm>
            <a:off x="4916105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19707d8ed0_4_125"/>
          <p:cNvSpPr txBox="1"/>
          <p:nvPr/>
        </p:nvSpPr>
        <p:spPr>
          <a:xfrm>
            <a:off x="5139928" y="658860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g119707d8ed0_4_125"/>
          <p:cNvSpPr txBox="1"/>
          <p:nvPr/>
        </p:nvSpPr>
        <p:spPr>
          <a:xfrm>
            <a:off x="428075" y="6553900"/>
            <a:ext cx="5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g119707d8ed0_4_125"/>
          <p:cNvSpPr txBox="1"/>
          <p:nvPr/>
        </p:nvSpPr>
        <p:spPr>
          <a:xfrm>
            <a:off x="2982550" y="1268325"/>
            <a:ext cx="714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Proxima Nova"/>
                <a:ea typeface="Proxima Nova"/>
                <a:cs typeface="Proxima Nova"/>
                <a:sym typeface="Proxima Nova"/>
              </a:rPr>
              <a:t>A new host may be looking to sublease their house, but are new to the market. Our recommendation engine would offer a suggested price range based on market </a:t>
            </a:r>
            <a:r>
              <a:rPr lang="en-US" sz="1300">
                <a:latin typeface="Proxima Nova"/>
                <a:ea typeface="Proxima Nova"/>
                <a:cs typeface="Proxima Nova"/>
                <a:sym typeface="Proxima Nova"/>
              </a:rPr>
              <a:t>competition.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g119707d8ed0_4_125"/>
          <p:cNvSpPr txBox="1"/>
          <p:nvPr/>
        </p:nvSpPr>
        <p:spPr>
          <a:xfrm>
            <a:off x="3011875" y="2263225"/>
            <a:ext cx="6654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Proxima Nova"/>
                <a:ea typeface="Proxima Nova"/>
                <a:cs typeface="Proxima Nova"/>
                <a:sym typeface="Proxima Nova"/>
              </a:rPr>
              <a:t>As experienced hosts find their booking rate dropping, our market </a:t>
            </a:r>
            <a:r>
              <a:rPr lang="en-US" sz="1300"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r>
              <a:rPr lang="en-US" sz="1300">
                <a:latin typeface="Proxima Nova"/>
                <a:ea typeface="Proxima Nova"/>
                <a:cs typeface="Proxima Nova"/>
                <a:sym typeface="Proxima Nova"/>
              </a:rPr>
              <a:t> would help them understand the desired price shift. Our model would suggest optimal pricing and facilitate in </a:t>
            </a:r>
            <a:r>
              <a:rPr lang="en-US" sz="1300">
                <a:latin typeface="Proxima Nova"/>
                <a:ea typeface="Proxima Nova"/>
                <a:cs typeface="Proxima Nova"/>
                <a:sym typeface="Proxima Nova"/>
              </a:rPr>
              <a:t>increasing booking rate. </a:t>
            </a:r>
            <a:r>
              <a:rPr lang="en-US" sz="13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0" name="Google Shape;380;g119707d8ed0_4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038" y="4050013"/>
            <a:ext cx="4218175" cy="20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19707d8ed0_4_125"/>
          <p:cNvSpPr txBox="1"/>
          <p:nvPr/>
        </p:nvSpPr>
        <p:spPr>
          <a:xfrm>
            <a:off x="329625" y="4327750"/>
            <a:ext cx="543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Our model finds the balance between maximizing host revenue and customer generation. </a:t>
            </a:r>
            <a:r>
              <a:rPr lang="en-US" sz="1300">
                <a:latin typeface="Proxima Nova"/>
                <a:ea typeface="Proxima Nova"/>
                <a:cs typeface="Proxima Nova"/>
                <a:sym typeface="Proxima Nova"/>
              </a:rPr>
              <a:t>Among </a:t>
            </a:r>
            <a:r>
              <a:rPr b="1" lang="en-US" sz="1300">
                <a:latin typeface="Proxima Nova"/>
                <a:ea typeface="Proxima Nova"/>
                <a:cs typeface="Proxima Nova"/>
                <a:sym typeface="Proxima Nova"/>
              </a:rPr>
              <a:t>188</a:t>
            </a:r>
            <a:r>
              <a:rPr b="1" lang="en-US" sz="1300">
                <a:latin typeface="Proxima Nova"/>
                <a:ea typeface="Proxima Nova"/>
                <a:cs typeface="Proxima Nova"/>
                <a:sym typeface="Proxima Nova"/>
              </a:rPr>
              <a:t> new hosts,</a:t>
            </a:r>
            <a:r>
              <a:rPr lang="en-US" sz="1300">
                <a:latin typeface="Proxima Nova"/>
                <a:ea typeface="Proxima Nova"/>
                <a:cs typeface="Proxima Nova"/>
                <a:sym typeface="Proxima Nova"/>
              </a:rPr>
              <a:t> these listings can potentially generate </a:t>
            </a:r>
            <a:r>
              <a:rPr b="1" lang="en-US" sz="1300">
                <a:latin typeface="Proxima Nova"/>
                <a:ea typeface="Proxima Nova"/>
                <a:cs typeface="Proxima Nova"/>
                <a:sym typeface="Proxima Nova"/>
              </a:rPr>
              <a:t>8K revenue</a:t>
            </a:r>
            <a:r>
              <a:rPr lang="en-US" sz="1300">
                <a:latin typeface="Proxima Nova"/>
                <a:ea typeface="Proxima Nova"/>
                <a:cs typeface="Proxima Nova"/>
                <a:sym typeface="Proxima Nova"/>
              </a:rPr>
              <a:t> at the predicted price.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Google Shape;382;g119707d8ed0_4_125"/>
          <p:cNvSpPr/>
          <p:nvPr/>
        </p:nvSpPr>
        <p:spPr>
          <a:xfrm>
            <a:off x="560038" y="1258475"/>
            <a:ext cx="1734600" cy="1734600"/>
          </a:xfrm>
          <a:prstGeom prst="blockArc">
            <a:avLst>
              <a:gd fmla="val 10800000" name="adj1"/>
              <a:gd fmla="val 21580088" name="adj2"/>
              <a:gd fmla="val 3594" name="adj3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19707d8ed0_4_125"/>
          <p:cNvSpPr/>
          <p:nvPr/>
        </p:nvSpPr>
        <p:spPr>
          <a:xfrm flipH="1" rot="10800000">
            <a:off x="560050" y="1190963"/>
            <a:ext cx="1734600" cy="1734600"/>
          </a:xfrm>
          <a:prstGeom prst="blockArc">
            <a:avLst>
              <a:gd fmla="val 10770955" name="adj1"/>
              <a:gd fmla="val 19949232" name="adj2"/>
              <a:gd fmla="val 4447" name="adj3"/>
            </a:avLst>
          </a:prstGeom>
          <a:solidFill>
            <a:srgbClr val="FF5A5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19707d8ed0_4_125"/>
          <p:cNvSpPr/>
          <p:nvPr/>
        </p:nvSpPr>
        <p:spPr>
          <a:xfrm rot="10800000">
            <a:off x="2825750" y="2029325"/>
            <a:ext cx="6811500" cy="57900"/>
          </a:xfrm>
          <a:prstGeom prst="roundRect">
            <a:avLst>
              <a:gd fmla="val 16667" name="adj"/>
            </a:avLst>
          </a:prstGeom>
          <a:solidFill>
            <a:srgbClr val="FF5A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19707d8ed0_4_125"/>
          <p:cNvSpPr/>
          <p:nvPr/>
        </p:nvSpPr>
        <p:spPr>
          <a:xfrm>
            <a:off x="1992625" y="2029313"/>
            <a:ext cx="1734600" cy="1734600"/>
          </a:xfrm>
          <a:prstGeom prst="blockArc">
            <a:avLst>
              <a:gd fmla="val 12636755" name="adj1"/>
              <a:gd fmla="val 16425370" name="adj2"/>
              <a:gd fmla="val 3755" name="adj3"/>
            </a:avLst>
          </a:prstGeom>
          <a:solidFill>
            <a:srgbClr val="FF5A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19707d8ed0_4_125"/>
          <p:cNvSpPr txBox="1"/>
          <p:nvPr/>
        </p:nvSpPr>
        <p:spPr>
          <a:xfrm>
            <a:off x="5750250" y="3753563"/>
            <a:ext cx="107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Listing</a:t>
            </a: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 Price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7" name="Google Shape;387;g119707d8ed0_4_125"/>
          <p:cNvSpPr txBox="1"/>
          <p:nvPr/>
        </p:nvSpPr>
        <p:spPr>
          <a:xfrm>
            <a:off x="6736775" y="3753575"/>
            <a:ext cx="114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Suggested Price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8" name="Google Shape;388;g119707d8ed0_4_125"/>
          <p:cNvSpPr txBox="1"/>
          <p:nvPr/>
        </p:nvSpPr>
        <p:spPr>
          <a:xfrm>
            <a:off x="7839200" y="3753563"/>
            <a:ext cx="131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Review Numbers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g119707d8ed0_4_125"/>
          <p:cNvSpPr txBox="1"/>
          <p:nvPr/>
        </p:nvSpPr>
        <p:spPr>
          <a:xfrm>
            <a:off x="9003325" y="3753563"/>
            <a:ext cx="107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Days as Host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90" name="Google Shape;390;g119707d8ed0_4_125"/>
          <p:cNvGrpSpPr/>
          <p:nvPr/>
        </p:nvGrpSpPr>
        <p:grpSpPr>
          <a:xfrm flipH="1">
            <a:off x="2749163" y="2409363"/>
            <a:ext cx="9077213" cy="2572950"/>
            <a:chOff x="661863" y="1330463"/>
            <a:chExt cx="9077213" cy="2572950"/>
          </a:xfrm>
        </p:grpSpPr>
        <p:sp>
          <p:nvSpPr>
            <p:cNvPr id="391" name="Google Shape;391;g119707d8ed0_4_125"/>
            <p:cNvSpPr/>
            <p:nvPr/>
          </p:nvSpPr>
          <p:spPr>
            <a:xfrm>
              <a:off x="661863" y="1397975"/>
              <a:ext cx="1734600" cy="1734600"/>
            </a:xfrm>
            <a:prstGeom prst="blockArc">
              <a:avLst>
                <a:gd fmla="val 10800000" name="adj1"/>
                <a:gd fmla="val 21580088" name="adj2"/>
                <a:gd fmla="val 3594" name="adj3"/>
              </a:avLst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g119707d8ed0_4_125"/>
            <p:cNvSpPr/>
            <p:nvPr/>
          </p:nvSpPr>
          <p:spPr>
            <a:xfrm flipH="1" rot="10800000">
              <a:off x="661875" y="1330463"/>
              <a:ext cx="1734600" cy="1734600"/>
            </a:xfrm>
            <a:prstGeom prst="blockArc">
              <a:avLst>
                <a:gd fmla="val 10770955" name="adj1"/>
                <a:gd fmla="val 19949232" name="adj2"/>
                <a:gd fmla="val 4447" name="adj3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g119707d8ed0_4_125"/>
            <p:cNvSpPr/>
            <p:nvPr/>
          </p:nvSpPr>
          <p:spPr>
            <a:xfrm rot="10800000">
              <a:off x="2927575" y="2168825"/>
              <a:ext cx="6811500" cy="57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g119707d8ed0_4_125"/>
            <p:cNvSpPr/>
            <p:nvPr/>
          </p:nvSpPr>
          <p:spPr>
            <a:xfrm>
              <a:off x="2094450" y="2168813"/>
              <a:ext cx="1734600" cy="1734600"/>
            </a:xfrm>
            <a:prstGeom prst="blockArc">
              <a:avLst>
                <a:gd fmla="val 12636755" name="adj1"/>
                <a:gd fmla="val 16425370" name="adj2"/>
                <a:gd fmla="val 3755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5" name="Google Shape;395;g119707d8ed0_4_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7175" y="2702577"/>
            <a:ext cx="978300" cy="113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95baa3775_1_373"/>
          <p:cNvSpPr txBox="1"/>
          <p:nvPr>
            <p:ph idx="12" type="sldNum"/>
          </p:nvPr>
        </p:nvSpPr>
        <p:spPr>
          <a:xfrm>
            <a:off x="8946600" y="63389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g1195baa3775_1_373"/>
          <p:cNvSpPr txBox="1"/>
          <p:nvPr>
            <p:ph type="title"/>
          </p:nvPr>
        </p:nvSpPr>
        <p:spPr>
          <a:xfrm>
            <a:off x="428081" y="298565"/>
            <a:ext cx="110772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-US" sz="3300">
                <a:solidFill>
                  <a:srgbClr val="FF5A5F"/>
                </a:solidFill>
              </a:rPr>
              <a:t>Economic Value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402" name="Google Shape;402;g1195baa3775_1_373"/>
          <p:cNvSpPr/>
          <p:nvPr/>
        </p:nvSpPr>
        <p:spPr>
          <a:xfrm>
            <a:off x="0" y="6607469"/>
            <a:ext cx="1500300" cy="231600"/>
          </a:xfrm>
          <a:prstGeom prst="homePlate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3" name="Google Shape;403;g1195baa3775_1_373"/>
          <p:cNvSpPr/>
          <p:nvPr/>
        </p:nvSpPr>
        <p:spPr>
          <a:xfrm>
            <a:off x="1198292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195baa3775_1_373"/>
          <p:cNvSpPr txBox="1"/>
          <p:nvPr/>
        </p:nvSpPr>
        <p:spPr>
          <a:xfrm>
            <a:off x="1198300" y="6588600"/>
            <a:ext cx="1356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Engineering</a:t>
            </a:r>
            <a:endParaRPr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g1195baa3775_1_373"/>
          <p:cNvSpPr/>
          <p:nvPr/>
        </p:nvSpPr>
        <p:spPr>
          <a:xfrm>
            <a:off x="2437378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195baa3775_1_373"/>
          <p:cNvSpPr txBox="1"/>
          <p:nvPr/>
        </p:nvSpPr>
        <p:spPr>
          <a:xfrm>
            <a:off x="2626321" y="6588657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" name="Google Shape;407;g1195baa3775_1_373"/>
          <p:cNvSpPr/>
          <p:nvPr/>
        </p:nvSpPr>
        <p:spPr>
          <a:xfrm>
            <a:off x="3676649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195baa3775_1_373"/>
          <p:cNvSpPr txBox="1"/>
          <p:nvPr/>
        </p:nvSpPr>
        <p:spPr>
          <a:xfrm>
            <a:off x="3865873" y="658855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Economic Value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9" name="Google Shape;409;g1195baa3775_1_373"/>
          <p:cNvSpPr/>
          <p:nvPr/>
        </p:nvSpPr>
        <p:spPr>
          <a:xfrm>
            <a:off x="4916105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5A5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195baa3775_1_373"/>
          <p:cNvSpPr txBox="1"/>
          <p:nvPr/>
        </p:nvSpPr>
        <p:spPr>
          <a:xfrm>
            <a:off x="5139928" y="658860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1" name="Google Shape;411;g1195baa3775_1_373"/>
          <p:cNvSpPr txBox="1"/>
          <p:nvPr/>
        </p:nvSpPr>
        <p:spPr>
          <a:xfrm>
            <a:off x="428075" y="6553900"/>
            <a:ext cx="5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2" name="Google Shape;412;g1195baa3775_1_373"/>
          <p:cNvSpPr txBox="1"/>
          <p:nvPr/>
        </p:nvSpPr>
        <p:spPr>
          <a:xfrm>
            <a:off x="5663250" y="1233000"/>
            <a:ext cx="2459700" cy="24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ROBUST AGAINST MARKET VOLATILITY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Hosts can exercise a dynamic listing strategy with greater flexibility in a volatile business environment. Our model helps sustain revenues in novel circumstances such as Covid, new regulations, etc.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Google Shape;413;g1195baa3775_1_373"/>
          <p:cNvSpPr txBox="1"/>
          <p:nvPr/>
        </p:nvSpPr>
        <p:spPr>
          <a:xfrm>
            <a:off x="425650" y="1266225"/>
            <a:ext cx="28605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Proxima Nova"/>
                <a:ea typeface="Proxima Nova"/>
                <a:cs typeface="Proxima Nova"/>
                <a:sym typeface="Proxima Nova"/>
              </a:rPr>
              <a:t>MORE CONVENIENT PRICING FOR HOSTS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Set up the most </a:t>
            </a:r>
            <a:r>
              <a:rPr lang="en-US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competitive</a:t>
            </a:r>
            <a:r>
              <a:rPr lang="en-US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price for new host listing’s and offer </a:t>
            </a:r>
            <a:r>
              <a:rPr lang="en-US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experienced hosts greater market insights</a:t>
            </a:r>
            <a:r>
              <a:rPr lang="en-US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g1195baa3775_1_373"/>
          <p:cNvSpPr txBox="1"/>
          <p:nvPr/>
        </p:nvSpPr>
        <p:spPr>
          <a:xfrm>
            <a:off x="425650" y="3640591"/>
            <a:ext cx="25842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CUSTOMER ENGAGEMENT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Proxima Nova"/>
                <a:ea typeface="Proxima Nova"/>
                <a:cs typeface="Proxima Nova"/>
                <a:sym typeface="Proxima Nova"/>
              </a:rPr>
              <a:t>By offering a more balanced price, we can increase customer retention rate and bookings.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5" name="Google Shape;415;g1195baa3775_1_373"/>
          <p:cNvPicPr preferRelativeResize="0"/>
          <p:nvPr/>
        </p:nvPicPr>
        <p:blipFill rotWithShape="1">
          <a:blip r:embed="rId3">
            <a:alphaModFix/>
          </a:blip>
          <a:srcRect b="-4085" l="0" r="0" t="-6034"/>
          <a:stretch/>
        </p:blipFill>
        <p:spPr>
          <a:xfrm>
            <a:off x="3866700" y="2791075"/>
            <a:ext cx="939700" cy="985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g1195baa3775_1_373"/>
          <p:cNvGrpSpPr/>
          <p:nvPr/>
        </p:nvGrpSpPr>
        <p:grpSpPr>
          <a:xfrm rot="743193">
            <a:off x="2782163" y="1765254"/>
            <a:ext cx="3089530" cy="3090213"/>
            <a:chOff x="4091421" y="1537649"/>
            <a:chExt cx="3973159" cy="3782715"/>
          </a:xfrm>
        </p:grpSpPr>
        <p:cxnSp>
          <p:nvCxnSpPr>
            <p:cNvPr id="417" name="Google Shape;417;g1195baa3775_1_373"/>
            <p:cNvCxnSpPr/>
            <p:nvPr/>
          </p:nvCxnSpPr>
          <p:spPr>
            <a:xfrm>
              <a:off x="4579263" y="2613278"/>
              <a:ext cx="468300" cy="2595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grpSp>
          <p:nvGrpSpPr>
            <p:cNvPr id="418" name="Google Shape;418;g1195baa3775_1_373"/>
            <p:cNvGrpSpPr/>
            <p:nvPr/>
          </p:nvGrpSpPr>
          <p:grpSpPr>
            <a:xfrm>
              <a:off x="4091421" y="1537649"/>
              <a:ext cx="3973159" cy="3782715"/>
              <a:chOff x="4091421" y="1537649"/>
              <a:chExt cx="3973159" cy="3782715"/>
            </a:xfrm>
          </p:grpSpPr>
          <p:sp>
            <p:nvSpPr>
              <p:cNvPr id="419" name="Google Shape;419;g1195baa3775_1_373"/>
              <p:cNvSpPr/>
              <p:nvPr/>
            </p:nvSpPr>
            <p:spPr>
              <a:xfrm>
                <a:off x="4707385" y="2127274"/>
                <a:ext cx="2743800" cy="2612700"/>
              </a:xfrm>
              <a:prstGeom prst="donut">
                <a:avLst>
                  <a:gd fmla="val 160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0" name="Google Shape;420;g1195baa3775_1_373"/>
              <p:cNvCxnSpPr/>
              <p:nvPr/>
            </p:nvCxnSpPr>
            <p:spPr>
              <a:xfrm flipH="1" rot="-708649">
                <a:off x="7190832" y="2338003"/>
                <a:ext cx="329782" cy="21678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sp>
            <p:nvSpPr>
              <p:cNvPr id="421" name="Google Shape;421;g1195baa3775_1_373"/>
              <p:cNvSpPr/>
              <p:nvPr/>
            </p:nvSpPr>
            <p:spPr>
              <a:xfrm rot="1728317">
                <a:off x="4640435" y="2028134"/>
                <a:ext cx="2872770" cy="2803261"/>
              </a:xfrm>
              <a:prstGeom prst="blockArc">
                <a:avLst>
                  <a:gd fmla="val 14414370" name="adj1"/>
                  <a:gd fmla="val 694" name="adj2"/>
                  <a:gd fmla="val 9562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71438" rotWithShape="0" algn="bl" dir="5400000" dist="9525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cxnSp>
            <p:nvCxnSpPr>
              <p:cNvPr id="422" name="Google Shape;422;g1195baa3775_1_373"/>
              <p:cNvCxnSpPr/>
              <p:nvPr/>
            </p:nvCxnSpPr>
            <p:spPr>
              <a:xfrm flipH="1" rot="10091527">
                <a:off x="5094315" y="4631985"/>
                <a:ext cx="230171" cy="20689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5A5F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sp>
            <p:nvSpPr>
              <p:cNvPr id="423" name="Google Shape;423;g1195baa3775_1_373"/>
              <p:cNvSpPr/>
              <p:nvPr/>
            </p:nvSpPr>
            <p:spPr>
              <a:xfrm flipH="1" rot="-1728317">
                <a:off x="4642794" y="2028134"/>
                <a:ext cx="2872770" cy="2803261"/>
              </a:xfrm>
              <a:prstGeom prst="blockArc">
                <a:avLst>
                  <a:gd fmla="val 14348563" name="adj1"/>
                  <a:gd fmla="val 21472873" name="adj2"/>
                  <a:gd fmla="val 9381" name="adj3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5400000" dist="9525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g1195baa3775_1_373"/>
              <p:cNvSpPr/>
              <p:nvPr/>
            </p:nvSpPr>
            <p:spPr>
              <a:xfrm flipH="1" rot="-9072595">
                <a:off x="4641659" y="2026308"/>
                <a:ext cx="2871666" cy="2802382"/>
              </a:xfrm>
              <a:prstGeom prst="blockArc">
                <a:avLst>
                  <a:gd fmla="val 14316164" name="adj1"/>
                  <a:gd fmla="val 21502663" name="adj2"/>
                  <a:gd fmla="val 9415" name="adj3"/>
                </a:avLst>
              </a:prstGeom>
              <a:solidFill>
                <a:srgbClr val="FF5A5F"/>
              </a:solidFill>
              <a:ln>
                <a:noFill/>
              </a:ln>
              <a:effectLst>
                <a:outerShdw blurRad="71438" rotWithShape="0" algn="bl" dir="5400000" dist="9525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425" name="Google Shape;425;g1195baa3775_1_373"/>
              <p:cNvSpPr/>
              <p:nvPr/>
            </p:nvSpPr>
            <p:spPr>
              <a:xfrm rot="-981988">
                <a:off x="7071973" y="3858666"/>
                <a:ext cx="336433" cy="323228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g1195baa3775_1_373"/>
              <p:cNvSpPr/>
              <p:nvPr/>
            </p:nvSpPr>
            <p:spPr>
              <a:xfrm rot="6404326">
                <a:off x="4736206" y="3848584"/>
                <a:ext cx="374989" cy="391177"/>
              </a:xfrm>
              <a:prstGeom prst="rtTriangle">
                <a:avLst/>
              </a:prstGeom>
              <a:solidFill>
                <a:srgbClr val="FF5A5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g1195baa3775_1_373"/>
              <p:cNvSpPr/>
              <p:nvPr/>
            </p:nvSpPr>
            <p:spPr>
              <a:xfrm rot="-8185688">
                <a:off x="5884259" y="1980365"/>
                <a:ext cx="383017" cy="383017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8" name="Google Shape;428;g1195baa3775_1_373"/>
          <p:cNvSpPr/>
          <p:nvPr/>
        </p:nvSpPr>
        <p:spPr>
          <a:xfrm>
            <a:off x="8122800" y="1233000"/>
            <a:ext cx="3567000" cy="5106000"/>
          </a:xfrm>
          <a:prstGeom prst="roundRect">
            <a:avLst>
              <a:gd fmla="val 931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195baa3775_1_373"/>
          <p:cNvSpPr txBox="1"/>
          <p:nvPr/>
        </p:nvSpPr>
        <p:spPr>
          <a:xfrm>
            <a:off x="8371425" y="46242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rPr>
              <a:t>Extend Analysis Scope</a:t>
            </a:r>
            <a:endParaRPr>
              <a:solidFill>
                <a:srgbClr val="FF5A5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0" name="Google Shape;430;g1195baa3775_1_373"/>
          <p:cNvSpPr txBox="1"/>
          <p:nvPr/>
        </p:nvSpPr>
        <p:spPr>
          <a:xfrm>
            <a:off x="8437125" y="5116875"/>
            <a:ext cx="2868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Extend the analysis to more regions in the U.S. and worldwide.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Incorporate time series analysis to predict price.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1" name="Google Shape;431;g1195baa3775_1_373"/>
          <p:cNvSpPr txBox="1"/>
          <p:nvPr/>
        </p:nvSpPr>
        <p:spPr>
          <a:xfrm>
            <a:off x="8371425" y="2835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Mining</a:t>
            </a:r>
            <a:endParaRPr>
              <a:solidFill>
                <a:srgbClr val="FF5A5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2" name="Google Shape;432;g1195baa3775_1_373"/>
          <p:cNvSpPr txBox="1"/>
          <p:nvPr/>
        </p:nvSpPr>
        <p:spPr>
          <a:xfrm>
            <a:off x="8441175" y="3339575"/>
            <a:ext cx="300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NLP on reviews to extract keywords and generate labels.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Utilize image recognition on posted pictures to identify differentiating features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g1195baa3775_1_373"/>
          <p:cNvSpPr txBox="1"/>
          <p:nvPr/>
        </p:nvSpPr>
        <p:spPr>
          <a:xfrm>
            <a:off x="8371425" y="14698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rPr>
              <a:t>Methodology</a:t>
            </a:r>
            <a:endParaRPr b="1" sz="2000">
              <a:solidFill>
                <a:srgbClr val="FF5A5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4" name="Google Shape;434;g1195baa3775_1_373"/>
          <p:cNvSpPr txBox="1"/>
          <p:nvPr/>
        </p:nvSpPr>
        <p:spPr>
          <a:xfrm>
            <a:off x="8441175" y="1962463"/>
            <a:ext cx="2860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Study the customer-side of the market with graph theory and social network analysis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5" name="Google Shape;435;g1195baa3775_1_373"/>
          <p:cNvSpPr txBox="1"/>
          <p:nvPr/>
        </p:nvSpPr>
        <p:spPr>
          <a:xfrm>
            <a:off x="8406300" y="646500"/>
            <a:ext cx="30000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Future Work</a:t>
            </a:r>
            <a:endParaRPr sz="4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95baa3775_1_433"/>
          <p:cNvSpPr/>
          <p:nvPr/>
        </p:nvSpPr>
        <p:spPr>
          <a:xfrm>
            <a:off x="0" y="11000"/>
            <a:ext cx="12192000" cy="6858000"/>
          </a:xfrm>
          <a:prstGeom prst="rect">
            <a:avLst/>
          </a:prstGeom>
          <a:solidFill>
            <a:srgbClr val="FF5A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442" name="Google Shape;442;g1195baa3775_1_433"/>
          <p:cNvPicPr preferRelativeResize="0"/>
          <p:nvPr/>
        </p:nvPicPr>
        <p:blipFill rotWithShape="1">
          <a:blip r:embed="rId3">
            <a:alphaModFix amt="33000"/>
          </a:blip>
          <a:srcRect b="28294" l="27967" r="27745" t="0"/>
          <a:stretch/>
        </p:blipFill>
        <p:spPr>
          <a:xfrm>
            <a:off x="2420700" y="346050"/>
            <a:ext cx="7350600" cy="667910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195baa3775_1_433"/>
          <p:cNvSpPr txBox="1"/>
          <p:nvPr>
            <p:ph type="ctrTitle"/>
          </p:nvPr>
        </p:nvSpPr>
        <p:spPr>
          <a:xfrm>
            <a:off x="1524000" y="3121893"/>
            <a:ext cx="9144000" cy="98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g1195baa3775_1_4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5" name="Google Shape;445;g1195baa3775_1_433"/>
          <p:cNvPicPr preferRelativeResize="0"/>
          <p:nvPr/>
        </p:nvPicPr>
        <p:blipFill rotWithShape="1">
          <a:blip r:embed="rId4">
            <a:alphaModFix/>
          </a:blip>
          <a:srcRect b="12967" l="12914" r="13873" t="12974"/>
          <a:stretch/>
        </p:blipFill>
        <p:spPr>
          <a:xfrm>
            <a:off x="11203241" y="211424"/>
            <a:ext cx="661342" cy="73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95baa3775_1_458"/>
          <p:cNvSpPr/>
          <p:nvPr/>
        </p:nvSpPr>
        <p:spPr>
          <a:xfrm flipH="1">
            <a:off x="125" y="0"/>
            <a:ext cx="5308800" cy="6858000"/>
          </a:xfrm>
          <a:prstGeom prst="rect">
            <a:avLst/>
          </a:prstGeom>
          <a:solidFill>
            <a:srgbClr val="FF5A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195baa3775_1_458"/>
          <p:cNvSpPr/>
          <p:nvPr/>
        </p:nvSpPr>
        <p:spPr>
          <a:xfrm>
            <a:off x="499411" y="523025"/>
            <a:ext cx="3079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-US" sz="4800" u="none" cap="none" strike="noStrik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Agenda</a:t>
            </a:r>
            <a:endParaRPr i="0" sz="4800" u="none" cap="none" strike="noStrike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descr="A picture containing shape&#10;&#10;Description automatically generated" id="70" name="Google Shape;70;g1195baa3775_1_4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817" y="5381625"/>
            <a:ext cx="4079174" cy="131559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195baa3775_1_458"/>
          <p:cNvSpPr txBox="1"/>
          <p:nvPr>
            <p:ph idx="12" type="sldNum"/>
          </p:nvPr>
        </p:nvSpPr>
        <p:spPr>
          <a:xfrm>
            <a:off x="9014050" y="63321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g1195baa3775_1_458"/>
          <p:cNvSpPr txBox="1"/>
          <p:nvPr/>
        </p:nvSpPr>
        <p:spPr>
          <a:xfrm>
            <a:off x="499400" y="1974775"/>
            <a:ext cx="500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Char char="❏"/>
            </a:pPr>
            <a:r>
              <a:rPr lang="en-US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Exploratory Data Analysis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Char char="❏"/>
            </a:pPr>
            <a:r>
              <a:rPr lang="en-US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Engineering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Char char="❏"/>
            </a:pPr>
            <a:r>
              <a:rPr lang="en-US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Char char="❏"/>
            </a:pPr>
            <a:r>
              <a:rPr lang="en-US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Economic Value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Char char="❏"/>
            </a:pPr>
            <a:r>
              <a:rPr lang="en-US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 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3" name="Google Shape;73;g1195baa3775_1_458"/>
          <p:cNvCxnSpPr/>
          <p:nvPr/>
        </p:nvCxnSpPr>
        <p:spPr>
          <a:xfrm>
            <a:off x="632556" y="1508343"/>
            <a:ext cx="9354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4" name="Google Shape;74;g1195baa3775_1_458"/>
          <p:cNvSpPr txBox="1"/>
          <p:nvPr/>
        </p:nvSpPr>
        <p:spPr>
          <a:xfrm>
            <a:off x="279825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g1195baa3775_1_4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125" y="1147763"/>
            <a:ext cx="34194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4dd5d19c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g11a4dd5d19c_0_0"/>
          <p:cNvSpPr txBox="1"/>
          <p:nvPr/>
        </p:nvSpPr>
        <p:spPr>
          <a:xfrm>
            <a:off x="4576450" y="3647300"/>
            <a:ext cx="3245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Building a smart </a:t>
            </a:r>
            <a:r>
              <a:rPr b="1" lang="en-U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 prediction tool</a:t>
            </a:r>
            <a:r>
              <a:rPr lang="en-U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Airbnb to offer valuable market insights and help hosts maximize revenue over time.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g11a4dd5d19c_0_0"/>
          <p:cNvSpPr txBox="1"/>
          <p:nvPr>
            <p:ph type="title"/>
          </p:nvPr>
        </p:nvSpPr>
        <p:spPr>
          <a:xfrm>
            <a:off x="539406" y="278140"/>
            <a:ext cx="110772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-US" sz="3300"/>
              <a:t>Business Statement</a:t>
            </a:r>
            <a:endParaRPr/>
          </a:p>
        </p:txBody>
      </p:sp>
      <p:pic>
        <p:nvPicPr>
          <p:cNvPr id="84" name="Google Shape;84;g11a4dd5d19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988" y="1908162"/>
            <a:ext cx="1574350" cy="16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1a4dd5d19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288" y="1908151"/>
            <a:ext cx="1315425" cy="16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1a4dd5d19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0600" y="1711274"/>
            <a:ext cx="1893174" cy="20173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1a4dd5d19c_0_0"/>
          <p:cNvSpPr txBox="1"/>
          <p:nvPr/>
        </p:nvSpPr>
        <p:spPr>
          <a:xfrm>
            <a:off x="949850" y="3658388"/>
            <a:ext cx="307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Host 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calculates 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the base rate and 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researches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the price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 of 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comparable listings on the market.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8" name="Google Shape;88;g11a4dd5d19c_0_0"/>
          <p:cNvCxnSpPr/>
          <p:nvPr/>
        </p:nvCxnSpPr>
        <p:spPr>
          <a:xfrm flipH="1" rot="10800000">
            <a:off x="2428675" y="4616388"/>
            <a:ext cx="600" cy="41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g11a4dd5d19c_0_0"/>
          <p:cNvSpPr txBox="1"/>
          <p:nvPr/>
        </p:nvSpPr>
        <p:spPr>
          <a:xfrm>
            <a:off x="949850" y="5154700"/>
            <a:ext cx="3534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Time consuming and limited </a:t>
            </a:r>
            <a:r>
              <a:rPr lang="en-US">
                <a:solidFill>
                  <a:schemeClr val="accent1"/>
                </a:solidFill>
              </a:rPr>
              <a:t>flexibility</a:t>
            </a:r>
            <a:r>
              <a:rPr lang="en-US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0" name="Google Shape;90;g11a4dd5d19c_0_0"/>
          <p:cNvSpPr txBox="1"/>
          <p:nvPr/>
        </p:nvSpPr>
        <p:spPr>
          <a:xfrm>
            <a:off x="8430775" y="3658400"/>
            <a:ext cx="259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Successfully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 listing 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properties on Airbnb and understanding the market in depth.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9707d8ed0_4_2"/>
          <p:cNvSpPr txBox="1"/>
          <p:nvPr>
            <p:ph idx="12" type="sldNum"/>
          </p:nvPr>
        </p:nvSpPr>
        <p:spPr>
          <a:xfrm>
            <a:off x="8946600" y="63389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g119707d8ed0_4_2"/>
          <p:cNvSpPr txBox="1"/>
          <p:nvPr>
            <p:ph type="title"/>
          </p:nvPr>
        </p:nvSpPr>
        <p:spPr>
          <a:xfrm>
            <a:off x="539406" y="278140"/>
            <a:ext cx="110772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-US" sz="3300"/>
              <a:t>Exploratory Data Analysis</a:t>
            </a:r>
            <a:endParaRPr/>
          </a:p>
        </p:txBody>
      </p:sp>
      <p:sp>
        <p:nvSpPr>
          <p:cNvPr id="97" name="Google Shape;97;g119707d8ed0_4_2"/>
          <p:cNvSpPr/>
          <p:nvPr/>
        </p:nvSpPr>
        <p:spPr>
          <a:xfrm>
            <a:off x="0" y="6607469"/>
            <a:ext cx="1500300" cy="231600"/>
          </a:xfrm>
          <a:prstGeom prst="homePlate">
            <a:avLst>
              <a:gd fmla="val 50000" name="adj"/>
            </a:avLst>
          </a:prstGeom>
          <a:solidFill>
            <a:srgbClr val="FF5A5F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g119707d8ed0_4_2"/>
          <p:cNvSpPr/>
          <p:nvPr/>
        </p:nvSpPr>
        <p:spPr>
          <a:xfrm>
            <a:off x="1198292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19707d8ed0_4_2"/>
          <p:cNvSpPr txBox="1"/>
          <p:nvPr/>
        </p:nvSpPr>
        <p:spPr>
          <a:xfrm>
            <a:off x="1198300" y="6588600"/>
            <a:ext cx="1356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Engineering</a:t>
            </a:r>
            <a:endParaRPr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g119707d8ed0_4_2"/>
          <p:cNvSpPr/>
          <p:nvPr/>
        </p:nvSpPr>
        <p:spPr>
          <a:xfrm>
            <a:off x="2437378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19707d8ed0_4_2"/>
          <p:cNvSpPr txBox="1"/>
          <p:nvPr/>
        </p:nvSpPr>
        <p:spPr>
          <a:xfrm>
            <a:off x="2626321" y="6588657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g119707d8ed0_4_2"/>
          <p:cNvSpPr/>
          <p:nvPr/>
        </p:nvSpPr>
        <p:spPr>
          <a:xfrm>
            <a:off x="3676649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19707d8ed0_4_2"/>
          <p:cNvSpPr txBox="1"/>
          <p:nvPr/>
        </p:nvSpPr>
        <p:spPr>
          <a:xfrm>
            <a:off x="3865873" y="658855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Economic Value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g119707d8ed0_4_2"/>
          <p:cNvSpPr/>
          <p:nvPr/>
        </p:nvSpPr>
        <p:spPr>
          <a:xfrm>
            <a:off x="4916105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19707d8ed0_4_2"/>
          <p:cNvSpPr txBox="1"/>
          <p:nvPr/>
        </p:nvSpPr>
        <p:spPr>
          <a:xfrm>
            <a:off x="5139928" y="658860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g119707d8ed0_4_2"/>
          <p:cNvSpPr txBox="1"/>
          <p:nvPr/>
        </p:nvSpPr>
        <p:spPr>
          <a:xfrm>
            <a:off x="428075" y="6553900"/>
            <a:ext cx="5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g119707d8ed0_4_2"/>
          <p:cNvSpPr txBox="1"/>
          <p:nvPr/>
        </p:nvSpPr>
        <p:spPr>
          <a:xfrm>
            <a:off x="627275" y="1161575"/>
            <a:ext cx="521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b="1" lang="en-US" sz="1300">
                <a:latin typeface="Proxima Nova"/>
                <a:ea typeface="Proxima Nova"/>
                <a:cs typeface="Proxima Nova"/>
                <a:sym typeface="Proxima Nova"/>
              </a:rPr>
              <a:t> of data: </a:t>
            </a:r>
            <a:r>
              <a:rPr lang="en-US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encapsulates the price for 6,544 Airbnb listings in Chicago in December 2021 with additional 74 explanatory features.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g119707d8ed0_4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50" y="4325963"/>
            <a:ext cx="9820601" cy="18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19707d8ed0_4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300" y="1717175"/>
            <a:ext cx="4231726" cy="22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19707d8ed0_4_2"/>
          <p:cNvPicPr preferRelativeResize="0"/>
          <p:nvPr/>
        </p:nvPicPr>
        <p:blipFill rotWithShape="1">
          <a:blip r:embed="rId5">
            <a:alphaModFix/>
          </a:blip>
          <a:srcRect b="0" l="1874" r="0" t="0"/>
          <a:stretch/>
        </p:blipFill>
        <p:spPr>
          <a:xfrm>
            <a:off x="3865866" y="2284013"/>
            <a:ext cx="2745334" cy="19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19707d8ed0_4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125" y="2284025"/>
            <a:ext cx="2682254" cy="197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119d7e5267f_3_18"/>
          <p:cNvPicPr preferRelativeResize="0"/>
          <p:nvPr/>
        </p:nvPicPr>
        <p:blipFill rotWithShape="1">
          <a:blip r:embed="rId3">
            <a:alphaModFix/>
          </a:blip>
          <a:srcRect b="24079" l="3256" r="3424" t="29852"/>
          <a:stretch/>
        </p:blipFill>
        <p:spPr>
          <a:xfrm>
            <a:off x="6413987" y="4338725"/>
            <a:ext cx="5781086" cy="250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19d7e5267f_3_18"/>
          <p:cNvSpPr txBox="1"/>
          <p:nvPr>
            <p:ph idx="12" type="sldNum"/>
          </p:nvPr>
        </p:nvSpPr>
        <p:spPr>
          <a:xfrm>
            <a:off x="8946600" y="63389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g119d7e5267f_3_18"/>
          <p:cNvSpPr txBox="1"/>
          <p:nvPr>
            <p:ph type="title"/>
          </p:nvPr>
        </p:nvSpPr>
        <p:spPr>
          <a:xfrm>
            <a:off x="539406" y="278140"/>
            <a:ext cx="110772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-US" sz="3300"/>
              <a:t>Exploratory Data Analysis</a:t>
            </a:r>
            <a:endParaRPr/>
          </a:p>
        </p:txBody>
      </p:sp>
      <p:sp>
        <p:nvSpPr>
          <p:cNvPr id="119" name="Google Shape;119;g119d7e5267f_3_18"/>
          <p:cNvSpPr/>
          <p:nvPr/>
        </p:nvSpPr>
        <p:spPr>
          <a:xfrm>
            <a:off x="0" y="6607469"/>
            <a:ext cx="1500300" cy="231600"/>
          </a:xfrm>
          <a:prstGeom prst="homePlate">
            <a:avLst>
              <a:gd fmla="val 50000" name="adj"/>
            </a:avLst>
          </a:prstGeom>
          <a:solidFill>
            <a:srgbClr val="FF5A5F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g119d7e5267f_3_18"/>
          <p:cNvSpPr/>
          <p:nvPr/>
        </p:nvSpPr>
        <p:spPr>
          <a:xfrm>
            <a:off x="1198292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19d7e5267f_3_18"/>
          <p:cNvSpPr txBox="1"/>
          <p:nvPr/>
        </p:nvSpPr>
        <p:spPr>
          <a:xfrm>
            <a:off x="1198300" y="6588600"/>
            <a:ext cx="1356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Engineering</a:t>
            </a:r>
            <a:endParaRPr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g119d7e5267f_3_18"/>
          <p:cNvSpPr/>
          <p:nvPr/>
        </p:nvSpPr>
        <p:spPr>
          <a:xfrm>
            <a:off x="2437378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19d7e5267f_3_18"/>
          <p:cNvSpPr txBox="1"/>
          <p:nvPr/>
        </p:nvSpPr>
        <p:spPr>
          <a:xfrm>
            <a:off x="2626321" y="6588657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g119d7e5267f_3_18"/>
          <p:cNvSpPr/>
          <p:nvPr/>
        </p:nvSpPr>
        <p:spPr>
          <a:xfrm>
            <a:off x="3676649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19d7e5267f_3_18"/>
          <p:cNvSpPr txBox="1"/>
          <p:nvPr/>
        </p:nvSpPr>
        <p:spPr>
          <a:xfrm>
            <a:off x="3865873" y="658855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Economic Value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g119d7e5267f_3_18"/>
          <p:cNvSpPr/>
          <p:nvPr/>
        </p:nvSpPr>
        <p:spPr>
          <a:xfrm>
            <a:off x="4916105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19d7e5267f_3_18"/>
          <p:cNvSpPr txBox="1"/>
          <p:nvPr/>
        </p:nvSpPr>
        <p:spPr>
          <a:xfrm>
            <a:off x="5139928" y="658860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g119d7e5267f_3_18"/>
          <p:cNvSpPr txBox="1"/>
          <p:nvPr/>
        </p:nvSpPr>
        <p:spPr>
          <a:xfrm>
            <a:off x="428075" y="6553900"/>
            <a:ext cx="5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g119d7e5267f_3_18"/>
          <p:cNvSpPr txBox="1"/>
          <p:nvPr/>
        </p:nvSpPr>
        <p:spPr>
          <a:xfrm>
            <a:off x="539400" y="1313775"/>
            <a:ext cx="57810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Delimitation: 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Listings in the Chicago area in December 2021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Unit of Analysis: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Each active Airbnb listing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g119d7e5267f_3_18"/>
          <p:cNvSpPr txBox="1"/>
          <p:nvPr/>
        </p:nvSpPr>
        <p:spPr>
          <a:xfrm>
            <a:off x="7203875" y="1151738"/>
            <a:ext cx="204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Proxima Nova"/>
                <a:ea typeface="Proxima Nova"/>
                <a:cs typeface="Proxima Nova"/>
                <a:sym typeface="Proxima Nova"/>
              </a:rPr>
              <a:t>Example of Outlier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1" name="Google Shape;131;g119d7e5267f_3_18"/>
          <p:cNvGrpSpPr/>
          <p:nvPr/>
        </p:nvGrpSpPr>
        <p:grpSpPr>
          <a:xfrm>
            <a:off x="6416401" y="1524038"/>
            <a:ext cx="4771130" cy="2317575"/>
            <a:chOff x="6167201" y="1151738"/>
            <a:chExt cx="4771130" cy="2317575"/>
          </a:xfrm>
        </p:grpSpPr>
        <p:pic>
          <p:nvPicPr>
            <p:cNvPr id="132" name="Google Shape;132;g119d7e5267f_3_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67201" y="1515337"/>
              <a:ext cx="4578122" cy="567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g119d7e5267f_3_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58800" y="2171463"/>
              <a:ext cx="3979531" cy="1297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4" name="Google Shape;134;g119d7e5267f_3_18"/>
            <p:cNvCxnSpPr/>
            <p:nvPr/>
          </p:nvCxnSpPr>
          <p:spPr>
            <a:xfrm>
              <a:off x="7852525" y="1151738"/>
              <a:ext cx="300" cy="3636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5" name="Google Shape;135;g119d7e5267f_3_18"/>
            <p:cNvSpPr/>
            <p:nvPr/>
          </p:nvSpPr>
          <p:spPr>
            <a:xfrm>
              <a:off x="7481875" y="1515338"/>
              <a:ext cx="741600" cy="338700"/>
            </a:xfrm>
            <a:prstGeom prst="roundRect">
              <a:avLst>
                <a:gd fmla="val 28897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g119d7e5267f_3_18"/>
          <p:cNvSpPr txBox="1"/>
          <p:nvPr/>
        </p:nvSpPr>
        <p:spPr>
          <a:xfrm>
            <a:off x="539400" y="2212275"/>
            <a:ext cx="46005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Limitations:</a:t>
            </a:r>
            <a:endParaRPr b="1"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Human Error from website data entry</a:t>
            </a:r>
            <a:endParaRPr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❏"/>
            </a:pPr>
            <a:r>
              <a:rPr lang="en-U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-U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onthly rental price used as per night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Experimental Error from ETL process</a:t>
            </a:r>
            <a:endParaRPr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❏"/>
            </a:pPr>
            <a:r>
              <a:rPr lang="en-U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Web scraping got listings which are outdated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process of setting price is subjective - large variance of price</a:t>
            </a:r>
            <a:endParaRPr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-U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Airbnb smart pricing: </a:t>
            </a:r>
            <a:r>
              <a:rPr lang="en-US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After cross-examining the information, it will recommend an “ideal” price based on its calculations.</a:t>
            </a:r>
            <a:endParaRPr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Proxima Nova"/>
              <a:buChar char="❏"/>
            </a:pPr>
            <a:r>
              <a:rPr lang="en-US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Cons: </a:t>
            </a:r>
            <a:endParaRPr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Proxima Nova"/>
              <a:buChar char="❏"/>
            </a:pPr>
            <a:r>
              <a:rPr lang="en-US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Not specific - gives a range </a:t>
            </a:r>
            <a:endParaRPr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Proxima Nova"/>
              <a:buChar char="❏"/>
            </a:pPr>
            <a:r>
              <a:rPr lang="en-US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No account for seasonality </a:t>
            </a:r>
            <a:endParaRPr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Proxima Nova"/>
              <a:buChar char="❏"/>
            </a:pPr>
            <a:r>
              <a:rPr lang="en-US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A lot of importance given to location</a:t>
            </a:r>
            <a:endParaRPr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95baa3775_1_333"/>
          <p:cNvSpPr txBox="1"/>
          <p:nvPr>
            <p:ph idx="12" type="sldNum"/>
          </p:nvPr>
        </p:nvSpPr>
        <p:spPr>
          <a:xfrm>
            <a:off x="8946600" y="63389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g1195baa3775_1_333"/>
          <p:cNvSpPr txBox="1"/>
          <p:nvPr>
            <p:ph type="title"/>
          </p:nvPr>
        </p:nvSpPr>
        <p:spPr>
          <a:xfrm>
            <a:off x="539406" y="278140"/>
            <a:ext cx="110772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-US" sz="3300"/>
              <a:t>Feature Engineering</a:t>
            </a:r>
            <a:endParaRPr/>
          </a:p>
        </p:txBody>
      </p:sp>
      <p:pic>
        <p:nvPicPr>
          <p:cNvPr id="143" name="Google Shape;143;g1195baa3775_1_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75" y="1026276"/>
            <a:ext cx="6213525" cy="56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195baa3775_1_333"/>
          <p:cNvSpPr/>
          <p:nvPr/>
        </p:nvSpPr>
        <p:spPr>
          <a:xfrm>
            <a:off x="0" y="6607469"/>
            <a:ext cx="1500300" cy="231600"/>
          </a:xfrm>
          <a:prstGeom prst="homePlate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g1195baa3775_1_333"/>
          <p:cNvSpPr/>
          <p:nvPr/>
        </p:nvSpPr>
        <p:spPr>
          <a:xfrm>
            <a:off x="1198292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5A5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195baa3775_1_333"/>
          <p:cNvSpPr txBox="1"/>
          <p:nvPr/>
        </p:nvSpPr>
        <p:spPr>
          <a:xfrm>
            <a:off x="1198300" y="6588638"/>
            <a:ext cx="1356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Engineering</a:t>
            </a:r>
            <a:endParaRPr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g1195baa3775_1_333"/>
          <p:cNvSpPr/>
          <p:nvPr/>
        </p:nvSpPr>
        <p:spPr>
          <a:xfrm>
            <a:off x="2437378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195baa3775_1_333"/>
          <p:cNvSpPr txBox="1"/>
          <p:nvPr/>
        </p:nvSpPr>
        <p:spPr>
          <a:xfrm>
            <a:off x="2626321" y="6588657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g1195baa3775_1_333"/>
          <p:cNvSpPr/>
          <p:nvPr/>
        </p:nvSpPr>
        <p:spPr>
          <a:xfrm>
            <a:off x="3676649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195baa3775_1_333"/>
          <p:cNvSpPr txBox="1"/>
          <p:nvPr/>
        </p:nvSpPr>
        <p:spPr>
          <a:xfrm>
            <a:off x="3865873" y="658855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Economic</a:t>
            </a: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Value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g1195baa3775_1_333"/>
          <p:cNvSpPr/>
          <p:nvPr/>
        </p:nvSpPr>
        <p:spPr>
          <a:xfrm>
            <a:off x="4916105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195baa3775_1_333"/>
          <p:cNvSpPr txBox="1"/>
          <p:nvPr/>
        </p:nvSpPr>
        <p:spPr>
          <a:xfrm>
            <a:off x="5139928" y="658860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g1195baa3775_1_333"/>
          <p:cNvSpPr txBox="1"/>
          <p:nvPr/>
        </p:nvSpPr>
        <p:spPr>
          <a:xfrm>
            <a:off x="428075" y="6553900"/>
            <a:ext cx="5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g1195baa3775_1_333"/>
          <p:cNvSpPr txBox="1"/>
          <p:nvPr/>
        </p:nvSpPr>
        <p:spPr>
          <a:xfrm>
            <a:off x="626025" y="1005725"/>
            <a:ext cx="2155200" cy="58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listing_url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scrape_id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last_scraped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name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neighborhood_overview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picture_url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host_id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host_url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host_name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host_since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host_location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host_about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host_response_time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host_response_rate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host_acceptance_rate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host_is_superhost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host_thumbnail_url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host_picture_url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host_neighbourhood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host_listings_count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host_total_listings_count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host_verifications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host_has_profile_pic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host_identity_verified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neighbourhood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neighbourhood_cleansed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neighbourhood_group_cleansed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latitude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longitude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property_type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room_type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accommodates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bathrooms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bathrooms_text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bedrooms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beds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amenities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g1195baa3775_1_333"/>
          <p:cNvSpPr txBox="1"/>
          <p:nvPr/>
        </p:nvSpPr>
        <p:spPr>
          <a:xfrm>
            <a:off x="2781175" y="1026275"/>
            <a:ext cx="29658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minimum_nights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maximum_nights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minimum_minimum_nights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maximum_minimum_nights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minimum_maximum_nights maximum_maximum_nights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minimum_nights_avg_ntm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maximum_nights_avg_ntm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calendar_updated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has_availability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availability_30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availability_60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availability_90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availability_365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calendar_last_scraped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number_of_reviews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number_of_reviews_ltm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number_of_reviews_l30d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first_review last_review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review_scores_rating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review_scores_accuracy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review_scores_cleanliness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review_scores_checkin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review_scores_communication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review_scores_location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review_scores_value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license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instant_bookable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calculated_host_listings_count calculated_host_listings_count_entire_homes calculated_host_listings_count_private_rooms calculated_host_listings_count_shared_rooms reviews_per_month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920842482_6_23"/>
          <p:cNvSpPr txBox="1"/>
          <p:nvPr>
            <p:ph idx="12" type="sldNum"/>
          </p:nvPr>
        </p:nvSpPr>
        <p:spPr>
          <a:xfrm>
            <a:off x="8946600" y="63389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g11920842482_6_23"/>
          <p:cNvSpPr txBox="1"/>
          <p:nvPr>
            <p:ph type="title"/>
          </p:nvPr>
        </p:nvSpPr>
        <p:spPr>
          <a:xfrm>
            <a:off x="539406" y="278140"/>
            <a:ext cx="110772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-US" sz="3300"/>
              <a:t>Feature Engineering</a:t>
            </a:r>
            <a:endParaRPr/>
          </a:p>
        </p:txBody>
      </p:sp>
      <p:sp>
        <p:nvSpPr>
          <p:cNvPr id="162" name="Google Shape;162;g11920842482_6_23"/>
          <p:cNvSpPr/>
          <p:nvPr/>
        </p:nvSpPr>
        <p:spPr>
          <a:xfrm>
            <a:off x="0" y="6607469"/>
            <a:ext cx="1500300" cy="231600"/>
          </a:xfrm>
          <a:prstGeom prst="homePlate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g11920842482_6_23"/>
          <p:cNvSpPr/>
          <p:nvPr/>
        </p:nvSpPr>
        <p:spPr>
          <a:xfrm>
            <a:off x="1198292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5A5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1920842482_6_23"/>
          <p:cNvSpPr txBox="1"/>
          <p:nvPr/>
        </p:nvSpPr>
        <p:spPr>
          <a:xfrm>
            <a:off x="1198300" y="6588638"/>
            <a:ext cx="1356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Engineering</a:t>
            </a:r>
            <a:endParaRPr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g11920842482_6_23"/>
          <p:cNvSpPr/>
          <p:nvPr/>
        </p:nvSpPr>
        <p:spPr>
          <a:xfrm>
            <a:off x="2437378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1920842482_6_23"/>
          <p:cNvSpPr txBox="1"/>
          <p:nvPr/>
        </p:nvSpPr>
        <p:spPr>
          <a:xfrm>
            <a:off x="2626321" y="6588657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g11920842482_6_23"/>
          <p:cNvSpPr/>
          <p:nvPr/>
        </p:nvSpPr>
        <p:spPr>
          <a:xfrm>
            <a:off x="3676649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1920842482_6_23"/>
          <p:cNvSpPr txBox="1"/>
          <p:nvPr/>
        </p:nvSpPr>
        <p:spPr>
          <a:xfrm>
            <a:off x="3865873" y="658855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Economic Value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g11920842482_6_23"/>
          <p:cNvSpPr/>
          <p:nvPr/>
        </p:nvSpPr>
        <p:spPr>
          <a:xfrm>
            <a:off x="4916105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1920842482_6_23"/>
          <p:cNvSpPr txBox="1"/>
          <p:nvPr/>
        </p:nvSpPr>
        <p:spPr>
          <a:xfrm>
            <a:off x="5139928" y="658860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g11920842482_6_23"/>
          <p:cNvSpPr txBox="1"/>
          <p:nvPr/>
        </p:nvSpPr>
        <p:spPr>
          <a:xfrm>
            <a:off x="428075" y="6553900"/>
            <a:ext cx="5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2" name="Google Shape;172;g11920842482_6_23"/>
          <p:cNvGrpSpPr/>
          <p:nvPr/>
        </p:nvGrpSpPr>
        <p:grpSpPr>
          <a:xfrm>
            <a:off x="616150" y="1397251"/>
            <a:ext cx="11257725" cy="4317449"/>
            <a:chOff x="616150" y="1397251"/>
            <a:chExt cx="11257725" cy="4317449"/>
          </a:xfrm>
        </p:grpSpPr>
        <p:sp>
          <p:nvSpPr>
            <p:cNvPr id="173" name="Google Shape;173;g11920842482_6_23"/>
            <p:cNvSpPr txBox="1"/>
            <p:nvPr/>
          </p:nvSpPr>
          <p:spPr>
            <a:xfrm>
              <a:off x="3277425" y="1397251"/>
              <a:ext cx="2155200" cy="4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host_id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host_url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host_name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host_since</a:t>
              </a:r>
              <a:r>
                <a:rPr lang="en-US" sz="1200"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host_location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host_about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host_response_time</a:t>
              </a:r>
              <a:r>
                <a:rPr lang="en-US" sz="1200"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host_response_rate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host_acceptance_rate</a:t>
              </a:r>
              <a:r>
                <a:rPr lang="en-US" sz="1200"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host_is_superhost</a:t>
              </a:r>
              <a:r>
                <a:rPr lang="en-US" sz="1200"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host_thumbnail_url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host_picture_url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host_neighbourhood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host_listings_count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host_total_listings_count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host_verifications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host_has_profile_pic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host_identity_verified</a:t>
              </a:r>
              <a:r>
                <a:rPr lang="en-US" sz="1200"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4" name="Google Shape;174;g11920842482_6_23"/>
            <p:cNvSpPr txBox="1"/>
            <p:nvPr/>
          </p:nvSpPr>
          <p:spPr>
            <a:xfrm>
              <a:off x="8358175" y="1651200"/>
              <a:ext cx="3515700" cy="4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number_of_reviews 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number_of_reviews_ltm 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number_of_reviews_l30d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first_review last_review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review_scores_rating</a:t>
              </a:r>
              <a:endParaRPr sz="12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review_scores_accuracy </a:t>
              </a:r>
              <a:endParaRPr sz="12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review_scores_cleanliness </a:t>
              </a:r>
              <a:endParaRPr sz="12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review_scores_checkin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review_scores_communication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review_scores_location </a:t>
              </a:r>
              <a:endParaRPr sz="12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review_scores_value </a:t>
              </a:r>
              <a:endParaRPr sz="12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license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instant_bookable</a:t>
              </a: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calculated_host_listings_count calculated_host_listings_count_entire_homes calculated_host_listings_count_private_rooms calculated_host_listings_count_shared_rooms reviews_per_month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5" name="Google Shape;175;g11920842482_6_23"/>
            <p:cNvSpPr txBox="1"/>
            <p:nvPr/>
          </p:nvSpPr>
          <p:spPr>
            <a:xfrm>
              <a:off x="616150" y="1530100"/>
              <a:ext cx="2664600" cy="4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id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listing_url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scrape_id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last_scraped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name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description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neighborhood_overview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picture_url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neighbourhood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neighbourhood_cleansed</a:t>
              </a: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neighbourhood_group_cleansed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latitude 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longitude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property_type</a:t>
              </a: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room_type</a:t>
              </a: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accommodates</a:t>
              </a: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bathrooms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bathrooms_text 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bedrooms 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beds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amenities</a:t>
              </a: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6" name="Google Shape;176;g11920842482_6_23"/>
            <p:cNvSpPr txBox="1"/>
            <p:nvPr/>
          </p:nvSpPr>
          <p:spPr>
            <a:xfrm>
              <a:off x="5761100" y="1530100"/>
              <a:ext cx="2268600" cy="4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price </a:t>
              </a:r>
              <a:endParaRPr b="1"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minimum_nights 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maximum_nights 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minimum_minimum_nights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maximum_minimum_nights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minimum_maximum_nights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maximum_maximum_nights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minimum_nights_avg_ntm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maximum_nights_avg_ntm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calendar_updated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has_availability</a:t>
              </a: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availability_30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availability_60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availability_90 </a:t>
              </a:r>
              <a:endParaRPr sz="12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availability_365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9999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calendar_last_scraped </a:t>
              </a:r>
              <a:endParaRPr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77" name="Google Shape;177;g11920842482_6_23"/>
          <p:cNvGrpSpPr/>
          <p:nvPr/>
        </p:nvGrpSpPr>
        <p:grpSpPr>
          <a:xfrm>
            <a:off x="616150" y="1397251"/>
            <a:ext cx="11257725" cy="4317449"/>
            <a:chOff x="616150" y="1397251"/>
            <a:chExt cx="11257725" cy="4317449"/>
          </a:xfrm>
        </p:grpSpPr>
        <p:sp>
          <p:nvSpPr>
            <p:cNvPr id="178" name="Google Shape;178;g11920842482_6_23"/>
            <p:cNvSpPr txBox="1"/>
            <p:nvPr/>
          </p:nvSpPr>
          <p:spPr>
            <a:xfrm>
              <a:off x="3277425" y="1397251"/>
              <a:ext cx="2155200" cy="4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host_id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host_url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host_name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host_since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host_location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host_about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host_response_time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host_response_rate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host_acceptance_rate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host_is_superhost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host_thumbnail_url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host_picture_url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host_neighbourhood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host_listings_count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host_total_listings_count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host_verifications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host_has_profile_pic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host_identity_verified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9" name="Google Shape;179;g11920842482_6_23"/>
            <p:cNvSpPr txBox="1"/>
            <p:nvPr/>
          </p:nvSpPr>
          <p:spPr>
            <a:xfrm>
              <a:off x="8358175" y="1651200"/>
              <a:ext cx="3515700" cy="4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number_of_reviews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number_of_reviews_ltm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number_of_reviews_l30d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first_review last_review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review_scores_rating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review_scores_accuracy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review_scores_cleanliness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review_scores_checkin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review_scores_communication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review_scores_location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review_scores_value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license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instant_bookable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calculated_host_listings_count calculated_host_listings_count_entire_homes calculated_host_listings_count_private_rooms calculated_host_listings_count_shared_rooms reviews_per_month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0" name="Google Shape;180;g11920842482_6_23"/>
            <p:cNvSpPr txBox="1"/>
            <p:nvPr/>
          </p:nvSpPr>
          <p:spPr>
            <a:xfrm>
              <a:off x="616150" y="1530100"/>
              <a:ext cx="2664600" cy="4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id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listing_url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scrape_id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last_scraped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name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description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neighborhood_overview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picture_url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neighbourhood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neighbourhood_cleansed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neighbourhood_group_cleansed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latitude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longitude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property_type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room_type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accommodates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bathrooms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bathrooms_text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bedrooms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beds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amenities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1" name="Google Shape;181;g11920842482_6_23"/>
            <p:cNvSpPr txBox="1"/>
            <p:nvPr/>
          </p:nvSpPr>
          <p:spPr>
            <a:xfrm>
              <a:off x="5761100" y="1530100"/>
              <a:ext cx="2268600" cy="4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price </a:t>
              </a:r>
              <a:endParaRPr b="1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minimum_nights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maximum_nights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minimum_minimum_nights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maximum_minimum_nights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minimum_maximum_nights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maximum_maximum_nights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minimum_nights_avg_ntm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maximum_nights_avg_ntm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calendar_updated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has_availability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availability_30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availability_60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availability_90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availability_365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calendar_last_scraped </a:t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920842482_6_61"/>
          <p:cNvSpPr txBox="1"/>
          <p:nvPr>
            <p:ph idx="12" type="sldNum"/>
          </p:nvPr>
        </p:nvSpPr>
        <p:spPr>
          <a:xfrm>
            <a:off x="8946600" y="63389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g11920842482_6_61"/>
          <p:cNvSpPr txBox="1"/>
          <p:nvPr>
            <p:ph type="title"/>
          </p:nvPr>
        </p:nvSpPr>
        <p:spPr>
          <a:xfrm>
            <a:off x="539406" y="278140"/>
            <a:ext cx="110772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-US" sz="3300"/>
              <a:t>Feature Engineering</a:t>
            </a:r>
            <a:endParaRPr/>
          </a:p>
        </p:txBody>
      </p:sp>
      <p:sp>
        <p:nvSpPr>
          <p:cNvPr id="188" name="Google Shape;188;g11920842482_6_61"/>
          <p:cNvSpPr/>
          <p:nvPr/>
        </p:nvSpPr>
        <p:spPr>
          <a:xfrm>
            <a:off x="0" y="6607469"/>
            <a:ext cx="1500300" cy="231600"/>
          </a:xfrm>
          <a:prstGeom prst="homePlate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g11920842482_6_61"/>
          <p:cNvSpPr/>
          <p:nvPr/>
        </p:nvSpPr>
        <p:spPr>
          <a:xfrm>
            <a:off x="1198292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5A5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1920842482_6_61"/>
          <p:cNvSpPr txBox="1"/>
          <p:nvPr/>
        </p:nvSpPr>
        <p:spPr>
          <a:xfrm>
            <a:off x="1198300" y="6588638"/>
            <a:ext cx="1356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Engineering</a:t>
            </a:r>
            <a:endParaRPr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11920842482_6_61"/>
          <p:cNvSpPr/>
          <p:nvPr/>
        </p:nvSpPr>
        <p:spPr>
          <a:xfrm>
            <a:off x="2437378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1920842482_6_61"/>
          <p:cNvSpPr txBox="1"/>
          <p:nvPr/>
        </p:nvSpPr>
        <p:spPr>
          <a:xfrm>
            <a:off x="2626321" y="6588657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g11920842482_6_61"/>
          <p:cNvSpPr/>
          <p:nvPr/>
        </p:nvSpPr>
        <p:spPr>
          <a:xfrm>
            <a:off x="3676649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1920842482_6_61"/>
          <p:cNvSpPr txBox="1"/>
          <p:nvPr/>
        </p:nvSpPr>
        <p:spPr>
          <a:xfrm>
            <a:off x="3865873" y="658855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Economic Value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g11920842482_6_61"/>
          <p:cNvSpPr/>
          <p:nvPr/>
        </p:nvSpPr>
        <p:spPr>
          <a:xfrm>
            <a:off x="4916105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1920842482_6_61"/>
          <p:cNvSpPr txBox="1"/>
          <p:nvPr/>
        </p:nvSpPr>
        <p:spPr>
          <a:xfrm>
            <a:off x="5139928" y="658860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g11920842482_6_61"/>
          <p:cNvSpPr txBox="1"/>
          <p:nvPr/>
        </p:nvSpPr>
        <p:spPr>
          <a:xfrm>
            <a:off x="428075" y="6553900"/>
            <a:ext cx="5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98" name="Google Shape;198;g11920842482_6_61"/>
          <p:cNvGrpSpPr/>
          <p:nvPr/>
        </p:nvGrpSpPr>
        <p:grpSpPr>
          <a:xfrm>
            <a:off x="8169750" y="310500"/>
            <a:ext cx="3102975" cy="6280200"/>
            <a:chOff x="7788750" y="310500"/>
            <a:chExt cx="3102975" cy="6280200"/>
          </a:xfrm>
        </p:grpSpPr>
        <p:sp>
          <p:nvSpPr>
            <p:cNvPr id="199" name="Google Shape;199;g11920842482_6_61"/>
            <p:cNvSpPr txBox="1"/>
            <p:nvPr/>
          </p:nvSpPr>
          <p:spPr>
            <a:xfrm>
              <a:off x="8848125" y="310500"/>
              <a:ext cx="2043600" cy="6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free_street_parking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free_parking_on_premises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first_aid_kit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shower_gel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fire_extinguisher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indoor_fireplace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paid_parking_off_premises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air_conditioning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long_term_stays_allowed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gym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outdoor_furniture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patio_or_balcony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washer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lock_on_bedroom_door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private_entrance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heating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laundromat_nearby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lockbox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hair_dryer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room-darkening_shades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dishwasher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elevator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tv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hangers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keypad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coffee_maker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dryer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bbq_grill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hot_water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oven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bathtub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wine_glasses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baking_sheet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0" name="Google Shape;200;g11920842482_6_61"/>
            <p:cNvSpPr txBox="1"/>
            <p:nvPr/>
          </p:nvSpPr>
          <p:spPr>
            <a:xfrm>
              <a:off x="7788750" y="3265950"/>
              <a:ext cx="87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amenities 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1" name="Google Shape;201;g11920842482_6_61"/>
            <p:cNvSpPr/>
            <p:nvPr/>
          </p:nvSpPr>
          <p:spPr>
            <a:xfrm>
              <a:off x="8668050" y="426100"/>
              <a:ext cx="180080" cy="6005816"/>
            </a:xfrm>
            <a:custGeom>
              <a:rect b="b" l="l" r="r" t="t"/>
              <a:pathLst>
                <a:path extrusionOk="0" h="232064" w="10692">
                  <a:moveTo>
                    <a:pt x="7228" y="0"/>
                  </a:moveTo>
                  <a:cubicBezTo>
                    <a:pt x="3900" y="3333"/>
                    <a:pt x="5598" y="9286"/>
                    <a:pt x="4457" y="13855"/>
                  </a:cubicBezTo>
                  <a:cubicBezTo>
                    <a:pt x="1040" y="27537"/>
                    <a:pt x="2379" y="42009"/>
                    <a:pt x="2379" y="56111"/>
                  </a:cubicBezTo>
                  <a:cubicBezTo>
                    <a:pt x="2379" y="70666"/>
                    <a:pt x="3765" y="85198"/>
                    <a:pt x="3765" y="99753"/>
                  </a:cubicBezTo>
                  <a:cubicBezTo>
                    <a:pt x="3765" y="104146"/>
                    <a:pt x="4704" y="108836"/>
                    <a:pt x="3072" y="112915"/>
                  </a:cubicBezTo>
                  <a:cubicBezTo>
                    <a:pt x="2148" y="115224"/>
                    <a:pt x="-811" y="117617"/>
                    <a:pt x="301" y="119842"/>
                  </a:cubicBezTo>
                  <a:cubicBezTo>
                    <a:pt x="3581" y="126407"/>
                    <a:pt x="3710" y="134121"/>
                    <a:pt x="5150" y="141317"/>
                  </a:cubicBezTo>
                  <a:cubicBezTo>
                    <a:pt x="6690" y="149015"/>
                    <a:pt x="5150" y="157018"/>
                    <a:pt x="5150" y="164869"/>
                  </a:cubicBezTo>
                  <a:cubicBezTo>
                    <a:pt x="5150" y="177571"/>
                    <a:pt x="5843" y="190267"/>
                    <a:pt x="5843" y="202969"/>
                  </a:cubicBezTo>
                  <a:cubicBezTo>
                    <a:pt x="5843" y="209208"/>
                    <a:pt x="6536" y="215434"/>
                    <a:pt x="6536" y="221673"/>
                  </a:cubicBezTo>
                  <a:cubicBezTo>
                    <a:pt x="6536" y="225403"/>
                    <a:pt x="6962" y="232064"/>
                    <a:pt x="10692" y="232064"/>
                  </a:cubicBezTo>
                </a:path>
              </a:pathLst>
            </a:custGeom>
            <a:noFill/>
            <a:ln cap="flat" cmpd="sng" w="28575">
              <a:solidFill>
                <a:srgbClr val="FFBDBE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2" name="Google Shape;202;g11920842482_6_61"/>
          <p:cNvGrpSpPr/>
          <p:nvPr/>
        </p:nvGrpSpPr>
        <p:grpSpPr>
          <a:xfrm>
            <a:off x="4284325" y="632438"/>
            <a:ext cx="4315050" cy="1662300"/>
            <a:chOff x="3995225" y="861050"/>
            <a:chExt cx="4315050" cy="1662300"/>
          </a:xfrm>
        </p:grpSpPr>
        <p:sp>
          <p:nvSpPr>
            <p:cNvPr id="203" name="Google Shape;203;g11920842482_6_61"/>
            <p:cNvSpPr txBox="1"/>
            <p:nvPr/>
          </p:nvSpPr>
          <p:spPr>
            <a:xfrm>
              <a:off x="6145475" y="861050"/>
              <a:ext cx="2164800" cy="16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neighbourhood_farnorth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neighbourhood_farsouth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neighbourhood_farsouthwest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neighbourhood_north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neighbourhood_northwest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neighbourhood_south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neighbourhood_southwest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neighbourhood_west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4" name="Google Shape;204;g11920842482_6_61"/>
            <p:cNvSpPr txBox="1"/>
            <p:nvPr/>
          </p:nvSpPr>
          <p:spPr>
            <a:xfrm>
              <a:off x="3995225" y="1553838"/>
              <a:ext cx="2043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neighbourhood_cleansed 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5" name="Google Shape;205;g11920842482_6_61"/>
            <p:cNvSpPr/>
            <p:nvPr/>
          </p:nvSpPr>
          <p:spPr>
            <a:xfrm rot="161315">
              <a:off x="5949866" y="1086827"/>
              <a:ext cx="173803" cy="1252804"/>
            </a:xfrm>
            <a:custGeom>
              <a:rect b="b" l="l" r="r" t="t"/>
              <a:pathLst>
                <a:path extrusionOk="0" h="232064" w="10692">
                  <a:moveTo>
                    <a:pt x="7228" y="0"/>
                  </a:moveTo>
                  <a:cubicBezTo>
                    <a:pt x="3900" y="3333"/>
                    <a:pt x="5598" y="9286"/>
                    <a:pt x="4457" y="13855"/>
                  </a:cubicBezTo>
                  <a:cubicBezTo>
                    <a:pt x="1040" y="27537"/>
                    <a:pt x="2379" y="42009"/>
                    <a:pt x="2379" y="56111"/>
                  </a:cubicBezTo>
                  <a:cubicBezTo>
                    <a:pt x="2379" y="70666"/>
                    <a:pt x="3765" y="85198"/>
                    <a:pt x="3765" y="99753"/>
                  </a:cubicBezTo>
                  <a:cubicBezTo>
                    <a:pt x="3765" y="104146"/>
                    <a:pt x="4704" y="108836"/>
                    <a:pt x="3072" y="112915"/>
                  </a:cubicBezTo>
                  <a:cubicBezTo>
                    <a:pt x="2148" y="115224"/>
                    <a:pt x="-811" y="117617"/>
                    <a:pt x="301" y="119842"/>
                  </a:cubicBezTo>
                  <a:cubicBezTo>
                    <a:pt x="3581" y="126407"/>
                    <a:pt x="3710" y="134121"/>
                    <a:pt x="5150" y="141317"/>
                  </a:cubicBezTo>
                  <a:cubicBezTo>
                    <a:pt x="6690" y="149015"/>
                    <a:pt x="5150" y="157018"/>
                    <a:pt x="5150" y="164869"/>
                  </a:cubicBezTo>
                  <a:cubicBezTo>
                    <a:pt x="5150" y="177571"/>
                    <a:pt x="5843" y="190267"/>
                    <a:pt x="5843" y="202969"/>
                  </a:cubicBezTo>
                  <a:cubicBezTo>
                    <a:pt x="5843" y="209208"/>
                    <a:pt x="6536" y="215434"/>
                    <a:pt x="6536" y="221673"/>
                  </a:cubicBezTo>
                  <a:cubicBezTo>
                    <a:pt x="6536" y="225403"/>
                    <a:pt x="6962" y="232064"/>
                    <a:pt x="10692" y="232064"/>
                  </a:cubicBezTo>
                </a:path>
              </a:pathLst>
            </a:custGeom>
            <a:noFill/>
            <a:ln cap="flat" cmpd="sng" w="28575">
              <a:solidFill>
                <a:srgbClr val="FFBDBE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6" name="Google Shape;206;g11920842482_6_61"/>
          <p:cNvGrpSpPr/>
          <p:nvPr/>
        </p:nvGrpSpPr>
        <p:grpSpPr>
          <a:xfrm>
            <a:off x="681425" y="4267138"/>
            <a:ext cx="3496825" cy="1293000"/>
            <a:chOff x="757625" y="4267138"/>
            <a:chExt cx="3496825" cy="1293000"/>
          </a:xfrm>
        </p:grpSpPr>
        <p:sp>
          <p:nvSpPr>
            <p:cNvPr id="207" name="Google Shape;207;g11920842482_6_61"/>
            <p:cNvSpPr txBox="1"/>
            <p:nvPr/>
          </p:nvSpPr>
          <p:spPr>
            <a:xfrm>
              <a:off x="757625" y="4863300"/>
              <a:ext cx="124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accommodates 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8" name="Google Shape;208;g11920842482_6_61"/>
            <p:cNvSpPr txBox="1"/>
            <p:nvPr/>
          </p:nvSpPr>
          <p:spPr>
            <a:xfrm>
              <a:off x="1093770" y="4556288"/>
              <a:ext cx="87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bedrooms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9" name="Google Shape;209;g11920842482_6_61"/>
            <p:cNvSpPr txBox="1"/>
            <p:nvPr/>
          </p:nvSpPr>
          <p:spPr>
            <a:xfrm>
              <a:off x="2383950" y="4267138"/>
              <a:ext cx="18705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bedrooms</a:t>
              </a:r>
              <a:endPara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accommodates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crowdedness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crowdedness_diff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crowdedness_ratio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crowdedness_adj_ratio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10" name="Google Shape;210;g11920842482_6_61"/>
            <p:cNvSpPr/>
            <p:nvPr/>
          </p:nvSpPr>
          <p:spPr>
            <a:xfrm rot="215025">
              <a:off x="2201676" y="4458679"/>
              <a:ext cx="167631" cy="935243"/>
            </a:xfrm>
            <a:custGeom>
              <a:rect b="b" l="l" r="r" t="t"/>
              <a:pathLst>
                <a:path extrusionOk="0" h="232064" w="10692">
                  <a:moveTo>
                    <a:pt x="7228" y="0"/>
                  </a:moveTo>
                  <a:cubicBezTo>
                    <a:pt x="3900" y="3333"/>
                    <a:pt x="5598" y="9286"/>
                    <a:pt x="4457" y="13855"/>
                  </a:cubicBezTo>
                  <a:cubicBezTo>
                    <a:pt x="1040" y="27537"/>
                    <a:pt x="2379" y="42009"/>
                    <a:pt x="2379" y="56111"/>
                  </a:cubicBezTo>
                  <a:cubicBezTo>
                    <a:pt x="2379" y="70666"/>
                    <a:pt x="3765" y="85198"/>
                    <a:pt x="3765" y="99753"/>
                  </a:cubicBezTo>
                  <a:cubicBezTo>
                    <a:pt x="3765" y="104146"/>
                    <a:pt x="4704" y="108836"/>
                    <a:pt x="3072" y="112915"/>
                  </a:cubicBezTo>
                  <a:cubicBezTo>
                    <a:pt x="2148" y="115224"/>
                    <a:pt x="-811" y="117617"/>
                    <a:pt x="301" y="119842"/>
                  </a:cubicBezTo>
                  <a:cubicBezTo>
                    <a:pt x="3581" y="126407"/>
                    <a:pt x="3710" y="134121"/>
                    <a:pt x="5150" y="141317"/>
                  </a:cubicBezTo>
                  <a:cubicBezTo>
                    <a:pt x="6690" y="149015"/>
                    <a:pt x="5150" y="157018"/>
                    <a:pt x="5150" y="164869"/>
                  </a:cubicBezTo>
                  <a:cubicBezTo>
                    <a:pt x="5150" y="177571"/>
                    <a:pt x="5843" y="190267"/>
                    <a:pt x="5843" y="202969"/>
                  </a:cubicBezTo>
                  <a:cubicBezTo>
                    <a:pt x="5843" y="209208"/>
                    <a:pt x="6536" y="215434"/>
                    <a:pt x="6536" y="221673"/>
                  </a:cubicBezTo>
                  <a:cubicBezTo>
                    <a:pt x="6536" y="225403"/>
                    <a:pt x="6962" y="232064"/>
                    <a:pt x="10692" y="232064"/>
                  </a:cubicBezTo>
                </a:path>
              </a:pathLst>
            </a:custGeom>
            <a:noFill/>
            <a:ln cap="flat" cmpd="sng" w="28575">
              <a:solidFill>
                <a:srgbClr val="FFBDBE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1" name="Google Shape;211;g11920842482_6_61"/>
          <p:cNvGrpSpPr/>
          <p:nvPr/>
        </p:nvGrpSpPr>
        <p:grpSpPr>
          <a:xfrm>
            <a:off x="652700" y="5707663"/>
            <a:ext cx="3209175" cy="554100"/>
            <a:chOff x="728900" y="5707663"/>
            <a:chExt cx="3209175" cy="554100"/>
          </a:xfrm>
        </p:grpSpPr>
        <p:sp>
          <p:nvSpPr>
            <p:cNvPr id="212" name="Google Shape;212;g11920842482_6_61"/>
            <p:cNvSpPr txBox="1"/>
            <p:nvPr/>
          </p:nvSpPr>
          <p:spPr>
            <a:xfrm>
              <a:off x="728900" y="5787475"/>
              <a:ext cx="124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bathrooms_text 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13" name="Google Shape;213;g11920842482_6_61"/>
            <p:cNvSpPr txBox="1"/>
            <p:nvPr/>
          </p:nvSpPr>
          <p:spPr>
            <a:xfrm>
              <a:off x="2437775" y="5707663"/>
              <a:ext cx="1500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bathrooms_privacy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bathrooms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14" name="Google Shape;214;g11920842482_6_61"/>
            <p:cNvSpPr/>
            <p:nvPr/>
          </p:nvSpPr>
          <p:spPr>
            <a:xfrm rot="432073">
              <a:off x="2278154" y="5799397"/>
              <a:ext cx="104699" cy="366061"/>
            </a:xfrm>
            <a:custGeom>
              <a:rect b="b" l="l" r="r" t="t"/>
              <a:pathLst>
                <a:path extrusionOk="0" h="232064" w="10692">
                  <a:moveTo>
                    <a:pt x="7228" y="0"/>
                  </a:moveTo>
                  <a:cubicBezTo>
                    <a:pt x="3900" y="3333"/>
                    <a:pt x="5598" y="9286"/>
                    <a:pt x="4457" y="13855"/>
                  </a:cubicBezTo>
                  <a:cubicBezTo>
                    <a:pt x="1040" y="27537"/>
                    <a:pt x="2379" y="42009"/>
                    <a:pt x="2379" y="56111"/>
                  </a:cubicBezTo>
                  <a:cubicBezTo>
                    <a:pt x="2379" y="70666"/>
                    <a:pt x="3765" y="85198"/>
                    <a:pt x="3765" y="99753"/>
                  </a:cubicBezTo>
                  <a:cubicBezTo>
                    <a:pt x="3765" y="104146"/>
                    <a:pt x="4704" y="108836"/>
                    <a:pt x="3072" y="112915"/>
                  </a:cubicBezTo>
                  <a:cubicBezTo>
                    <a:pt x="2148" y="115224"/>
                    <a:pt x="-811" y="117617"/>
                    <a:pt x="301" y="119842"/>
                  </a:cubicBezTo>
                  <a:cubicBezTo>
                    <a:pt x="3581" y="126407"/>
                    <a:pt x="3710" y="134121"/>
                    <a:pt x="5150" y="141317"/>
                  </a:cubicBezTo>
                  <a:cubicBezTo>
                    <a:pt x="6690" y="149015"/>
                    <a:pt x="5150" y="157018"/>
                    <a:pt x="5150" y="164869"/>
                  </a:cubicBezTo>
                  <a:cubicBezTo>
                    <a:pt x="5150" y="177571"/>
                    <a:pt x="5843" y="190267"/>
                    <a:pt x="5843" y="202969"/>
                  </a:cubicBezTo>
                  <a:cubicBezTo>
                    <a:pt x="5843" y="209208"/>
                    <a:pt x="6536" y="215434"/>
                    <a:pt x="6536" y="221673"/>
                  </a:cubicBezTo>
                  <a:cubicBezTo>
                    <a:pt x="6536" y="225403"/>
                    <a:pt x="6962" y="232064"/>
                    <a:pt x="10692" y="232064"/>
                  </a:cubicBezTo>
                </a:path>
              </a:pathLst>
            </a:custGeom>
            <a:noFill/>
            <a:ln cap="flat" cmpd="sng" w="28575">
              <a:solidFill>
                <a:srgbClr val="FFBDBE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5" name="Google Shape;215;g11920842482_6_61"/>
          <p:cNvGrpSpPr/>
          <p:nvPr/>
        </p:nvGrpSpPr>
        <p:grpSpPr>
          <a:xfrm>
            <a:off x="1007825" y="3229050"/>
            <a:ext cx="3444600" cy="923400"/>
            <a:chOff x="1160225" y="3229050"/>
            <a:chExt cx="3444600" cy="923400"/>
          </a:xfrm>
        </p:grpSpPr>
        <p:sp>
          <p:nvSpPr>
            <p:cNvPr id="216" name="Google Shape;216;g11920842482_6_61"/>
            <p:cNvSpPr txBox="1"/>
            <p:nvPr/>
          </p:nvSpPr>
          <p:spPr>
            <a:xfrm>
              <a:off x="1160225" y="3576325"/>
              <a:ext cx="97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room_type 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17" name="Google Shape;217;g11920842482_6_61"/>
            <p:cNvSpPr txBox="1"/>
            <p:nvPr/>
          </p:nvSpPr>
          <p:spPr>
            <a:xfrm>
              <a:off x="2440025" y="3229050"/>
              <a:ext cx="21648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room_type_entire_home/apt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room_type_hotel_room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room_type_private_room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room_type_shared_room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18" name="Google Shape;218;g11920842482_6_61"/>
            <p:cNvSpPr/>
            <p:nvPr/>
          </p:nvSpPr>
          <p:spPr>
            <a:xfrm rot="274189">
              <a:off x="2258104" y="3386756"/>
              <a:ext cx="163385" cy="689695"/>
            </a:xfrm>
            <a:custGeom>
              <a:rect b="b" l="l" r="r" t="t"/>
              <a:pathLst>
                <a:path extrusionOk="0" h="232064" w="10692">
                  <a:moveTo>
                    <a:pt x="7228" y="0"/>
                  </a:moveTo>
                  <a:cubicBezTo>
                    <a:pt x="3900" y="3333"/>
                    <a:pt x="5598" y="9286"/>
                    <a:pt x="4457" y="13855"/>
                  </a:cubicBezTo>
                  <a:cubicBezTo>
                    <a:pt x="1040" y="27537"/>
                    <a:pt x="2379" y="42009"/>
                    <a:pt x="2379" y="56111"/>
                  </a:cubicBezTo>
                  <a:cubicBezTo>
                    <a:pt x="2379" y="70666"/>
                    <a:pt x="3765" y="85198"/>
                    <a:pt x="3765" y="99753"/>
                  </a:cubicBezTo>
                  <a:cubicBezTo>
                    <a:pt x="3765" y="104146"/>
                    <a:pt x="4704" y="108836"/>
                    <a:pt x="3072" y="112915"/>
                  </a:cubicBezTo>
                  <a:cubicBezTo>
                    <a:pt x="2148" y="115224"/>
                    <a:pt x="-811" y="117617"/>
                    <a:pt x="301" y="119842"/>
                  </a:cubicBezTo>
                  <a:cubicBezTo>
                    <a:pt x="3581" y="126407"/>
                    <a:pt x="3710" y="134121"/>
                    <a:pt x="5150" y="141317"/>
                  </a:cubicBezTo>
                  <a:cubicBezTo>
                    <a:pt x="6690" y="149015"/>
                    <a:pt x="5150" y="157018"/>
                    <a:pt x="5150" y="164869"/>
                  </a:cubicBezTo>
                  <a:cubicBezTo>
                    <a:pt x="5150" y="177571"/>
                    <a:pt x="5843" y="190267"/>
                    <a:pt x="5843" y="202969"/>
                  </a:cubicBezTo>
                  <a:cubicBezTo>
                    <a:pt x="5843" y="209208"/>
                    <a:pt x="6536" y="215434"/>
                    <a:pt x="6536" y="221673"/>
                  </a:cubicBezTo>
                  <a:cubicBezTo>
                    <a:pt x="6536" y="225403"/>
                    <a:pt x="6962" y="232064"/>
                    <a:pt x="10692" y="232064"/>
                  </a:cubicBezTo>
                </a:path>
              </a:pathLst>
            </a:custGeom>
            <a:noFill/>
            <a:ln cap="flat" cmpd="sng" w="28575">
              <a:solidFill>
                <a:srgbClr val="FFBDBE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9" name="Google Shape;219;g11920842482_6_61"/>
          <p:cNvGrpSpPr/>
          <p:nvPr/>
        </p:nvGrpSpPr>
        <p:grpSpPr>
          <a:xfrm>
            <a:off x="5041775" y="2702588"/>
            <a:ext cx="2936244" cy="1108200"/>
            <a:chOff x="5041775" y="2702588"/>
            <a:chExt cx="2936244" cy="1108200"/>
          </a:xfrm>
        </p:grpSpPr>
        <p:sp>
          <p:nvSpPr>
            <p:cNvPr id="220" name="Google Shape;220;g11920842482_6_61"/>
            <p:cNvSpPr txBox="1"/>
            <p:nvPr/>
          </p:nvSpPr>
          <p:spPr>
            <a:xfrm>
              <a:off x="5041775" y="3072950"/>
              <a:ext cx="114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property_type 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221" name="Google Shape;221;g11920842482_6_61"/>
            <p:cNvGrpSpPr/>
            <p:nvPr/>
          </p:nvGrpSpPr>
          <p:grpSpPr>
            <a:xfrm>
              <a:off x="6311948" y="2702588"/>
              <a:ext cx="1666072" cy="1108200"/>
              <a:chOff x="6311948" y="2702588"/>
              <a:chExt cx="1666072" cy="1108200"/>
            </a:xfrm>
          </p:grpSpPr>
          <p:sp>
            <p:nvSpPr>
              <p:cNvPr id="222" name="Google Shape;222;g11920842482_6_61"/>
              <p:cNvSpPr txBox="1"/>
              <p:nvPr/>
            </p:nvSpPr>
            <p:spPr>
              <a:xfrm>
                <a:off x="6477719" y="2702588"/>
                <a:ext cx="1500300" cy="11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Proxima Nova"/>
                    <a:ea typeface="Proxima Nova"/>
                    <a:cs typeface="Proxima Nova"/>
                    <a:sym typeface="Proxima Nova"/>
                  </a:rPr>
                  <a:t>property_group_0</a:t>
                </a:r>
                <a:endParaRPr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Proxima Nova"/>
                    <a:ea typeface="Proxima Nova"/>
                    <a:cs typeface="Proxima Nova"/>
                    <a:sym typeface="Proxima Nova"/>
                  </a:rPr>
                  <a:t>property_group_1</a:t>
                </a:r>
                <a:endParaRPr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Proxima Nova"/>
                    <a:ea typeface="Proxima Nova"/>
                    <a:cs typeface="Proxima Nova"/>
                    <a:sym typeface="Proxima Nova"/>
                  </a:rPr>
                  <a:t>property_group_2</a:t>
                </a:r>
                <a:endParaRPr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Proxima Nova"/>
                    <a:ea typeface="Proxima Nova"/>
                    <a:cs typeface="Proxima Nova"/>
                    <a:sym typeface="Proxima Nova"/>
                  </a:rPr>
                  <a:t>property_group_3</a:t>
                </a:r>
                <a:endParaRPr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Proxima Nova"/>
                    <a:ea typeface="Proxima Nova"/>
                    <a:cs typeface="Proxima Nova"/>
                    <a:sym typeface="Proxima Nova"/>
                  </a:rPr>
                  <a:t>property_group_4</a:t>
                </a:r>
                <a:endParaRPr sz="1500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23" name="Google Shape;223;g11920842482_6_61"/>
              <p:cNvSpPr/>
              <p:nvPr/>
            </p:nvSpPr>
            <p:spPr>
              <a:xfrm rot="132123">
                <a:off x="6329312" y="2836893"/>
                <a:ext cx="108524" cy="886588"/>
              </a:xfrm>
              <a:custGeom>
                <a:rect b="b" l="l" r="r" t="t"/>
                <a:pathLst>
                  <a:path extrusionOk="0" h="232064" w="10692">
                    <a:moveTo>
                      <a:pt x="7228" y="0"/>
                    </a:moveTo>
                    <a:cubicBezTo>
                      <a:pt x="3900" y="3333"/>
                      <a:pt x="5598" y="9286"/>
                      <a:pt x="4457" y="13855"/>
                    </a:cubicBezTo>
                    <a:cubicBezTo>
                      <a:pt x="1040" y="27537"/>
                      <a:pt x="2379" y="42009"/>
                      <a:pt x="2379" y="56111"/>
                    </a:cubicBezTo>
                    <a:cubicBezTo>
                      <a:pt x="2379" y="70666"/>
                      <a:pt x="3765" y="85198"/>
                      <a:pt x="3765" y="99753"/>
                    </a:cubicBezTo>
                    <a:cubicBezTo>
                      <a:pt x="3765" y="104146"/>
                      <a:pt x="4704" y="108836"/>
                      <a:pt x="3072" y="112915"/>
                    </a:cubicBezTo>
                    <a:cubicBezTo>
                      <a:pt x="2148" y="115224"/>
                      <a:pt x="-811" y="117617"/>
                      <a:pt x="301" y="119842"/>
                    </a:cubicBezTo>
                    <a:cubicBezTo>
                      <a:pt x="3581" y="126407"/>
                      <a:pt x="3710" y="134121"/>
                      <a:pt x="5150" y="141317"/>
                    </a:cubicBezTo>
                    <a:cubicBezTo>
                      <a:pt x="6690" y="149015"/>
                      <a:pt x="5150" y="157018"/>
                      <a:pt x="5150" y="164869"/>
                    </a:cubicBezTo>
                    <a:cubicBezTo>
                      <a:pt x="5150" y="177571"/>
                      <a:pt x="5843" y="190267"/>
                      <a:pt x="5843" y="202969"/>
                    </a:cubicBezTo>
                    <a:cubicBezTo>
                      <a:pt x="5843" y="209208"/>
                      <a:pt x="6536" y="215434"/>
                      <a:pt x="6536" y="221673"/>
                    </a:cubicBezTo>
                    <a:cubicBezTo>
                      <a:pt x="6536" y="225403"/>
                      <a:pt x="6962" y="232064"/>
                      <a:pt x="10692" y="232064"/>
                    </a:cubicBezTo>
                  </a:path>
                </a:pathLst>
              </a:custGeom>
              <a:noFill/>
              <a:ln cap="flat" cmpd="sng" w="28575">
                <a:solidFill>
                  <a:srgbClr val="FFBDB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24" name="Google Shape;224;g11920842482_6_61"/>
          <p:cNvGrpSpPr/>
          <p:nvPr/>
        </p:nvGrpSpPr>
        <p:grpSpPr>
          <a:xfrm>
            <a:off x="5202400" y="2211950"/>
            <a:ext cx="1830300" cy="554100"/>
            <a:chOff x="5172550" y="278150"/>
            <a:chExt cx="1830300" cy="554100"/>
          </a:xfrm>
        </p:grpSpPr>
        <p:sp>
          <p:nvSpPr>
            <p:cNvPr id="225" name="Google Shape;225;g11920842482_6_61"/>
            <p:cNvSpPr txBox="1"/>
            <p:nvPr/>
          </p:nvSpPr>
          <p:spPr>
            <a:xfrm>
              <a:off x="5172550" y="278150"/>
              <a:ext cx="879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latitude 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longitude</a:t>
              </a:r>
              <a:endParaRPr/>
            </a:p>
          </p:txBody>
        </p:sp>
        <p:sp>
          <p:nvSpPr>
            <p:cNvPr id="226" name="Google Shape;226;g11920842482_6_61"/>
            <p:cNvSpPr txBox="1"/>
            <p:nvPr/>
          </p:nvSpPr>
          <p:spPr>
            <a:xfrm>
              <a:off x="6416950" y="359900"/>
              <a:ext cx="585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Proxima Nova"/>
                  <a:ea typeface="Proxima Nova"/>
                  <a:cs typeface="Proxima Nova"/>
                  <a:sym typeface="Proxima Nova"/>
                </a:rPr>
                <a:t>dist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27" name="Google Shape;227;g11920842482_6_61"/>
            <p:cNvSpPr/>
            <p:nvPr/>
          </p:nvSpPr>
          <p:spPr>
            <a:xfrm>
              <a:off x="6125825" y="514100"/>
              <a:ext cx="212100" cy="91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BDBE"/>
            </a:solidFill>
            <a:ln cap="flat" cmpd="sng" w="9525">
              <a:solidFill>
                <a:srgbClr val="FFBD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g11920842482_6_61"/>
          <p:cNvGrpSpPr/>
          <p:nvPr/>
        </p:nvGrpSpPr>
        <p:grpSpPr>
          <a:xfrm>
            <a:off x="4162038" y="3781938"/>
            <a:ext cx="3153613" cy="1108200"/>
            <a:chOff x="4390638" y="3477138"/>
            <a:chExt cx="3153613" cy="1108200"/>
          </a:xfrm>
        </p:grpSpPr>
        <p:sp>
          <p:nvSpPr>
            <p:cNvPr id="229" name="Google Shape;229;g11920842482_6_61"/>
            <p:cNvSpPr txBox="1"/>
            <p:nvPr/>
          </p:nvSpPr>
          <p:spPr>
            <a:xfrm>
              <a:off x="4390638" y="3477138"/>
              <a:ext cx="2043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review_scores_rating</a:t>
              </a:r>
              <a:endParaRPr sz="12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review_scores_accuracy </a:t>
              </a:r>
              <a:endParaRPr sz="12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review_scores_cleanliness </a:t>
              </a:r>
              <a:endParaRPr sz="12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review_scores_location </a:t>
              </a:r>
              <a:endParaRPr sz="12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5A5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review_scores_value </a:t>
              </a:r>
              <a:endParaRPr sz="1200"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0" name="Google Shape;230;g11920842482_6_61"/>
            <p:cNvSpPr txBox="1"/>
            <p:nvPr/>
          </p:nvSpPr>
          <p:spPr>
            <a:xfrm>
              <a:off x="6764250" y="3761450"/>
              <a:ext cx="780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review1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review2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1" name="Google Shape;231;g11920842482_6_61"/>
            <p:cNvSpPr/>
            <p:nvPr/>
          </p:nvSpPr>
          <p:spPr>
            <a:xfrm>
              <a:off x="6499225" y="4005300"/>
              <a:ext cx="216600" cy="91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BDBE"/>
            </a:solidFill>
            <a:ln cap="flat" cmpd="sng" w="9525">
              <a:solidFill>
                <a:srgbClr val="FFBD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g11920842482_6_61"/>
          <p:cNvGrpSpPr/>
          <p:nvPr/>
        </p:nvGrpSpPr>
        <p:grpSpPr>
          <a:xfrm>
            <a:off x="4347900" y="4973775"/>
            <a:ext cx="4060975" cy="569788"/>
            <a:chOff x="4347900" y="4745175"/>
            <a:chExt cx="4060975" cy="569788"/>
          </a:xfrm>
        </p:grpSpPr>
        <p:sp>
          <p:nvSpPr>
            <p:cNvPr id="233" name="Google Shape;233;g11920842482_6_61"/>
            <p:cNvSpPr txBox="1"/>
            <p:nvPr/>
          </p:nvSpPr>
          <p:spPr>
            <a:xfrm>
              <a:off x="4347900" y="4745175"/>
              <a:ext cx="1870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rgbClr val="FF5A5F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number_of_reviews</a:t>
              </a:r>
              <a:endParaRPr sz="1200">
                <a:solidFill>
                  <a:srgbClr val="FF5A5F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rgbClr val="FF5A5F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number_of_reviews_ltm</a:t>
              </a:r>
              <a:endParaRPr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4" name="Google Shape;234;g11920842482_6_61"/>
            <p:cNvSpPr txBox="1"/>
            <p:nvPr/>
          </p:nvSpPr>
          <p:spPr>
            <a:xfrm>
              <a:off x="6538375" y="4760863"/>
              <a:ext cx="1870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number_of_reviews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number_of_reviews_ltm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235" name="Google Shape;235;g11920842482_6_61"/>
            <p:cNvGrpSpPr/>
            <p:nvPr/>
          </p:nvGrpSpPr>
          <p:grpSpPr>
            <a:xfrm>
              <a:off x="6234598" y="5024336"/>
              <a:ext cx="212190" cy="99895"/>
              <a:chOff x="-1531744" y="4228659"/>
              <a:chExt cx="1081500" cy="308700"/>
            </a:xfrm>
          </p:grpSpPr>
          <p:cxnSp>
            <p:nvCxnSpPr>
              <p:cNvPr id="236" name="Google Shape;236;g11920842482_6_61"/>
              <p:cNvCxnSpPr/>
              <p:nvPr/>
            </p:nvCxnSpPr>
            <p:spPr>
              <a:xfrm>
                <a:off x="-1531744" y="4228659"/>
                <a:ext cx="1081500" cy="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BDB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g11920842482_6_61"/>
              <p:cNvCxnSpPr/>
              <p:nvPr/>
            </p:nvCxnSpPr>
            <p:spPr>
              <a:xfrm>
                <a:off x="-1531744" y="4381059"/>
                <a:ext cx="1081500" cy="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BDB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g11920842482_6_61"/>
              <p:cNvCxnSpPr/>
              <p:nvPr/>
            </p:nvCxnSpPr>
            <p:spPr>
              <a:xfrm>
                <a:off x="-1531744" y="4533459"/>
                <a:ext cx="1081500" cy="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BDB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9" name="Google Shape;239;g11920842482_6_61"/>
          <p:cNvGrpSpPr/>
          <p:nvPr/>
        </p:nvGrpSpPr>
        <p:grpSpPr>
          <a:xfrm>
            <a:off x="4795238" y="5675275"/>
            <a:ext cx="3102788" cy="557825"/>
            <a:chOff x="4795238" y="5675275"/>
            <a:chExt cx="3102788" cy="557825"/>
          </a:xfrm>
        </p:grpSpPr>
        <p:sp>
          <p:nvSpPr>
            <p:cNvPr id="240" name="Google Shape;240;g11920842482_6_61"/>
            <p:cNvSpPr txBox="1"/>
            <p:nvPr/>
          </p:nvSpPr>
          <p:spPr>
            <a:xfrm>
              <a:off x="4795238" y="5679000"/>
              <a:ext cx="1356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rgbClr val="FF5A5F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minimum_nights</a:t>
              </a:r>
              <a:endParaRPr sz="1200">
                <a:solidFill>
                  <a:srgbClr val="FF5A5F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rgbClr val="FF5A5F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maximum_nights</a:t>
              </a:r>
              <a:endParaRPr>
                <a:solidFill>
                  <a:srgbClr val="FF5A5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1" name="Google Shape;241;g11920842482_6_61"/>
            <p:cNvSpPr txBox="1"/>
            <p:nvPr/>
          </p:nvSpPr>
          <p:spPr>
            <a:xfrm>
              <a:off x="6542025" y="5675275"/>
              <a:ext cx="1356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minimum_nights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maximum_nights</a:t>
              </a:r>
              <a:endPara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242" name="Google Shape;242;g11920842482_6_61"/>
            <p:cNvGrpSpPr/>
            <p:nvPr/>
          </p:nvGrpSpPr>
          <p:grpSpPr>
            <a:xfrm>
              <a:off x="6234598" y="5938736"/>
              <a:ext cx="212190" cy="99895"/>
              <a:chOff x="-1531744" y="4228659"/>
              <a:chExt cx="1081500" cy="308700"/>
            </a:xfrm>
          </p:grpSpPr>
          <p:cxnSp>
            <p:nvCxnSpPr>
              <p:cNvPr id="243" name="Google Shape;243;g11920842482_6_61"/>
              <p:cNvCxnSpPr/>
              <p:nvPr/>
            </p:nvCxnSpPr>
            <p:spPr>
              <a:xfrm>
                <a:off x="-1531744" y="4228659"/>
                <a:ext cx="1081500" cy="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BDB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g11920842482_6_61"/>
              <p:cNvCxnSpPr/>
              <p:nvPr/>
            </p:nvCxnSpPr>
            <p:spPr>
              <a:xfrm>
                <a:off x="-1531744" y="4381059"/>
                <a:ext cx="1081500" cy="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BDB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g11920842482_6_61"/>
              <p:cNvCxnSpPr/>
              <p:nvPr/>
            </p:nvCxnSpPr>
            <p:spPr>
              <a:xfrm>
                <a:off x="-1531744" y="4533459"/>
                <a:ext cx="1081500" cy="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BDB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46" name="Google Shape;246;g11920842482_6_61"/>
          <p:cNvGrpSpPr/>
          <p:nvPr/>
        </p:nvGrpSpPr>
        <p:grpSpPr>
          <a:xfrm>
            <a:off x="199475" y="1165900"/>
            <a:ext cx="3888459" cy="1108200"/>
            <a:chOff x="504275" y="1165900"/>
            <a:chExt cx="3888459" cy="1108200"/>
          </a:xfrm>
        </p:grpSpPr>
        <p:sp>
          <p:nvSpPr>
            <p:cNvPr id="247" name="Google Shape;247;g11920842482_6_61"/>
            <p:cNvSpPr txBox="1"/>
            <p:nvPr/>
          </p:nvSpPr>
          <p:spPr>
            <a:xfrm>
              <a:off x="504275" y="1165900"/>
              <a:ext cx="17664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host_since 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host_response_time 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host_acceptance_rate 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host_is_superhost 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host_identity_verified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8" name="Google Shape;248;g11920842482_6_61"/>
            <p:cNvSpPr txBox="1"/>
            <p:nvPr/>
          </p:nvSpPr>
          <p:spPr>
            <a:xfrm>
              <a:off x="2626334" y="1165900"/>
              <a:ext cx="17664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host_days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response_score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host_acceptance_rate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host_is_superhost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rgbClr val="FFFFFF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host_identity_verified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249" name="Google Shape;249;g11920842482_6_61"/>
            <p:cNvGrpSpPr/>
            <p:nvPr/>
          </p:nvGrpSpPr>
          <p:grpSpPr>
            <a:xfrm>
              <a:off x="2337548" y="1705561"/>
              <a:ext cx="212190" cy="99895"/>
              <a:chOff x="-1531744" y="4228659"/>
              <a:chExt cx="1081500" cy="308700"/>
            </a:xfrm>
          </p:grpSpPr>
          <p:cxnSp>
            <p:nvCxnSpPr>
              <p:cNvPr id="250" name="Google Shape;250;g11920842482_6_61"/>
              <p:cNvCxnSpPr/>
              <p:nvPr/>
            </p:nvCxnSpPr>
            <p:spPr>
              <a:xfrm>
                <a:off x="-1531744" y="4228659"/>
                <a:ext cx="1081500" cy="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BDB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g11920842482_6_61"/>
              <p:cNvCxnSpPr/>
              <p:nvPr/>
            </p:nvCxnSpPr>
            <p:spPr>
              <a:xfrm>
                <a:off x="-1531744" y="4381059"/>
                <a:ext cx="1081500" cy="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BDB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g11920842482_6_61"/>
              <p:cNvCxnSpPr/>
              <p:nvPr/>
            </p:nvCxnSpPr>
            <p:spPr>
              <a:xfrm>
                <a:off x="-1531744" y="4533459"/>
                <a:ext cx="1081500" cy="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BDB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3" name="Google Shape;253;g11920842482_6_61"/>
          <p:cNvGrpSpPr/>
          <p:nvPr/>
        </p:nvGrpSpPr>
        <p:grpSpPr>
          <a:xfrm>
            <a:off x="629450" y="2370000"/>
            <a:ext cx="3141938" cy="767225"/>
            <a:chOff x="934250" y="2446200"/>
            <a:chExt cx="3141938" cy="767225"/>
          </a:xfrm>
        </p:grpSpPr>
        <p:sp>
          <p:nvSpPr>
            <p:cNvPr id="254" name="Google Shape;254;g11920842482_6_61"/>
            <p:cNvSpPr txBox="1"/>
            <p:nvPr/>
          </p:nvSpPr>
          <p:spPr>
            <a:xfrm>
              <a:off x="934250" y="2474525"/>
              <a:ext cx="1356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has_availability 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instant_bookable 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availability_90</a:t>
              </a:r>
              <a:endParaRPr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5" name="Google Shape;255;g11920842482_6_61"/>
            <p:cNvSpPr txBox="1"/>
            <p:nvPr/>
          </p:nvSpPr>
          <p:spPr>
            <a:xfrm>
              <a:off x="2622388" y="2446200"/>
              <a:ext cx="1453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has_availability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instant_bookable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highlight>
                    <a:schemeClr val="lt1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availability_90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256" name="Google Shape;256;g11920842482_6_61"/>
            <p:cNvGrpSpPr/>
            <p:nvPr/>
          </p:nvGrpSpPr>
          <p:grpSpPr>
            <a:xfrm>
              <a:off x="2312123" y="2701636"/>
              <a:ext cx="212190" cy="99895"/>
              <a:chOff x="-1531744" y="4228659"/>
              <a:chExt cx="1081500" cy="308700"/>
            </a:xfrm>
          </p:grpSpPr>
          <p:cxnSp>
            <p:nvCxnSpPr>
              <p:cNvPr id="257" name="Google Shape;257;g11920842482_6_61"/>
              <p:cNvCxnSpPr/>
              <p:nvPr/>
            </p:nvCxnSpPr>
            <p:spPr>
              <a:xfrm>
                <a:off x="-1531744" y="4228659"/>
                <a:ext cx="1081500" cy="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BDB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g11920842482_6_61"/>
              <p:cNvCxnSpPr/>
              <p:nvPr/>
            </p:nvCxnSpPr>
            <p:spPr>
              <a:xfrm>
                <a:off x="-1531744" y="4381059"/>
                <a:ext cx="1081500" cy="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BDB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g11920842482_6_61"/>
              <p:cNvCxnSpPr/>
              <p:nvPr/>
            </p:nvCxnSpPr>
            <p:spPr>
              <a:xfrm>
                <a:off x="-1531744" y="4533459"/>
                <a:ext cx="1081500" cy="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BDB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9707d8ed0_1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g119707d8ed0_1_18"/>
          <p:cNvSpPr txBox="1"/>
          <p:nvPr>
            <p:ph type="title"/>
          </p:nvPr>
        </p:nvSpPr>
        <p:spPr>
          <a:xfrm>
            <a:off x="539496" y="274320"/>
            <a:ext cx="10214400" cy="74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Feature Engineering</a:t>
            </a:r>
            <a:endParaRPr sz="3300"/>
          </a:p>
        </p:txBody>
      </p:sp>
      <p:sp>
        <p:nvSpPr>
          <p:cNvPr id="267" name="Google Shape;267;g119707d8ed0_1_18"/>
          <p:cNvSpPr/>
          <p:nvPr/>
        </p:nvSpPr>
        <p:spPr>
          <a:xfrm>
            <a:off x="0" y="6607469"/>
            <a:ext cx="1500300" cy="231600"/>
          </a:xfrm>
          <a:prstGeom prst="homePlate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g119707d8ed0_1_18"/>
          <p:cNvSpPr/>
          <p:nvPr/>
        </p:nvSpPr>
        <p:spPr>
          <a:xfrm>
            <a:off x="1198292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5A5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19707d8ed0_1_18"/>
          <p:cNvSpPr txBox="1"/>
          <p:nvPr/>
        </p:nvSpPr>
        <p:spPr>
          <a:xfrm>
            <a:off x="1198300" y="6588638"/>
            <a:ext cx="1356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Engineering</a:t>
            </a:r>
            <a:endParaRPr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g119707d8ed0_1_18"/>
          <p:cNvSpPr/>
          <p:nvPr/>
        </p:nvSpPr>
        <p:spPr>
          <a:xfrm>
            <a:off x="2437378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19707d8ed0_1_18"/>
          <p:cNvSpPr txBox="1"/>
          <p:nvPr/>
        </p:nvSpPr>
        <p:spPr>
          <a:xfrm>
            <a:off x="2626321" y="6588657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g119707d8ed0_1_18"/>
          <p:cNvSpPr/>
          <p:nvPr/>
        </p:nvSpPr>
        <p:spPr>
          <a:xfrm>
            <a:off x="3676649" y="6607453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19707d8ed0_1_18"/>
          <p:cNvSpPr txBox="1"/>
          <p:nvPr/>
        </p:nvSpPr>
        <p:spPr>
          <a:xfrm>
            <a:off x="3865873" y="658855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Economic Value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g119707d8ed0_1_18"/>
          <p:cNvSpPr/>
          <p:nvPr/>
        </p:nvSpPr>
        <p:spPr>
          <a:xfrm>
            <a:off x="4916105" y="6607485"/>
            <a:ext cx="1500300" cy="231600"/>
          </a:xfrm>
          <a:prstGeom prst="chevron">
            <a:avLst>
              <a:gd fmla="val 50000" name="adj"/>
            </a:avLst>
          </a:prstGeom>
          <a:solidFill>
            <a:srgbClr val="FFBDB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19707d8ed0_1_18"/>
          <p:cNvSpPr txBox="1"/>
          <p:nvPr/>
        </p:nvSpPr>
        <p:spPr>
          <a:xfrm>
            <a:off x="5139928" y="6588600"/>
            <a:ext cx="978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25" lIns="52000" spcFirstLastPara="1" rIns="17325" wrap="square" tIns="1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g119707d8ed0_1_18"/>
          <p:cNvSpPr txBox="1"/>
          <p:nvPr/>
        </p:nvSpPr>
        <p:spPr>
          <a:xfrm>
            <a:off x="428075" y="6553900"/>
            <a:ext cx="5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7" name="Google Shape;277;g119707d8ed0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075" y="887779"/>
            <a:ext cx="5205476" cy="3617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g119707d8ed0_1_18"/>
          <p:cNvGrpSpPr/>
          <p:nvPr/>
        </p:nvGrpSpPr>
        <p:grpSpPr>
          <a:xfrm>
            <a:off x="539500" y="1883475"/>
            <a:ext cx="8229750" cy="3810075"/>
            <a:chOff x="671900" y="2043500"/>
            <a:chExt cx="8229750" cy="3810075"/>
          </a:xfrm>
        </p:grpSpPr>
        <p:sp>
          <p:nvSpPr>
            <p:cNvPr id="279" name="Google Shape;279;g119707d8ed0_1_18"/>
            <p:cNvSpPr txBox="1"/>
            <p:nvPr/>
          </p:nvSpPr>
          <p:spPr>
            <a:xfrm>
              <a:off x="671900" y="3242775"/>
              <a:ext cx="14538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A9999"/>
                  </a:solidFill>
                  <a:highlight>
                    <a:schemeClr val="lt1"/>
                  </a:highlight>
                  <a:latin typeface="Georgia"/>
                  <a:ea typeface="Georgia"/>
                  <a:cs typeface="Georgia"/>
                  <a:sym typeface="Georgia"/>
                </a:rPr>
                <a:t>cabin</a:t>
              </a:r>
              <a:endParaRPr>
                <a:solidFill>
                  <a:srgbClr val="EA999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A9999"/>
                  </a:solidFill>
                  <a:highlight>
                    <a:schemeClr val="lt1"/>
                  </a:highlight>
                  <a:latin typeface="Georgia"/>
                  <a:ea typeface="Georgia"/>
                  <a:cs typeface="Georgia"/>
                  <a:sym typeface="Georgia"/>
                </a:rPr>
                <a:t>farm stay</a:t>
              </a:r>
              <a:endParaRPr>
                <a:solidFill>
                  <a:srgbClr val="EA999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A9999"/>
                  </a:solidFill>
                  <a:highlight>
                    <a:schemeClr val="lt1"/>
                  </a:highlight>
                  <a:latin typeface="Georgia"/>
                  <a:ea typeface="Georgia"/>
                  <a:cs typeface="Georgia"/>
                  <a:sym typeface="Georgia"/>
                </a:rPr>
                <a:t>casa particular</a:t>
              </a:r>
              <a:endParaRPr>
                <a:solidFill>
                  <a:srgbClr val="EA999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A9999"/>
                  </a:solidFill>
                  <a:highlight>
                    <a:schemeClr val="lt1"/>
                  </a:highlight>
                  <a:latin typeface="Georgia"/>
                  <a:ea typeface="Georgia"/>
                  <a:cs typeface="Georgia"/>
                  <a:sym typeface="Georgia"/>
                </a:rPr>
                <a:t>hostel</a:t>
              </a:r>
              <a:endParaRPr>
                <a:solidFill>
                  <a:srgbClr val="EA999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A9999"/>
                  </a:solidFill>
                  <a:highlight>
                    <a:schemeClr val="lt1"/>
                  </a:highlight>
                  <a:latin typeface="Georgia"/>
                  <a:ea typeface="Georgia"/>
                  <a:cs typeface="Georgia"/>
                  <a:sym typeface="Georgia"/>
                </a:rPr>
                <a:t>cottage</a:t>
              </a:r>
              <a:endParaRPr>
                <a:solidFill>
                  <a:srgbClr val="EA999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A9999"/>
                  </a:solidFill>
                  <a:highlight>
                    <a:srgbClr val="FFFFFF"/>
                  </a:highlight>
                  <a:latin typeface="Georgia"/>
                  <a:ea typeface="Georgia"/>
                  <a:cs typeface="Georgia"/>
                  <a:sym typeface="Georgia"/>
                </a:rPr>
                <a:t>bungalow</a:t>
              </a:r>
              <a:endParaRPr>
                <a:solidFill>
                  <a:srgbClr val="EA999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A9999"/>
                  </a:solidFill>
                  <a:highlight>
                    <a:srgbClr val="FFFFFF"/>
                  </a:highlight>
                  <a:latin typeface="Georgia"/>
                  <a:ea typeface="Georgia"/>
                  <a:cs typeface="Georgia"/>
                  <a:sym typeface="Georgia"/>
                </a:rPr>
                <a:t>private room</a:t>
              </a:r>
              <a:endParaRPr>
                <a:solidFill>
                  <a:srgbClr val="EA999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0" name="Google Shape;280;g119707d8ed0_1_18"/>
            <p:cNvSpPr txBox="1"/>
            <p:nvPr/>
          </p:nvSpPr>
          <p:spPr>
            <a:xfrm>
              <a:off x="2061488" y="2284088"/>
              <a:ext cx="16368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06666"/>
                  </a:solidFill>
                  <a:latin typeface="Georgia"/>
                  <a:ea typeface="Georgia"/>
                  <a:cs typeface="Georgia"/>
                  <a:sym typeface="Georgia"/>
                </a:rPr>
                <a:t>residential home</a:t>
              </a:r>
              <a:endParaRPr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06666"/>
                  </a:solidFill>
                  <a:latin typeface="Georgia"/>
                  <a:ea typeface="Georgia"/>
                  <a:cs typeface="Georgia"/>
                  <a:sym typeface="Georgia"/>
                </a:rPr>
                <a:t>guest suite</a:t>
              </a:r>
              <a:endParaRPr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06666"/>
                  </a:solidFill>
                  <a:latin typeface="Georgia"/>
                  <a:ea typeface="Georgia"/>
                  <a:cs typeface="Georgia"/>
                  <a:sym typeface="Georgia"/>
                </a:rPr>
                <a:t>bed and breakfast</a:t>
              </a:r>
              <a:endParaRPr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06666"/>
                  </a:solidFill>
                  <a:latin typeface="Georgia"/>
                  <a:ea typeface="Georgia"/>
                  <a:cs typeface="Georgia"/>
                  <a:sym typeface="Georgia"/>
                </a:rPr>
                <a:t>guesthouse</a:t>
              </a:r>
              <a:endParaRPr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06666"/>
                  </a:solidFill>
                  <a:latin typeface="Georgia"/>
                  <a:ea typeface="Georgia"/>
                  <a:cs typeface="Georgia"/>
                  <a:sym typeface="Georgia"/>
                </a:rPr>
                <a:t>rental unit</a:t>
              </a:r>
              <a:endParaRPr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06666"/>
                  </a:solidFill>
                  <a:latin typeface="Georgia"/>
                  <a:ea typeface="Georgia"/>
                  <a:cs typeface="Georgia"/>
                  <a:sym typeface="Georgia"/>
                </a:rPr>
                <a:t>townhouse</a:t>
              </a:r>
              <a:endParaRPr>
                <a:solidFill>
                  <a:srgbClr val="E0666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1" name="Google Shape;281;g119707d8ed0_1_18"/>
            <p:cNvSpPr txBox="1"/>
            <p:nvPr/>
          </p:nvSpPr>
          <p:spPr>
            <a:xfrm>
              <a:off x="3677025" y="3673725"/>
              <a:ext cx="1356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CC0000"/>
                  </a:solidFill>
                  <a:latin typeface="Georgia"/>
                  <a:ea typeface="Georgia"/>
                  <a:cs typeface="Georgia"/>
                  <a:sym typeface="Georgia"/>
                </a:rPr>
                <a:t>c</a:t>
              </a:r>
              <a:r>
                <a:rPr lang="en-US">
                  <a:solidFill>
                    <a:srgbClr val="CC0000"/>
                  </a:solidFill>
                  <a:latin typeface="Georgia"/>
                  <a:ea typeface="Georgia"/>
                  <a:cs typeface="Georgia"/>
                  <a:sym typeface="Georgia"/>
                </a:rPr>
                <a:t>ondo</a:t>
              </a:r>
              <a:endParaRPr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CC0000"/>
                  </a:solidFill>
                  <a:latin typeface="Georgia"/>
                  <a:ea typeface="Georgia"/>
                  <a:cs typeface="Georgia"/>
                  <a:sym typeface="Georgia"/>
                </a:rPr>
                <a:t>loft</a:t>
              </a:r>
              <a:endParaRPr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rgbClr val="CC0000"/>
                  </a:solidFill>
                  <a:latin typeface="Georgia"/>
                  <a:ea typeface="Georgia"/>
                  <a:cs typeface="Georgia"/>
                  <a:sym typeface="Georgia"/>
                </a:rPr>
                <a:t>boutique hotel</a:t>
              </a:r>
              <a:endParaRPr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2" name="Google Shape;282;g119707d8ed0_1_18"/>
            <p:cNvSpPr txBox="1"/>
            <p:nvPr/>
          </p:nvSpPr>
          <p:spPr>
            <a:xfrm>
              <a:off x="5147738" y="2719800"/>
              <a:ext cx="17808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rgbClr val="990000"/>
                  </a:solidFill>
                  <a:highlight>
                    <a:schemeClr val="lt1"/>
                  </a:highlight>
                  <a:latin typeface="Georgia"/>
                  <a:ea typeface="Georgia"/>
                  <a:cs typeface="Georgia"/>
                  <a:sym typeface="Georgia"/>
                </a:rPr>
                <a:t>tiny house</a:t>
              </a:r>
              <a:endParaRPr>
                <a:solidFill>
                  <a:srgbClr val="99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990000"/>
                  </a:solidFill>
                  <a:highlight>
                    <a:srgbClr val="FFFFFF"/>
                  </a:highlight>
                  <a:latin typeface="Georgia"/>
                  <a:ea typeface="Georgia"/>
                  <a:cs typeface="Georgia"/>
                  <a:sym typeface="Georgia"/>
                </a:rPr>
                <a:t>home/apt</a:t>
              </a:r>
              <a:endParaRPr>
                <a:solidFill>
                  <a:srgbClr val="99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990000"/>
                  </a:solidFill>
                  <a:highlight>
                    <a:srgbClr val="FFFFFF"/>
                  </a:highlight>
                  <a:latin typeface="Georgia"/>
                  <a:ea typeface="Georgia"/>
                  <a:cs typeface="Georgia"/>
                  <a:sym typeface="Georgia"/>
                </a:rPr>
                <a:t>hotel</a:t>
              </a:r>
              <a:endParaRPr>
                <a:solidFill>
                  <a:srgbClr val="99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990000"/>
                  </a:solidFill>
                  <a:highlight>
                    <a:srgbClr val="FFFFFF"/>
                  </a:highlight>
                  <a:latin typeface="Georgia"/>
                  <a:ea typeface="Georgia"/>
                  <a:cs typeface="Georgia"/>
                  <a:sym typeface="Georgia"/>
                </a:rPr>
                <a:t>serviced apartment</a:t>
              </a:r>
              <a:endParaRPr>
                <a:solidFill>
                  <a:srgbClr val="99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990000"/>
                  </a:solidFill>
                  <a:highlight>
                    <a:schemeClr val="lt1"/>
                  </a:highlight>
                  <a:latin typeface="Georgia"/>
                  <a:ea typeface="Georgia"/>
                  <a:cs typeface="Georgia"/>
                  <a:sym typeface="Georgia"/>
                </a:rPr>
                <a:t>aparthotel</a:t>
              </a:r>
              <a:endParaRPr>
                <a:solidFill>
                  <a:srgbClr val="99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3" name="Google Shape;283;g119707d8ed0_1_18"/>
            <p:cNvSpPr txBox="1"/>
            <p:nvPr/>
          </p:nvSpPr>
          <p:spPr>
            <a:xfrm>
              <a:off x="7013875" y="4577050"/>
              <a:ext cx="13896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660000"/>
                  </a:solidFill>
                  <a:highlight>
                    <a:srgbClr val="FFFFFF"/>
                  </a:highlight>
                  <a:latin typeface="Georgia"/>
                  <a:ea typeface="Georgia"/>
                  <a:cs typeface="Georgia"/>
                  <a:sym typeface="Georgia"/>
                </a:rPr>
                <a:t>boat</a:t>
              </a:r>
              <a:endParaRPr>
                <a:solidFill>
                  <a:srgbClr val="66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660000"/>
                  </a:solidFill>
                  <a:highlight>
                    <a:srgbClr val="FFFFFF"/>
                  </a:highlight>
                  <a:latin typeface="Georgia"/>
                  <a:ea typeface="Georgia"/>
                  <a:cs typeface="Georgia"/>
                  <a:sym typeface="Georgia"/>
                </a:rPr>
                <a:t>place</a:t>
              </a:r>
              <a:endParaRPr>
                <a:solidFill>
                  <a:srgbClr val="66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660000"/>
                  </a:solidFill>
                  <a:highlight>
                    <a:srgbClr val="FFFFFF"/>
                  </a:highlight>
                  <a:latin typeface="Georgia"/>
                  <a:ea typeface="Georgia"/>
                  <a:cs typeface="Georgia"/>
                  <a:sym typeface="Georgia"/>
                </a:rPr>
                <a:t>vacation home</a:t>
              </a:r>
              <a:endParaRPr>
                <a:solidFill>
                  <a:srgbClr val="66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660000"/>
                  </a:solidFill>
                  <a:highlight>
                    <a:srgbClr val="FFFFFF"/>
                  </a:highlight>
                  <a:latin typeface="Georgia"/>
                  <a:ea typeface="Georgia"/>
                  <a:cs typeface="Georgia"/>
                  <a:sym typeface="Georgia"/>
                </a:rPr>
                <a:t>villa</a:t>
              </a:r>
              <a:endParaRPr>
                <a:solidFill>
                  <a:srgbClr val="66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284" name="Google Shape;284;g119707d8ed0_1_18"/>
            <p:cNvGrpSpPr/>
            <p:nvPr/>
          </p:nvGrpSpPr>
          <p:grpSpPr>
            <a:xfrm>
              <a:off x="671900" y="2043500"/>
              <a:ext cx="8229750" cy="3810075"/>
              <a:chOff x="671900" y="2043500"/>
              <a:chExt cx="8229750" cy="3810075"/>
            </a:xfrm>
          </p:grpSpPr>
          <p:sp>
            <p:nvSpPr>
              <p:cNvPr id="285" name="Google Shape;285;g119707d8ed0_1_18"/>
              <p:cNvSpPr/>
              <p:nvPr/>
            </p:nvSpPr>
            <p:spPr>
              <a:xfrm flipH="1">
                <a:off x="3604625" y="2128400"/>
                <a:ext cx="64200" cy="2575200"/>
              </a:xfrm>
              <a:prstGeom prst="rect">
                <a:avLst/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6" name="Google Shape;286;g119707d8ed0_1_18"/>
              <p:cNvGrpSpPr/>
              <p:nvPr/>
            </p:nvGrpSpPr>
            <p:grpSpPr>
              <a:xfrm>
                <a:off x="671900" y="2043500"/>
                <a:ext cx="8229750" cy="3810075"/>
                <a:chOff x="671900" y="2043500"/>
                <a:chExt cx="8229750" cy="3810075"/>
              </a:xfrm>
            </p:grpSpPr>
            <p:sp>
              <p:nvSpPr>
                <p:cNvPr id="287" name="Google Shape;287;g119707d8ed0_1_18"/>
                <p:cNvSpPr/>
                <p:nvPr/>
              </p:nvSpPr>
              <p:spPr>
                <a:xfrm rot="5400000">
                  <a:off x="7746200" y="4698125"/>
                  <a:ext cx="259800" cy="2051100"/>
                </a:xfrm>
                <a:prstGeom prst="upArrow">
                  <a:avLst>
                    <a:gd fmla="val 50000" name="adj1"/>
                    <a:gd fmla="val 196815" name="adj2"/>
                  </a:avLst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g119707d8ed0_1_18"/>
                <p:cNvSpPr/>
                <p:nvPr/>
              </p:nvSpPr>
              <p:spPr>
                <a:xfrm rot="5400000">
                  <a:off x="1280300" y="4414150"/>
                  <a:ext cx="172800" cy="1389600"/>
                </a:xfrm>
                <a:prstGeom prst="rect">
                  <a:avLst/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g119707d8ed0_1_18"/>
                <p:cNvSpPr/>
                <p:nvPr/>
              </p:nvSpPr>
              <p:spPr>
                <a:xfrm flipH="1">
                  <a:off x="1997300" y="2255550"/>
                  <a:ext cx="64200" cy="2878500"/>
                </a:xfrm>
                <a:prstGeom prst="rect">
                  <a:avLst/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g119707d8ed0_1_18"/>
                <p:cNvSpPr/>
                <p:nvPr/>
              </p:nvSpPr>
              <p:spPr>
                <a:xfrm rot="-5400000">
                  <a:off x="2714150" y="1326650"/>
                  <a:ext cx="240600" cy="1674300"/>
                </a:xfrm>
                <a:prstGeom prst="rect">
                  <a:avLst/>
                </a:prstGeom>
                <a:solidFill>
                  <a:srgbClr val="EA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g119707d8ed0_1_18"/>
                <p:cNvSpPr/>
                <p:nvPr/>
              </p:nvSpPr>
              <p:spPr>
                <a:xfrm rot="-5400000">
                  <a:off x="4249475" y="3903225"/>
                  <a:ext cx="197100" cy="1486800"/>
                </a:xfrm>
                <a:prstGeom prst="rect">
                  <a:avLst/>
                </a:prstGeom>
                <a:solidFill>
                  <a:srgbClr val="E0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g119707d8ed0_1_18"/>
                <p:cNvSpPr/>
                <p:nvPr/>
              </p:nvSpPr>
              <p:spPr>
                <a:xfrm flipH="1" rot="10800000">
                  <a:off x="5033025" y="2719800"/>
                  <a:ext cx="64200" cy="1950000"/>
                </a:xfrm>
                <a:prstGeom prst="rect">
                  <a:avLst/>
                </a:prstGeom>
                <a:solidFill>
                  <a:srgbClr val="E0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g119707d8ed0_1_18"/>
                <p:cNvSpPr/>
                <p:nvPr/>
              </p:nvSpPr>
              <p:spPr>
                <a:xfrm flipH="1">
                  <a:off x="6850550" y="2564100"/>
                  <a:ext cx="64200" cy="3168300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g119707d8ed0_1_18"/>
                <p:cNvSpPr/>
                <p:nvPr/>
              </p:nvSpPr>
              <p:spPr>
                <a:xfrm rot="-5400000">
                  <a:off x="5864175" y="1662750"/>
                  <a:ext cx="225900" cy="1888200"/>
                </a:xfrm>
                <a:prstGeom prst="rect">
                  <a:avLst/>
                </a:prstGeom>
                <a:solidFill>
                  <a:srgbClr val="E0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95" name="Google Shape;295;g119707d8ed0_1_18"/>
          <p:cNvSpPr txBox="1"/>
          <p:nvPr/>
        </p:nvSpPr>
        <p:spPr>
          <a:xfrm>
            <a:off x="3061825" y="5385950"/>
            <a:ext cx="20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Property Types</a:t>
            </a:r>
            <a:endParaRPr b="1"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g119707d8ed0_1_18"/>
          <p:cNvSpPr txBox="1"/>
          <p:nvPr/>
        </p:nvSpPr>
        <p:spPr>
          <a:xfrm>
            <a:off x="8542750" y="530525"/>
            <a:ext cx="20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Amenities</a:t>
            </a:r>
            <a:endParaRPr b="1"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airbn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5A5F"/>
      </a:accent1>
      <a:accent2>
        <a:srgbClr val="00A69A"/>
      </a:accent2>
      <a:accent3>
        <a:srgbClr val="FB642C"/>
      </a:accent3>
      <a:accent4>
        <a:srgbClr val="484848"/>
      </a:accent4>
      <a:accent5>
        <a:srgbClr val="767676"/>
      </a:accent5>
      <a:accent6>
        <a:srgbClr val="ADB9CA"/>
      </a:accent6>
      <a:hlink>
        <a:srgbClr val="FF5A60"/>
      </a:hlink>
      <a:folHlink>
        <a:srgbClr val="D93D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2021-10-26T14:30:08Z</dcterms:created>
</cp:coreProperties>
</file>