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Proxima Nova"/>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font" Target="fonts/Raleway-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e21f26f7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e21f26f7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e21f26f7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e21f26f7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e21f26f7a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e21f26f7a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e21f26f7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e21f26f7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e21f26f7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e21f26f7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e21f26f7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e21f26f7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e21f26f7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e21f26f7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e21f26f7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e21f26f7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e21f26f7a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e21f26f7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e21f26f7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e21f26f7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e21f26f7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e21f26f7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e21f26f7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e21f26f7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e21f26f7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e21f26f7a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e21f26f7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e21f26f7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e21f26f7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e21f26f7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830392" y="1191256"/>
            <a:ext cx="745763" cy="45826"/>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6" name="Google Shape;16;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7" name="Google Shape;17;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7" name="Google Shape;47;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8" name="Google Shape;68;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9" name="Google Shape;69;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3" name="Google Shape;73;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752400" y="4043800"/>
            <a:ext cx="1098101" cy="9005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inyurl.com/27wmyjc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100"/>
              <a:t>Covid Related Twitter Activity</a:t>
            </a:r>
            <a:endParaRPr sz="4100"/>
          </a:p>
          <a:p>
            <a:pPr indent="0" lvl="0" marL="0" rtl="0" algn="l">
              <a:spcBef>
                <a:spcPts val="0"/>
              </a:spcBef>
              <a:spcAft>
                <a:spcPts val="0"/>
              </a:spcAft>
              <a:buNone/>
            </a:pPr>
            <a:r>
              <a:rPr lang="en" sz="2888"/>
              <a:t>Final Project: MSCA 31013-2 Big Data Platforms </a:t>
            </a:r>
            <a:endParaRPr sz="2888"/>
          </a:p>
        </p:txBody>
      </p:sp>
      <p:sp>
        <p:nvSpPr>
          <p:cNvPr id="88" name="Google Shape;88;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roxima Nova"/>
                <a:ea typeface="Proxima Nova"/>
                <a:cs typeface="Proxima Nova"/>
                <a:sym typeface="Proxima Nova"/>
              </a:rPr>
              <a:t>Muhammad Ali Ahmad</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Author Identification</a:t>
            </a:r>
            <a:endParaRPr/>
          </a:p>
        </p:txBody>
      </p:sp>
      <p:sp>
        <p:nvSpPr>
          <p:cNvPr id="149" name="Google Shape;149;p22"/>
          <p:cNvSpPr txBox="1"/>
          <p:nvPr>
            <p:ph idx="1" type="body"/>
          </p:nvPr>
        </p:nvSpPr>
        <p:spPr>
          <a:xfrm>
            <a:off x="729450" y="2078875"/>
            <a:ext cx="3660600" cy="259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t>Accounts with the greatest number of tweets</a:t>
            </a:r>
            <a:r>
              <a:rPr b="1" lang="en" sz="1100"/>
              <a:t>:</a:t>
            </a:r>
            <a:endParaRPr b="1" sz="1100"/>
          </a:p>
          <a:p>
            <a:pPr indent="0" lvl="0" marL="0" rtl="0" algn="l">
              <a:spcBef>
                <a:spcPts val="1200"/>
              </a:spcBef>
              <a:spcAft>
                <a:spcPts val="0"/>
              </a:spcAft>
              <a:buNone/>
            </a:pPr>
            <a:r>
              <a:rPr lang="en" sz="1100"/>
              <a:t>When</a:t>
            </a:r>
            <a:r>
              <a:rPr b="1" lang="en" sz="1100"/>
              <a:t> </a:t>
            </a:r>
            <a:r>
              <a:rPr lang="en" sz="1100"/>
              <a:t>filtering for accounts with the greatest number of tweets, it was observed that a lot of accounts had limited followers. </a:t>
            </a:r>
            <a:endParaRPr sz="1100"/>
          </a:p>
          <a:p>
            <a:pPr indent="0" lvl="0" marL="0" rtl="0" algn="l">
              <a:spcBef>
                <a:spcPts val="1200"/>
              </a:spcBef>
              <a:spcAft>
                <a:spcPts val="0"/>
              </a:spcAft>
              <a:buNone/>
            </a:pPr>
            <a:r>
              <a:rPr lang="en" sz="1100"/>
              <a:t>The analysis was repeated after creating a threshold for accounts with more than 500,000 followers to increase credibility. </a:t>
            </a:r>
            <a:endParaRPr sz="1100"/>
          </a:p>
          <a:p>
            <a:pPr indent="0" lvl="0" marL="0" rtl="0" algn="l">
              <a:spcBef>
                <a:spcPts val="1200"/>
              </a:spcBef>
              <a:spcAft>
                <a:spcPts val="0"/>
              </a:spcAft>
              <a:buNone/>
            </a:pPr>
            <a:r>
              <a:rPr lang="en" sz="1100"/>
              <a:t>This method of author identification returned  a greater mix of geographical diversity among news agencies.</a:t>
            </a:r>
            <a:endParaRPr sz="1100"/>
          </a:p>
          <a:p>
            <a:pPr indent="0" lvl="0" marL="0" rtl="0" algn="l">
              <a:spcBef>
                <a:spcPts val="1200"/>
              </a:spcBef>
              <a:spcAft>
                <a:spcPts val="1200"/>
              </a:spcAft>
              <a:buNone/>
            </a:pPr>
            <a:r>
              <a:t/>
            </a:r>
            <a:endParaRPr/>
          </a:p>
        </p:txBody>
      </p:sp>
      <p:pic>
        <p:nvPicPr>
          <p:cNvPr id="150" name="Google Shape;150;p22"/>
          <p:cNvPicPr preferRelativeResize="0"/>
          <p:nvPr/>
        </p:nvPicPr>
        <p:blipFill>
          <a:blip r:embed="rId3">
            <a:alphaModFix/>
          </a:blip>
          <a:stretch>
            <a:fillRect/>
          </a:stretch>
        </p:blipFill>
        <p:spPr>
          <a:xfrm>
            <a:off x="4689700" y="863225"/>
            <a:ext cx="2783100" cy="391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7650" y="1353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Location Analysis</a:t>
            </a:r>
            <a:endParaRPr/>
          </a:p>
        </p:txBody>
      </p:sp>
      <p:sp>
        <p:nvSpPr>
          <p:cNvPr id="156" name="Google Shape;156;p23"/>
          <p:cNvSpPr txBox="1"/>
          <p:nvPr>
            <p:ph idx="1" type="body"/>
          </p:nvPr>
        </p:nvSpPr>
        <p:spPr>
          <a:xfrm>
            <a:off x="5446600" y="2796875"/>
            <a:ext cx="3247200" cy="164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100"/>
              <a:t>Number of Covid Related Tweets Per Country: </a:t>
            </a:r>
            <a:endParaRPr b="1" sz="1100"/>
          </a:p>
          <a:p>
            <a:pPr indent="0" lvl="0" marL="0" rtl="0" algn="l">
              <a:lnSpc>
                <a:spcPct val="95000"/>
              </a:lnSpc>
              <a:spcBef>
                <a:spcPts val="1200"/>
              </a:spcBef>
              <a:spcAft>
                <a:spcPts val="1200"/>
              </a:spcAft>
              <a:buNone/>
            </a:pPr>
            <a:r>
              <a:rPr lang="en" sz="1100"/>
              <a:t>The variable place.country was used to observe the geographical distribution of the data. The column showed that the highest number of tweets were from the United States, while majority of rows had missing values. </a:t>
            </a:r>
            <a:endParaRPr sz="1100"/>
          </a:p>
        </p:txBody>
      </p:sp>
      <p:pic>
        <p:nvPicPr>
          <p:cNvPr id="157" name="Google Shape;157;p23"/>
          <p:cNvPicPr preferRelativeResize="0"/>
          <p:nvPr/>
        </p:nvPicPr>
        <p:blipFill rotWithShape="1">
          <a:blip r:embed="rId3">
            <a:alphaModFix/>
          </a:blip>
          <a:srcRect b="0" l="0" r="16212" t="18473"/>
          <a:stretch/>
        </p:blipFill>
        <p:spPr>
          <a:xfrm>
            <a:off x="476475" y="2123853"/>
            <a:ext cx="4970124" cy="2902424"/>
          </a:xfrm>
          <a:prstGeom prst="rect">
            <a:avLst/>
          </a:prstGeom>
          <a:noFill/>
          <a:ln>
            <a:noFill/>
          </a:ln>
        </p:spPr>
      </p:pic>
      <p:pic>
        <p:nvPicPr>
          <p:cNvPr id="158" name="Google Shape;158;p23"/>
          <p:cNvPicPr preferRelativeResize="0"/>
          <p:nvPr/>
        </p:nvPicPr>
        <p:blipFill>
          <a:blip r:embed="rId4">
            <a:alphaModFix/>
          </a:blip>
          <a:stretch>
            <a:fillRect/>
          </a:stretch>
        </p:blipFill>
        <p:spPr>
          <a:xfrm>
            <a:off x="5543575" y="926500"/>
            <a:ext cx="2872775" cy="187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r>
              <a:rPr lang="en"/>
              <a:t> Analysis</a:t>
            </a:r>
            <a:endParaRPr/>
          </a:p>
          <a:p>
            <a:pPr indent="0" lvl="0" marL="0" rtl="0" algn="l">
              <a:spcBef>
                <a:spcPts val="0"/>
              </a:spcBef>
              <a:spcAft>
                <a:spcPts val="0"/>
              </a:spcAft>
              <a:buNone/>
            </a:pPr>
            <a:r>
              <a:t/>
            </a:r>
            <a:endParaRPr/>
          </a:p>
        </p:txBody>
      </p:sp>
      <p:sp>
        <p:nvSpPr>
          <p:cNvPr id="164" name="Google Shape;164;p24"/>
          <p:cNvSpPr txBox="1"/>
          <p:nvPr>
            <p:ph idx="1" type="body"/>
          </p:nvPr>
        </p:nvSpPr>
        <p:spPr>
          <a:xfrm>
            <a:off x="5180925" y="2764250"/>
            <a:ext cx="3279600" cy="845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The data was sourced from tweets between October 2021 and January 2022. There was a surge in Covid related tweets in December.</a:t>
            </a:r>
            <a:endParaRPr/>
          </a:p>
        </p:txBody>
      </p:sp>
      <p:pic>
        <p:nvPicPr>
          <p:cNvPr id="165" name="Google Shape;165;p24"/>
          <p:cNvPicPr preferRelativeResize="0"/>
          <p:nvPr/>
        </p:nvPicPr>
        <p:blipFill>
          <a:blip r:embed="rId3">
            <a:alphaModFix/>
          </a:blip>
          <a:stretch>
            <a:fillRect/>
          </a:stretch>
        </p:blipFill>
        <p:spPr>
          <a:xfrm>
            <a:off x="729452" y="2017575"/>
            <a:ext cx="4042475" cy="2609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7650" y="143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 Analysis - Monthly Overview</a:t>
            </a:r>
            <a:endParaRPr/>
          </a:p>
        </p:txBody>
      </p:sp>
      <p:pic>
        <p:nvPicPr>
          <p:cNvPr id="171" name="Google Shape;171;p25"/>
          <p:cNvPicPr preferRelativeResize="0"/>
          <p:nvPr/>
        </p:nvPicPr>
        <p:blipFill>
          <a:blip r:embed="rId3">
            <a:alphaModFix/>
          </a:blip>
          <a:stretch>
            <a:fillRect/>
          </a:stretch>
        </p:blipFill>
        <p:spPr>
          <a:xfrm>
            <a:off x="727650" y="2236300"/>
            <a:ext cx="3270040" cy="2200401"/>
          </a:xfrm>
          <a:prstGeom prst="rect">
            <a:avLst/>
          </a:prstGeom>
          <a:noFill/>
          <a:ln>
            <a:noFill/>
          </a:ln>
        </p:spPr>
      </p:pic>
      <p:pic>
        <p:nvPicPr>
          <p:cNvPr id="172" name="Google Shape;172;p25"/>
          <p:cNvPicPr preferRelativeResize="0"/>
          <p:nvPr/>
        </p:nvPicPr>
        <p:blipFill>
          <a:blip r:embed="rId4">
            <a:alphaModFix/>
          </a:blip>
          <a:stretch>
            <a:fillRect/>
          </a:stretch>
        </p:blipFill>
        <p:spPr>
          <a:xfrm>
            <a:off x="4225625" y="2236300"/>
            <a:ext cx="3384675" cy="2200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Uniqueness Analysis</a:t>
            </a:r>
            <a:endParaRPr/>
          </a:p>
        </p:txBody>
      </p:sp>
      <p:sp>
        <p:nvSpPr>
          <p:cNvPr id="178" name="Google Shape;178;p26"/>
          <p:cNvSpPr txBox="1"/>
          <p:nvPr>
            <p:ph idx="1" type="body"/>
          </p:nvPr>
        </p:nvSpPr>
        <p:spPr>
          <a:xfrm>
            <a:off x="729450" y="1905675"/>
            <a:ext cx="7688700" cy="62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observe the message uniqueness analysis or duplication of tweets, there were two available methods. LSH was computationally expensive for PySpark, and Simhash was used.</a:t>
            </a:r>
            <a:endParaRPr/>
          </a:p>
        </p:txBody>
      </p:sp>
      <p:pic>
        <p:nvPicPr>
          <p:cNvPr id="179" name="Google Shape;179;p26"/>
          <p:cNvPicPr preferRelativeResize="0"/>
          <p:nvPr/>
        </p:nvPicPr>
        <p:blipFill>
          <a:blip r:embed="rId3">
            <a:alphaModFix/>
          </a:blip>
          <a:stretch>
            <a:fillRect/>
          </a:stretch>
        </p:blipFill>
        <p:spPr>
          <a:xfrm>
            <a:off x="729450" y="2580300"/>
            <a:ext cx="3578426" cy="2310225"/>
          </a:xfrm>
          <a:prstGeom prst="rect">
            <a:avLst/>
          </a:prstGeom>
          <a:noFill/>
          <a:ln>
            <a:noFill/>
          </a:ln>
        </p:spPr>
      </p:pic>
      <p:sp>
        <p:nvSpPr>
          <p:cNvPr id="180" name="Google Shape;180;p26"/>
          <p:cNvSpPr txBox="1"/>
          <p:nvPr/>
        </p:nvSpPr>
        <p:spPr>
          <a:xfrm>
            <a:off x="4242950" y="3273125"/>
            <a:ext cx="3455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Proxima Nova"/>
                <a:ea typeface="Proxima Nova"/>
                <a:cs typeface="Proxima Nova"/>
                <a:sym typeface="Proxima Nova"/>
              </a:rPr>
              <a:t>The algorithm becomes increasingly restrictive with increasing values of k.</a:t>
            </a:r>
            <a:endParaRPr sz="1300">
              <a:solidFill>
                <a:schemeClr val="accent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660175" y="131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solidFill>
                  <a:srgbClr val="2D3B45"/>
                </a:solidFill>
              </a:rPr>
              <a:t>Conclusions and Actionable Recommendations</a:t>
            </a:r>
            <a:endParaRPr sz="2500">
              <a:solidFill>
                <a:srgbClr val="2D3B45"/>
              </a:solidFill>
            </a:endParaRPr>
          </a:p>
          <a:p>
            <a:pPr indent="0" lvl="0" marL="0" rtl="0" algn="l">
              <a:spcBef>
                <a:spcPts val="0"/>
              </a:spcBef>
              <a:spcAft>
                <a:spcPts val="0"/>
              </a:spcAft>
              <a:buNone/>
            </a:pPr>
            <a:r>
              <a:t/>
            </a:r>
            <a:endParaRPr b="0" sz="1200">
              <a:solidFill>
                <a:srgbClr val="2D3B45"/>
              </a:solidFill>
              <a:latin typeface="Lato"/>
              <a:ea typeface="Lato"/>
              <a:cs typeface="Lato"/>
              <a:sym typeface="Lato"/>
            </a:endParaRPr>
          </a:p>
          <a:p>
            <a:pPr indent="0" lvl="0" marL="0" rtl="0" algn="l">
              <a:spcBef>
                <a:spcPts val="0"/>
              </a:spcBef>
              <a:spcAft>
                <a:spcPts val="0"/>
              </a:spcAft>
              <a:buNone/>
            </a:pPr>
            <a:r>
              <a:t/>
            </a:r>
            <a:endParaRPr/>
          </a:p>
        </p:txBody>
      </p:sp>
      <p:sp>
        <p:nvSpPr>
          <p:cNvPr id="186" name="Google Shape;186;p27"/>
          <p:cNvSpPr txBox="1"/>
          <p:nvPr>
            <p:ph idx="1" type="body"/>
          </p:nvPr>
        </p:nvSpPr>
        <p:spPr>
          <a:xfrm>
            <a:off x="660175" y="2060850"/>
            <a:ext cx="5981400" cy="2381400"/>
          </a:xfrm>
          <a:prstGeom prst="rect">
            <a:avLst/>
          </a:prstGeom>
        </p:spPr>
        <p:txBody>
          <a:bodyPr anchorCtr="0" anchor="t" bIns="91425" lIns="91425" spcFirstLastPara="1" rIns="91425" wrap="square" tIns="91425">
            <a:normAutofit fontScale="32500" lnSpcReduction="10000"/>
          </a:bodyPr>
          <a:lstStyle/>
          <a:p>
            <a:pPr indent="-313213" lvl="0" marL="457200" rtl="0" algn="l">
              <a:spcBef>
                <a:spcPts val="0"/>
              </a:spcBef>
              <a:spcAft>
                <a:spcPts val="0"/>
              </a:spcAft>
              <a:buSzPct val="100000"/>
              <a:buFont typeface="Proxima Nova"/>
              <a:buAutoNum type="arabicPeriod"/>
            </a:pPr>
            <a:r>
              <a:rPr lang="en" sz="4100">
                <a:latin typeface="Proxima Nova"/>
                <a:ea typeface="Proxima Nova"/>
                <a:cs typeface="Proxima Nova"/>
                <a:sym typeface="Proxima Nova"/>
              </a:rPr>
              <a:t>Twitter activity can be used to predict covid cases:</a:t>
            </a:r>
            <a:endParaRPr sz="4100">
              <a:latin typeface="Proxima Nova"/>
              <a:ea typeface="Proxima Nova"/>
              <a:cs typeface="Proxima Nova"/>
              <a:sym typeface="Proxima Nova"/>
            </a:endParaRPr>
          </a:p>
          <a:p>
            <a:pPr indent="-313213" lvl="1" marL="914400" rtl="0" algn="l">
              <a:spcBef>
                <a:spcPts val="0"/>
              </a:spcBef>
              <a:spcAft>
                <a:spcPts val="0"/>
              </a:spcAft>
              <a:buSzPct val="100000"/>
              <a:buFont typeface="Proxima Nova"/>
              <a:buAutoNum type="alphaLcPeriod"/>
            </a:pPr>
            <a:r>
              <a:rPr lang="en" sz="4100">
                <a:latin typeface="Proxima Nova"/>
                <a:ea typeface="Proxima Nova"/>
                <a:cs typeface="Proxima Nova"/>
                <a:sym typeface="Proxima Nova"/>
              </a:rPr>
              <a:t>Conclusion: For the examined sample, surge in tweets related to Covid were positively correlated with the number of cases for Covid. </a:t>
            </a:r>
            <a:endParaRPr sz="4100">
              <a:latin typeface="Proxima Nova"/>
              <a:ea typeface="Proxima Nova"/>
              <a:cs typeface="Proxima Nova"/>
              <a:sym typeface="Proxima Nova"/>
            </a:endParaRPr>
          </a:p>
          <a:p>
            <a:pPr indent="-313213" lvl="1" marL="914400" rtl="0" algn="l">
              <a:spcBef>
                <a:spcPts val="0"/>
              </a:spcBef>
              <a:spcAft>
                <a:spcPts val="0"/>
              </a:spcAft>
              <a:buSzPct val="100000"/>
              <a:buFont typeface="Proxima Nova"/>
              <a:buAutoNum type="alphaLcPeriod"/>
            </a:pPr>
            <a:r>
              <a:rPr lang="en" sz="4100">
                <a:latin typeface="Proxima Nova"/>
                <a:ea typeface="Proxima Nova"/>
                <a:cs typeface="Proxima Nova"/>
                <a:sym typeface="Proxima Nova"/>
              </a:rPr>
              <a:t>Limitation: The analysis would be more scalable and relevant if the location column was populated better in the data generating process. </a:t>
            </a:r>
            <a:endParaRPr sz="4100">
              <a:latin typeface="Proxima Nova"/>
              <a:ea typeface="Proxima Nova"/>
              <a:cs typeface="Proxima Nova"/>
              <a:sym typeface="Proxima Nova"/>
            </a:endParaRPr>
          </a:p>
          <a:p>
            <a:pPr indent="-313213" lvl="1" marL="914400" rtl="0" algn="l">
              <a:spcBef>
                <a:spcPts val="0"/>
              </a:spcBef>
              <a:spcAft>
                <a:spcPts val="0"/>
              </a:spcAft>
              <a:buSzPct val="100000"/>
              <a:buFont typeface="Proxima Nova"/>
              <a:buAutoNum type="alphaLcPeriod"/>
            </a:pPr>
            <a:r>
              <a:rPr lang="en" sz="4100">
                <a:latin typeface="Proxima Nova"/>
                <a:ea typeface="Proxima Nova"/>
                <a:cs typeface="Proxima Nova"/>
                <a:sym typeface="Proxima Nova"/>
              </a:rPr>
              <a:t>Future Work: Utilize NLP on the text columns and geographical columns to better impute missing values within the location column.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solidFill>
                  <a:srgbClr val="2D3B45"/>
                </a:solidFill>
              </a:rPr>
              <a:t>Conclusions and Actionable Recommendations</a:t>
            </a:r>
            <a:endParaRPr sz="2500">
              <a:solidFill>
                <a:srgbClr val="2D3B45"/>
              </a:solidFill>
            </a:endParaRPr>
          </a:p>
          <a:p>
            <a:pPr indent="0" lvl="0" marL="0" rtl="0" algn="l">
              <a:spcBef>
                <a:spcPts val="0"/>
              </a:spcBef>
              <a:spcAft>
                <a:spcPts val="0"/>
              </a:spcAft>
              <a:buNone/>
            </a:pPr>
            <a:r>
              <a:t/>
            </a:r>
            <a:endParaRPr/>
          </a:p>
        </p:txBody>
      </p:sp>
      <p:sp>
        <p:nvSpPr>
          <p:cNvPr id="192" name="Google Shape;192;p28"/>
          <p:cNvSpPr txBox="1"/>
          <p:nvPr>
            <p:ph idx="1" type="body"/>
          </p:nvPr>
        </p:nvSpPr>
        <p:spPr>
          <a:xfrm>
            <a:off x="729450" y="2078875"/>
            <a:ext cx="7245600" cy="2770200"/>
          </a:xfrm>
          <a:prstGeom prst="rect">
            <a:avLst/>
          </a:prstGeom>
        </p:spPr>
        <p:txBody>
          <a:bodyPr anchorCtr="0" anchor="t" bIns="91425" lIns="91425" spcFirstLastPara="1" rIns="91425" wrap="square" tIns="91425">
            <a:noAutofit/>
          </a:bodyPr>
          <a:lstStyle/>
          <a:p>
            <a:pPr indent="-306387" lvl="0" marL="457200" rtl="0" algn="l">
              <a:spcBef>
                <a:spcPts val="0"/>
              </a:spcBef>
              <a:spcAft>
                <a:spcPts val="0"/>
              </a:spcAft>
              <a:buSzPts val="1225"/>
              <a:buFont typeface="Proxima Nova"/>
              <a:buAutoNum type="arabicPeriod"/>
            </a:pPr>
            <a:r>
              <a:rPr lang="en" sz="1225">
                <a:latin typeface="Proxima Nova"/>
                <a:ea typeface="Proxima Nova"/>
                <a:cs typeface="Proxima Nova"/>
                <a:sym typeface="Proxima Nova"/>
              </a:rPr>
              <a:t>Utilizing such algorithms at a government level and with health organizations: </a:t>
            </a:r>
            <a:endParaRPr sz="1225">
              <a:latin typeface="Proxima Nova"/>
              <a:ea typeface="Proxima Nova"/>
              <a:cs typeface="Proxima Nova"/>
              <a:sym typeface="Proxima Nova"/>
            </a:endParaRPr>
          </a:p>
          <a:p>
            <a:pPr indent="-306387" lvl="1" marL="914400" rtl="0" algn="l">
              <a:spcBef>
                <a:spcPts val="0"/>
              </a:spcBef>
              <a:spcAft>
                <a:spcPts val="0"/>
              </a:spcAft>
              <a:buSzPts val="1225"/>
              <a:buFont typeface="Proxima Nova"/>
              <a:buAutoNum type="alphaLcPeriod"/>
            </a:pPr>
            <a:r>
              <a:rPr lang="en" sz="1225">
                <a:latin typeface="Proxima Nova"/>
                <a:ea typeface="Proxima Nova"/>
                <a:cs typeface="Proxima Nova"/>
                <a:sym typeface="Proxima Nova"/>
              </a:rPr>
              <a:t>Conclusion: Digital data streams such as those of Twitter, Facebook, and Instagram can be used to provide early outbreak signals and install preemptive measures.</a:t>
            </a:r>
            <a:endParaRPr sz="1225">
              <a:latin typeface="Proxima Nova"/>
              <a:ea typeface="Proxima Nova"/>
              <a:cs typeface="Proxima Nova"/>
              <a:sym typeface="Proxima Nova"/>
            </a:endParaRPr>
          </a:p>
          <a:p>
            <a:pPr indent="-306387" lvl="1" marL="914400" rtl="0" algn="l">
              <a:spcBef>
                <a:spcPts val="0"/>
              </a:spcBef>
              <a:spcAft>
                <a:spcPts val="0"/>
              </a:spcAft>
              <a:buSzPts val="1225"/>
              <a:buFont typeface="Proxima Nova"/>
              <a:buAutoNum type="alphaLcPeriod"/>
            </a:pPr>
            <a:r>
              <a:rPr lang="en" sz="1225">
                <a:latin typeface="Proxima Nova"/>
                <a:ea typeface="Proxima Nova"/>
                <a:cs typeface="Proxima Nova"/>
                <a:sym typeface="Proxima Nova"/>
              </a:rPr>
              <a:t>Limitations: There is an ongoing need within predictive analytics to obtain a more representative sample of data while ensuring that there is limited noise to obtain actionable insights. With the availability of more time, intellectual and computational resources, the tweets can be examined further to perform text analysis and ensure the most representative sample is obtained. The retweet count of tweets was always returning 0, and could be better populated.</a:t>
            </a:r>
            <a:endParaRPr sz="1225">
              <a:latin typeface="Proxima Nova"/>
              <a:ea typeface="Proxima Nova"/>
              <a:cs typeface="Proxima Nova"/>
              <a:sym typeface="Proxima Nova"/>
            </a:endParaRPr>
          </a:p>
          <a:p>
            <a:pPr indent="-306387" lvl="1" marL="914400" rtl="0" algn="l">
              <a:spcBef>
                <a:spcPts val="0"/>
              </a:spcBef>
              <a:spcAft>
                <a:spcPts val="0"/>
              </a:spcAft>
              <a:buSzPts val="1225"/>
              <a:buFont typeface="Proxima Nova"/>
              <a:buAutoNum type="alphaLcPeriod"/>
            </a:pPr>
            <a:r>
              <a:rPr lang="en" sz="1225">
                <a:latin typeface="Proxima Nova"/>
                <a:ea typeface="Proxima Nova"/>
                <a:cs typeface="Proxima Nova"/>
                <a:sym typeface="Proxima Nova"/>
              </a:rPr>
              <a:t>Future Work: Deploy algorithms built by Data Science teams to automate tweet detection and inform relevant agencies.</a:t>
            </a:r>
            <a:endParaRPr sz="47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Proxima Nova"/>
              <a:buAutoNum type="arabicPeriod"/>
            </a:pPr>
            <a:r>
              <a:rPr lang="en">
                <a:latin typeface="Proxima Nova"/>
                <a:ea typeface="Proxima Nova"/>
                <a:cs typeface="Proxima Nova"/>
                <a:sym typeface="Proxima Nova"/>
              </a:rPr>
              <a:t>Executive Summary and Meaningful Insights </a:t>
            </a:r>
            <a:endParaRPr>
              <a:latin typeface="Proxima Nova"/>
              <a:ea typeface="Proxima Nova"/>
              <a:cs typeface="Proxima Nova"/>
              <a:sym typeface="Proxima Nova"/>
            </a:endParaRPr>
          </a:p>
          <a:p>
            <a:pPr indent="-311150" lvl="0" marL="457200" rtl="0" algn="l">
              <a:spcBef>
                <a:spcPts val="0"/>
              </a:spcBef>
              <a:spcAft>
                <a:spcPts val="0"/>
              </a:spcAft>
              <a:buSzPts val="1300"/>
              <a:buFont typeface="Proxima Nova"/>
              <a:buAutoNum type="arabicPeriod"/>
            </a:pPr>
            <a:r>
              <a:rPr lang="en">
                <a:latin typeface="Proxima Nova"/>
                <a:ea typeface="Proxima Nova"/>
                <a:cs typeface="Proxima Nova"/>
                <a:sym typeface="Proxima Nova"/>
              </a:rPr>
              <a:t>Methodology and Source Data Overview </a:t>
            </a:r>
            <a:endParaRPr>
              <a:latin typeface="Proxima Nova"/>
              <a:ea typeface="Proxima Nova"/>
              <a:cs typeface="Proxima Nova"/>
              <a:sym typeface="Proxima Nova"/>
            </a:endParaRPr>
          </a:p>
          <a:p>
            <a:pPr indent="-311150" lvl="0" marL="457200" rtl="0" algn="l">
              <a:spcBef>
                <a:spcPts val="0"/>
              </a:spcBef>
              <a:spcAft>
                <a:spcPts val="0"/>
              </a:spcAft>
              <a:buSzPts val="1300"/>
              <a:buFont typeface="Proxima Nova"/>
              <a:buAutoNum type="arabicPeriod"/>
            </a:pPr>
            <a:r>
              <a:rPr lang="en">
                <a:latin typeface="Proxima Nova"/>
                <a:ea typeface="Proxima Nova"/>
                <a:cs typeface="Proxima Nova"/>
                <a:sym typeface="Proxima Nova"/>
              </a:rPr>
              <a:t>Tweet Clean Up and Filtering </a:t>
            </a:r>
            <a:endParaRPr>
              <a:latin typeface="Proxima Nova"/>
              <a:ea typeface="Proxima Nova"/>
              <a:cs typeface="Proxima Nova"/>
              <a:sym typeface="Proxima Nova"/>
            </a:endParaRPr>
          </a:p>
          <a:p>
            <a:pPr indent="-311150" lvl="0" marL="457200" rtl="0" algn="l">
              <a:spcBef>
                <a:spcPts val="0"/>
              </a:spcBef>
              <a:spcAft>
                <a:spcPts val="0"/>
              </a:spcAft>
              <a:buSzPts val="1300"/>
              <a:buFont typeface="Proxima Nova"/>
              <a:buAutoNum type="arabicPeriod"/>
            </a:pPr>
            <a:r>
              <a:rPr lang="en" sz="1200">
                <a:solidFill>
                  <a:srgbClr val="2D3B45"/>
                </a:solidFill>
                <a:highlight>
                  <a:srgbClr val="FFFFFF"/>
                </a:highlight>
                <a:latin typeface="Proxima Nova"/>
                <a:ea typeface="Proxima Nova"/>
                <a:cs typeface="Proxima Nova"/>
                <a:sym typeface="Proxima Nova"/>
              </a:rPr>
              <a:t>Exploratory Data Analysis</a:t>
            </a:r>
            <a:endParaRPr sz="1200">
              <a:solidFill>
                <a:srgbClr val="2D3B45"/>
              </a:solidFill>
              <a:highlight>
                <a:srgbClr val="FFFFFF"/>
              </a:highlight>
              <a:latin typeface="Proxima Nova"/>
              <a:ea typeface="Proxima Nova"/>
              <a:cs typeface="Proxima Nova"/>
              <a:sym typeface="Proxima Nova"/>
            </a:endParaRPr>
          </a:p>
          <a:p>
            <a:pPr indent="-304800" lvl="0" marL="457200" rtl="0" algn="l">
              <a:spcBef>
                <a:spcPts val="0"/>
              </a:spcBef>
              <a:spcAft>
                <a:spcPts val="0"/>
              </a:spcAft>
              <a:buClr>
                <a:srgbClr val="2D3B45"/>
              </a:buClr>
              <a:buSzPts val="1200"/>
              <a:buFont typeface="Proxima Nova"/>
              <a:buAutoNum type="arabicPeriod"/>
            </a:pPr>
            <a:r>
              <a:rPr lang="en" sz="1200">
                <a:solidFill>
                  <a:srgbClr val="2D3B45"/>
                </a:solidFill>
                <a:highlight>
                  <a:srgbClr val="FFFFFF"/>
                </a:highlight>
                <a:latin typeface="Proxima Nova"/>
                <a:ea typeface="Proxima Nova"/>
                <a:cs typeface="Proxima Nova"/>
                <a:sym typeface="Proxima Nova"/>
              </a:rPr>
              <a:t>Author Identification</a:t>
            </a:r>
            <a:endParaRPr sz="1200">
              <a:solidFill>
                <a:srgbClr val="2D3B45"/>
              </a:solidFill>
              <a:highlight>
                <a:srgbClr val="FFFFFF"/>
              </a:highlight>
              <a:latin typeface="Proxima Nova"/>
              <a:ea typeface="Proxima Nova"/>
              <a:cs typeface="Proxima Nova"/>
              <a:sym typeface="Proxima Nova"/>
            </a:endParaRPr>
          </a:p>
          <a:p>
            <a:pPr indent="-304800" lvl="0" marL="457200" rtl="0" algn="l">
              <a:spcBef>
                <a:spcPts val="0"/>
              </a:spcBef>
              <a:spcAft>
                <a:spcPts val="0"/>
              </a:spcAft>
              <a:buClr>
                <a:srgbClr val="2D3B45"/>
              </a:buClr>
              <a:buSzPts val="1200"/>
              <a:buFont typeface="Proxima Nova"/>
              <a:buAutoNum type="arabicPeriod"/>
            </a:pPr>
            <a:r>
              <a:rPr lang="en" sz="1200">
                <a:solidFill>
                  <a:srgbClr val="2D3B45"/>
                </a:solidFill>
                <a:highlight>
                  <a:srgbClr val="FFFFFF"/>
                </a:highlight>
                <a:latin typeface="Proxima Nova"/>
                <a:ea typeface="Proxima Nova"/>
                <a:cs typeface="Proxima Nova"/>
                <a:sym typeface="Proxima Nova"/>
              </a:rPr>
              <a:t>Location Analysis</a:t>
            </a:r>
            <a:endParaRPr sz="1200">
              <a:solidFill>
                <a:srgbClr val="2D3B45"/>
              </a:solidFill>
              <a:highlight>
                <a:srgbClr val="FFFFFF"/>
              </a:highlight>
              <a:latin typeface="Proxima Nova"/>
              <a:ea typeface="Proxima Nova"/>
              <a:cs typeface="Proxima Nova"/>
              <a:sym typeface="Proxima Nova"/>
            </a:endParaRPr>
          </a:p>
          <a:p>
            <a:pPr indent="-304800" lvl="0" marL="457200" rtl="0" algn="l">
              <a:spcBef>
                <a:spcPts val="0"/>
              </a:spcBef>
              <a:spcAft>
                <a:spcPts val="0"/>
              </a:spcAft>
              <a:buClr>
                <a:srgbClr val="2D3B45"/>
              </a:buClr>
              <a:buSzPts val="1200"/>
              <a:buFont typeface="Proxima Nova"/>
              <a:buAutoNum type="arabicPeriod"/>
            </a:pPr>
            <a:r>
              <a:rPr lang="en" sz="1200">
                <a:solidFill>
                  <a:srgbClr val="2D3B45"/>
                </a:solidFill>
                <a:highlight>
                  <a:srgbClr val="FFFFFF"/>
                </a:highlight>
                <a:latin typeface="Proxima Nova"/>
                <a:ea typeface="Proxima Nova"/>
                <a:cs typeface="Proxima Nova"/>
                <a:sym typeface="Proxima Nova"/>
              </a:rPr>
              <a:t>Timeline Analysis</a:t>
            </a:r>
            <a:endParaRPr sz="1200">
              <a:solidFill>
                <a:srgbClr val="2D3B45"/>
              </a:solidFill>
              <a:highlight>
                <a:srgbClr val="FFFFFF"/>
              </a:highlight>
              <a:latin typeface="Proxima Nova"/>
              <a:ea typeface="Proxima Nova"/>
              <a:cs typeface="Proxima Nova"/>
              <a:sym typeface="Proxima Nova"/>
            </a:endParaRPr>
          </a:p>
          <a:p>
            <a:pPr indent="-304800" lvl="0" marL="457200" rtl="0" algn="l">
              <a:spcBef>
                <a:spcPts val="0"/>
              </a:spcBef>
              <a:spcAft>
                <a:spcPts val="0"/>
              </a:spcAft>
              <a:buClr>
                <a:srgbClr val="2D3B45"/>
              </a:buClr>
              <a:buSzPts val="1200"/>
              <a:buFont typeface="Proxima Nova"/>
              <a:buAutoNum type="arabicPeriod"/>
            </a:pPr>
            <a:r>
              <a:rPr lang="en" sz="1200">
                <a:solidFill>
                  <a:srgbClr val="2D3B45"/>
                </a:solidFill>
                <a:highlight>
                  <a:srgbClr val="FFFFFF"/>
                </a:highlight>
                <a:latin typeface="Proxima Nova"/>
                <a:ea typeface="Proxima Nova"/>
                <a:cs typeface="Proxima Nova"/>
                <a:sym typeface="Proxima Nova"/>
              </a:rPr>
              <a:t>Message Uniqueness Analysis</a:t>
            </a:r>
            <a:endParaRPr sz="1200">
              <a:solidFill>
                <a:srgbClr val="2D3B45"/>
              </a:solidFill>
              <a:highlight>
                <a:srgbClr val="FFFFFF"/>
              </a:highlight>
              <a:latin typeface="Proxima Nova"/>
              <a:ea typeface="Proxima Nova"/>
              <a:cs typeface="Proxima Nova"/>
              <a:sym typeface="Proxima Nova"/>
            </a:endParaRPr>
          </a:p>
          <a:p>
            <a:pPr indent="-304800" lvl="0" marL="457200" rtl="0" algn="l">
              <a:lnSpc>
                <a:spcPct val="100000"/>
              </a:lnSpc>
              <a:spcBef>
                <a:spcPts val="0"/>
              </a:spcBef>
              <a:spcAft>
                <a:spcPts val="0"/>
              </a:spcAft>
              <a:buClr>
                <a:srgbClr val="2D3B45"/>
              </a:buClr>
              <a:buSzPts val="1200"/>
              <a:buFont typeface="Proxima Nova"/>
              <a:buAutoNum type="arabicPeriod"/>
            </a:pPr>
            <a:r>
              <a:rPr lang="en" sz="1200">
                <a:solidFill>
                  <a:srgbClr val="2D3B45"/>
                </a:solidFill>
                <a:latin typeface="Proxima Nova"/>
                <a:ea typeface="Proxima Nova"/>
                <a:cs typeface="Proxima Nova"/>
                <a:sym typeface="Proxima Nova"/>
              </a:rPr>
              <a:t>Conclusion and Actionable Recommendations</a:t>
            </a:r>
            <a:endParaRPr sz="1200">
              <a:solidFill>
                <a:srgbClr val="2D3B45"/>
              </a:solidFill>
              <a:highlight>
                <a:srgbClr val="FFFFFF"/>
              </a:highlight>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1327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 and Meaningful Insights</a:t>
            </a:r>
            <a:endParaRPr/>
          </a:p>
        </p:txBody>
      </p:sp>
      <p:sp>
        <p:nvSpPr>
          <p:cNvPr id="100" name="Google Shape;100;p15"/>
          <p:cNvSpPr txBox="1"/>
          <p:nvPr>
            <p:ph idx="1" type="body"/>
          </p:nvPr>
        </p:nvSpPr>
        <p:spPr>
          <a:xfrm>
            <a:off x="729450" y="2104850"/>
            <a:ext cx="6137100" cy="22611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Font typeface="Proxima Nova"/>
              <a:buAutoNum type="arabicPeriod"/>
            </a:pPr>
            <a:r>
              <a:rPr lang="en">
                <a:latin typeface="Proxima Nova"/>
                <a:ea typeface="Proxima Nova"/>
                <a:cs typeface="Proxima Nova"/>
                <a:sym typeface="Proxima Nova"/>
              </a:rPr>
              <a:t>A</a:t>
            </a:r>
            <a:r>
              <a:rPr lang="en">
                <a:latin typeface="Proxima Nova"/>
                <a:ea typeface="Proxima Nova"/>
                <a:cs typeface="Proxima Nova"/>
                <a:sym typeface="Proxima Nova"/>
              </a:rPr>
              <a:t> positive correlation was observed between Covid related tweets and the number of Covid related infections and deaths. </a:t>
            </a:r>
            <a:endParaRPr>
              <a:latin typeface="Proxima Nova"/>
              <a:ea typeface="Proxima Nova"/>
              <a:cs typeface="Proxima Nova"/>
              <a:sym typeface="Proxima Nova"/>
            </a:endParaRPr>
          </a:p>
          <a:p>
            <a:pPr indent="-298767" lvl="0" marL="457200" rtl="0" algn="l">
              <a:spcBef>
                <a:spcPts val="0"/>
              </a:spcBef>
              <a:spcAft>
                <a:spcPts val="0"/>
              </a:spcAft>
              <a:buSzPct val="100000"/>
              <a:buFont typeface="Proxima Nova"/>
              <a:buAutoNum type="arabicPeriod"/>
            </a:pPr>
            <a:r>
              <a:rPr lang="en">
                <a:latin typeface="Proxima Nova"/>
                <a:ea typeface="Proxima Nova"/>
                <a:cs typeface="Proxima Nova"/>
                <a:sym typeface="Proxima Nova"/>
              </a:rPr>
              <a:t>Twitter can be used as a credible source for anticipating and forecasting Covid Surges by government and health agencies for countries with significant tweet volume.</a:t>
            </a:r>
            <a:endParaRPr>
              <a:latin typeface="Proxima Nova"/>
              <a:ea typeface="Proxima Nova"/>
              <a:cs typeface="Proxima Nova"/>
              <a:sym typeface="Proxima Nova"/>
            </a:endParaRPr>
          </a:p>
          <a:p>
            <a:pPr indent="-298767" lvl="0" marL="457200" rtl="0" algn="l">
              <a:spcBef>
                <a:spcPts val="0"/>
              </a:spcBef>
              <a:spcAft>
                <a:spcPts val="0"/>
              </a:spcAft>
              <a:buSzPct val="100000"/>
              <a:buFont typeface="Proxima Nova"/>
              <a:buAutoNum type="arabicPeriod"/>
            </a:pPr>
            <a:r>
              <a:rPr lang="en">
                <a:latin typeface="Proxima Nova"/>
                <a:ea typeface="Proxima Nova"/>
                <a:cs typeface="Proxima Nova"/>
                <a:sym typeface="Proxima Nova"/>
              </a:rPr>
              <a:t>The most influential twitter accounts with Covid related tweets belonged to news agencies and media groups. </a:t>
            </a:r>
            <a:endParaRPr>
              <a:latin typeface="Proxima Nova"/>
              <a:ea typeface="Proxima Nova"/>
              <a:cs typeface="Proxima Nova"/>
              <a:sym typeface="Proxima Nova"/>
            </a:endParaRPr>
          </a:p>
          <a:p>
            <a:pPr indent="-298767" lvl="0" marL="457200" rtl="0" algn="l">
              <a:spcBef>
                <a:spcPts val="0"/>
              </a:spcBef>
              <a:spcAft>
                <a:spcPts val="0"/>
              </a:spcAft>
              <a:buSzPct val="100000"/>
              <a:buFont typeface="Proxima Nova"/>
              <a:buAutoNum type="arabicPeriod"/>
            </a:pPr>
            <a:r>
              <a:rPr lang="en">
                <a:latin typeface="Proxima Nova"/>
                <a:ea typeface="Proxima Nova"/>
                <a:cs typeface="Proxima Nova"/>
                <a:sym typeface="Proxima Nova"/>
              </a:rPr>
              <a:t>My findings and recommendations are predominantly applicable to the United States, the only country with more than 30,000 Covid related tweets given my filtering parameters. </a:t>
            </a:r>
            <a:endParaRPr>
              <a:latin typeface="Proxima Nova"/>
              <a:ea typeface="Proxima Nova"/>
              <a:cs typeface="Proxima Nova"/>
              <a:sym typeface="Proxima Nova"/>
            </a:endParaRPr>
          </a:p>
          <a:p>
            <a:pPr indent="-298767" lvl="0" marL="457200" rtl="0" algn="l">
              <a:spcBef>
                <a:spcPts val="0"/>
              </a:spcBef>
              <a:spcAft>
                <a:spcPts val="0"/>
              </a:spcAft>
              <a:buSzPct val="100000"/>
              <a:buFont typeface="Proxima Nova"/>
              <a:buAutoNum type="arabicPeriod"/>
            </a:pPr>
            <a:r>
              <a:rPr lang="en">
                <a:latin typeface="Proxima Nova"/>
                <a:ea typeface="Proxima Nova"/>
                <a:cs typeface="Proxima Nova"/>
                <a:sym typeface="Proxima Nova"/>
              </a:rPr>
              <a:t>A stronger correlation between covid related tweets and covid cases was found as compared to that between covid related tweets and covid deaths.</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Source Data Overview</a:t>
            </a:r>
            <a:endParaRPr/>
          </a:p>
        </p:txBody>
      </p:sp>
      <p:sp>
        <p:nvSpPr>
          <p:cNvPr id="106" name="Google Shape;106;p16"/>
          <p:cNvSpPr txBox="1"/>
          <p:nvPr>
            <p:ph idx="1" type="body"/>
          </p:nvPr>
        </p:nvSpPr>
        <p:spPr>
          <a:xfrm>
            <a:off x="729450" y="2078875"/>
            <a:ext cx="7444800" cy="2380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Proxima Nova"/>
              <a:buAutoNum type="arabicPeriod"/>
            </a:pPr>
            <a:r>
              <a:rPr lang="en">
                <a:latin typeface="Proxima Nova"/>
                <a:ea typeface="Proxima Nova"/>
                <a:cs typeface="Proxima Nova"/>
                <a:sym typeface="Proxima Nova"/>
              </a:rPr>
              <a:t>Initial data evaluation was done through</a:t>
            </a:r>
            <a:r>
              <a:rPr lang="en">
                <a:latin typeface="Proxima Nova"/>
                <a:ea typeface="Proxima Nova"/>
                <a:cs typeface="Proxima Nova"/>
                <a:sym typeface="Proxima Nova"/>
              </a:rPr>
              <a:t>: </a:t>
            </a:r>
            <a:endParaRPr>
              <a:latin typeface="Proxima Nova"/>
              <a:ea typeface="Proxima Nova"/>
              <a:cs typeface="Proxima Nova"/>
              <a:sym typeface="Proxima Nova"/>
            </a:endParaRPr>
          </a:p>
          <a:p>
            <a:pPr indent="-311150" lvl="1" marL="914400" rtl="0" algn="l">
              <a:spcBef>
                <a:spcPts val="0"/>
              </a:spcBef>
              <a:spcAft>
                <a:spcPts val="0"/>
              </a:spcAft>
              <a:buSzPts val="1300"/>
              <a:buFont typeface="Proxima Nova"/>
              <a:buAutoNum type="alphaLcPeriod"/>
            </a:pPr>
            <a:r>
              <a:rPr lang="en" sz="1300">
                <a:latin typeface="Proxima Nova"/>
                <a:ea typeface="Proxima Nova"/>
                <a:cs typeface="Proxima Nova"/>
                <a:sym typeface="Proxima Nova"/>
              </a:rPr>
              <a:t>Importing all available data and observing the schema in our notebook </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AutoNum type="alphaLcPeriod"/>
            </a:pPr>
            <a:r>
              <a:rPr lang="en" sz="1300">
                <a:latin typeface="Proxima Nova"/>
                <a:ea typeface="Proxima Nova"/>
                <a:cs typeface="Proxima Nova"/>
                <a:sym typeface="Proxima Nova"/>
              </a:rPr>
              <a:t>Printing key columns and further inspecting data nested within the JSON format</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AutoNum type="alphaLcPeriod"/>
            </a:pPr>
            <a:r>
              <a:rPr lang="en" sz="1300">
                <a:latin typeface="Proxima Nova"/>
                <a:ea typeface="Proxima Nova"/>
                <a:cs typeface="Proxima Nova"/>
                <a:sym typeface="Proxima Nova"/>
              </a:rPr>
              <a:t>Cross-checking feature importance by examining twitter projects online</a:t>
            </a:r>
            <a:endParaRPr sz="1300">
              <a:latin typeface="Proxima Nova"/>
              <a:ea typeface="Proxima Nova"/>
              <a:cs typeface="Proxima Nova"/>
              <a:sym typeface="Proxima Nova"/>
            </a:endParaRPr>
          </a:p>
          <a:p>
            <a:pPr indent="-311150" lvl="1" marL="914400" rtl="0" algn="l">
              <a:spcBef>
                <a:spcPts val="0"/>
              </a:spcBef>
              <a:spcAft>
                <a:spcPts val="0"/>
              </a:spcAft>
              <a:buSzPts val="1300"/>
              <a:buFont typeface="Proxima Nova"/>
              <a:buAutoNum type="alphaLcPeriod"/>
            </a:pPr>
            <a:r>
              <a:rPr lang="en" sz="1300">
                <a:latin typeface="Proxima Nova"/>
                <a:ea typeface="Proxima Nova"/>
                <a:cs typeface="Proxima Nova"/>
                <a:sym typeface="Proxima Nova"/>
              </a:rPr>
              <a:t>Studying the data dictionary published by twitter itself</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AutoNum type="arabicPeriod"/>
            </a:pPr>
            <a:r>
              <a:rPr lang="en">
                <a:latin typeface="Proxima Nova"/>
                <a:ea typeface="Proxima Nova"/>
                <a:cs typeface="Proxima Nova"/>
                <a:sym typeface="Proxima Nova"/>
              </a:rPr>
              <a:t>Twitter data is stored with an extensive list of “root-level” attributes, which incorporate majority of the fundamental features required for data analysis. </a:t>
            </a:r>
            <a:endParaRPr>
              <a:latin typeface="Proxima Nova"/>
              <a:ea typeface="Proxima Nova"/>
              <a:cs typeface="Proxima Nova"/>
              <a:sym typeface="Proxima Nova"/>
            </a:endParaRPr>
          </a:p>
          <a:p>
            <a:pPr indent="-311150" lvl="0" marL="457200" rtl="0" algn="l">
              <a:spcBef>
                <a:spcPts val="0"/>
              </a:spcBef>
              <a:spcAft>
                <a:spcPts val="0"/>
              </a:spcAft>
              <a:buSzPts val="1300"/>
              <a:buFont typeface="Proxima Nova"/>
              <a:buAutoNum type="arabicPeriod"/>
            </a:pPr>
            <a:r>
              <a:rPr lang="en">
                <a:latin typeface="Proxima Nova"/>
                <a:ea typeface="Proxima Nova"/>
                <a:cs typeface="Proxima Nova"/>
                <a:sym typeface="Proxima Nova"/>
              </a:rPr>
              <a:t>More elaborate data was obtained through parsing the child-level attributes in JSON files.</a:t>
            </a:r>
            <a:endParaRPr>
              <a:latin typeface="Proxima Nova"/>
              <a:ea typeface="Proxima Nova"/>
              <a:cs typeface="Proxima Nova"/>
              <a:sym typeface="Proxima Nova"/>
            </a:endParaRPr>
          </a:p>
          <a:p>
            <a:pPr indent="0" lvl="0" marL="0" rtl="0" algn="l">
              <a:spcBef>
                <a:spcPts val="1200"/>
              </a:spcBef>
              <a:spcAft>
                <a:spcPts val="0"/>
              </a:spcAft>
              <a:buNone/>
            </a:pPr>
            <a:r>
              <a:rPr lang="en">
                <a:latin typeface="Proxima Nova"/>
                <a:ea typeface="Proxima Nova"/>
                <a:cs typeface="Proxima Nova"/>
                <a:sym typeface="Proxima Nova"/>
              </a:rPr>
              <a:t>Data dictionary: </a:t>
            </a:r>
            <a:r>
              <a:rPr lang="en" u="sng">
                <a:solidFill>
                  <a:schemeClr val="hlink"/>
                </a:solidFill>
                <a:latin typeface="Proxima Nova"/>
                <a:ea typeface="Proxima Nova"/>
                <a:cs typeface="Proxima Nova"/>
                <a:sym typeface="Proxima Nova"/>
                <a:hlinkClick r:id="rId3"/>
              </a:rPr>
              <a:t>https://tinyurl.com/27wmyjcu</a:t>
            </a:r>
            <a:endParaRPr>
              <a:latin typeface="Proxima Nova"/>
              <a:ea typeface="Proxima Nova"/>
              <a:cs typeface="Proxima Nova"/>
              <a:sym typeface="Proxima Nova"/>
            </a:endParaRPr>
          </a:p>
          <a:p>
            <a:pPr indent="0" lvl="0" marL="0" rtl="0" algn="l">
              <a:spcBef>
                <a:spcPts val="1200"/>
              </a:spcBef>
              <a:spcAft>
                <a:spcPts val="120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Source Data 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2" name="Google Shape;112;p17"/>
          <p:cNvPicPr preferRelativeResize="0"/>
          <p:nvPr/>
        </p:nvPicPr>
        <p:blipFill rotWithShape="1">
          <a:blip r:embed="rId3">
            <a:alphaModFix/>
          </a:blip>
          <a:srcRect b="5917" l="0" r="0" t="0"/>
          <a:stretch/>
        </p:blipFill>
        <p:spPr>
          <a:xfrm>
            <a:off x="3048975" y="2027200"/>
            <a:ext cx="2428500" cy="2661800"/>
          </a:xfrm>
          <a:prstGeom prst="rect">
            <a:avLst/>
          </a:prstGeom>
          <a:noFill/>
          <a:ln>
            <a:noFill/>
          </a:ln>
        </p:spPr>
      </p:pic>
      <p:pic>
        <p:nvPicPr>
          <p:cNvPr id="113" name="Google Shape;113;p17"/>
          <p:cNvPicPr preferRelativeResize="0"/>
          <p:nvPr/>
        </p:nvPicPr>
        <p:blipFill>
          <a:blip r:embed="rId4">
            <a:alphaModFix/>
          </a:blip>
          <a:stretch>
            <a:fillRect/>
          </a:stretch>
        </p:blipFill>
        <p:spPr>
          <a:xfrm>
            <a:off x="5502300" y="2095512"/>
            <a:ext cx="2034625" cy="2525175"/>
          </a:xfrm>
          <a:prstGeom prst="rect">
            <a:avLst/>
          </a:prstGeom>
          <a:noFill/>
          <a:ln>
            <a:noFill/>
          </a:ln>
        </p:spPr>
      </p:pic>
      <p:sp>
        <p:nvSpPr>
          <p:cNvPr id="114" name="Google Shape;114;p17"/>
          <p:cNvSpPr txBox="1"/>
          <p:nvPr/>
        </p:nvSpPr>
        <p:spPr>
          <a:xfrm>
            <a:off x="729450" y="1939625"/>
            <a:ext cx="2294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Proxima Nova"/>
                <a:ea typeface="Proxima Nova"/>
                <a:cs typeface="Proxima Nova"/>
                <a:sym typeface="Proxima Nova"/>
              </a:rPr>
              <a:t>Key Columns for our Analysis: </a:t>
            </a:r>
            <a:endParaRPr b="1" sz="1200">
              <a:solidFill>
                <a:schemeClr val="accent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User.name </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User.id</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User.folowers_count</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Text </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Created_at,</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Retweeted_status</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Retweet_count</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Place.Country</a:t>
            </a:r>
            <a:endParaRPr sz="1200">
              <a:solidFill>
                <a:schemeClr val="accent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Filtering and Transforming data </a:t>
            </a:r>
            <a:endParaRPr/>
          </a:p>
          <a:p>
            <a:pPr indent="0" lvl="0" marL="0" rtl="0" algn="l">
              <a:spcBef>
                <a:spcPts val="0"/>
              </a:spcBef>
              <a:spcAft>
                <a:spcPts val="0"/>
              </a:spcAft>
              <a:buNone/>
            </a:pPr>
            <a:r>
              <a:t/>
            </a:r>
            <a:endParaRPr/>
          </a:p>
        </p:txBody>
      </p:sp>
      <p:sp>
        <p:nvSpPr>
          <p:cNvPr id="120" name="Google Shape;120;p18"/>
          <p:cNvSpPr txBox="1"/>
          <p:nvPr>
            <p:ph idx="1" type="body"/>
          </p:nvPr>
        </p:nvSpPr>
        <p:spPr>
          <a:xfrm>
            <a:off x="729450" y="2078875"/>
            <a:ext cx="3177900" cy="2744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00">
                <a:latin typeface="Proxima Nova"/>
                <a:ea typeface="Proxima Nova"/>
                <a:cs typeface="Proxima Nova"/>
                <a:sym typeface="Proxima Nova"/>
              </a:rPr>
              <a:t>Data Cleanup:</a:t>
            </a:r>
            <a:endParaRPr sz="1200">
              <a:latin typeface="Proxima Nova"/>
              <a:ea typeface="Proxima Nova"/>
              <a:cs typeface="Proxima Nova"/>
              <a:sym typeface="Proxima Nova"/>
            </a:endParaRPr>
          </a:p>
          <a:p>
            <a:pPr indent="-304800" lvl="0" marL="457200" rtl="0" algn="l">
              <a:lnSpc>
                <a:spcPct val="105000"/>
              </a:lnSpc>
              <a:spcBef>
                <a:spcPts val="1200"/>
              </a:spcBef>
              <a:spcAft>
                <a:spcPts val="0"/>
              </a:spcAft>
              <a:buSzPts val="1200"/>
              <a:buFont typeface="Proxima Nova"/>
              <a:buAutoNum type="arabicPeriod"/>
            </a:pPr>
            <a:r>
              <a:rPr lang="en" sz="1200">
                <a:latin typeface="Proxima Nova"/>
                <a:ea typeface="Proxima Nova"/>
                <a:cs typeface="Proxima Nova"/>
                <a:sym typeface="Proxima Nova"/>
              </a:rPr>
              <a:t>Filtering was carried out for pertinent Covid related tweets for location analysis and removing noise within data. </a:t>
            </a:r>
            <a:endParaRPr sz="1200">
              <a:latin typeface="Proxima Nova"/>
              <a:ea typeface="Proxima Nova"/>
              <a:cs typeface="Proxima Nova"/>
              <a:sym typeface="Proxima Nova"/>
            </a:endParaRPr>
          </a:p>
          <a:p>
            <a:pPr indent="-304800" lvl="0" marL="457200" rtl="0" algn="l">
              <a:lnSpc>
                <a:spcPct val="10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To facilitate covid analysis at a location level, null values from the column place.country were removed</a:t>
            </a:r>
            <a:endParaRPr sz="1200">
              <a:latin typeface="Proxima Nova"/>
              <a:ea typeface="Proxima Nova"/>
              <a:cs typeface="Proxima Nova"/>
              <a:sym typeface="Proxima Nova"/>
            </a:endParaRPr>
          </a:p>
          <a:p>
            <a:pPr indent="-304800" lvl="0" marL="457200" rtl="0" algn="l">
              <a:lnSpc>
                <a:spcPct val="105000"/>
              </a:lnSpc>
              <a:spcBef>
                <a:spcPts val="0"/>
              </a:spcBef>
              <a:spcAft>
                <a:spcPts val="0"/>
              </a:spcAft>
              <a:buSzPts val="1200"/>
              <a:buFont typeface="Proxima Nova"/>
              <a:buAutoNum type="arabicPeriod"/>
            </a:pPr>
            <a:r>
              <a:rPr lang="en" sz="1200">
                <a:latin typeface="Proxima Nova"/>
                <a:ea typeface="Proxima Nova"/>
                <a:cs typeface="Proxima Nova"/>
                <a:sym typeface="Proxima Nova"/>
              </a:rPr>
              <a:t>Transformed the Created_at column to extract year, month and date</a:t>
            </a:r>
            <a:endParaRPr sz="1200">
              <a:latin typeface="Proxima Nova"/>
              <a:ea typeface="Proxima Nova"/>
              <a:cs typeface="Proxima Nova"/>
              <a:sym typeface="Proxima Nova"/>
            </a:endParaRPr>
          </a:p>
        </p:txBody>
      </p:sp>
      <p:sp>
        <p:nvSpPr>
          <p:cNvPr id="121" name="Google Shape;121;p18"/>
          <p:cNvSpPr txBox="1"/>
          <p:nvPr/>
        </p:nvSpPr>
        <p:spPr>
          <a:xfrm>
            <a:off x="3957200" y="2078875"/>
            <a:ext cx="3177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Keywords Used to filter Covid Related Tweets:</a:t>
            </a:r>
            <a:endParaRPr sz="1200">
              <a:solidFill>
                <a:schemeClr val="accent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Corona </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Covid </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Pandemic</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Delta </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Omicron </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AutoNum type="arabicPeriod"/>
            </a:pPr>
            <a:r>
              <a:rPr lang="en" sz="1200">
                <a:solidFill>
                  <a:schemeClr val="accent1"/>
                </a:solidFill>
                <a:latin typeface="Proxima Nova"/>
                <a:ea typeface="Proxima Nova"/>
                <a:cs typeface="Proxima Nova"/>
                <a:sym typeface="Proxima Nova"/>
              </a:rPr>
              <a:t>Alpha</a:t>
            </a:r>
            <a:endParaRPr sz="1200">
              <a:solidFill>
                <a:schemeClr val="accent1"/>
              </a:solidFill>
              <a:latin typeface="Proxima Nova"/>
              <a:ea typeface="Proxima Nova"/>
              <a:cs typeface="Proxima Nova"/>
              <a:sym typeface="Proxima Nova"/>
            </a:endParaRPr>
          </a:p>
        </p:txBody>
      </p:sp>
      <p:pic>
        <p:nvPicPr>
          <p:cNvPr id="122" name="Google Shape;122;p18"/>
          <p:cNvPicPr preferRelativeResize="0"/>
          <p:nvPr/>
        </p:nvPicPr>
        <p:blipFill>
          <a:blip r:embed="rId3">
            <a:alphaModFix/>
          </a:blip>
          <a:stretch>
            <a:fillRect/>
          </a:stretch>
        </p:blipFill>
        <p:spPr>
          <a:xfrm>
            <a:off x="5914149" y="2715979"/>
            <a:ext cx="1376800" cy="1123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8" name="Google Shape;128;p19"/>
          <p:cNvSpPr txBox="1"/>
          <p:nvPr>
            <p:ph idx="1" type="body"/>
          </p:nvPr>
        </p:nvSpPr>
        <p:spPr>
          <a:xfrm>
            <a:off x="729450" y="1897025"/>
            <a:ext cx="7688700" cy="40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Observing a strong correlation between number of death and covid related tweets</a:t>
            </a:r>
            <a:endParaRPr/>
          </a:p>
        </p:txBody>
      </p:sp>
      <p:pic>
        <p:nvPicPr>
          <p:cNvPr id="129" name="Google Shape;129;p19"/>
          <p:cNvPicPr preferRelativeResize="0"/>
          <p:nvPr/>
        </p:nvPicPr>
        <p:blipFill>
          <a:blip r:embed="rId3">
            <a:alphaModFix/>
          </a:blip>
          <a:stretch>
            <a:fillRect/>
          </a:stretch>
        </p:blipFill>
        <p:spPr>
          <a:xfrm>
            <a:off x="729450" y="2346400"/>
            <a:ext cx="5106777" cy="270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35" name="Google Shape;135;p20"/>
          <p:cNvSpPr txBox="1"/>
          <p:nvPr>
            <p:ph idx="1" type="body"/>
          </p:nvPr>
        </p:nvSpPr>
        <p:spPr>
          <a:xfrm>
            <a:off x="729450" y="1897025"/>
            <a:ext cx="7688700" cy="38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Observing an even stronger correlation between number of cases and covid related tweets</a:t>
            </a:r>
            <a:endParaRPr/>
          </a:p>
        </p:txBody>
      </p:sp>
      <p:pic>
        <p:nvPicPr>
          <p:cNvPr id="136" name="Google Shape;136;p20"/>
          <p:cNvPicPr preferRelativeResize="0"/>
          <p:nvPr/>
        </p:nvPicPr>
        <p:blipFill>
          <a:blip r:embed="rId3">
            <a:alphaModFix/>
          </a:blip>
          <a:stretch>
            <a:fillRect/>
          </a:stretch>
        </p:blipFill>
        <p:spPr>
          <a:xfrm>
            <a:off x="729450" y="2329300"/>
            <a:ext cx="5202025" cy="272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Author Identification</a:t>
            </a:r>
            <a:endParaRPr/>
          </a:p>
        </p:txBody>
      </p:sp>
      <p:sp>
        <p:nvSpPr>
          <p:cNvPr id="142" name="Google Shape;142;p21"/>
          <p:cNvSpPr txBox="1"/>
          <p:nvPr>
            <p:ph idx="1" type="body"/>
          </p:nvPr>
        </p:nvSpPr>
        <p:spPr>
          <a:xfrm>
            <a:off x="729450" y="2078875"/>
            <a:ext cx="37128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Accounts with the greatest number of followers: </a:t>
            </a:r>
            <a:endParaRPr b="1"/>
          </a:p>
          <a:p>
            <a:pPr indent="0" lvl="0" marL="0" rtl="0" algn="l">
              <a:spcBef>
                <a:spcPts val="1200"/>
              </a:spcBef>
              <a:spcAft>
                <a:spcPts val="0"/>
              </a:spcAft>
              <a:buNone/>
            </a:pPr>
            <a:r>
              <a:rPr lang="en"/>
              <a:t>It was imperative to understand what kind of accounts were largely tweeting about Covid and the nature of these accounts.</a:t>
            </a:r>
            <a:endParaRPr/>
          </a:p>
          <a:p>
            <a:pPr indent="0" lvl="0" marL="0" rtl="0" algn="l">
              <a:spcBef>
                <a:spcPts val="1200"/>
              </a:spcBef>
              <a:spcAft>
                <a:spcPts val="0"/>
              </a:spcAft>
              <a:buNone/>
            </a:pPr>
            <a:r>
              <a:rPr lang="en"/>
              <a:t>Out of the top 20 twitter accounts, almost all of them were media outlets or news reporting </a:t>
            </a:r>
            <a:r>
              <a:rPr lang="en"/>
              <a:t>agencies</a:t>
            </a:r>
            <a:r>
              <a:rPr lang="en"/>
              <a:t> with the following exceptions: </a:t>
            </a:r>
            <a:endParaRPr/>
          </a:p>
          <a:p>
            <a:pPr indent="-298767" lvl="0" marL="457200" rtl="0" algn="l">
              <a:spcBef>
                <a:spcPts val="1200"/>
              </a:spcBef>
              <a:spcAft>
                <a:spcPts val="0"/>
              </a:spcAft>
              <a:buSzPct val="100000"/>
              <a:buAutoNum type="arabicPeriod"/>
            </a:pPr>
            <a:r>
              <a:rPr lang="en"/>
              <a:t>World</a:t>
            </a:r>
            <a:r>
              <a:rPr lang="en"/>
              <a:t> Health Organization (WHO) </a:t>
            </a:r>
            <a:endParaRPr/>
          </a:p>
          <a:p>
            <a:pPr indent="-298767" lvl="0" marL="457200" rtl="0" algn="l">
              <a:spcBef>
                <a:spcPts val="0"/>
              </a:spcBef>
              <a:spcAft>
                <a:spcPts val="0"/>
              </a:spcAft>
              <a:buSzPct val="100000"/>
              <a:buAutoNum type="arabicPeriod"/>
            </a:pPr>
            <a:r>
              <a:rPr lang="en"/>
              <a:t>b</a:t>
            </a:r>
            <a:r>
              <a:rPr lang="en"/>
              <a:t>arkha dutt - Independent Journalist </a:t>
            </a:r>
            <a:endParaRPr/>
          </a:p>
          <a:p>
            <a:pPr indent="-298767" lvl="0" marL="457200" rtl="0" algn="l">
              <a:spcBef>
                <a:spcPts val="0"/>
              </a:spcBef>
              <a:spcAft>
                <a:spcPts val="0"/>
              </a:spcAft>
              <a:buSzPct val="100000"/>
              <a:buAutoNum type="arabicPeriod"/>
            </a:pPr>
            <a:r>
              <a:rPr lang="en"/>
              <a:t>Human Rights Watch</a:t>
            </a:r>
            <a:endParaRPr/>
          </a:p>
        </p:txBody>
      </p:sp>
      <p:pic>
        <p:nvPicPr>
          <p:cNvPr id="143" name="Google Shape;143;p21"/>
          <p:cNvPicPr preferRelativeResize="0"/>
          <p:nvPr/>
        </p:nvPicPr>
        <p:blipFill>
          <a:blip r:embed="rId3">
            <a:alphaModFix/>
          </a:blip>
          <a:stretch>
            <a:fillRect/>
          </a:stretch>
        </p:blipFill>
        <p:spPr>
          <a:xfrm>
            <a:off x="4727875" y="923875"/>
            <a:ext cx="2450525" cy="3966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