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5CDA-F41F-614D-9471-DEF02254E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5B80F-646F-FD49-A9C4-187110C04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0C5CD-F7C8-BD4C-BABE-9FE87817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6D6D-5E63-9847-AE5C-5CCBB19D210F}" type="datetimeFigureOut">
              <a:rPr lang="en-IR" smtClean="0"/>
              <a:t>3/1/2024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AD07F-F6C4-814C-8718-C1F47D22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E1DC4-219C-E64F-AECB-2BD9F563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CFC-DC18-A348-8010-A69ACA12B84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16866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D6AB-2188-364D-BD88-8D2273CF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0E403-5613-C14C-B7C2-7828A945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1CE5-900B-5C4D-8A2A-4ACF8A19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6D6D-5E63-9847-AE5C-5CCBB19D210F}" type="datetimeFigureOut">
              <a:rPr lang="en-IR" smtClean="0"/>
              <a:t>3/1/2024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9D14-4339-654A-9319-6638A59A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68317-38FE-484E-A326-F6EE951E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CFC-DC18-A348-8010-A69ACA12B84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83880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30DF0-0B8D-8040-A926-DE0C4A1DB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BE185-949B-C04A-8D38-2B2BDA836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AD1A-8EB6-FD45-B197-72A4FD14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6D6D-5E63-9847-AE5C-5CCBB19D210F}" type="datetimeFigureOut">
              <a:rPr lang="en-IR" smtClean="0"/>
              <a:t>3/1/2024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51351-5255-624F-8743-8CE0B9BB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9A7F6-3329-3D4A-953D-59FE24D3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CFC-DC18-A348-8010-A69ACA12B84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71905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ABCF-A382-EE47-B405-AF8D4A1D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B5D1-8417-344D-8E6F-7128827E1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24AB-BCE5-EF4B-BD12-A27FA696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6D6D-5E63-9847-AE5C-5CCBB19D210F}" type="datetimeFigureOut">
              <a:rPr lang="en-IR" smtClean="0"/>
              <a:t>3/1/2024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A4AD-72EB-9745-90D8-651BDF74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7D8FA-FB18-F840-84F0-3413744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CFC-DC18-A348-8010-A69ACA12B84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59263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BA76-7189-744D-9633-35637B9F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FFFC8-4BEE-E143-B672-1300B6E3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59584-564F-D645-ADB0-1B2AE4CC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6D6D-5E63-9847-AE5C-5CCBB19D210F}" type="datetimeFigureOut">
              <a:rPr lang="en-IR" smtClean="0"/>
              <a:t>3/1/2024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4DD6-2732-C14E-8663-5E7BEE61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CD55D-A653-754E-8308-E2B53B50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CFC-DC18-A348-8010-A69ACA12B84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4781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56CB-7508-0847-A741-82BB98EA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342D-A0FB-E34D-AC03-996F98C0E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E47CE-9AB1-DA4C-A409-FEF6E3BC1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01A40-0BFE-B547-9649-6A5D8D08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6D6D-5E63-9847-AE5C-5CCBB19D210F}" type="datetimeFigureOut">
              <a:rPr lang="en-IR" smtClean="0"/>
              <a:t>3/1/2024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D4057-CE2D-244E-9638-C12D42F9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822D3-A12A-744D-95D7-931F6CCE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CFC-DC18-A348-8010-A69ACA12B84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24921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A24-7517-1649-9E73-F3B779C5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343F2-32A8-CF4B-B91F-BB3BE69EA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3A31B-A988-2847-83B1-DBEC1E356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0FB56-8623-A848-ADB3-1F4785128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9CD61-174F-744F-9776-0DD6EBE45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5C60-E162-C641-89C3-214FED42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6D6D-5E63-9847-AE5C-5CCBB19D210F}" type="datetimeFigureOut">
              <a:rPr lang="en-IR" smtClean="0"/>
              <a:t>3/1/2024 R</a:t>
            </a:fld>
            <a:endParaRPr lang="en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847A7-EB1C-AE4F-8C99-C354425E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71723-F7EF-D84B-9147-260D61FA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CFC-DC18-A348-8010-A69ACA12B84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93205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43BD-B3D6-5C41-A645-69B1BA1B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6FA36-C83C-334F-ADC6-35D6F7E6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6D6D-5E63-9847-AE5C-5CCBB19D210F}" type="datetimeFigureOut">
              <a:rPr lang="en-IR" smtClean="0"/>
              <a:t>3/1/2024 R</a:t>
            </a:fld>
            <a:endParaRPr lang="en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EADC9-0364-AA4C-9467-F6E790DD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C5FA0-B24C-1A41-9794-72F87E76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CFC-DC18-A348-8010-A69ACA12B84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39806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779E-647F-B546-8D02-7AF8AA7A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6D6D-5E63-9847-AE5C-5CCBB19D210F}" type="datetimeFigureOut">
              <a:rPr lang="en-IR" smtClean="0"/>
              <a:t>3/1/2024 R</a:t>
            </a:fld>
            <a:endParaRPr lang="en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E6BD7-E188-804A-B9FA-EEBEC7A4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93079-7649-0F43-BE6A-45C5F669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CFC-DC18-A348-8010-A69ACA12B84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19570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7E65-7769-AD44-B369-9F43159F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2B30-5C17-3342-BA45-B3969BEC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9D898-2961-084F-B0AC-75F709218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C37AC-E693-3742-A4FE-625154B1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6D6D-5E63-9847-AE5C-5CCBB19D210F}" type="datetimeFigureOut">
              <a:rPr lang="en-IR" smtClean="0"/>
              <a:t>3/1/2024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C63FB-EE08-764F-AD22-B7922CB7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FE429-0462-0142-B8C9-2B185B1E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CFC-DC18-A348-8010-A69ACA12B84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04633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7D97-9DA9-FA4E-AB34-C53ECEDA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977FA-CB62-AC4E-A181-12B05368E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55FE9-B72A-D54A-9F2F-73D0CF455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7EF82-BD74-9045-805B-1270AD01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6D6D-5E63-9847-AE5C-5CCBB19D210F}" type="datetimeFigureOut">
              <a:rPr lang="en-IR" smtClean="0"/>
              <a:t>3/1/2024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08FC7-2C3E-8446-B944-3C05F30D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5C0AD-C6F6-934E-9AE7-E3B82DCF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CFC-DC18-A348-8010-A69ACA12B84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84917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BA8AA-AA06-D14C-A8FC-1FEF8858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B1C26-58C6-8D4E-B8FE-657F39564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AFCAA-81C2-7140-A5EC-E624B5ABF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B6D6D-5E63-9847-AE5C-5CCBB19D210F}" type="datetimeFigureOut">
              <a:rPr lang="en-IR" smtClean="0"/>
              <a:t>3/1/2024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07500-1566-3B44-A044-2FF8F1FA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7415F-E3B0-6741-A2D6-6919B8EA3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9BCFC-DC18-A348-8010-A69ACA12B84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40400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42D-F75B-6D41-88A5-0B3321660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876" y="378372"/>
            <a:ext cx="9144000" cy="100899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4400" b="1" dirty="0">
                <a:latin typeface="X Yagut" panose="02000400000000000000" pitchFamily="2" charset="-78"/>
                <a:cs typeface="X Yagut" panose="02000400000000000000" pitchFamily="2" charset="-78"/>
              </a:rPr>
              <a:t>راه اندازی سنسور فتوسل</a:t>
            </a:r>
            <a:endParaRPr lang="en-IR" sz="4400" b="1" dirty="0">
              <a:latin typeface="X Yagut" panose="02000400000000000000" pitchFamily="2" charset="-78"/>
              <a:cs typeface="X Yagut" panose="02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816C5-D9B5-AA48-A5D1-BF7F81974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876" y="1608082"/>
            <a:ext cx="9144000" cy="4871546"/>
          </a:xfrm>
        </p:spPr>
        <p:txBody>
          <a:bodyPr/>
          <a:lstStyle/>
          <a:p>
            <a:pPr marL="342900" indent="-3429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sz="2000" dirty="0">
                <a:latin typeface="X Zar" panose="02000400000000000000" pitchFamily="2" charset="-78"/>
                <a:cs typeface="X Zar" panose="02000400000000000000" pitchFamily="2" charset="-78"/>
              </a:rPr>
              <a:t>سنسور فتوسل یک سنسور آنالوگ است که میزان روشنایی محیط را میدهد. </a:t>
            </a:r>
          </a:p>
          <a:p>
            <a:pPr marL="342900" indent="-3429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sz="2000" dirty="0">
                <a:latin typeface="X Zar" panose="02000400000000000000" pitchFamily="2" charset="-78"/>
                <a:cs typeface="X Zar" panose="02000400000000000000" pitchFamily="2" charset="-78"/>
              </a:rPr>
              <a:t>نحوه اتصال :</a:t>
            </a:r>
            <a:endParaRPr lang="en-US" sz="2000" dirty="0">
              <a:latin typeface="X Zar" panose="02000400000000000000" pitchFamily="2" charset="-78"/>
              <a:cs typeface="X Zar" panose="02000400000000000000" pitchFamily="2" charset="-78"/>
            </a:endParaRPr>
          </a:p>
          <a:p>
            <a:pPr marL="457200" indent="-4572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fa-IR" sz="2000" dirty="0">
                <a:latin typeface="X Zar" panose="02000400000000000000" pitchFamily="2" charset="-78"/>
                <a:cs typeface="X Zar" panose="02000400000000000000" pitchFamily="2" charset="-78"/>
              </a:rPr>
              <a:t>سر مثبت آن به </a:t>
            </a:r>
            <a:r>
              <a:rPr lang="en-US" sz="2000" dirty="0">
                <a:latin typeface="X Zar" panose="02000400000000000000" pitchFamily="2" charset="-78"/>
                <a:cs typeface="X Zar" panose="02000400000000000000" pitchFamily="2" charset="-78"/>
              </a:rPr>
              <a:t>+5V </a:t>
            </a:r>
            <a:r>
              <a:rPr lang="fa-IR" sz="2000" dirty="0">
                <a:latin typeface="X Zar" panose="02000400000000000000" pitchFamily="2" charset="-78"/>
                <a:cs typeface="X Zar" panose="02000400000000000000" pitchFamily="2" charset="-78"/>
              </a:rPr>
              <a:t> و سر منفی به یک مقاومت و سپس به </a:t>
            </a:r>
            <a:r>
              <a:rPr lang="en-US" sz="2000" dirty="0">
                <a:latin typeface="X Zar" panose="02000400000000000000" pitchFamily="2" charset="-78"/>
                <a:cs typeface="X Zar" panose="02000400000000000000" pitchFamily="2" charset="-78"/>
              </a:rPr>
              <a:t>GND</a:t>
            </a:r>
          </a:p>
          <a:p>
            <a:pPr marL="457200" indent="-4572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fa-IR" sz="2000" dirty="0">
                <a:latin typeface="X Zar" panose="02000400000000000000" pitchFamily="2" charset="-78"/>
                <a:cs typeface="X Zar" panose="02000400000000000000" pitchFamily="2" charset="-78"/>
              </a:rPr>
              <a:t>از سر منفی به  یکی از پایه های آنالوگ ورودی </a:t>
            </a:r>
            <a:endParaRPr lang="en-US" sz="2000" dirty="0">
              <a:latin typeface="X Zar" panose="02000400000000000000" pitchFamily="2" charset="-78"/>
              <a:cs typeface="X Zar" panose="02000400000000000000" pitchFamily="2" charset="-78"/>
            </a:endParaRPr>
          </a:p>
          <a:p>
            <a:pPr marL="342900" indent="-3429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fa-IR" sz="2000" dirty="0">
              <a:latin typeface="X Zar" panose="02000400000000000000" pitchFamily="2" charset="-78"/>
              <a:cs typeface="X Zar" panose="02000400000000000000" pitchFamily="2" charset="-78"/>
            </a:endParaRPr>
          </a:p>
          <a:p>
            <a:pPr marL="342900" indent="-34290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53912-ACCF-E643-B9C5-C44B60D2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283" y="3272656"/>
            <a:ext cx="5654565" cy="3247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431828-B554-2743-84DB-759B4CFE0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848" y="3746935"/>
            <a:ext cx="3281417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1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7240-49D4-8748-8560-8CFBFC42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>
                <a:latin typeface="X Yagut" panose="02000400000000000000" pitchFamily="2" charset="-78"/>
                <a:cs typeface="X Yagut" panose="02000400000000000000" pitchFamily="2" charset="-78"/>
              </a:rPr>
              <a:t>فتوسل (‌ادامه )</a:t>
            </a:r>
            <a:endParaRPr lang="en-IR" b="1" dirty="0">
              <a:latin typeface="X Yagut" panose="02000400000000000000" pitchFamily="2" charset="-78"/>
              <a:cs typeface="X Yagut" panose="02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9B86-73B7-6E49-BE55-EB343FE7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79" y="1825624"/>
            <a:ext cx="8103476" cy="4585685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sz="2200" dirty="0">
                <a:latin typeface="X Zar" panose="02000400000000000000" pitchFamily="2" charset="-78"/>
                <a:cs typeface="X Zar" panose="02000400000000000000" pitchFamily="2" charset="-78"/>
              </a:rPr>
              <a:t>نمونه قطعه کد :</a:t>
            </a: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int sensor;</a:t>
            </a:r>
          </a:p>
          <a:p>
            <a:pPr marL="0" indent="0">
              <a:buNone/>
            </a:pPr>
            <a:endParaRPr lang="fa-IR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void setup() { </a:t>
            </a:r>
            <a:endParaRPr lang="fa-IR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" pitchFamily="2" charset="0"/>
              </a:rPr>
              <a:t>Serial.begin</a:t>
            </a:r>
            <a:r>
              <a:rPr lang="en-US" sz="1400" dirty="0">
                <a:latin typeface="Courier" pitchFamily="2" charset="0"/>
              </a:rPr>
              <a:t>(9600);</a:t>
            </a:r>
            <a:endParaRPr lang="fa-IR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} 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void loop() { </a:t>
            </a:r>
            <a:endParaRPr lang="fa-IR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sensor = </a:t>
            </a:r>
            <a:r>
              <a:rPr lang="en-US" sz="1400" dirty="0" err="1">
                <a:latin typeface="Courier" pitchFamily="2" charset="0"/>
              </a:rPr>
              <a:t>analogRead</a:t>
            </a:r>
            <a:r>
              <a:rPr lang="en-US" sz="1400" dirty="0">
                <a:latin typeface="Courier" pitchFamily="2" charset="0"/>
              </a:rPr>
              <a:t>(A0); </a:t>
            </a:r>
            <a:endParaRPr lang="fa-IR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" pitchFamily="2" charset="0"/>
              </a:rPr>
              <a:t>Serial.print</a:t>
            </a:r>
            <a:r>
              <a:rPr lang="en-US" sz="1400" dirty="0">
                <a:latin typeface="Courier" pitchFamily="2" charset="0"/>
              </a:rPr>
              <a:t>("sensor Value");</a:t>
            </a:r>
            <a:endParaRPr lang="fa-IR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" pitchFamily="2" charset="0"/>
              </a:rPr>
              <a:t>Serial.println</a:t>
            </a:r>
            <a:r>
              <a:rPr lang="en-US" sz="1400" dirty="0">
                <a:latin typeface="Courier" pitchFamily="2" charset="0"/>
              </a:rPr>
              <a:t>(sensor);</a:t>
            </a:r>
            <a:endParaRPr lang="fa-IR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delay(500);</a:t>
            </a:r>
            <a:endParaRPr lang="fa-IR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} </a:t>
            </a:r>
            <a:endParaRPr lang="fa-IR" sz="1400" dirty="0">
              <a:latin typeface="Courier" pitchFamily="2" charset="0"/>
            </a:endParaRPr>
          </a:p>
          <a:p>
            <a:pPr marL="0" indent="0" algn="r" rtl="1">
              <a:buNone/>
            </a:pPr>
            <a:r>
              <a:rPr lang="fa-IR" sz="1400" dirty="0">
                <a:latin typeface="X Zar" panose="02000400000000000000" pitchFamily="2" charset="-78"/>
                <a:cs typeface="X Zar" panose="02000400000000000000" pitchFamily="2" charset="-78"/>
              </a:rPr>
              <a:t>تمرین : قطعه کد برنامه ای بنویسید که با استفاده از سنسور فتوسل در صورتی که شدت نور محیط کم باشد </a:t>
            </a:r>
            <a:r>
              <a:rPr lang="en-US" sz="1400" dirty="0">
                <a:latin typeface="X Zar" panose="02000400000000000000" pitchFamily="2" charset="-78"/>
                <a:cs typeface="X Zar" panose="02000400000000000000" pitchFamily="2" charset="-78"/>
              </a:rPr>
              <a:t>LED</a:t>
            </a:r>
            <a:r>
              <a:rPr lang="fa-IR" sz="1400" dirty="0">
                <a:latin typeface="X Zar" panose="02000400000000000000" pitchFamily="2" charset="-78"/>
                <a:cs typeface="X Zar" panose="02000400000000000000" pitchFamily="2" charset="-78"/>
              </a:rPr>
              <a:t> روشن شود؟</a:t>
            </a:r>
          </a:p>
          <a:p>
            <a:pPr marL="0" indent="0">
              <a:buNone/>
            </a:pPr>
            <a:endParaRPr lang="en-IR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5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6787-D891-DC42-B424-9D5DE41F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b="1" dirty="0">
                <a:latin typeface="X Yagut" panose="02000400000000000000" pitchFamily="2" charset="-78"/>
                <a:cs typeface="X Yagut" panose="02000400000000000000" pitchFamily="2" charset="-78"/>
              </a:rPr>
              <a:t>سنسور آلتراسونیک</a:t>
            </a:r>
            <a:endParaRPr lang="en-IR" b="1" dirty="0">
              <a:latin typeface="X Yagut" panose="02000400000000000000" pitchFamily="2" charset="-78"/>
              <a:cs typeface="X Yagut" panose="02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2E287-1A79-C346-8E05-8E4162E3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sz="2000" dirty="0">
                <a:latin typeface="X Zar" panose="02000400000000000000" pitchFamily="2" charset="-78"/>
                <a:cs typeface="X Zar" panose="02000400000000000000" pitchFamily="2" charset="-78"/>
              </a:rPr>
              <a:t>ماژول </a:t>
            </a:r>
            <a:r>
              <a:rPr lang="en-US" sz="2000" dirty="0">
                <a:latin typeface="X Zar" panose="02000400000000000000" pitchFamily="2" charset="-78"/>
                <a:cs typeface="X Zar" panose="02000400000000000000" pitchFamily="2" charset="-78"/>
              </a:rPr>
              <a:t>SRF05</a:t>
            </a:r>
            <a:r>
              <a:rPr lang="fa-IR" sz="2000" dirty="0">
                <a:latin typeface="X Zar" panose="02000400000000000000" pitchFamily="2" charset="-78"/>
                <a:cs typeface="X Zar" panose="02000400000000000000" pitchFamily="2" charset="-78"/>
              </a:rPr>
              <a:t> یک ماژول آلتراسونیک یا فرا صوت است که برای تشخیص فاصله تا اجسام و یا تشخیص مانع از آن استفاده می شود.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sz="2000" dirty="0">
                <a:latin typeface="X Zar" panose="02000400000000000000" pitchFamily="2" charset="-78"/>
                <a:cs typeface="X Zar" panose="02000400000000000000" pitchFamily="2" charset="-78"/>
              </a:rPr>
              <a:t>این سنسور دارای ۴ پین می باشد که اتصالات آن به شکل زیر می باشد :</a:t>
            </a:r>
          </a:p>
          <a:p>
            <a:pPr lvl="1" algn="r" rtl="1">
              <a:spcBef>
                <a:spcPts val="1000"/>
              </a:spcBef>
              <a:buFont typeface="Wingdings" pitchFamily="2" charset="2"/>
              <a:buChar char="Ø"/>
            </a:pPr>
            <a:r>
              <a:rPr lang="fa-IR" sz="2000" dirty="0">
                <a:latin typeface="X Zar" panose="02000400000000000000" pitchFamily="2" charset="-78"/>
                <a:cs typeface="X Zar" panose="02000400000000000000" pitchFamily="2" charset="-78"/>
              </a:rPr>
              <a:t>اتصال </a:t>
            </a:r>
            <a:r>
              <a:rPr lang="en-US" sz="2000" dirty="0">
                <a:latin typeface="X Zar" panose="02000400000000000000" pitchFamily="2" charset="-78"/>
                <a:cs typeface="X Zar" panose="02000400000000000000" pitchFamily="2" charset="-78"/>
              </a:rPr>
              <a:t>VCC </a:t>
            </a:r>
            <a:r>
              <a:rPr lang="fa-IR" sz="2000" dirty="0">
                <a:latin typeface="X Zar" panose="02000400000000000000" pitchFamily="2" charset="-78"/>
                <a:cs typeface="X Zar" panose="02000400000000000000" pitchFamily="2" charset="-78"/>
              </a:rPr>
              <a:t> به ۵ ولت آردینو</a:t>
            </a:r>
          </a:p>
          <a:p>
            <a:pPr lvl="1" algn="r" rtl="1">
              <a:spcBef>
                <a:spcPts val="1000"/>
              </a:spcBef>
              <a:buFont typeface="Wingdings" pitchFamily="2" charset="2"/>
              <a:buChar char="Ø"/>
            </a:pPr>
            <a:r>
              <a:rPr lang="fa-IR" sz="2000" dirty="0">
                <a:latin typeface="X Zar" panose="02000400000000000000" pitchFamily="2" charset="-78"/>
                <a:cs typeface="X Zar" panose="02000400000000000000" pitchFamily="2" charset="-78"/>
              </a:rPr>
              <a:t>اتصال </a:t>
            </a:r>
            <a:r>
              <a:rPr lang="en-US" sz="2000" dirty="0">
                <a:latin typeface="X Zar" panose="02000400000000000000" pitchFamily="2" charset="-78"/>
                <a:cs typeface="X Zar" panose="02000400000000000000" pitchFamily="2" charset="-78"/>
              </a:rPr>
              <a:t>GND</a:t>
            </a:r>
            <a:r>
              <a:rPr lang="fa-IR" sz="2000" dirty="0">
                <a:latin typeface="X Zar" panose="02000400000000000000" pitchFamily="2" charset="-78"/>
                <a:cs typeface="X Zar" panose="02000400000000000000" pitchFamily="2" charset="-78"/>
              </a:rPr>
              <a:t> به </a:t>
            </a:r>
            <a:r>
              <a:rPr lang="en-US" sz="2000" dirty="0">
                <a:latin typeface="X Zar" panose="02000400000000000000" pitchFamily="2" charset="-78"/>
                <a:cs typeface="X Zar" panose="02000400000000000000" pitchFamily="2" charset="-78"/>
              </a:rPr>
              <a:t>GND</a:t>
            </a:r>
            <a:r>
              <a:rPr lang="fa-IR" sz="2000" dirty="0">
                <a:latin typeface="X Zar" panose="02000400000000000000" pitchFamily="2" charset="-78"/>
                <a:cs typeface="X Zar" panose="02000400000000000000" pitchFamily="2" charset="-78"/>
              </a:rPr>
              <a:t> آردینو</a:t>
            </a:r>
            <a:endParaRPr lang="en-US" sz="2000" dirty="0">
              <a:latin typeface="X Zar" panose="02000400000000000000" pitchFamily="2" charset="-78"/>
              <a:cs typeface="X Zar" panose="02000400000000000000" pitchFamily="2" charset="-78"/>
            </a:endParaRPr>
          </a:p>
          <a:p>
            <a:pPr lvl="1" algn="r" rtl="1">
              <a:spcBef>
                <a:spcPts val="1000"/>
              </a:spcBef>
              <a:buFont typeface="Wingdings" pitchFamily="2" charset="2"/>
              <a:buChar char="Ø"/>
            </a:pPr>
            <a:r>
              <a:rPr lang="fa-IR" sz="2000" dirty="0">
                <a:latin typeface="X Zar" panose="02000400000000000000" pitchFamily="2" charset="-78"/>
                <a:cs typeface="X Zar" panose="02000400000000000000" pitchFamily="2" charset="-78"/>
              </a:rPr>
              <a:t>اتصال </a:t>
            </a:r>
            <a:r>
              <a:rPr lang="en-US" sz="2000" dirty="0">
                <a:latin typeface="X Zar" panose="02000400000000000000" pitchFamily="2" charset="-78"/>
                <a:cs typeface="X Zar" panose="02000400000000000000" pitchFamily="2" charset="-78"/>
              </a:rPr>
              <a:t>Trig , Echo</a:t>
            </a:r>
            <a:r>
              <a:rPr lang="fa-IR" sz="2000" dirty="0">
                <a:latin typeface="X Zar" panose="02000400000000000000" pitchFamily="2" charset="-78"/>
                <a:cs typeface="X Zar" panose="02000400000000000000" pitchFamily="2" charset="-78"/>
              </a:rPr>
              <a:t> به پایه های دیجیتال آردینو</a:t>
            </a:r>
            <a:endParaRPr lang="en-IR" sz="2000" dirty="0">
              <a:latin typeface="X Zar" panose="02000400000000000000" pitchFamily="2" charset="-78"/>
              <a:cs typeface="X Zar" panose="02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BABAE-C10C-594C-8564-BA8DEFB7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29" y="2354317"/>
            <a:ext cx="3799161" cy="36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0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514F-5F0D-234C-8687-7D3DE95D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b="1" dirty="0">
                <a:latin typeface="X Yagut" panose="02000400000000000000" pitchFamily="2" charset="-78"/>
                <a:cs typeface="X Yagut" panose="02000400000000000000" pitchFamily="2" charset="-78"/>
              </a:rPr>
              <a:t>سنسور آلتراسونیک (‌ادامه)</a:t>
            </a:r>
            <a:endParaRPr lang="en-IR" b="1" dirty="0">
              <a:latin typeface="X Yagut" panose="02000400000000000000" pitchFamily="2" charset="-78"/>
              <a:cs typeface="X Yagut" panose="02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8ED4-CD27-1C4E-95BF-3081DAE1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/>
              <a:t>نحوه کارکرد سنسور: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/>
              <a:t>اتصالات مداری</a:t>
            </a:r>
            <a:endParaRPr lang="en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89CAA-8BC9-C343-9FE7-6B1CD0F1A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06" y="1965433"/>
            <a:ext cx="4424856" cy="2589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E0B3D-2FAF-354D-A85D-865E7B36E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016469"/>
            <a:ext cx="5669017" cy="316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4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1B0B-7F89-204C-B777-AD6B4B3E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>
                <a:latin typeface="X Yagut" panose="02000400000000000000" pitchFamily="2" charset="-78"/>
                <a:cs typeface="X Yagut" panose="02000400000000000000" pitchFamily="2" charset="-78"/>
              </a:rPr>
              <a:t>سنسور آلتراسونیک (‌ادامه)</a:t>
            </a:r>
            <a:endParaRPr lang="en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553F-5882-4D4C-A8F7-B9E211187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3787" y="1379483"/>
            <a:ext cx="5181600" cy="4390696"/>
          </a:xfrm>
        </p:spPr>
        <p:txBody>
          <a:bodyPr>
            <a:normAutofit fontScale="32500" lnSpcReduction="20000"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sz="3600" dirty="0">
                <a:latin typeface="X Zar" panose="02000400000000000000" pitchFamily="2" charset="-78"/>
                <a:cs typeface="X Zar" panose="02000400000000000000" pitchFamily="2" charset="-78"/>
              </a:rPr>
              <a:t>قطعه کد:</a:t>
            </a:r>
            <a:endParaRPr lang="fa-IR" sz="3100" dirty="0">
              <a:latin typeface="Courier" pitchFamily="2" charset="0"/>
              <a:cs typeface="X Zar" panose="02000400000000000000" pitchFamily="2" charset="-78"/>
            </a:endParaRP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100" dirty="0">
                <a:latin typeface="Courier" pitchFamily="2" charset="0"/>
              </a:rPr>
              <a:t>int trig = 13;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100" dirty="0">
                <a:latin typeface="Courier" pitchFamily="2" charset="0"/>
              </a:rPr>
              <a:t>int echo = 12;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100" dirty="0">
                <a:latin typeface="Courier" pitchFamily="2" charset="0"/>
              </a:rPr>
              <a:t>void setup() {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100" dirty="0" err="1">
                <a:latin typeface="Courier" pitchFamily="2" charset="0"/>
              </a:rPr>
              <a:t>pinMode</a:t>
            </a:r>
            <a:r>
              <a:rPr lang="en-US" sz="3100" dirty="0">
                <a:latin typeface="Courier" pitchFamily="2" charset="0"/>
              </a:rPr>
              <a:t>(</a:t>
            </a:r>
            <a:r>
              <a:rPr lang="en-US" sz="3100" dirty="0" err="1">
                <a:latin typeface="Courier" pitchFamily="2" charset="0"/>
              </a:rPr>
              <a:t>trig,OUTPUT</a:t>
            </a:r>
            <a:r>
              <a:rPr lang="en-US" sz="3100" dirty="0">
                <a:latin typeface="Courier" pitchFamily="2" charset="0"/>
              </a:rPr>
              <a:t>);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100" dirty="0" err="1">
                <a:latin typeface="Courier" pitchFamily="2" charset="0"/>
              </a:rPr>
              <a:t>pinMode</a:t>
            </a:r>
            <a:r>
              <a:rPr lang="en-US" sz="3100" dirty="0">
                <a:latin typeface="Courier" pitchFamily="2" charset="0"/>
              </a:rPr>
              <a:t>(</a:t>
            </a:r>
            <a:r>
              <a:rPr lang="en-US" sz="3100" dirty="0" err="1">
                <a:latin typeface="Courier" pitchFamily="2" charset="0"/>
              </a:rPr>
              <a:t>echo,INPUT</a:t>
            </a:r>
            <a:r>
              <a:rPr lang="en-US" sz="3100" dirty="0">
                <a:latin typeface="Courier" pitchFamily="2" charset="0"/>
              </a:rPr>
              <a:t>);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100" dirty="0" err="1">
                <a:latin typeface="Courier" pitchFamily="2" charset="0"/>
              </a:rPr>
              <a:t>Serial.begin</a:t>
            </a:r>
            <a:r>
              <a:rPr lang="en-US" sz="3100" dirty="0">
                <a:latin typeface="Courier" pitchFamily="2" charset="0"/>
              </a:rPr>
              <a:t>(9600);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100" dirty="0">
                <a:latin typeface="Courier" pitchFamily="2" charset="0"/>
              </a:rPr>
              <a:t>}</a:t>
            </a:r>
            <a:endParaRPr lang="fa-IR" sz="3100" dirty="0">
              <a:latin typeface="Courier" pitchFamily="2" charset="0"/>
            </a:endParaRP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100" dirty="0">
                <a:latin typeface="Courier" pitchFamily="2" charset="0"/>
              </a:rPr>
              <a:t>void loop() {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100" dirty="0">
                <a:latin typeface="Courier" pitchFamily="2" charset="0"/>
              </a:rPr>
              <a:t>  </a:t>
            </a:r>
            <a:r>
              <a:rPr lang="en-US" sz="3100" dirty="0" err="1">
                <a:latin typeface="Courier" pitchFamily="2" charset="0"/>
              </a:rPr>
              <a:t>digitalWrite</a:t>
            </a:r>
            <a:r>
              <a:rPr lang="en-US" sz="3100" dirty="0">
                <a:latin typeface="Courier" pitchFamily="2" charset="0"/>
              </a:rPr>
              <a:t>(</a:t>
            </a:r>
            <a:r>
              <a:rPr lang="en-US" sz="3100" dirty="0" err="1">
                <a:latin typeface="Courier" pitchFamily="2" charset="0"/>
              </a:rPr>
              <a:t>trig,LOW</a:t>
            </a:r>
            <a:r>
              <a:rPr lang="en-US" sz="3100" dirty="0">
                <a:latin typeface="Courier" pitchFamily="2" charset="0"/>
              </a:rPr>
              <a:t>);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100" dirty="0">
                <a:latin typeface="Courier" pitchFamily="2" charset="0"/>
              </a:rPr>
              <a:t>  </a:t>
            </a:r>
            <a:r>
              <a:rPr lang="en-US" sz="3100" dirty="0" err="1">
                <a:latin typeface="Courier" pitchFamily="2" charset="0"/>
              </a:rPr>
              <a:t>delayMicroseconds</a:t>
            </a:r>
            <a:r>
              <a:rPr lang="en-US" sz="3100" dirty="0">
                <a:latin typeface="Courier" pitchFamily="2" charset="0"/>
              </a:rPr>
              <a:t>(2);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100" dirty="0">
                <a:latin typeface="Courier" pitchFamily="2" charset="0"/>
              </a:rPr>
              <a:t>  </a:t>
            </a:r>
            <a:r>
              <a:rPr lang="en-US" sz="3100" dirty="0" err="1">
                <a:latin typeface="Courier" pitchFamily="2" charset="0"/>
              </a:rPr>
              <a:t>digitalWrite</a:t>
            </a:r>
            <a:r>
              <a:rPr lang="en-US" sz="3100" dirty="0">
                <a:latin typeface="Courier" pitchFamily="2" charset="0"/>
              </a:rPr>
              <a:t>(</a:t>
            </a:r>
            <a:r>
              <a:rPr lang="en-US" sz="3100" dirty="0" err="1">
                <a:latin typeface="Courier" pitchFamily="2" charset="0"/>
              </a:rPr>
              <a:t>trig,HIGH</a:t>
            </a:r>
            <a:r>
              <a:rPr lang="en-US" sz="3100" dirty="0">
                <a:latin typeface="Courier" pitchFamily="2" charset="0"/>
              </a:rPr>
              <a:t>);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100" dirty="0">
                <a:latin typeface="Courier" pitchFamily="2" charset="0"/>
              </a:rPr>
              <a:t>  </a:t>
            </a:r>
            <a:r>
              <a:rPr lang="en-US" sz="3100" dirty="0" err="1">
                <a:latin typeface="Courier" pitchFamily="2" charset="0"/>
              </a:rPr>
              <a:t>delayMicroseconds</a:t>
            </a:r>
            <a:r>
              <a:rPr lang="en-US" sz="3100" dirty="0">
                <a:latin typeface="Courier" pitchFamily="2" charset="0"/>
              </a:rPr>
              <a:t>(5);</a:t>
            </a:r>
          </a:p>
          <a:p>
            <a:pPr marL="0" indent="0">
              <a:buNone/>
            </a:pPr>
            <a:r>
              <a:rPr lang="fa-IR" sz="3100" dirty="0">
                <a:latin typeface="Courier" pitchFamily="2" charset="0"/>
              </a:rPr>
              <a:t>    </a:t>
            </a:r>
            <a:r>
              <a:rPr lang="en-US" sz="3100" dirty="0">
                <a:latin typeface="Courier" pitchFamily="2" charset="0"/>
              </a:rPr>
              <a:t>int duration = </a:t>
            </a:r>
            <a:r>
              <a:rPr lang="en-US" sz="3100" dirty="0" err="1">
                <a:latin typeface="Courier" pitchFamily="2" charset="0"/>
              </a:rPr>
              <a:t>pulseIn</a:t>
            </a:r>
            <a:r>
              <a:rPr lang="en-US" sz="3100" dirty="0">
                <a:latin typeface="Courier" pitchFamily="2" charset="0"/>
              </a:rPr>
              <a:t>(</a:t>
            </a:r>
            <a:r>
              <a:rPr lang="en-US" sz="3100" dirty="0" err="1">
                <a:latin typeface="Courier" pitchFamily="2" charset="0"/>
              </a:rPr>
              <a:t>echo,HIGH</a:t>
            </a:r>
            <a:r>
              <a:rPr lang="en-US" sz="3100" dirty="0">
                <a:latin typeface="Courier" pitchFamily="2" charset="0"/>
              </a:rPr>
              <a:t>);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sz="3100" dirty="0">
                <a:latin typeface="Courier" pitchFamily="2" charset="0"/>
              </a:rPr>
              <a:t>    </a:t>
            </a:r>
            <a:r>
              <a:rPr lang="en-US" sz="3100" dirty="0">
                <a:latin typeface="Courier" pitchFamily="2" charset="0"/>
              </a:rPr>
              <a:t>int cm = </a:t>
            </a:r>
            <a:r>
              <a:rPr lang="en-US" sz="3100" dirty="0" err="1">
                <a:latin typeface="Courier" pitchFamily="2" charset="0"/>
              </a:rPr>
              <a:t>duration_to_cm</a:t>
            </a:r>
            <a:r>
              <a:rPr lang="en-US" sz="3100" dirty="0">
                <a:latin typeface="Courier" pitchFamily="2" charset="0"/>
              </a:rPr>
              <a:t>(duration);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100" dirty="0">
                <a:latin typeface="Courier" pitchFamily="2" charset="0"/>
              </a:rPr>
              <a:t>  </a:t>
            </a:r>
            <a:r>
              <a:rPr lang="en-US" sz="3100" dirty="0" err="1">
                <a:latin typeface="Courier" pitchFamily="2" charset="0"/>
              </a:rPr>
              <a:t>Serial.println</a:t>
            </a:r>
            <a:r>
              <a:rPr lang="en-US" sz="3100" dirty="0">
                <a:latin typeface="Courier" pitchFamily="2" charset="0"/>
              </a:rPr>
              <a:t>(cm);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sz="3100" dirty="0">
                <a:latin typeface="Courier" pitchFamily="2" charset="0"/>
              </a:rPr>
              <a:t>    </a:t>
            </a:r>
            <a:r>
              <a:rPr lang="en-US" sz="3100" dirty="0">
                <a:latin typeface="Courier" pitchFamily="2" charset="0"/>
              </a:rPr>
              <a:t>delay(500);</a:t>
            </a:r>
            <a:r>
              <a:rPr lang="fa-IR" sz="3100" dirty="0">
                <a:latin typeface="Courier" pitchFamily="2" charset="0"/>
              </a:rPr>
              <a:t>     </a:t>
            </a:r>
            <a:endParaRPr lang="en-US" sz="3100" dirty="0">
              <a:latin typeface="Courier" pitchFamily="2" charset="0"/>
            </a:endParaRP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100" dirty="0">
                <a:latin typeface="Courier" pitchFamily="2" charset="0"/>
              </a:rPr>
              <a:t>}</a:t>
            </a:r>
          </a:p>
          <a:p>
            <a:pPr marL="0" indent="0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sz="2200" dirty="0">
              <a:latin typeface="Courier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1FAD73-C076-784F-A524-B2B4AE62A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9787" y="1683107"/>
            <a:ext cx="5181600" cy="3939927"/>
          </a:xfrm>
        </p:spPr>
        <p:txBody>
          <a:bodyPr>
            <a:normAutofit fontScale="32500" lnSpcReduction="20000"/>
          </a:bodyPr>
          <a:lstStyle/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sz="3100" dirty="0">
              <a:latin typeface="Courier" pitchFamily="2" charset="0"/>
            </a:endParaRP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100" dirty="0">
                <a:latin typeface="Courier" pitchFamily="2" charset="0"/>
              </a:rPr>
              <a:t>int </a:t>
            </a:r>
            <a:r>
              <a:rPr lang="en-US" sz="3100" dirty="0" err="1">
                <a:latin typeface="Courier" pitchFamily="2" charset="0"/>
              </a:rPr>
              <a:t>duration_to_cm</a:t>
            </a:r>
            <a:r>
              <a:rPr lang="en-US" sz="3100" dirty="0">
                <a:latin typeface="Courier" pitchFamily="2" charset="0"/>
              </a:rPr>
              <a:t>(int d ){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100" dirty="0">
                <a:latin typeface="Courier" pitchFamily="2" charset="0"/>
              </a:rPr>
              <a:t>  return (d / 2) / 29;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100" dirty="0">
                <a:latin typeface="Courier" pitchFamily="2" charset="0"/>
              </a:rPr>
              <a:t>}</a:t>
            </a:r>
            <a:endParaRPr lang="en-IR" sz="3100" dirty="0">
              <a:latin typeface="Courier" pitchFamily="2" charset="0"/>
            </a:endParaRP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EAC7E-850E-4D48-9163-76328BB5A419}"/>
              </a:ext>
            </a:extLst>
          </p:cNvPr>
          <p:cNvSpPr txBox="1"/>
          <p:nvPr/>
        </p:nvSpPr>
        <p:spPr>
          <a:xfrm>
            <a:off x="4950372" y="5917324"/>
            <a:ext cx="6403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latin typeface="X Zar" panose="02000400000000000000" pitchFamily="2" charset="-78"/>
                <a:cs typeface="X Zar" panose="02000400000000000000" pitchFamily="2" charset="-78"/>
              </a:rPr>
              <a:t>تمرین : مداری را طراحی و برنامه </a:t>
            </a:r>
            <a:r>
              <a:rPr lang="fa-IR" sz="1600" dirty="0" err="1">
                <a:latin typeface="X Zar" panose="02000400000000000000" pitchFamily="2" charset="-78"/>
                <a:cs typeface="X Zar" panose="02000400000000000000" pitchFamily="2" charset="-78"/>
              </a:rPr>
              <a:t>نویسی</a:t>
            </a:r>
            <a:r>
              <a:rPr lang="fa-IR" sz="1600" dirty="0">
                <a:latin typeface="X Zar" panose="02000400000000000000" pitchFamily="2" charset="-78"/>
                <a:cs typeface="X Zar" panose="02000400000000000000" pitchFamily="2" charset="-78"/>
              </a:rPr>
              <a:t> کنید که با استفاده از سنسور آلتراسونیک در صورتی که فاصله کمتر از ۲۰ سانتی متر باشد چراغ </a:t>
            </a:r>
            <a:r>
              <a:rPr lang="en-US" sz="1600" dirty="0">
                <a:latin typeface="X Zar" panose="02000400000000000000" pitchFamily="2" charset="-78"/>
                <a:cs typeface="X Zar" panose="02000400000000000000" pitchFamily="2" charset="-78"/>
              </a:rPr>
              <a:t>LED</a:t>
            </a:r>
            <a:r>
              <a:rPr lang="fa-IR" sz="1600" dirty="0">
                <a:latin typeface="X Zar" panose="02000400000000000000" pitchFamily="2" charset="-78"/>
                <a:cs typeface="X Zar" panose="02000400000000000000" pitchFamily="2" charset="-78"/>
              </a:rPr>
              <a:t> روشن شود؟</a:t>
            </a:r>
            <a:endParaRPr lang="en-IR" sz="1600" dirty="0">
              <a:latin typeface="X Zar" panose="02000400000000000000" pitchFamily="2" charset="-78"/>
              <a:cs typeface="X Zar" panose="02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548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352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Wingdings</vt:lpstr>
      <vt:lpstr>X Yagut</vt:lpstr>
      <vt:lpstr>X Zar</vt:lpstr>
      <vt:lpstr>Office Theme</vt:lpstr>
      <vt:lpstr>راه اندازی سنسور فتوسل</vt:lpstr>
      <vt:lpstr>فتوسل (‌ادامه )</vt:lpstr>
      <vt:lpstr>سنسور آلتراسونیک</vt:lpstr>
      <vt:lpstr>سنسور آلتراسونیک (‌ادامه)</vt:lpstr>
      <vt:lpstr>سنسور آلتراسونیک (‌ادامه)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راه اندازی سنسور فتوسل</dc:title>
  <dc:creator>Microsoft Office User</dc:creator>
  <cp:lastModifiedBy>Microsoft Office User</cp:lastModifiedBy>
  <cp:revision>4</cp:revision>
  <dcterms:created xsi:type="dcterms:W3CDTF">2024-03-01T13:14:51Z</dcterms:created>
  <dcterms:modified xsi:type="dcterms:W3CDTF">2024-03-01T13:57:19Z</dcterms:modified>
</cp:coreProperties>
</file>