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79" r:id="rId9"/>
    <p:sldId id="263" r:id="rId10"/>
    <p:sldId id="264" r:id="rId11"/>
    <p:sldId id="265" r:id="rId12"/>
    <p:sldId id="266" r:id="rId13"/>
    <p:sldId id="268" r:id="rId14"/>
    <p:sldId id="267" r:id="rId15"/>
    <p:sldId id="282" r:id="rId16"/>
    <p:sldId id="281" r:id="rId17"/>
    <p:sldId id="269" r:id="rId18"/>
    <p:sldId id="271" r:id="rId19"/>
    <p:sldId id="272" r:id="rId20"/>
    <p:sldId id="273" r:id="rId21"/>
    <p:sldId id="274" r:id="rId22"/>
    <p:sldId id="275" r:id="rId23"/>
    <p:sldId id="276" r:id="rId24"/>
    <p:sldId id="277" r:id="rId25"/>
    <p:sldId id="278" r:id="rId26"/>
    <p:sldId id="283"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809"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4E517-B266-46BC-BE77-2D694FDE7915}" type="datetimeFigureOut">
              <a:rPr lang="en-US" smtClean="0"/>
              <a:t>2024-04-18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37769-89BB-40FB-B3DB-7ADE58922CAA}" type="slidenum">
              <a:rPr lang="en-US" smtClean="0"/>
              <a:t>‹#›</a:t>
            </a:fld>
            <a:endParaRPr lang="en-US"/>
          </a:p>
        </p:txBody>
      </p:sp>
    </p:spTree>
    <p:extLst>
      <p:ext uri="{BB962C8B-B14F-4D97-AF65-F5344CB8AC3E}">
        <p14:creationId xmlns:p14="http://schemas.microsoft.com/office/powerpoint/2010/main" val="379891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effectLst/>
              </a:rPr>
              <a:t>Si la table spécifiée dans la requête n'existe pas, l'erreur affichée pourrait être quelque chose comme "Table '</a:t>
            </a:r>
            <a:r>
              <a:rPr lang="fr-FR" dirty="0" err="1">
                <a:effectLst/>
              </a:rPr>
              <a:t>ma_base.table_inexistante</a:t>
            </a:r>
            <a:r>
              <a:rPr lang="fr-FR" dirty="0">
                <a:effectLst/>
              </a:rPr>
              <a:t>' </a:t>
            </a:r>
            <a:r>
              <a:rPr lang="fr-FR" dirty="0" err="1">
                <a:effectLst/>
              </a:rPr>
              <a:t>doesn't</a:t>
            </a:r>
            <a:r>
              <a:rPr lang="fr-FR" dirty="0">
                <a:effectLst/>
              </a:rPr>
              <a:t> </a:t>
            </a:r>
            <a:r>
              <a:rPr lang="fr-FR" dirty="0" err="1">
                <a:effectLst/>
              </a:rPr>
              <a:t>exist</a:t>
            </a:r>
            <a:r>
              <a:rPr lang="fr-FR" dirty="0">
                <a:effectLst/>
              </a:rPr>
              <a:t>", indiquant que la table spécifiée dans la requête est introuvable dans la base de données.</a:t>
            </a:r>
          </a:p>
          <a:p>
            <a:br>
              <a:rPr lang="fr-FR" b="0" i="0" dirty="0">
                <a:solidFill>
                  <a:srgbClr val="000000"/>
                </a:solidFill>
                <a:effectLst/>
                <a:highlight>
                  <a:srgbClr val="FFFFFF"/>
                </a:highlight>
                <a:latin typeface="Söhne"/>
              </a:rPr>
            </a:br>
            <a:endParaRPr lang="en-US" dirty="0"/>
          </a:p>
        </p:txBody>
      </p:sp>
      <p:sp>
        <p:nvSpPr>
          <p:cNvPr id="4" name="Slide Number Placeholder 3"/>
          <p:cNvSpPr>
            <a:spLocks noGrp="1"/>
          </p:cNvSpPr>
          <p:nvPr>
            <p:ph type="sldNum" sz="quarter" idx="5"/>
          </p:nvPr>
        </p:nvSpPr>
        <p:spPr/>
        <p:txBody>
          <a:bodyPr/>
          <a:lstStyle/>
          <a:p>
            <a:fld id="{C4837769-89BB-40FB-B3DB-7ADE58922CAA}" type="slidenum">
              <a:rPr lang="en-US" smtClean="0"/>
              <a:t>13</a:t>
            </a:fld>
            <a:endParaRPr lang="en-US"/>
          </a:p>
        </p:txBody>
      </p:sp>
    </p:spTree>
    <p:extLst>
      <p:ext uri="{BB962C8B-B14F-4D97-AF65-F5344CB8AC3E}">
        <p14:creationId xmlns:p14="http://schemas.microsoft.com/office/powerpoint/2010/main" val="176592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fr-FR" b="0" i="0" dirty="0">
                <a:solidFill>
                  <a:srgbClr val="0D0D0D"/>
                </a:solidFill>
                <a:effectLst/>
                <a:highlight>
                  <a:srgbClr val="FFFFFF"/>
                </a:highlight>
                <a:latin typeface="Söhne"/>
              </a:rPr>
              <a:t>le script utilise un bloc </a:t>
            </a:r>
            <a:r>
              <a:rPr lang="fr-FR" b="0" i="0" dirty="0" err="1">
                <a:solidFill>
                  <a:srgbClr val="0D0D0D"/>
                </a:solidFill>
                <a:effectLst/>
                <a:highlight>
                  <a:srgbClr val="FFFFFF"/>
                </a:highlight>
                <a:latin typeface="Söhne"/>
              </a:rPr>
              <a:t>try</a:t>
            </a:r>
            <a:r>
              <a:rPr lang="fr-FR" b="0" i="0" dirty="0">
                <a:solidFill>
                  <a:srgbClr val="0D0D0D"/>
                </a:solidFill>
                <a:effectLst/>
                <a:highlight>
                  <a:srgbClr val="FFFFFF"/>
                </a:highlight>
                <a:latin typeface="Söhne"/>
              </a:rPr>
              <a:t>...catch pour tenter de se connecter à la base de données via PDO :</a:t>
            </a:r>
          </a:p>
          <a:p>
            <a:pPr marL="742950" lvl="1" indent="-285750" algn="l">
              <a:buFont typeface="+mj-lt"/>
              <a:buAutoNum type="arabicPeriod"/>
            </a:pPr>
            <a:r>
              <a:rPr lang="fr-FR" b="0" i="0" dirty="0">
                <a:solidFill>
                  <a:srgbClr val="0D0D0D"/>
                </a:solidFill>
                <a:effectLst/>
                <a:highlight>
                  <a:srgbClr val="FFFFFF"/>
                </a:highlight>
                <a:latin typeface="Söhne"/>
              </a:rPr>
              <a:t>À l'intérieur du bloc </a:t>
            </a:r>
            <a:r>
              <a:rPr lang="fr-FR" b="0" i="0" dirty="0" err="1">
                <a:solidFill>
                  <a:srgbClr val="0D0D0D"/>
                </a:solidFill>
                <a:effectLst/>
                <a:highlight>
                  <a:srgbClr val="FFFFFF"/>
                </a:highlight>
                <a:latin typeface="Söhne"/>
              </a:rPr>
              <a:t>try</a:t>
            </a:r>
            <a:r>
              <a:rPr lang="fr-FR" b="0" i="0" dirty="0">
                <a:solidFill>
                  <a:srgbClr val="0D0D0D"/>
                </a:solidFill>
                <a:effectLst/>
                <a:highlight>
                  <a:srgbClr val="FFFFFF"/>
                </a:highlight>
                <a:latin typeface="Söhne"/>
              </a:rPr>
              <a:t>, une nouvelle instance de la classe PDO est créée en passant les informations de connexion (nom du serveur, nom d'utilisateur, mot de passe et nom de la base de données) en tant que paramètres du constructeur. Cette ligne de code crée une connexion à la base de données.</a:t>
            </a:r>
          </a:p>
          <a:p>
            <a:pPr marL="742950" lvl="1" indent="-285750" algn="l">
              <a:buFont typeface="+mj-lt"/>
              <a:buAutoNum type="arabicPeriod"/>
            </a:pPr>
            <a:r>
              <a:rPr lang="fr-FR" b="0" i="0" dirty="0">
                <a:solidFill>
                  <a:srgbClr val="0D0D0D"/>
                </a:solidFill>
                <a:effectLst/>
                <a:highlight>
                  <a:srgbClr val="FFFFFF"/>
                </a:highlight>
                <a:latin typeface="Söhne"/>
              </a:rPr>
              <a:t>Si la connexion réussit, le script affiche un message indiquant que la connexion à la base de données MySQL a réussi.</a:t>
            </a:r>
          </a:p>
          <a:p>
            <a:pPr marL="742950" lvl="1" indent="-285750" algn="l">
              <a:buFont typeface="+mj-lt"/>
              <a:buAutoNum type="arabicPeriod"/>
            </a:pPr>
            <a:r>
              <a:rPr lang="fr-FR" b="0" i="0" dirty="0">
                <a:solidFill>
                  <a:srgbClr val="0D0D0D"/>
                </a:solidFill>
                <a:effectLst/>
                <a:highlight>
                  <a:srgbClr val="FFFFFF"/>
                </a:highlight>
                <a:latin typeface="Söhne"/>
              </a:rPr>
              <a:t>Si une exception de type </a:t>
            </a:r>
            <a:r>
              <a:rPr lang="fr-FR" b="0" i="0" dirty="0" err="1">
                <a:solidFill>
                  <a:srgbClr val="0D0D0D"/>
                </a:solidFill>
                <a:effectLst/>
                <a:highlight>
                  <a:srgbClr val="FFFFFF"/>
                </a:highlight>
                <a:latin typeface="Söhne"/>
              </a:rPr>
              <a:t>PDOException</a:t>
            </a:r>
            <a:r>
              <a:rPr lang="fr-FR" b="0" i="0" dirty="0">
                <a:solidFill>
                  <a:srgbClr val="0D0D0D"/>
                </a:solidFill>
                <a:effectLst/>
                <a:highlight>
                  <a:srgbClr val="FFFFFF"/>
                </a:highlight>
                <a:latin typeface="Söhne"/>
              </a:rPr>
              <a:t> est levée pendant la tentative de connexion, le script passe au bloc catch.</a:t>
            </a:r>
          </a:p>
          <a:p>
            <a:pPr algn="l">
              <a:buFont typeface="+mj-lt"/>
              <a:buAutoNum type="arabicPeriod"/>
            </a:pPr>
            <a:r>
              <a:rPr lang="fr-FR" b="0" i="0" dirty="0">
                <a:solidFill>
                  <a:srgbClr val="0D0D0D"/>
                </a:solidFill>
                <a:effectLst/>
                <a:highlight>
                  <a:srgbClr val="FFFFFF"/>
                </a:highlight>
                <a:latin typeface="Söhne"/>
              </a:rPr>
              <a:t>Dans le bloc catch, le script capture l'exception de type </a:t>
            </a:r>
            <a:r>
              <a:rPr lang="fr-FR" b="0" i="0" dirty="0" err="1">
                <a:solidFill>
                  <a:srgbClr val="0D0D0D"/>
                </a:solidFill>
                <a:effectLst/>
                <a:highlight>
                  <a:srgbClr val="FFFFFF"/>
                </a:highlight>
                <a:latin typeface="Söhne"/>
              </a:rPr>
              <a:t>PDOException</a:t>
            </a:r>
            <a:r>
              <a:rPr lang="fr-FR" b="0" i="0" dirty="0">
                <a:solidFill>
                  <a:srgbClr val="0D0D0D"/>
                </a:solidFill>
                <a:effectLst/>
                <a:highlight>
                  <a:srgbClr val="FFFFFF"/>
                </a:highlight>
                <a:latin typeface="Söhne"/>
              </a:rPr>
              <a:t> (ou toute sous-classe de </a:t>
            </a:r>
            <a:r>
              <a:rPr lang="fr-FR" b="0" i="0" dirty="0" err="1">
                <a:solidFill>
                  <a:srgbClr val="0D0D0D"/>
                </a:solidFill>
                <a:effectLst/>
                <a:highlight>
                  <a:srgbClr val="FFFFFF"/>
                </a:highlight>
                <a:latin typeface="Söhne"/>
              </a:rPr>
              <a:t>PDOException</a:t>
            </a:r>
            <a:r>
              <a:rPr lang="fr-FR" b="0" i="0" dirty="0">
                <a:solidFill>
                  <a:srgbClr val="0D0D0D"/>
                </a:solidFill>
                <a:effectLst/>
                <a:highlight>
                  <a:srgbClr val="FFFFFF"/>
                </a:highlight>
                <a:latin typeface="Söhne"/>
              </a:rPr>
              <a:t>) et affiche un message d'erreur explicite à l'utilisateur en utilisant die(). Le message affiché inclut le contenu de l'exception, obtenu en appelant sa méthode </a:t>
            </a:r>
            <a:r>
              <a:rPr lang="fr-FR" b="0" i="0" dirty="0" err="1">
                <a:solidFill>
                  <a:srgbClr val="0D0D0D"/>
                </a:solidFill>
                <a:effectLst/>
                <a:highlight>
                  <a:srgbClr val="FFFFFF"/>
                </a:highlight>
                <a:latin typeface="Söhne"/>
              </a:rPr>
              <a:t>getMessage</a:t>
            </a:r>
            <a:r>
              <a:rPr lang="fr-FR" b="0" i="0" dirty="0">
                <a:solidFill>
                  <a:srgbClr val="0D0D0D"/>
                </a:solidFill>
                <a:effectLst/>
                <a:highlight>
                  <a:srgbClr val="FFFFFF"/>
                </a:highlight>
                <a:latin typeface="Söhne"/>
              </a:rPr>
              <a:t>(), qui renvoie la description de l'erreur.</a:t>
            </a:r>
          </a:p>
          <a:p>
            <a:endParaRPr lang="en-US" dirty="0"/>
          </a:p>
        </p:txBody>
      </p:sp>
      <p:sp>
        <p:nvSpPr>
          <p:cNvPr id="4" name="Slide Number Placeholder 3"/>
          <p:cNvSpPr>
            <a:spLocks noGrp="1"/>
          </p:cNvSpPr>
          <p:nvPr>
            <p:ph type="sldNum" sz="quarter" idx="5"/>
          </p:nvPr>
        </p:nvSpPr>
        <p:spPr/>
        <p:txBody>
          <a:bodyPr/>
          <a:lstStyle/>
          <a:p>
            <a:fld id="{C4837769-89BB-40FB-B3DB-7ADE58922CAA}" type="slidenum">
              <a:rPr lang="en-US" smtClean="0"/>
              <a:t>26</a:t>
            </a:fld>
            <a:endParaRPr lang="en-US"/>
          </a:p>
        </p:txBody>
      </p:sp>
    </p:spTree>
    <p:extLst>
      <p:ext uri="{BB962C8B-B14F-4D97-AF65-F5344CB8AC3E}">
        <p14:creationId xmlns:p14="http://schemas.microsoft.com/office/powerpoint/2010/main" val="179836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0C98A6-2D13-4BF5-A55F-76E6E94DF5C1}" type="datetimeFigureOut">
              <a:rPr lang="en-US" smtClean="0"/>
              <a:t>2024-04-18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207965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C98A6-2D13-4BF5-A55F-76E6E94DF5C1}" type="datetimeFigureOut">
              <a:rPr lang="en-US" smtClean="0"/>
              <a:t>2024-04-18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149351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C98A6-2D13-4BF5-A55F-76E6E94DF5C1}" type="datetimeFigureOut">
              <a:rPr lang="en-US" smtClean="0"/>
              <a:t>2024-04-18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1675755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C98A6-2D13-4BF5-A55F-76E6E94DF5C1}" type="datetimeFigureOut">
              <a:rPr lang="en-US" smtClean="0"/>
              <a:t>2024-04-18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3825407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C98A6-2D13-4BF5-A55F-76E6E94DF5C1}" type="datetimeFigureOut">
              <a:rPr lang="en-US" smtClean="0"/>
              <a:t>2024-04-18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3883032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C98A6-2D13-4BF5-A55F-76E6E94DF5C1}" type="datetimeFigureOut">
              <a:rPr lang="en-US" smtClean="0"/>
              <a:t>2024-04-18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33635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C98A6-2D13-4BF5-A55F-76E6E94DF5C1}" type="datetimeFigureOut">
              <a:rPr lang="en-US" smtClean="0"/>
              <a:t>2024-04-18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3028978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C98A6-2D13-4BF5-A55F-76E6E94DF5C1}" type="datetimeFigureOut">
              <a:rPr lang="en-US" smtClean="0"/>
              <a:t>2024-04-18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3095518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C98A6-2D13-4BF5-A55F-76E6E94DF5C1}" type="datetimeFigureOut">
              <a:rPr lang="en-US" smtClean="0"/>
              <a:t>2024-04-18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1488346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C98A6-2D13-4BF5-A55F-76E6E94DF5C1}" type="datetimeFigureOut">
              <a:rPr lang="en-US" smtClean="0"/>
              <a:t>2024-04-18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335940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C98A6-2D13-4BF5-A55F-76E6E94DF5C1}" type="datetimeFigureOut">
              <a:rPr lang="en-US" smtClean="0"/>
              <a:t>2024-04-18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225337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0C98A6-2D13-4BF5-A55F-76E6E94DF5C1}" type="datetimeFigureOut">
              <a:rPr lang="en-US" smtClean="0"/>
              <a:t>2024-04-18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171614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0C98A6-2D13-4BF5-A55F-76E6E94DF5C1}" type="datetimeFigureOut">
              <a:rPr lang="en-US" smtClean="0"/>
              <a:t>2024-04-18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417128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C98A6-2D13-4BF5-A55F-76E6E94DF5C1}" type="datetimeFigureOut">
              <a:rPr lang="en-US" smtClean="0"/>
              <a:t>2024-04-18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336074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C98A6-2D13-4BF5-A55F-76E6E94DF5C1}" type="datetimeFigureOut">
              <a:rPr lang="en-US" smtClean="0"/>
              <a:t>2024-04-18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16312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C98A6-2D13-4BF5-A55F-76E6E94DF5C1}" type="datetimeFigureOut">
              <a:rPr lang="en-US" smtClean="0"/>
              <a:t>2024-04-18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60752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C98A6-2D13-4BF5-A55F-76E6E94DF5C1}" type="datetimeFigureOut">
              <a:rPr lang="en-US" smtClean="0"/>
              <a:t>2024-04-18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F5CFA-75D2-4D1E-9E15-E9E889CA8367}" type="slidenum">
              <a:rPr lang="en-US" smtClean="0"/>
              <a:t>‹#›</a:t>
            </a:fld>
            <a:endParaRPr lang="en-US"/>
          </a:p>
        </p:txBody>
      </p:sp>
    </p:spTree>
    <p:extLst>
      <p:ext uri="{BB962C8B-B14F-4D97-AF65-F5344CB8AC3E}">
        <p14:creationId xmlns:p14="http://schemas.microsoft.com/office/powerpoint/2010/main" val="421445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0C98A6-2D13-4BF5-A55F-76E6E94DF5C1}" type="datetimeFigureOut">
              <a:rPr lang="en-US" smtClean="0"/>
              <a:t>2024-04-18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AF5CFA-75D2-4D1E-9E15-E9E889CA8367}" type="slidenum">
              <a:rPr lang="en-US" smtClean="0"/>
              <a:t>‹#›</a:t>
            </a:fld>
            <a:endParaRPr lang="en-US"/>
          </a:p>
        </p:txBody>
      </p:sp>
    </p:spTree>
    <p:extLst>
      <p:ext uri="{BB962C8B-B14F-4D97-AF65-F5344CB8AC3E}">
        <p14:creationId xmlns:p14="http://schemas.microsoft.com/office/powerpoint/2010/main" val="3273923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798D-79CF-EB1F-E243-5EB0050428C1}"/>
              </a:ext>
            </a:extLst>
          </p:cNvPr>
          <p:cNvSpPr>
            <a:spLocks noGrp="1"/>
          </p:cNvSpPr>
          <p:nvPr>
            <p:ph type="ctrTitle"/>
          </p:nvPr>
        </p:nvSpPr>
        <p:spPr/>
        <p:txBody>
          <a:bodyPr/>
          <a:lstStyle/>
          <a:p>
            <a:r>
              <a:rPr lang="fr-FR" dirty="0"/>
              <a:t>Connexion au serveur MySQL avec PHP </a:t>
            </a:r>
          </a:p>
        </p:txBody>
      </p:sp>
      <p:sp>
        <p:nvSpPr>
          <p:cNvPr id="3" name="Subtitle 2">
            <a:extLst>
              <a:ext uri="{FF2B5EF4-FFF2-40B4-BE49-F238E27FC236}">
                <a16:creationId xmlns:a16="http://schemas.microsoft.com/office/drawing/2014/main" id="{251F8EE6-26EA-2ABF-5E74-50268B0B4E24}"/>
              </a:ext>
            </a:extLst>
          </p:cNvPr>
          <p:cNvSpPr>
            <a:spLocks noGrp="1"/>
          </p:cNvSpPr>
          <p:nvPr>
            <p:ph type="subTitle" idx="1"/>
          </p:nvPr>
        </p:nvSpPr>
        <p:spPr/>
        <p:txBody>
          <a:bodyPr/>
          <a:lstStyle/>
          <a:p>
            <a:r>
              <a:rPr lang="en-US" dirty="0"/>
              <a:t>Laila ELHIOUILE</a:t>
            </a:r>
          </a:p>
        </p:txBody>
      </p:sp>
    </p:spTree>
    <p:extLst>
      <p:ext uri="{BB962C8B-B14F-4D97-AF65-F5344CB8AC3E}">
        <p14:creationId xmlns:p14="http://schemas.microsoft.com/office/powerpoint/2010/main" val="421661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467780" y="-186180"/>
            <a:ext cx="10018713" cy="1752599"/>
          </a:xfrm>
        </p:spPr>
        <p:txBody>
          <a:bodyPr/>
          <a:lstStyle/>
          <a:p>
            <a:r>
              <a:rPr lang="fr-FR" sz="4000" dirty="0">
                <a:latin typeface="Times New Roman"/>
                <a:cs typeface="Times New Roman"/>
              </a:rPr>
              <a:t>Lecture du résultat d’une requête</a:t>
            </a:r>
            <a:endParaRPr lang="en-US" dirty="0"/>
          </a:p>
        </p:txBody>
      </p:sp>
      <p:sp>
        <p:nvSpPr>
          <p:cNvPr id="3" name="Content Placeholder 2">
            <a:extLst>
              <a:ext uri="{FF2B5EF4-FFF2-40B4-BE49-F238E27FC236}">
                <a16:creationId xmlns:a16="http://schemas.microsoft.com/office/drawing/2014/main" id="{509A42CB-6ADF-5D00-F839-8C7B663481A6}"/>
              </a:ext>
            </a:extLst>
          </p:cNvPr>
          <p:cNvSpPr>
            <a:spLocks noGrp="1"/>
          </p:cNvSpPr>
          <p:nvPr>
            <p:ph idx="1"/>
          </p:nvPr>
        </p:nvSpPr>
        <p:spPr>
          <a:xfrm>
            <a:off x="1682273" y="1234912"/>
            <a:ext cx="10018713" cy="4235779"/>
          </a:xfrm>
        </p:spPr>
        <p:txBody>
          <a:bodyPr>
            <a:normAutofit fontScale="92500" lnSpcReduction="10000"/>
          </a:bodyPr>
          <a:lstStyle/>
          <a:p>
            <a:r>
              <a:rPr lang="fr-FR" b="1" dirty="0" err="1"/>
              <a:t>mysqli_fetch_array</a:t>
            </a:r>
            <a:r>
              <a:rPr lang="fr-FR" b="1" dirty="0"/>
              <a:t> : </a:t>
            </a:r>
            <a:r>
              <a:rPr lang="fr-FR" dirty="0"/>
              <a:t>Cette fonction récupère une ligne de résultat sous forme de tableau associatif, numérique, ou les deux, en fonction du paramètre $</a:t>
            </a:r>
            <a:r>
              <a:rPr lang="fr-FR" dirty="0" err="1"/>
              <a:t>resulttype</a:t>
            </a:r>
            <a:r>
              <a:rPr lang="fr-FR" dirty="0"/>
              <a:t>.</a:t>
            </a:r>
            <a:endParaRPr lang="fr-FR" dirty="0">
              <a:solidFill>
                <a:srgbClr val="C00000"/>
              </a:solidFill>
            </a:endParaRPr>
          </a:p>
          <a:p>
            <a:pPr marL="0" indent="0">
              <a:buNone/>
            </a:pPr>
            <a:r>
              <a:rPr lang="fr-FR" sz="2100" b="1" dirty="0" err="1">
                <a:solidFill>
                  <a:srgbClr val="C00000"/>
                </a:solidFill>
              </a:rPr>
              <a:t>mysqli_fetch_array</a:t>
            </a:r>
            <a:r>
              <a:rPr lang="fr-FR" sz="2100" b="1" dirty="0">
                <a:solidFill>
                  <a:srgbClr val="C00000"/>
                </a:solidFill>
              </a:rPr>
              <a:t> ( </a:t>
            </a:r>
            <a:r>
              <a:rPr lang="fr-FR" sz="2100" b="1" dirty="0" err="1">
                <a:solidFill>
                  <a:srgbClr val="C00000"/>
                </a:solidFill>
              </a:rPr>
              <a:t>mysqli_result</a:t>
            </a:r>
            <a:r>
              <a:rPr lang="fr-FR" sz="2100" b="1" dirty="0">
                <a:solidFill>
                  <a:srgbClr val="C00000"/>
                </a:solidFill>
              </a:rPr>
              <a:t> $</a:t>
            </a:r>
            <a:r>
              <a:rPr lang="fr-FR" sz="2100" b="1" dirty="0" err="1">
                <a:solidFill>
                  <a:srgbClr val="C00000"/>
                </a:solidFill>
              </a:rPr>
              <a:t>result</a:t>
            </a:r>
            <a:r>
              <a:rPr lang="fr-FR" sz="2100" b="1" dirty="0">
                <a:solidFill>
                  <a:srgbClr val="C00000"/>
                </a:solidFill>
              </a:rPr>
              <a:t> [, </a:t>
            </a:r>
            <a:r>
              <a:rPr lang="fr-FR" sz="2100" b="1" dirty="0" err="1">
                <a:solidFill>
                  <a:srgbClr val="C00000"/>
                </a:solidFill>
              </a:rPr>
              <a:t>int</a:t>
            </a:r>
            <a:r>
              <a:rPr lang="fr-FR" sz="2100" b="1" dirty="0">
                <a:solidFill>
                  <a:srgbClr val="C00000"/>
                </a:solidFill>
              </a:rPr>
              <a:t> $</a:t>
            </a:r>
            <a:r>
              <a:rPr lang="fr-FR" sz="2100" b="1" dirty="0" err="1">
                <a:solidFill>
                  <a:srgbClr val="C00000"/>
                </a:solidFill>
              </a:rPr>
              <a:t>resulttype</a:t>
            </a:r>
            <a:r>
              <a:rPr lang="fr-FR" sz="2100" b="1" dirty="0">
                <a:solidFill>
                  <a:srgbClr val="C00000"/>
                </a:solidFill>
              </a:rPr>
              <a:t> = MYSQLI_BOTH ] ) : </a:t>
            </a:r>
            <a:r>
              <a:rPr lang="fr-FR" sz="2100" b="1" dirty="0" err="1">
                <a:solidFill>
                  <a:srgbClr val="C00000"/>
                </a:solidFill>
              </a:rPr>
              <a:t>array|NULL</a:t>
            </a:r>
            <a:endParaRPr lang="fr-FR" sz="2100" b="1" dirty="0">
              <a:solidFill>
                <a:srgbClr val="C00000"/>
              </a:solidFill>
            </a:endParaRPr>
          </a:p>
          <a:p>
            <a:r>
              <a:rPr lang="fr-FR" b="1" dirty="0"/>
              <a:t>Paramètres :</a:t>
            </a:r>
          </a:p>
          <a:p>
            <a:pPr marL="0" indent="0">
              <a:buNone/>
            </a:pPr>
            <a:r>
              <a:rPr lang="fr-FR" b="1" dirty="0"/>
              <a:t>	$</a:t>
            </a:r>
            <a:r>
              <a:rPr lang="fr-FR" b="1" dirty="0" err="1"/>
              <a:t>result</a:t>
            </a:r>
            <a:r>
              <a:rPr lang="fr-FR" b="1" dirty="0"/>
              <a:t> : </a:t>
            </a:r>
            <a:r>
              <a:rPr lang="fr-FR" dirty="0"/>
              <a:t>L'objet de résultat retourné par la fonction mysqli_query().</a:t>
            </a:r>
          </a:p>
          <a:p>
            <a:pPr marL="0" indent="0">
              <a:buNone/>
            </a:pPr>
            <a:r>
              <a:rPr lang="fr-FR" b="1" dirty="0"/>
              <a:t>	$</a:t>
            </a:r>
            <a:r>
              <a:rPr lang="fr-FR" b="1" dirty="0" err="1"/>
              <a:t>resulttype</a:t>
            </a:r>
            <a:r>
              <a:rPr lang="fr-FR" b="1" dirty="0"/>
              <a:t> (optionnel) : </a:t>
            </a:r>
            <a:r>
              <a:rPr lang="fr-FR" dirty="0"/>
              <a:t>Le type de tableau à retourner. Il peut être MYSQLI_ASSOC, 	MYSQLI_NUM, ou MYSQLI_BOTH. Par défaut, MYSQLI_BOTH est utilisé.</a:t>
            </a:r>
          </a:p>
          <a:p>
            <a:pPr>
              <a:buFont typeface="Arial" panose="020B0604020202020204" pitchFamily="34" charset="0"/>
              <a:buChar char="•"/>
            </a:pPr>
            <a:r>
              <a:rPr lang="fr-FR" b="1" dirty="0"/>
              <a:t>: </a:t>
            </a:r>
            <a:r>
              <a:rPr lang="fr-FR" b="1" dirty="0" err="1"/>
              <a:t>array|NULL</a:t>
            </a:r>
            <a:r>
              <a:rPr lang="fr-FR" dirty="0"/>
              <a:t>: Elle 	spécifie que la fonction retourne un tableau  contenant les données de la ligne ou NULL s'il n'y a plus de lignes à récupérer.</a:t>
            </a:r>
          </a:p>
          <a:p>
            <a:pPr>
              <a:buFont typeface="Arial" panose="020B0604020202020204" pitchFamily="34" charset="0"/>
              <a:buChar char="•"/>
            </a:pPr>
            <a:r>
              <a:rPr lang="fr-FR" dirty="0"/>
              <a:t>Exemple :</a:t>
            </a:r>
            <a:endParaRPr lang="en-US" dirty="0"/>
          </a:p>
        </p:txBody>
      </p:sp>
      <p:sp>
        <p:nvSpPr>
          <p:cNvPr id="8" name="TextBox 7">
            <a:extLst>
              <a:ext uri="{FF2B5EF4-FFF2-40B4-BE49-F238E27FC236}">
                <a16:creationId xmlns:a16="http://schemas.microsoft.com/office/drawing/2014/main" id="{14E8EE7B-127A-E783-BDBA-1B7607BD8767}"/>
              </a:ext>
            </a:extLst>
          </p:cNvPr>
          <p:cNvSpPr txBox="1"/>
          <p:nvPr/>
        </p:nvSpPr>
        <p:spPr>
          <a:xfrm>
            <a:off x="3210183" y="5409416"/>
            <a:ext cx="7528499"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$result = </a:t>
            </a:r>
            <a:r>
              <a:rPr lang="en-US" dirty="0" err="1"/>
              <a:t>mysqli_query</a:t>
            </a:r>
            <a:r>
              <a:rPr lang="en-US" dirty="0"/>
              <a:t>($link, "SELECT * FROM </a:t>
            </a:r>
            <a:r>
              <a:rPr lang="en-US" dirty="0" err="1"/>
              <a:t>my_table</a:t>
            </a:r>
            <a:r>
              <a:rPr lang="en-US" dirty="0"/>
              <a:t>");</a:t>
            </a:r>
          </a:p>
          <a:p>
            <a:r>
              <a:rPr lang="en-US" dirty="0"/>
              <a:t>while ($row = </a:t>
            </a:r>
            <a:r>
              <a:rPr lang="en-US" dirty="0" err="1"/>
              <a:t>mysqli_fetch_array</a:t>
            </a:r>
            <a:r>
              <a:rPr lang="en-US" dirty="0"/>
              <a:t>($result, MYSQLI_ASSOC)) {</a:t>
            </a:r>
          </a:p>
          <a:p>
            <a:r>
              <a:rPr lang="en-US" dirty="0"/>
              <a:t>    echo "Nom : " . $row['name'] . ", Age : " . $row['age'] . "&lt;</a:t>
            </a:r>
            <a:r>
              <a:rPr lang="en-US" dirty="0" err="1"/>
              <a:t>br</a:t>
            </a:r>
            <a:r>
              <a:rPr lang="en-US" dirty="0"/>
              <a:t>&gt;";</a:t>
            </a:r>
          </a:p>
          <a:p>
            <a:r>
              <a:rPr lang="en-US" dirty="0"/>
              <a:t>}</a:t>
            </a:r>
          </a:p>
        </p:txBody>
      </p:sp>
    </p:spTree>
    <p:extLst>
      <p:ext uri="{BB962C8B-B14F-4D97-AF65-F5344CB8AC3E}">
        <p14:creationId xmlns:p14="http://schemas.microsoft.com/office/powerpoint/2010/main" val="12223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467780" y="-186180"/>
            <a:ext cx="10018713" cy="1752599"/>
          </a:xfrm>
        </p:spPr>
        <p:txBody>
          <a:bodyPr/>
          <a:lstStyle/>
          <a:p>
            <a:r>
              <a:rPr lang="fr-FR" sz="4000" dirty="0">
                <a:latin typeface="Times New Roman"/>
                <a:cs typeface="Times New Roman"/>
              </a:rPr>
              <a:t>Lecture du résultat d’une requête</a:t>
            </a:r>
            <a:endParaRPr lang="en-US" dirty="0"/>
          </a:p>
        </p:txBody>
      </p:sp>
      <p:sp>
        <p:nvSpPr>
          <p:cNvPr id="3" name="Content Placeholder 2">
            <a:extLst>
              <a:ext uri="{FF2B5EF4-FFF2-40B4-BE49-F238E27FC236}">
                <a16:creationId xmlns:a16="http://schemas.microsoft.com/office/drawing/2014/main" id="{509A42CB-6ADF-5D00-F839-8C7B663481A6}"/>
              </a:ext>
            </a:extLst>
          </p:cNvPr>
          <p:cNvSpPr>
            <a:spLocks noGrp="1"/>
          </p:cNvSpPr>
          <p:nvPr>
            <p:ph idx="1"/>
          </p:nvPr>
        </p:nvSpPr>
        <p:spPr>
          <a:xfrm>
            <a:off x="1682273" y="1234912"/>
            <a:ext cx="10018713" cy="4235779"/>
          </a:xfrm>
        </p:spPr>
        <p:txBody>
          <a:bodyPr>
            <a:normAutofit/>
          </a:bodyPr>
          <a:lstStyle/>
          <a:p>
            <a:r>
              <a:rPr lang="fr-FR" dirty="0"/>
              <a:t>La fonction </a:t>
            </a:r>
            <a:r>
              <a:rPr lang="fr-FR" b="1" dirty="0" err="1"/>
              <a:t>mysqli_fetch_assoc</a:t>
            </a:r>
            <a:r>
              <a:rPr lang="fr-FR" b="1" dirty="0"/>
              <a:t>() </a:t>
            </a:r>
            <a:r>
              <a:rPr lang="fr-FR" dirty="0"/>
              <a:t>est utilisée pour récupérer une ligne de résultats sous forme de tableau associatif depuis un jeu de résultats retourné par une requête </a:t>
            </a:r>
            <a:r>
              <a:rPr lang="fr-FR" dirty="0" err="1"/>
              <a:t>MySQLi</a:t>
            </a:r>
            <a:r>
              <a:rPr lang="fr-FR" dirty="0"/>
              <a:t>. </a:t>
            </a:r>
          </a:p>
          <a:p>
            <a:pPr marL="0" indent="0">
              <a:buNone/>
            </a:pPr>
            <a:r>
              <a:rPr lang="en-US" sz="2100" b="1" dirty="0">
                <a:solidFill>
                  <a:srgbClr val="C00000"/>
                </a:solidFill>
              </a:rPr>
              <a:t>				</a:t>
            </a:r>
            <a:r>
              <a:rPr lang="en-US" sz="2100" b="1" dirty="0" err="1">
                <a:solidFill>
                  <a:srgbClr val="C00000"/>
                </a:solidFill>
              </a:rPr>
              <a:t>mysqli_fetch_assoc</a:t>
            </a:r>
            <a:r>
              <a:rPr lang="en-US" sz="2100" b="1" dirty="0">
                <a:solidFill>
                  <a:srgbClr val="C00000"/>
                </a:solidFill>
              </a:rPr>
              <a:t>(</a:t>
            </a:r>
            <a:r>
              <a:rPr lang="en-US" sz="2100" b="1" dirty="0" err="1">
                <a:solidFill>
                  <a:srgbClr val="C00000"/>
                </a:solidFill>
              </a:rPr>
              <a:t>mysqli_result</a:t>
            </a:r>
            <a:r>
              <a:rPr lang="en-US" sz="2100" b="1" dirty="0">
                <a:solidFill>
                  <a:srgbClr val="C00000"/>
                </a:solidFill>
              </a:rPr>
              <a:t> $result) : </a:t>
            </a:r>
            <a:r>
              <a:rPr lang="en-US" sz="2100" b="1" dirty="0" err="1">
                <a:solidFill>
                  <a:srgbClr val="C00000"/>
                </a:solidFill>
              </a:rPr>
              <a:t>array|NULL</a:t>
            </a:r>
            <a:endParaRPr lang="en-US" sz="2100" b="1" dirty="0">
              <a:solidFill>
                <a:srgbClr val="C00000"/>
              </a:solidFill>
            </a:endParaRPr>
          </a:p>
          <a:p>
            <a:pPr marL="0" indent="0">
              <a:buNone/>
            </a:pPr>
            <a:r>
              <a:rPr lang="fr-FR" b="1" dirty="0"/>
              <a:t>	$</a:t>
            </a:r>
            <a:r>
              <a:rPr lang="fr-FR" b="1" dirty="0" err="1"/>
              <a:t>result</a:t>
            </a:r>
            <a:r>
              <a:rPr lang="fr-FR" b="1" dirty="0"/>
              <a:t> : </a:t>
            </a:r>
            <a:r>
              <a:rPr lang="fr-FR" dirty="0"/>
              <a:t>C'est le jeu de résultats retourné par une requête </a:t>
            </a:r>
            <a:r>
              <a:rPr lang="fr-FR" dirty="0" err="1"/>
              <a:t>MySQLi</a:t>
            </a:r>
            <a:r>
              <a:rPr lang="fr-FR" dirty="0"/>
              <a:t>.</a:t>
            </a:r>
          </a:p>
          <a:p>
            <a:pPr>
              <a:buFont typeface="Arial" panose="020B0604020202020204" pitchFamily="34" charset="0"/>
              <a:buChar char="•"/>
            </a:pPr>
            <a:r>
              <a:rPr lang="fr-FR" dirty="0"/>
              <a:t>La fonction retourne un tableau associatif contenant les données de la ligne récupérée, ou NULL s'il n'y a plus de lignes à récupérer.</a:t>
            </a:r>
          </a:p>
          <a:p>
            <a:pPr>
              <a:buFont typeface="Arial" panose="020B0604020202020204" pitchFamily="34" charset="0"/>
              <a:buChar char="•"/>
            </a:pPr>
            <a:r>
              <a:rPr lang="fr-FR" dirty="0"/>
              <a:t>Exemple :</a:t>
            </a:r>
            <a:endParaRPr lang="en-US" dirty="0"/>
          </a:p>
        </p:txBody>
      </p:sp>
      <p:sp>
        <p:nvSpPr>
          <p:cNvPr id="8" name="TextBox 7">
            <a:extLst>
              <a:ext uri="{FF2B5EF4-FFF2-40B4-BE49-F238E27FC236}">
                <a16:creationId xmlns:a16="http://schemas.microsoft.com/office/drawing/2014/main" id="{14E8EE7B-127A-E783-BDBA-1B7607BD8767}"/>
              </a:ext>
            </a:extLst>
          </p:cNvPr>
          <p:cNvSpPr txBox="1"/>
          <p:nvPr/>
        </p:nvSpPr>
        <p:spPr>
          <a:xfrm>
            <a:off x="3210183" y="5409416"/>
            <a:ext cx="7528499"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while ($row = </a:t>
            </a:r>
            <a:r>
              <a:rPr lang="en-US" dirty="0" err="1"/>
              <a:t>mysqli_fetch_assoc</a:t>
            </a:r>
            <a:r>
              <a:rPr lang="en-US" dirty="0"/>
              <a:t>($result)) {</a:t>
            </a:r>
          </a:p>
          <a:p>
            <a:r>
              <a:rPr lang="en-US" dirty="0"/>
              <a:t>    echo "ID: " . $row["id"] . ", Nom: " . $row["nom"] . ", Age: " . $row["age"] . "&lt;</a:t>
            </a:r>
            <a:r>
              <a:rPr lang="en-US" dirty="0" err="1"/>
              <a:t>br</a:t>
            </a:r>
            <a:r>
              <a:rPr lang="en-US" dirty="0"/>
              <a:t>&gt;";</a:t>
            </a:r>
          </a:p>
          <a:p>
            <a:r>
              <a:rPr lang="en-US" dirty="0"/>
              <a:t>}</a:t>
            </a:r>
          </a:p>
        </p:txBody>
      </p:sp>
    </p:spTree>
    <p:extLst>
      <p:ext uri="{BB962C8B-B14F-4D97-AF65-F5344CB8AC3E}">
        <p14:creationId xmlns:p14="http://schemas.microsoft.com/office/powerpoint/2010/main" val="239453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467780" y="-186180"/>
            <a:ext cx="10018713" cy="1752599"/>
          </a:xfrm>
        </p:spPr>
        <p:txBody>
          <a:bodyPr/>
          <a:lstStyle/>
          <a:p>
            <a:r>
              <a:rPr lang="fr-FR" sz="4000" dirty="0">
                <a:latin typeface="Times New Roman"/>
                <a:cs typeface="Times New Roman"/>
              </a:rPr>
              <a:t>Lecture du résultat d’une requête</a:t>
            </a:r>
            <a:endParaRPr lang="en-US" dirty="0"/>
          </a:p>
        </p:txBody>
      </p:sp>
      <p:sp>
        <p:nvSpPr>
          <p:cNvPr id="3" name="Content Placeholder 2">
            <a:extLst>
              <a:ext uri="{FF2B5EF4-FFF2-40B4-BE49-F238E27FC236}">
                <a16:creationId xmlns:a16="http://schemas.microsoft.com/office/drawing/2014/main" id="{509A42CB-6ADF-5D00-F839-8C7B663481A6}"/>
              </a:ext>
            </a:extLst>
          </p:cNvPr>
          <p:cNvSpPr>
            <a:spLocks noGrp="1"/>
          </p:cNvSpPr>
          <p:nvPr>
            <p:ph idx="1"/>
          </p:nvPr>
        </p:nvSpPr>
        <p:spPr>
          <a:xfrm>
            <a:off x="1682273" y="1234912"/>
            <a:ext cx="10018713" cy="4235779"/>
          </a:xfrm>
        </p:spPr>
        <p:txBody>
          <a:bodyPr>
            <a:normAutofit/>
          </a:bodyPr>
          <a:lstStyle/>
          <a:p>
            <a:r>
              <a:rPr lang="fr-FR" dirty="0"/>
              <a:t>La fonction </a:t>
            </a:r>
            <a:r>
              <a:rPr lang="fr-FR" b="1" dirty="0" err="1"/>
              <a:t>mysqli_fetch_row</a:t>
            </a:r>
            <a:r>
              <a:rPr lang="fr-FR" b="1" dirty="0"/>
              <a:t>() </a:t>
            </a:r>
            <a:r>
              <a:rPr lang="fr-FR" dirty="0"/>
              <a:t>est utilisée pour récupérer une ligne de résultats sous forme de tableau indexé depuis un jeu de résultats retourné par une requête </a:t>
            </a:r>
            <a:r>
              <a:rPr lang="fr-FR" dirty="0" err="1"/>
              <a:t>MySQLi</a:t>
            </a:r>
            <a:r>
              <a:rPr lang="fr-FR" dirty="0"/>
              <a:t>.</a:t>
            </a:r>
          </a:p>
          <a:p>
            <a:r>
              <a:rPr lang="fr-FR" sz="2100" dirty="0"/>
              <a:t>La fonction </a:t>
            </a:r>
            <a:r>
              <a:rPr lang="fr-FR" sz="2100" b="1" dirty="0" err="1"/>
              <a:t>mysqli_num_rows</a:t>
            </a:r>
            <a:r>
              <a:rPr lang="fr-FR" sz="2100" b="1" dirty="0"/>
              <a:t>() </a:t>
            </a:r>
            <a:r>
              <a:rPr lang="fr-FR" sz="2100" dirty="0"/>
              <a:t>retourne le nombre de lignes dans le résultat ou 0 si aucune ligne n'est trouvée.</a:t>
            </a:r>
          </a:p>
          <a:p>
            <a:r>
              <a:rPr lang="fr-FR" sz="2100" dirty="0"/>
              <a:t>La fonction </a:t>
            </a:r>
            <a:r>
              <a:rPr lang="fr-FR" sz="2100" b="1" dirty="0" err="1"/>
              <a:t>mysqli_num_fields</a:t>
            </a:r>
            <a:r>
              <a:rPr lang="fr-FR" sz="2100" b="1" dirty="0"/>
              <a:t>() </a:t>
            </a:r>
            <a:r>
              <a:rPr lang="fr-FR" sz="2100" dirty="0"/>
              <a:t>est utilisée pour récupérer le nombre de champs (colonnes) dans un jeu de résultats retourné par une requête </a:t>
            </a:r>
            <a:r>
              <a:rPr lang="fr-FR" sz="2100" dirty="0" err="1"/>
              <a:t>MySQLi</a:t>
            </a:r>
            <a:r>
              <a:rPr lang="fr-FR" sz="2100" dirty="0"/>
              <a:t>.</a:t>
            </a:r>
            <a:endParaRPr lang="en-US" sz="2100" dirty="0"/>
          </a:p>
        </p:txBody>
      </p:sp>
    </p:spTree>
    <p:extLst>
      <p:ext uri="{BB962C8B-B14F-4D97-AF65-F5344CB8AC3E}">
        <p14:creationId xmlns:p14="http://schemas.microsoft.com/office/powerpoint/2010/main" val="126596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23EF-7901-5ABC-7FCE-32BA47979681}"/>
              </a:ext>
            </a:extLst>
          </p:cNvPr>
          <p:cNvSpPr>
            <a:spLocks noGrp="1"/>
          </p:cNvSpPr>
          <p:nvPr>
            <p:ph type="title"/>
          </p:nvPr>
        </p:nvSpPr>
        <p:spPr>
          <a:xfrm>
            <a:off x="1487452" y="0"/>
            <a:ext cx="10018713" cy="1416378"/>
          </a:xfrm>
        </p:spPr>
        <p:txBody>
          <a:bodyPr/>
          <a:lstStyle/>
          <a:p>
            <a:r>
              <a:rPr lang="fr-FR" dirty="0"/>
              <a:t>Contrôle des erreurs de connexion avec MySQL</a:t>
            </a:r>
          </a:p>
        </p:txBody>
      </p:sp>
      <p:sp>
        <p:nvSpPr>
          <p:cNvPr id="3" name="Content Placeholder 2">
            <a:extLst>
              <a:ext uri="{FF2B5EF4-FFF2-40B4-BE49-F238E27FC236}">
                <a16:creationId xmlns:a16="http://schemas.microsoft.com/office/drawing/2014/main" id="{DC6B3B4C-7CAE-E46C-10C4-CAC3DBE6A0F1}"/>
              </a:ext>
            </a:extLst>
          </p:cNvPr>
          <p:cNvSpPr>
            <a:spLocks noGrp="1"/>
          </p:cNvSpPr>
          <p:nvPr>
            <p:ph idx="1"/>
          </p:nvPr>
        </p:nvSpPr>
        <p:spPr>
          <a:xfrm>
            <a:off x="1434033" y="1996132"/>
            <a:ext cx="4661967" cy="3940404"/>
          </a:xfrm>
        </p:spPr>
        <p:txBody>
          <a:bodyPr>
            <a:normAutofit/>
          </a:bodyPr>
          <a:lstStyle/>
          <a:p>
            <a:r>
              <a:rPr lang="fr-FR" dirty="0"/>
              <a:t>La fonction </a:t>
            </a:r>
            <a:r>
              <a:rPr lang="fr-FR" b="1" dirty="0" err="1"/>
              <a:t>mysqli_error</a:t>
            </a:r>
            <a:r>
              <a:rPr lang="fr-FR" b="1" dirty="0"/>
              <a:t>() </a:t>
            </a:r>
            <a:r>
              <a:rPr lang="fr-FR" dirty="0"/>
              <a:t>retourne la chaîne d'erreur associée à la dernière opération </a:t>
            </a:r>
            <a:r>
              <a:rPr lang="fr-FR" dirty="0" err="1"/>
              <a:t>MySQLi</a:t>
            </a:r>
            <a:r>
              <a:rPr lang="fr-FR" dirty="0"/>
              <a:t>. Elle peut être utilisée pour récupérer des informations sur les erreurs survenues lors de l'exécution de requêtes </a:t>
            </a:r>
            <a:r>
              <a:rPr lang="fr-FR" dirty="0" err="1"/>
              <a:t>MySQLi</a:t>
            </a:r>
            <a:r>
              <a:rPr lang="fr-FR" dirty="0"/>
              <a:t>.</a:t>
            </a:r>
          </a:p>
        </p:txBody>
      </p:sp>
      <p:sp>
        <p:nvSpPr>
          <p:cNvPr id="5" name="TextBox 4">
            <a:extLst>
              <a:ext uri="{FF2B5EF4-FFF2-40B4-BE49-F238E27FC236}">
                <a16:creationId xmlns:a16="http://schemas.microsoft.com/office/drawing/2014/main" id="{D7D42FFE-8EB2-860D-5E11-145ADCF853FD}"/>
              </a:ext>
            </a:extLst>
          </p:cNvPr>
          <p:cNvSpPr txBox="1"/>
          <p:nvPr/>
        </p:nvSpPr>
        <p:spPr>
          <a:xfrm>
            <a:off x="6317531" y="1591860"/>
            <a:ext cx="5874469" cy="50167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$link = </a:t>
            </a:r>
            <a:r>
              <a:rPr lang="en-US" sz="1600" dirty="0" err="1"/>
              <a:t>mysqli_connect</a:t>
            </a:r>
            <a:r>
              <a:rPr lang="en-US" sz="1600" dirty="0"/>
              <a:t>("localhost", "</a:t>
            </a:r>
            <a:r>
              <a:rPr lang="en-US" sz="1600" dirty="0" err="1"/>
              <a:t>utilisateur</a:t>
            </a:r>
            <a:r>
              <a:rPr lang="en-US" sz="1600" dirty="0"/>
              <a:t>", "</a:t>
            </a:r>
            <a:r>
              <a:rPr lang="en-US" sz="1600" dirty="0" err="1"/>
              <a:t>mot_de_passe</a:t>
            </a:r>
            <a:r>
              <a:rPr lang="en-US" sz="1600" dirty="0"/>
              <a:t>", "</a:t>
            </a:r>
            <a:r>
              <a:rPr lang="en-US" sz="1600" dirty="0" err="1"/>
              <a:t>ma_base</a:t>
            </a:r>
            <a:r>
              <a:rPr lang="en-US" sz="1600" dirty="0"/>
              <a:t>");</a:t>
            </a:r>
          </a:p>
          <a:p>
            <a:endParaRPr lang="en-US" sz="1600" dirty="0"/>
          </a:p>
          <a:p>
            <a:r>
              <a:rPr lang="en-US" sz="1600" dirty="0"/>
              <a:t>// </a:t>
            </a:r>
            <a:r>
              <a:rPr lang="en-US" sz="1600" dirty="0" err="1"/>
              <a:t>Vérifier</a:t>
            </a:r>
            <a:r>
              <a:rPr lang="en-US" sz="1600" dirty="0"/>
              <a:t> la </a:t>
            </a:r>
            <a:r>
              <a:rPr lang="en-US" sz="1600" dirty="0" err="1"/>
              <a:t>connexion</a:t>
            </a:r>
            <a:endParaRPr lang="en-US" sz="1600" dirty="0"/>
          </a:p>
          <a:p>
            <a:r>
              <a:rPr lang="en-US" sz="1600" dirty="0"/>
              <a:t>if (!$link) {</a:t>
            </a:r>
          </a:p>
          <a:p>
            <a:r>
              <a:rPr lang="en-US" sz="1600" dirty="0"/>
              <a:t>    die("La </a:t>
            </a:r>
            <a:r>
              <a:rPr lang="en-US" sz="1600" dirty="0" err="1"/>
              <a:t>connexion</a:t>
            </a:r>
            <a:r>
              <a:rPr lang="en-US" sz="1600" dirty="0"/>
              <a:t> a </a:t>
            </a:r>
            <a:r>
              <a:rPr lang="en-US" sz="1600" dirty="0" err="1"/>
              <a:t>échoué</a:t>
            </a:r>
            <a:r>
              <a:rPr lang="en-US" sz="1600" dirty="0"/>
              <a:t> : " . </a:t>
            </a:r>
            <a:r>
              <a:rPr lang="en-US" sz="1600" dirty="0" err="1"/>
              <a:t>mysqli_connect_error</a:t>
            </a:r>
            <a:r>
              <a:rPr lang="en-US" sz="1600" dirty="0"/>
              <a:t>());</a:t>
            </a:r>
          </a:p>
          <a:p>
            <a:r>
              <a:rPr lang="en-US" sz="1600" dirty="0"/>
              <a:t>}</a:t>
            </a:r>
          </a:p>
          <a:p>
            <a:endParaRPr lang="en-US" sz="1600" dirty="0"/>
          </a:p>
          <a:p>
            <a:r>
              <a:rPr lang="en-US" sz="1600" dirty="0"/>
              <a:t>// </a:t>
            </a:r>
            <a:r>
              <a:rPr lang="en-US" sz="1600" dirty="0" err="1"/>
              <a:t>Exécuter</a:t>
            </a:r>
            <a:r>
              <a:rPr lang="en-US" sz="1600" dirty="0"/>
              <a:t> </a:t>
            </a:r>
            <a:r>
              <a:rPr lang="en-US" sz="1600" dirty="0" err="1"/>
              <a:t>une</a:t>
            </a:r>
            <a:r>
              <a:rPr lang="en-US" sz="1600" dirty="0"/>
              <a:t> </a:t>
            </a:r>
            <a:r>
              <a:rPr lang="en-US" sz="1600" dirty="0" err="1"/>
              <a:t>requête</a:t>
            </a:r>
            <a:r>
              <a:rPr lang="en-US" sz="1600" dirty="0"/>
              <a:t> </a:t>
            </a:r>
            <a:r>
              <a:rPr lang="en-US" sz="1600" dirty="0" err="1"/>
              <a:t>incorrecte</a:t>
            </a:r>
            <a:r>
              <a:rPr lang="en-US" sz="1600" dirty="0"/>
              <a:t> pour </a:t>
            </a:r>
            <a:r>
              <a:rPr lang="en-US" sz="1600" dirty="0" err="1"/>
              <a:t>provoquer</a:t>
            </a:r>
            <a:r>
              <a:rPr lang="en-US" sz="1600" dirty="0"/>
              <a:t> </a:t>
            </a:r>
            <a:r>
              <a:rPr lang="en-US" sz="1600" dirty="0" err="1"/>
              <a:t>une</a:t>
            </a:r>
            <a:r>
              <a:rPr lang="en-US" sz="1600" dirty="0"/>
              <a:t> </a:t>
            </a:r>
            <a:r>
              <a:rPr lang="en-US" sz="1600" dirty="0" err="1"/>
              <a:t>erreur</a:t>
            </a:r>
            <a:endParaRPr lang="en-US" sz="1600" dirty="0"/>
          </a:p>
          <a:p>
            <a:r>
              <a:rPr lang="en-US" sz="1600" dirty="0"/>
              <a:t>$result = </a:t>
            </a:r>
            <a:r>
              <a:rPr lang="en-US" sz="1600" dirty="0" err="1"/>
              <a:t>mysqli_query</a:t>
            </a:r>
            <a:r>
              <a:rPr lang="en-US" sz="1600" dirty="0"/>
              <a:t>($link, "SELECT * FROM </a:t>
            </a:r>
            <a:r>
              <a:rPr lang="en-US" sz="1600" dirty="0" err="1"/>
              <a:t>table_inexistante</a:t>
            </a:r>
            <a:r>
              <a:rPr lang="en-US" sz="1600" dirty="0"/>
              <a:t>");</a:t>
            </a:r>
          </a:p>
          <a:p>
            <a:endParaRPr lang="en-US" sz="1600" dirty="0"/>
          </a:p>
          <a:p>
            <a:r>
              <a:rPr lang="en-US" sz="1600" dirty="0"/>
              <a:t>// </a:t>
            </a:r>
            <a:r>
              <a:rPr lang="en-US" sz="1600" dirty="0" err="1"/>
              <a:t>Vérifier</a:t>
            </a:r>
            <a:r>
              <a:rPr lang="en-US" sz="1600" dirty="0"/>
              <a:t> </a:t>
            </a:r>
            <a:r>
              <a:rPr lang="en-US" sz="1600" dirty="0" err="1"/>
              <a:t>s'il</a:t>
            </a:r>
            <a:r>
              <a:rPr lang="en-US" sz="1600" dirty="0"/>
              <a:t> y a </a:t>
            </a:r>
            <a:r>
              <a:rPr lang="en-US" sz="1600" dirty="0" err="1"/>
              <a:t>une</a:t>
            </a:r>
            <a:r>
              <a:rPr lang="en-US" sz="1600" dirty="0"/>
              <a:t> </a:t>
            </a:r>
            <a:r>
              <a:rPr lang="en-US" sz="1600" dirty="0" err="1"/>
              <a:t>erreur</a:t>
            </a:r>
            <a:endParaRPr lang="en-US" sz="1600" dirty="0"/>
          </a:p>
          <a:p>
            <a:r>
              <a:rPr lang="en-US" sz="1600" dirty="0"/>
              <a:t>if ($result === false) {</a:t>
            </a:r>
          </a:p>
          <a:p>
            <a:r>
              <a:rPr lang="en-US" sz="1600" dirty="0"/>
              <a:t>    echo "</a:t>
            </a:r>
            <a:r>
              <a:rPr lang="en-US" sz="1600" dirty="0" err="1"/>
              <a:t>Erreur</a:t>
            </a:r>
            <a:r>
              <a:rPr lang="en-US" sz="1600" dirty="0"/>
              <a:t> </a:t>
            </a:r>
            <a:r>
              <a:rPr lang="en-US" sz="1600" dirty="0" err="1"/>
              <a:t>MySQLi</a:t>
            </a:r>
            <a:r>
              <a:rPr lang="en-US" sz="1600" dirty="0"/>
              <a:t> : " . </a:t>
            </a:r>
            <a:r>
              <a:rPr lang="en-US" sz="1600" dirty="0" err="1"/>
              <a:t>mysqli_error</a:t>
            </a:r>
            <a:r>
              <a:rPr lang="en-US" sz="1600" dirty="0"/>
              <a:t>($link);</a:t>
            </a:r>
          </a:p>
          <a:p>
            <a:r>
              <a:rPr lang="en-US" sz="1600" dirty="0"/>
              <a:t>} else {</a:t>
            </a:r>
          </a:p>
          <a:p>
            <a:r>
              <a:rPr lang="en-US" sz="1600" dirty="0"/>
              <a:t>    // </a:t>
            </a:r>
            <a:r>
              <a:rPr lang="en-US" sz="1600" dirty="0" err="1"/>
              <a:t>Traiter</a:t>
            </a:r>
            <a:r>
              <a:rPr lang="en-US" sz="1600" dirty="0"/>
              <a:t> le </a:t>
            </a:r>
            <a:r>
              <a:rPr lang="en-US" sz="1600" dirty="0" err="1"/>
              <a:t>résultat</a:t>
            </a:r>
            <a:r>
              <a:rPr lang="en-US" sz="1600" dirty="0"/>
              <a:t>...</a:t>
            </a:r>
          </a:p>
          <a:p>
            <a:r>
              <a:rPr lang="en-US" sz="1600" dirty="0"/>
              <a:t>}</a:t>
            </a:r>
          </a:p>
          <a:p>
            <a:endParaRPr lang="en-US" sz="1600" dirty="0"/>
          </a:p>
          <a:p>
            <a:r>
              <a:rPr lang="en-US" sz="1600" dirty="0"/>
              <a:t>// </a:t>
            </a:r>
            <a:r>
              <a:rPr lang="en-US" sz="1600" dirty="0" err="1"/>
              <a:t>Fermer</a:t>
            </a:r>
            <a:r>
              <a:rPr lang="en-US" sz="1600" dirty="0"/>
              <a:t> la </a:t>
            </a:r>
            <a:r>
              <a:rPr lang="en-US" sz="1600" dirty="0" err="1"/>
              <a:t>connexion</a:t>
            </a:r>
            <a:endParaRPr lang="en-US" sz="1600" dirty="0"/>
          </a:p>
          <a:p>
            <a:r>
              <a:rPr lang="en-US" sz="1600" dirty="0" err="1"/>
              <a:t>mysqli_close</a:t>
            </a:r>
            <a:r>
              <a:rPr lang="en-US" sz="1600" dirty="0"/>
              <a:t>($link);</a:t>
            </a:r>
          </a:p>
        </p:txBody>
      </p:sp>
      <p:sp>
        <p:nvSpPr>
          <p:cNvPr id="7" name="TextBox 6">
            <a:extLst>
              <a:ext uri="{FF2B5EF4-FFF2-40B4-BE49-F238E27FC236}">
                <a16:creationId xmlns:a16="http://schemas.microsoft.com/office/drawing/2014/main" id="{8B615D57-8811-0E15-E9F8-1B46FDF79C59}"/>
              </a:ext>
            </a:extLst>
          </p:cNvPr>
          <p:cNvSpPr txBox="1"/>
          <p:nvPr/>
        </p:nvSpPr>
        <p:spPr>
          <a:xfrm>
            <a:off x="1716467" y="1996132"/>
            <a:ext cx="4379533" cy="400110"/>
          </a:xfrm>
          <a:prstGeom prst="rect">
            <a:avLst/>
          </a:prstGeom>
          <a:noFill/>
        </p:spPr>
        <p:txBody>
          <a:bodyPr wrap="square">
            <a:spAutoFit/>
          </a:bodyPr>
          <a:lstStyle/>
          <a:p>
            <a:pPr marL="0" indent="0">
              <a:buNone/>
            </a:pPr>
            <a:r>
              <a:rPr lang="en-US" sz="2000" b="1" dirty="0" err="1">
                <a:solidFill>
                  <a:srgbClr val="C00000"/>
                </a:solidFill>
              </a:rPr>
              <a:t>mysqli_error</a:t>
            </a:r>
            <a:r>
              <a:rPr lang="en-US" sz="2000" b="1" dirty="0">
                <a:solidFill>
                  <a:srgbClr val="C00000"/>
                </a:solidFill>
              </a:rPr>
              <a:t>(</a:t>
            </a:r>
            <a:r>
              <a:rPr lang="en-US" sz="2000" b="1" dirty="0" err="1">
                <a:solidFill>
                  <a:srgbClr val="C00000"/>
                </a:solidFill>
              </a:rPr>
              <a:t>mysqli</a:t>
            </a:r>
            <a:r>
              <a:rPr lang="en-US" sz="2000" b="1" dirty="0">
                <a:solidFill>
                  <a:srgbClr val="C00000"/>
                </a:solidFill>
              </a:rPr>
              <a:t> $link) : string</a:t>
            </a:r>
          </a:p>
        </p:txBody>
      </p:sp>
    </p:spTree>
    <p:extLst>
      <p:ext uri="{BB962C8B-B14F-4D97-AF65-F5344CB8AC3E}">
        <p14:creationId xmlns:p14="http://schemas.microsoft.com/office/powerpoint/2010/main" val="178567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7A9E-4D72-B844-3447-4A1531D967CF}"/>
              </a:ext>
            </a:extLst>
          </p:cNvPr>
          <p:cNvSpPr>
            <a:spLocks noGrp="1"/>
          </p:cNvSpPr>
          <p:nvPr>
            <p:ph type="title"/>
          </p:nvPr>
        </p:nvSpPr>
        <p:spPr>
          <a:xfrm>
            <a:off x="1484310" y="114301"/>
            <a:ext cx="10018713" cy="1243160"/>
          </a:xfrm>
        </p:spPr>
        <p:txBody>
          <a:bodyPr/>
          <a:lstStyle/>
          <a:p>
            <a:r>
              <a:rPr lang="fr-FR" dirty="0"/>
              <a:t>La fermeture de la connexion</a:t>
            </a:r>
          </a:p>
        </p:txBody>
      </p:sp>
      <p:sp>
        <p:nvSpPr>
          <p:cNvPr id="3" name="Content Placeholder 2">
            <a:extLst>
              <a:ext uri="{FF2B5EF4-FFF2-40B4-BE49-F238E27FC236}">
                <a16:creationId xmlns:a16="http://schemas.microsoft.com/office/drawing/2014/main" id="{A6361A2E-2ACD-ECD2-BC96-59B2DBB2A52B}"/>
              </a:ext>
            </a:extLst>
          </p:cNvPr>
          <p:cNvSpPr>
            <a:spLocks noGrp="1"/>
          </p:cNvSpPr>
          <p:nvPr>
            <p:ph idx="1"/>
          </p:nvPr>
        </p:nvSpPr>
        <p:spPr>
          <a:xfrm>
            <a:off x="1371188" y="1187778"/>
            <a:ext cx="10610280" cy="2813508"/>
          </a:xfrm>
        </p:spPr>
        <p:txBody>
          <a:bodyPr/>
          <a:lstStyle/>
          <a:p>
            <a:r>
              <a:rPr lang="fr-FR" dirty="0"/>
              <a:t>La fonction </a:t>
            </a:r>
            <a:r>
              <a:rPr lang="fr-FR" b="1" dirty="0" err="1"/>
              <a:t>mysqli_close</a:t>
            </a:r>
            <a:r>
              <a:rPr lang="fr-FR" b="1" dirty="0"/>
              <a:t>() </a:t>
            </a:r>
            <a:r>
              <a:rPr lang="fr-FR" dirty="0"/>
              <a:t>est utilisée pour fermer la connexion à la base de données </a:t>
            </a:r>
            <a:r>
              <a:rPr lang="fr-FR" dirty="0" err="1"/>
              <a:t>MySQLi</a:t>
            </a:r>
            <a:r>
              <a:rPr lang="fr-FR" dirty="0"/>
              <a:t>. Elle prend en paramètre l'objet de connexion $</a:t>
            </a:r>
            <a:r>
              <a:rPr lang="fr-FR" dirty="0" err="1"/>
              <a:t>link</a:t>
            </a:r>
            <a:r>
              <a:rPr lang="fr-FR" dirty="0"/>
              <a:t> retourné par </a:t>
            </a:r>
            <a:r>
              <a:rPr lang="fr-FR" dirty="0" err="1"/>
              <a:t>mysqli_connect</a:t>
            </a:r>
            <a:r>
              <a:rPr lang="fr-FR" dirty="0"/>
              <a:t>()</a:t>
            </a:r>
          </a:p>
          <a:p>
            <a:pPr marL="0" indent="0">
              <a:buNone/>
            </a:pPr>
            <a:r>
              <a:rPr lang="en-US" dirty="0"/>
              <a:t>				</a:t>
            </a:r>
            <a:r>
              <a:rPr lang="en-US" b="1" dirty="0" err="1">
                <a:solidFill>
                  <a:srgbClr val="C00000"/>
                </a:solidFill>
              </a:rPr>
              <a:t>mysqli_close</a:t>
            </a:r>
            <a:r>
              <a:rPr lang="en-US" b="1" dirty="0">
                <a:solidFill>
                  <a:srgbClr val="C00000"/>
                </a:solidFill>
              </a:rPr>
              <a:t>(</a:t>
            </a:r>
            <a:r>
              <a:rPr lang="en-US" b="1" dirty="0" err="1">
                <a:solidFill>
                  <a:srgbClr val="C00000"/>
                </a:solidFill>
              </a:rPr>
              <a:t>mysqli</a:t>
            </a:r>
            <a:r>
              <a:rPr lang="en-US" b="1" dirty="0">
                <a:solidFill>
                  <a:srgbClr val="C00000"/>
                </a:solidFill>
              </a:rPr>
              <a:t> $link) : bool</a:t>
            </a:r>
          </a:p>
          <a:p>
            <a:r>
              <a:rPr lang="en-US" dirty="0" err="1"/>
              <a:t>Exemple</a:t>
            </a:r>
            <a:r>
              <a:rPr lang="en-US" dirty="0"/>
              <a:t> : </a:t>
            </a:r>
          </a:p>
        </p:txBody>
      </p:sp>
      <p:sp>
        <p:nvSpPr>
          <p:cNvPr id="5" name="TextBox 4">
            <a:extLst>
              <a:ext uri="{FF2B5EF4-FFF2-40B4-BE49-F238E27FC236}">
                <a16:creationId xmlns:a16="http://schemas.microsoft.com/office/drawing/2014/main" id="{33082C81-9E42-7475-CF4B-7F7D4C9824D9}"/>
              </a:ext>
            </a:extLst>
          </p:cNvPr>
          <p:cNvSpPr txBox="1"/>
          <p:nvPr/>
        </p:nvSpPr>
        <p:spPr>
          <a:xfrm>
            <a:off x="3506770" y="3450490"/>
            <a:ext cx="6872141"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$link = </a:t>
            </a:r>
            <a:r>
              <a:rPr lang="en-US" sz="1600" b="1" dirty="0" err="1"/>
              <a:t>mysqli_connect</a:t>
            </a:r>
            <a:r>
              <a:rPr lang="en-US" sz="1600" dirty="0"/>
              <a:t>("localhost", "</a:t>
            </a:r>
            <a:r>
              <a:rPr lang="en-US" sz="1600" dirty="0" err="1"/>
              <a:t>utilisateur</a:t>
            </a:r>
            <a:r>
              <a:rPr lang="en-US" sz="1600" dirty="0"/>
              <a:t>", "</a:t>
            </a:r>
            <a:r>
              <a:rPr lang="en-US" sz="1600" dirty="0" err="1"/>
              <a:t>mot_de_passe</a:t>
            </a:r>
            <a:r>
              <a:rPr lang="en-US" sz="1600" dirty="0"/>
              <a:t>", "</a:t>
            </a:r>
            <a:r>
              <a:rPr lang="en-US" sz="1600" dirty="0" err="1"/>
              <a:t>ma_base</a:t>
            </a:r>
            <a:r>
              <a:rPr lang="en-US" sz="1600" dirty="0"/>
              <a:t>");</a:t>
            </a:r>
          </a:p>
          <a:p>
            <a:r>
              <a:rPr lang="en-US" sz="1600" dirty="0"/>
              <a:t>// </a:t>
            </a:r>
            <a:r>
              <a:rPr lang="en-US" sz="1600" dirty="0" err="1"/>
              <a:t>Vérifier</a:t>
            </a:r>
            <a:r>
              <a:rPr lang="en-US" sz="1600" dirty="0"/>
              <a:t> la </a:t>
            </a:r>
            <a:r>
              <a:rPr lang="en-US" sz="1600" dirty="0" err="1"/>
              <a:t>connexion</a:t>
            </a:r>
            <a:endParaRPr lang="en-US" sz="1600" dirty="0"/>
          </a:p>
          <a:p>
            <a:r>
              <a:rPr lang="en-US" sz="1600" dirty="0"/>
              <a:t>if (!$link) {</a:t>
            </a:r>
          </a:p>
          <a:p>
            <a:r>
              <a:rPr lang="en-US" sz="1600" dirty="0"/>
              <a:t>    die("La </a:t>
            </a:r>
            <a:r>
              <a:rPr lang="en-US" sz="1600" dirty="0" err="1"/>
              <a:t>connexion</a:t>
            </a:r>
            <a:r>
              <a:rPr lang="en-US" sz="1600" dirty="0"/>
              <a:t> a </a:t>
            </a:r>
            <a:r>
              <a:rPr lang="en-US" sz="1600" dirty="0" err="1"/>
              <a:t>échoué</a:t>
            </a:r>
            <a:r>
              <a:rPr lang="en-US" sz="1600" dirty="0"/>
              <a:t> : " . </a:t>
            </a:r>
            <a:r>
              <a:rPr lang="en-US" sz="1600" b="1" dirty="0" err="1"/>
              <a:t>mysqli_connect_error</a:t>
            </a:r>
            <a:r>
              <a:rPr lang="en-US" sz="1600" dirty="0"/>
              <a:t>());</a:t>
            </a:r>
          </a:p>
          <a:p>
            <a:r>
              <a:rPr lang="en-US" sz="1600" dirty="0"/>
              <a:t>}</a:t>
            </a:r>
          </a:p>
          <a:p>
            <a:r>
              <a:rPr lang="en-US" sz="1600" dirty="0"/>
              <a:t>// </a:t>
            </a:r>
            <a:r>
              <a:rPr lang="en-US" sz="1600" dirty="0" err="1"/>
              <a:t>Utiliser</a:t>
            </a:r>
            <a:r>
              <a:rPr lang="en-US" sz="1600" dirty="0"/>
              <a:t> la </a:t>
            </a:r>
            <a:r>
              <a:rPr lang="en-US" sz="1600" dirty="0" err="1"/>
              <a:t>connexion</a:t>
            </a:r>
            <a:r>
              <a:rPr lang="en-US" sz="1600" dirty="0"/>
              <a:t>...</a:t>
            </a:r>
          </a:p>
          <a:p>
            <a:endParaRPr lang="en-US" sz="1600" dirty="0"/>
          </a:p>
          <a:p>
            <a:r>
              <a:rPr lang="en-US" sz="1600" dirty="0"/>
              <a:t>// </a:t>
            </a:r>
            <a:r>
              <a:rPr lang="en-US" sz="1600" dirty="0" err="1"/>
              <a:t>Fermer</a:t>
            </a:r>
            <a:r>
              <a:rPr lang="en-US" sz="1600" dirty="0"/>
              <a:t> la </a:t>
            </a:r>
            <a:r>
              <a:rPr lang="en-US" sz="1600" dirty="0" err="1"/>
              <a:t>connexion</a:t>
            </a:r>
            <a:endParaRPr lang="en-US" sz="1600" dirty="0"/>
          </a:p>
          <a:p>
            <a:r>
              <a:rPr lang="en-US" sz="1600" dirty="0"/>
              <a:t>if (</a:t>
            </a:r>
            <a:r>
              <a:rPr lang="en-US" sz="1600" b="1" dirty="0" err="1"/>
              <a:t>mysqli_close</a:t>
            </a:r>
            <a:r>
              <a:rPr lang="en-US" sz="1600" dirty="0"/>
              <a:t>($link)) {</a:t>
            </a:r>
          </a:p>
          <a:p>
            <a:r>
              <a:rPr lang="en-US" sz="1600" dirty="0"/>
              <a:t>    echo "La </a:t>
            </a:r>
            <a:r>
              <a:rPr lang="en-US" sz="1600" dirty="0" err="1"/>
              <a:t>connexion</a:t>
            </a:r>
            <a:r>
              <a:rPr lang="en-US" sz="1600" dirty="0"/>
              <a:t> a </a:t>
            </a:r>
            <a:r>
              <a:rPr lang="en-US" sz="1600" dirty="0" err="1"/>
              <a:t>été</a:t>
            </a:r>
            <a:r>
              <a:rPr lang="en-US" sz="1600" dirty="0"/>
              <a:t> fermée avec succès.";</a:t>
            </a:r>
          </a:p>
          <a:p>
            <a:r>
              <a:rPr lang="en-US" sz="1600" dirty="0"/>
              <a:t>} else {</a:t>
            </a:r>
          </a:p>
          <a:p>
            <a:r>
              <a:rPr lang="en-US" sz="1600" dirty="0"/>
              <a:t>    echo "La fermeture de la </a:t>
            </a:r>
            <a:r>
              <a:rPr lang="en-US" sz="1600" dirty="0" err="1"/>
              <a:t>connexion</a:t>
            </a:r>
            <a:r>
              <a:rPr lang="en-US" sz="1600" dirty="0"/>
              <a:t> a </a:t>
            </a:r>
            <a:r>
              <a:rPr lang="en-US" sz="1600" dirty="0" err="1"/>
              <a:t>échoué</a:t>
            </a:r>
            <a:r>
              <a:rPr lang="en-US" sz="1600" dirty="0"/>
              <a:t>.";</a:t>
            </a:r>
          </a:p>
          <a:p>
            <a:r>
              <a:rPr lang="en-US" sz="1600" dirty="0"/>
              <a:t>}</a:t>
            </a:r>
          </a:p>
        </p:txBody>
      </p:sp>
    </p:spTree>
    <p:extLst>
      <p:ext uri="{BB962C8B-B14F-4D97-AF65-F5344CB8AC3E}">
        <p14:creationId xmlns:p14="http://schemas.microsoft.com/office/powerpoint/2010/main" val="291586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0939-D820-A0CD-4681-A10B28F0909E}"/>
              </a:ext>
            </a:extLst>
          </p:cNvPr>
          <p:cNvSpPr>
            <a:spLocks noGrp="1"/>
          </p:cNvSpPr>
          <p:nvPr>
            <p:ph type="title"/>
          </p:nvPr>
        </p:nvSpPr>
        <p:spPr>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fr-FR" dirty="0"/>
              <a:t>Vérifier le fonctionnement de MySQL Server dans WampServer et accéder à phpMyAdmin.</a:t>
            </a:r>
            <a:endParaRPr lang="en-US" dirty="0"/>
          </a:p>
        </p:txBody>
      </p:sp>
      <p:sp>
        <p:nvSpPr>
          <p:cNvPr id="3" name="Content Placeholder 2">
            <a:extLst>
              <a:ext uri="{FF2B5EF4-FFF2-40B4-BE49-F238E27FC236}">
                <a16:creationId xmlns:a16="http://schemas.microsoft.com/office/drawing/2014/main" id="{4C607AFE-07CF-B95D-365D-C265A4EBAFDD}"/>
              </a:ext>
            </a:extLst>
          </p:cNvPr>
          <p:cNvSpPr>
            <a:spLocks noGrp="1"/>
          </p:cNvSpPr>
          <p:nvPr>
            <p:ph idx="1"/>
          </p:nvPr>
        </p:nvSpPr>
        <p:spPr/>
        <p:txBody>
          <a:bodyPr>
            <a:normAutofit/>
          </a:bodyPr>
          <a:lstStyle/>
          <a:p>
            <a:r>
              <a:rPr lang="fr-FR" dirty="0"/>
              <a:t>Assurez-vous que WampServer est en cours d'exécution.</a:t>
            </a:r>
          </a:p>
          <a:p>
            <a:r>
              <a:rPr lang="fr-FR" dirty="0"/>
              <a:t>Ouvrez un navigateur web et accédez à phpMyAdmin en tapant l'URL appropriée dans la barre d'adresse (généralement http://localhost/phpmyadmin/).</a:t>
            </a:r>
          </a:p>
          <a:p>
            <a:r>
              <a:rPr lang="fr-FR" dirty="0"/>
              <a:t>Connectez-vous à phpMyAdmin en utilisant les identifiants par défaut (généralement "root" pour le nom d'utilisateur et aucun mot de passe).</a:t>
            </a:r>
          </a:p>
          <a:p>
            <a:r>
              <a:rPr lang="fr-FR" dirty="0"/>
              <a:t>Créez une nouvelle base de données.</a:t>
            </a:r>
            <a:endParaRPr lang="en-US" dirty="0"/>
          </a:p>
        </p:txBody>
      </p:sp>
    </p:spTree>
    <p:extLst>
      <p:ext uri="{BB962C8B-B14F-4D97-AF65-F5344CB8AC3E}">
        <p14:creationId xmlns:p14="http://schemas.microsoft.com/office/powerpoint/2010/main" val="313240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F3C3-3FD7-AF6E-4D28-AEDA49FFAF3C}"/>
              </a:ext>
            </a:extLst>
          </p:cNvPr>
          <p:cNvSpPr>
            <a:spLocks noGrp="1"/>
          </p:cNvSpPr>
          <p:nvPr>
            <p:ph type="title"/>
          </p:nvPr>
        </p:nvSpPr>
        <p:spPr>
          <a:xfrm>
            <a:off x="497174" y="-391390"/>
            <a:ext cx="10018713" cy="1752599"/>
          </a:xfrm>
        </p:spPr>
        <p:txBody>
          <a:bodyPr/>
          <a:lstStyle/>
          <a:p>
            <a:r>
              <a:rPr lang="en-US" dirty="0"/>
              <a:t>Application</a:t>
            </a:r>
          </a:p>
        </p:txBody>
      </p:sp>
      <p:sp>
        <p:nvSpPr>
          <p:cNvPr id="3" name="Content Placeholder 2">
            <a:extLst>
              <a:ext uri="{FF2B5EF4-FFF2-40B4-BE49-F238E27FC236}">
                <a16:creationId xmlns:a16="http://schemas.microsoft.com/office/drawing/2014/main" id="{F5294337-0A6D-8BA3-CC44-C8D3089E1521}"/>
              </a:ext>
            </a:extLst>
          </p:cNvPr>
          <p:cNvSpPr>
            <a:spLocks noGrp="1"/>
          </p:cNvSpPr>
          <p:nvPr>
            <p:ph idx="1"/>
          </p:nvPr>
        </p:nvSpPr>
        <p:spPr>
          <a:xfrm>
            <a:off x="1286882" y="1669472"/>
            <a:ext cx="4563200" cy="3827319"/>
          </a:xfrm>
        </p:spPr>
        <p:txBody>
          <a:bodyPr>
            <a:normAutofit fontScale="85000" lnSpcReduction="20000"/>
          </a:bodyPr>
          <a:lstStyle/>
          <a:p>
            <a:pPr>
              <a:lnSpc>
                <a:spcPct val="120000"/>
              </a:lnSpc>
            </a:pPr>
            <a:r>
              <a:rPr lang="fr-FR" dirty="0"/>
              <a:t>Voici un exemple simple de code pour vérifier la connexion à une base de données MySQL en utilisant </a:t>
            </a:r>
            <a:r>
              <a:rPr lang="fr-FR" dirty="0" err="1"/>
              <a:t>MySQLi</a:t>
            </a:r>
            <a:r>
              <a:rPr lang="fr-FR" dirty="0"/>
              <a:t> en PHP.</a:t>
            </a:r>
          </a:p>
          <a:p>
            <a:pPr>
              <a:lnSpc>
                <a:spcPct val="120000"/>
              </a:lnSpc>
            </a:pPr>
            <a:r>
              <a:rPr lang="fr-FR" dirty="0"/>
              <a:t>Dans ce script, si la connexion à la base de données échoue, la fonction die() est appelée avec le message d'erreur approprié, et le script s'arrête. Si la connexion réussit, le script affiche un message indiquant que la connexion à la base de données MySQL a réussi.</a:t>
            </a:r>
            <a:endParaRPr lang="en-US" dirty="0"/>
          </a:p>
        </p:txBody>
      </p:sp>
      <p:sp>
        <p:nvSpPr>
          <p:cNvPr id="7" name="TextBox 6">
            <a:extLst>
              <a:ext uri="{FF2B5EF4-FFF2-40B4-BE49-F238E27FC236}">
                <a16:creationId xmlns:a16="http://schemas.microsoft.com/office/drawing/2014/main" id="{32815D2D-A842-AC45-6C6F-0C88C0E631ED}"/>
              </a:ext>
            </a:extLst>
          </p:cNvPr>
          <p:cNvSpPr txBox="1"/>
          <p:nvPr/>
        </p:nvSpPr>
        <p:spPr>
          <a:xfrm>
            <a:off x="5966980" y="948690"/>
            <a:ext cx="6094268"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&lt;?</a:t>
            </a:r>
            <a:r>
              <a:rPr lang="en-US" dirty="0" err="1"/>
              <a:t>php</a:t>
            </a:r>
            <a:endParaRPr lang="en-US" dirty="0"/>
          </a:p>
          <a:p>
            <a:r>
              <a:rPr lang="en-US" dirty="0"/>
              <a:t>$</a:t>
            </a:r>
            <a:r>
              <a:rPr lang="en-US" dirty="0" err="1"/>
              <a:t>servername</a:t>
            </a:r>
            <a:r>
              <a:rPr lang="en-US" dirty="0"/>
              <a:t> = "localhost"; // Nom du </a:t>
            </a:r>
            <a:r>
              <a:rPr lang="en-US" dirty="0" err="1"/>
              <a:t>serveur</a:t>
            </a:r>
            <a:endParaRPr lang="en-US" dirty="0"/>
          </a:p>
          <a:p>
            <a:r>
              <a:rPr lang="en-US" dirty="0"/>
              <a:t>$username = “root"; // Nom </a:t>
            </a:r>
            <a:r>
              <a:rPr lang="en-US" dirty="0" err="1"/>
              <a:t>d'utilisateur</a:t>
            </a:r>
            <a:r>
              <a:rPr lang="en-US" dirty="0"/>
              <a:t> MySQL</a:t>
            </a:r>
          </a:p>
          <a:p>
            <a:r>
              <a:rPr lang="en-US" dirty="0"/>
              <a:t>$password = ""; // Mot de passe MySQL</a:t>
            </a:r>
          </a:p>
          <a:p>
            <a:r>
              <a:rPr lang="en-US" dirty="0"/>
              <a:t>$database = "</a:t>
            </a:r>
            <a:r>
              <a:rPr lang="en-US" dirty="0" err="1"/>
              <a:t>nom_base_de_données</a:t>
            </a:r>
            <a:r>
              <a:rPr lang="en-US" dirty="0"/>
              <a:t>"; // Nom de la base de données</a:t>
            </a:r>
          </a:p>
          <a:p>
            <a:endParaRPr lang="en-US" dirty="0"/>
          </a:p>
          <a:p>
            <a:r>
              <a:rPr lang="en-US" dirty="0"/>
              <a:t>// </a:t>
            </a:r>
            <a:r>
              <a:rPr lang="en-US" dirty="0" err="1"/>
              <a:t>Créer</a:t>
            </a:r>
            <a:r>
              <a:rPr lang="en-US" dirty="0"/>
              <a:t> </a:t>
            </a:r>
            <a:r>
              <a:rPr lang="en-US" dirty="0" err="1"/>
              <a:t>une</a:t>
            </a:r>
            <a:r>
              <a:rPr lang="en-US" dirty="0"/>
              <a:t> </a:t>
            </a:r>
            <a:r>
              <a:rPr lang="en-US" dirty="0" err="1"/>
              <a:t>connexion</a:t>
            </a:r>
            <a:endParaRPr lang="en-US" dirty="0"/>
          </a:p>
          <a:p>
            <a:r>
              <a:rPr lang="en-US" dirty="0"/>
              <a:t>$conn = new </a:t>
            </a:r>
            <a:r>
              <a:rPr lang="en-US" dirty="0" err="1"/>
              <a:t>mysqli</a:t>
            </a:r>
            <a:r>
              <a:rPr lang="en-US" dirty="0"/>
              <a:t>($</a:t>
            </a:r>
            <a:r>
              <a:rPr lang="en-US" dirty="0" err="1"/>
              <a:t>servername</a:t>
            </a:r>
            <a:r>
              <a:rPr lang="en-US" dirty="0"/>
              <a:t>, $username, $password, $database);</a:t>
            </a:r>
          </a:p>
          <a:p>
            <a:endParaRPr lang="en-US" dirty="0"/>
          </a:p>
          <a:p>
            <a:r>
              <a:rPr lang="en-US" dirty="0"/>
              <a:t>// </a:t>
            </a:r>
            <a:r>
              <a:rPr lang="en-US" dirty="0" err="1"/>
              <a:t>Vérifier</a:t>
            </a:r>
            <a:r>
              <a:rPr lang="en-US" dirty="0"/>
              <a:t> la </a:t>
            </a:r>
            <a:r>
              <a:rPr lang="en-US" dirty="0" err="1"/>
              <a:t>connexion</a:t>
            </a:r>
            <a:endParaRPr lang="en-US" dirty="0"/>
          </a:p>
          <a:p>
            <a:r>
              <a:rPr lang="en-US" dirty="0"/>
              <a:t>if ($conn-&gt;</a:t>
            </a:r>
            <a:r>
              <a:rPr lang="en-US" dirty="0" err="1"/>
              <a:t>connect_error</a:t>
            </a:r>
            <a:r>
              <a:rPr lang="en-US" dirty="0"/>
              <a:t>) {</a:t>
            </a:r>
          </a:p>
          <a:p>
            <a:r>
              <a:rPr lang="en-US" dirty="0"/>
              <a:t>    die("La </a:t>
            </a:r>
            <a:r>
              <a:rPr lang="en-US" dirty="0" err="1"/>
              <a:t>connexion</a:t>
            </a:r>
            <a:r>
              <a:rPr lang="en-US" dirty="0"/>
              <a:t> a </a:t>
            </a:r>
            <a:r>
              <a:rPr lang="en-US" dirty="0" err="1"/>
              <a:t>échoué</a:t>
            </a:r>
            <a:r>
              <a:rPr lang="en-US" dirty="0"/>
              <a:t> : " . $conn-&gt;</a:t>
            </a:r>
            <a:r>
              <a:rPr lang="en-US" dirty="0" err="1"/>
              <a:t>connect_error</a:t>
            </a:r>
            <a:r>
              <a:rPr lang="en-US" dirty="0"/>
              <a:t>);</a:t>
            </a:r>
          </a:p>
          <a:p>
            <a:r>
              <a:rPr lang="en-US" dirty="0"/>
              <a:t>} else {</a:t>
            </a:r>
          </a:p>
          <a:p>
            <a:r>
              <a:rPr lang="en-US" dirty="0"/>
              <a:t>    echo "</a:t>
            </a:r>
            <a:r>
              <a:rPr lang="en-US" dirty="0" err="1"/>
              <a:t>Connexion</a:t>
            </a:r>
            <a:r>
              <a:rPr lang="en-US" dirty="0"/>
              <a:t> </a:t>
            </a:r>
            <a:r>
              <a:rPr lang="en-US" dirty="0" err="1"/>
              <a:t>réussie</a:t>
            </a:r>
            <a:r>
              <a:rPr lang="en-US" dirty="0"/>
              <a:t> à la base de données MySQL";</a:t>
            </a:r>
          </a:p>
          <a:p>
            <a:r>
              <a:rPr lang="en-US" dirty="0"/>
              <a:t>}</a:t>
            </a:r>
          </a:p>
          <a:p>
            <a:endParaRPr lang="en-US" dirty="0"/>
          </a:p>
          <a:p>
            <a:r>
              <a:rPr lang="en-US" dirty="0"/>
              <a:t>// </a:t>
            </a:r>
            <a:r>
              <a:rPr lang="en-US" dirty="0" err="1"/>
              <a:t>Fermer</a:t>
            </a:r>
            <a:r>
              <a:rPr lang="en-US" dirty="0"/>
              <a:t> la </a:t>
            </a:r>
            <a:r>
              <a:rPr lang="en-US" dirty="0" err="1"/>
              <a:t>connexion</a:t>
            </a:r>
            <a:endParaRPr lang="en-US" dirty="0"/>
          </a:p>
          <a:p>
            <a:r>
              <a:rPr lang="en-US" dirty="0"/>
              <a:t>$conn-&gt;close();</a:t>
            </a:r>
          </a:p>
          <a:p>
            <a:r>
              <a:rPr lang="en-US" dirty="0"/>
              <a:t>?&gt;</a:t>
            </a:r>
          </a:p>
        </p:txBody>
      </p:sp>
    </p:spTree>
    <p:extLst>
      <p:ext uri="{BB962C8B-B14F-4D97-AF65-F5344CB8AC3E}">
        <p14:creationId xmlns:p14="http://schemas.microsoft.com/office/powerpoint/2010/main" val="3028417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4BDA-0EA9-E247-D584-A7446FEF7D41}"/>
              </a:ext>
            </a:extLst>
          </p:cNvPr>
          <p:cNvSpPr>
            <a:spLocks noGrp="1"/>
          </p:cNvSpPr>
          <p:nvPr>
            <p:ph type="title"/>
          </p:nvPr>
        </p:nvSpPr>
        <p:spPr>
          <a:xfrm>
            <a:off x="1484309" y="0"/>
            <a:ext cx="10018713" cy="1752599"/>
          </a:xfrm>
        </p:spPr>
        <p:txBody>
          <a:bodyPr>
            <a:normAutofit/>
          </a:bodyPr>
          <a:lstStyle/>
          <a:p>
            <a:r>
              <a:rPr lang="en-US" dirty="0"/>
              <a:t>PHP Data Objects (PDO) MySQL driver extension</a:t>
            </a:r>
          </a:p>
        </p:txBody>
      </p:sp>
      <p:sp>
        <p:nvSpPr>
          <p:cNvPr id="3" name="Content Placeholder 2">
            <a:extLst>
              <a:ext uri="{FF2B5EF4-FFF2-40B4-BE49-F238E27FC236}">
                <a16:creationId xmlns:a16="http://schemas.microsoft.com/office/drawing/2014/main" id="{E12FC78F-67C9-C3B6-01AE-8A041350E015}"/>
              </a:ext>
            </a:extLst>
          </p:cNvPr>
          <p:cNvSpPr>
            <a:spLocks noGrp="1"/>
          </p:cNvSpPr>
          <p:nvPr>
            <p:ph idx="1"/>
          </p:nvPr>
        </p:nvSpPr>
        <p:spPr>
          <a:xfrm>
            <a:off x="1484309" y="2095499"/>
            <a:ext cx="10018713" cy="3124201"/>
          </a:xfrm>
        </p:spPr>
        <p:txBody>
          <a:bodyPr/>
          <a:lstStyle/>
          <a:p>
            <a:r>
              <a:rPr lang="fr-FR" dirty="0"/>
              <a:t>PDO_MYSQL est un pilote qui implémente l'interface de PHP Data </a:t>
            </a:r>
            <a:r>
              <a:rPr lang="fr-FR" dirty="0" err="1"/>
              <a:t>Objects</a:t>
            </a:r>
            <a:r>
              <a:rPr lang="fr-FR" dirty="0"/>
              <a:t> (PDO). Cette interface permet à PHP de travailler avec différentes bases de données en utilisant un langage commun. C'est comme une langue universelle que PHP utilise pour interagir avec toutes sortes de bases de données, y compris MySQL. </a:t>
            </a:r>
            <a:endParaRPr lang="en-US" dirty="0"/>
          </a:p>
        </p:txBody>
      </p:sp>
    </p:spTree>
    <p:extLst>
      <p:ext uri="{BB962C8B-B14F-4D97-AF65-F5344CB8AC3E}">
        <p14:creationId xmlns:p14="http://schemas.microsoft.com/office/powerpoint/2010/main" val="3529651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467780" y="-186180"/>
            <a:ext cx="10523329" cy="1752599"/>
          </a:xfrm>
        </p:spPr>
        <p:txBody>
          <a:bodyPr/>
          <a:lstStyle/>
          <a:p>
            <a:r>
              <a:rPr lang="en-US" sz="4000" dirty="0">
                <a:latin typeface="Times New Roman"/>
                <a:cs typeface="Times New Roman"/>
              </a:rPr>
              <a:t>Connexion</a:t>
            </a:r>
            <a:r>
              <a:rPr lang="en-US" sz="4000" spc="-55" dirty="0">
                <a:latin typeface="Times New Roman"/>
                <a:cs typeface="Times New Roman"/>
              </a:rPr>
              <a:t> </a:t>
            </a:r>
            <a:r>
              <a:rPr lang="en-US" sz="4000" dirty="0">
                <a:latin typeface="Times New Roman"/>
                <a:cs typeface="Times New Roman"/>
              </a:rPr>
              <a:t>au</a:t>
            </a:r>
            <a:r>
              <a:rPr lang="en-US" sz="4000" spc="-40" dirty="0">
                <a:latin typeface="Times New Roman"/>
                <a:cs typeface="Times New Roman"/>
              </a:rPr>
              <a:t> </a:t>
            </a:r>
            <a:r>
              <a:rPr lang="en-US" sz="4000" dirty="0" err="1">
                <a:latin typeface="Times New Roman"/>
                <a:cs typeface="Times New Roman"/>
              </a:rPr>
              <a:t>serveur</a:t>
            </a:r>
            <a:r>
              <a:rPr lang="en-US" sz="4000" spc="-60" dirty="0">
                <a:latin typeface="Times New Roman"/>
                <a:cs typeface="Times New Roman"/>
              </a:rPr>
              <a:t> </a:t>
            </a:r>
            <a:r>
              <a:rPr lang="en-US" sz="4000" spc="-10" dirty="0">
                <a:latin typeface="Times New Roman"/>
                <a:cs typeface="Times New Roman"/>
              </a:rPr>
              <a:t>MySQL via </a:t>
            </a:r>
            <a:r>
              <a:rPr lang="en-US" sz="4000" spc="-10" dirty="0" err="1">
                <a:latin typeface="Times New Roman"/>
                <a:cs typeface="Times New Roman"/>
              </a:rPr>
              <a:t>PDO_MySQL</a:t>
            </a:r>
            <a:endParaRPr lang="en-US" dirty="0"/>
          </a:p>
        </p:txBody>
      </p:sp>
      <p:sp>
        <p:nvSpPr>
          <p:cNvPr id="3" name="Content Placeholder 2">
            <a:extLst>
              <a:ext uri="{FF2B5EF4-FFF2-40B4-BE49-F238E27FC236}">
                <a16:creationId xmlns:a16="http://schemas.microsoft.com/office/drawing/2014/main" id="{509A42CB-6ADF-5D00-F839-8C7B663481A6}"/>
              </a:ext>
            </a:extLst>
          </p:cNvPr>
          <p:cNvSpPr>
            <a:spLocks noGrp="1"/>
          </p:cNvSpPr>
          <p:nvPr>
            <p:ph idx="1"/>
          </p:nvPr>
        </p:nvSpPr>
        <p:spPr>
          <a:xfrm>
            <a:off x="1682273" y="1234912"/>
            <a:ext cx="10018713" cy="4864552"/>
          </a:xfrm>
        </p:spPr>
        <p:txBody>
          <a:bodyPr>
            <a:normAutofit fontScale="85000" lnSpcReduction="10000"/>
          </a:bodyPr>
          <a:lstStyle/>
          <a:p>
            <a:r>
              <a:rPr lang="fr-FR" dirty="0"/>
              <a:t>La syntaxe de base pour la fonction de connexion avec </a:t>
            </a:r>
            <a:r>
              <a:rPr lang="fr-FR" dirty="0" err="1"/>
              <a:t>PDO_MySQL</a:t>
            </a:r>
            <a:r>
              <a:rPr lang="fr-FR" dirty="0"/>
              <a:t> est la suivante :</a:t>
            </a:r>
            <a:r>
              <a:rPr lang="en-US" dirty="0"/>
              <a:t>				</a:t>
            </a:r>
          </a:p>
          <a:p>
            <a:pPr marL="0" indent="0">
              <a:buNone/>
            </a:pPr>
            <a:r>
              <a:rPr lang="fr-FR" b="1" dirty="0">
                <a:solidFill>
                  <a:srgbClr val="C00000"/>
                </a:solidFill>
              </a:rPr>
              <a:t>				new PDO(</a:t>
            </a:r>
            <a:r>
              <a:rPr lang="fr-FR" b="1" dirty="0" err="1">
                <a:solidFill>
                  <a:srgbClr val="C00000"/>
                </a:solidFill>
              </a:rPr>
              <a:t>dsn</a:t>
            </a:r>
            <a:r>
              <a:rPr lang="fr-FR" b="1" dirty="0">
                <a:solidFill>
                  <a:srgbClr val="C00000"/>
                </a:solidFill>
              </a:rPr>
              <a:t>, utilisateur, </a:t>
            </a:r>
            <a:r>
              <a:rPr lang="fr-FR" b="1" dirty="0" err="1">
                <a:solidFill>
                  <a:srgbClr val="C00000"/>
                </a:solidFill>
              </a:rPr>
              <a:t>mot_de_passe</a:t>
            </a:r>
            <a:r>
              <a:rPr lang="fr-FR" b="1" dirty="0">
                <a:solidFill>
                  <a:srgbClr val="C00000"/>
                </a:solidFill>
              </a:rPr>
              <a:t>, options);</a:t>
            </a:r>
          </a:p>
          <a:p>
            <a:r>
              <a:rPr lang="fr-FR" dirty="0"/>
              <a:t>Paramètres :</a:t>
            </a:r>
          </a:p>
          <a:p>
            <a:pPr marL="457200" lvl="1" indent="0">
              <a:buNone/>
            </a:pPr>
            <a:r>
              <a:rPr lang="fr-FR" b="1" dirty="0" err="1"/>
              <a:t>dsn</a:t>
            </a:r>
            <a:r>
              <a:rPr lang="fr-FR" b="1" dirty="0"/>
              <a:t> : </a:t>
            </a:r>
            <a:r>
              <a:rPr lang="fr-FR" dirty="0"/>
              <a:t>Chaîne de connexion contenant les informations nécessaires pour se connecter au serveur MySQL. Elle comprend généralement les informations suivantes : Type de serveur (</a:t>
            </a:r>
            <a:r>
              <a:rPr lang="fr-FR" dirty="0" err="1"/>
              <a:t>mysql</a:t>
            </a:r>
            <a:r>
              <a:rPr lang="fr-FR" dirty="0"/>
              <a:t>); Hôte ou adresse IP du serveur MySQL; Nom de la base de données.</a:t>
            </a:r>
          </a:p>
          <a:p>
            <a:pPr marL="457200" lvl="1" indent="0">
              <a:buNone/>
            </a:pPr>
            <a:r>
              <a:rPr lang="fr-FR" b="1" dirty="0"/>
              <a:t>utilisateur : </a:t>
            </a:r>
            <a:r>
              <a:rPr lang="fr-FR" dirty="0"/>
              <a:t>Nom d'utilisateur MySQL utilisé pour se connecter au serveur.</a:t>
            </a:r>
          </a:p>
          <a:p>
            <a:pPr marL="457200" lvl="1" indent="0">
              <a:buNone/>
            </a:pPr>
            <a:r>
              <a:rPr lang="fr-FR" b="1" dirty="0" err="1"/>
              <a:t>mot_de_passe</a:t>
            </a:r>
            <a:r>
              <a:rPr lang="fr-FR" b="1" dirty="0"/>
              <a:t> : </a:t>
            </a:r>
            <a:r>
              <a:rPr lang="fr-FR" dirty="0"/>
              <a:t>Mot de passe associé à l'utilisateur MySQL.</a:t>
            </a:r>
          </a:p>
          <a:p>
            <a:pPr marL="457200" lvl="1" indent="0">
              <a:buNone/>
            </a:pPr>
            <a:r>
              <a:rPr lang="fr-FR" b="1" dirty="0"/>
              <a:t>options (facultatif) : </a:t>
            </a:r>
            <a:r>
              <a:rPr lang="fr-FR" dirty="0"/>
              <a:t>Tableau associatif contenant des options de configuration pour PDO. Par exemple, vous pouvez configurer le mode d'affichage des erreurs ou le mode de récupération des données.</a:t>
            </a:r>
          </a:p>
          <a:p>
            <a:pPr algn="just">
              <a:lnSpc>
                <a:spcPct val="120000"/>
              </a:lnSpc>
            </a:pPr>
            <a:r>
              <a:rPr lang="fr-FR" dirty="0"/>
              <a:t>La fonction de connexion retourne un objet PDO représentant la connexion à la base de données. Cet objet PDO est utilisé pour exécuter des requêtes SQL et interagir avec la base de données.</a:t>
            </a:r>
          </a:p>
        </p:txBody>
      </p:sp>
    </p:spTree>
    <p:extLst>
      <p:ext uri="{BB962C8B-B14F-4D97-AF65-F5344CB8AC3E}">
        <p14:creationId xmlns:p14="http://schemas.microsoft.com/office/powerpoint/2010/main" val="3026113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467780" y="-186180"/>
            <a:ext cx="10523329" cy="1752599"/>
          </a:xfrm>
        </p:spPr>
        <p:txBody>
          <a:bodyPr/>
          <a:lstStyle/>
          <a:p>
            <a:r>
              <a:rPr lang="en-US" sz="4000" dirty="0">
                <a:latin typeface="Times New Roman"/>
                <a:cs typeface="Times New Roman"/>
              </a:rPr>
              <a:t>Connexion</a:t>
            </a:r>
            <a:r>
              <a:rPr lang="en-US" sz="4000" spc="-55" dirty="0">
                <a:latin typeface="Times New Roman"/>
                <a:cs typeface="Times New Roman"/>
              </a:rPr>
              <a:t> </a:t>
            </a:r>
            <a:r>
              <a:rPr lang="en-US" sz="4000" dirty="0">
                <a:latin typeface="Times New Roman"/>
                <a:cs typeface="Times New Roman"/>
              </a:rPr>
              <a:t>au</a:t>
            </a:r>
            <a:r>
              <a:rPr lang="en-US" sz="4000" spc="-40" dirty="0">
                <a:latin typeface="Times New Roman"/>
                <a:cs typeface="Times New Roman"/>
              </a:rPr>
              <a:t> </a:t>
            </a:r>
            <a:r>
              <a:rPr lang="en-US" sz="4000" dirty="0" err="1">
                <a:latin typeface="Times New Roman"/>
                <a:cs typeface="Times New Roman"/>
              </a:rPr>
              <a:t>serveur</a:t>
            </a:r>
            <a:r>
              <a:rPr lang="en-US" sz="4000" spc="-60" dirty="0">
                <a:latin typeface="Times New Roman"/>
                <a:cs typeface="Times New Roman"/>
              </a:rPr>
              <a:t> </a:t>
            </a:r>
            <a:r>
              <a:rPr lang="en-US" sz="4000" spc="-10" dirty="0">
                <a:latin typeface="Times New Roman"/>
                <a:cs typeface="Times New Roman"/>
              </a:rPr>
              <a:t>MySQL via </a:t>
            </a:r>
            <a:r>
              <a:rPr lang="en-US" sz="4000" spc="-10" dirty="0" err="1">
                <a:latin typeface="Times New Roman"/>
                <a:cs typeface="Times New Roman"/>
              </a:rPr>
              <a:t>PDO_MySQL</a:t>
            </a:r>
            <a:endParaRPr lang="en-US" dirty="0"/>
          </a:p>
        </p:txBody>
      </p:sp>
      <p:sp>
        <p:nvSpPr>
          <p:cNvPr id="3" name="Content Placeholder 2">
            <a:extLst>
              <a:ext uri="{FF2B5EF4-FFF2-40B4-BE49-F238E27FC236}">
                <a16:creationId xmlns:a16="http://schemas.microsoft.com/office/drawing/2014/main" id="{509A42CB-6ADF-5D00-F839-8C7B663481A6}"/>
              </a:ext>
            </a:extLst>
          </p:cNvPr>
          <p:cNvSpPr>
            <a:spLocks noGrp="1"/>
          </p:cNvSpPr>
          <p:nvPr>
            <p:ph idx="1"/>
          </p:nvPr>
        </p:nvSpPr>
        <p:spPr>
          <a:xfrm>
            <a:off x="1345831" y="1234912"/>
            <a:ext cx="4371910" cy="5355312"/>
          </a:xfrm>
        </p:spPr>
        <p:txBody>
          <a:bodyPr>
            <a:normAutofit fontScale="70000" lnSpcReduction="20000"/>
          </a:bodyPr>
          <a:lstStyle/>
          <a:p>
            <a:pPr>
              <a:buFont typeface="Wingdings" panose="05000000000000000000" pitchFamily="2" charset="2"/>
              <a:buChar char="q"/>
            </a:pPr>
            <a:r>
              <a:rPr lang="en-US" dirty="0" err="1"/>
              <a:t>Exemple</a:t>
            </a:r>
            <a:r>
              <a:rPr lang="en-US" dirty="0"/>
              <a:t> : </a:t>
            </a:r>
          </a:p>
          <a:p>
            <a:pPr marL="0" indent="0">
              <a:buNone/>
            </a:pPr>
            <a:r>
              <a:rPr lang="fr-FR" b="1" dirty="0" err="1"/>
              <a:t>dsn</a:t>
            </a:r>
            <a:r>
              <a:rPr lang="fr-FR" b="1" dirty="0"/>
              <a:t> </a:t>
            </a:r>
            <a:r>
              <a:rPr lang="fr-FR" dirty="0"/>
              <a:t>contient la chaîne de connexion avec les informations sur l'hôte (localhost), le type de serveur (</a:t>
            </a:r>
            <a:r>
              <a:rPr lang="fr-FR" dirty="0" err="1"/>
              <a:t>mysql</a:t>
            </a:r>
            <a:r>
              <a:rPr lang="fr-FR" dirty="0"/>
              <a:t>) et le nom de la base de données (</a:t>
            </a:r>
            <a:r>
              <a:rPr lang="fr-FR" dirty="0" err="1"/>
              <a:t>ma_base_de_donnees</a:t>
            </a:r>
            <a:r>
              <a:rPr lang="fr-FR" dirty="0"/>
              <a:t>).</a:t>
            </a:r>
          </a:p>
          <a:p>
            <a:pPr marL="0" indent="0">
              <a:buNone/>
            </a:pPr>
            <a:r>
              <a:rPr lang="fr-FR" b="1" dirty="0"/>
              <a:t>utilisateur</a:t>
            </a:r>
            <a:r>
              <a:rPr lang="fr-FR" dirty="0"/>
              <a:t> contient le nom d'utilisateur MySQL (</a:t>
            </a:r>
            <a:r>
              <a:rPr lang="fr-FR" dirty="0" err="1"/>
              <a:t>mon_utilisateur</a:t>
            </a:r>
            <a:r>
              <a:rPr lang="fr-FR" dirty="0"/>
              <a:t>).</a:t>
            </a:r>
          </a:p>
          <a:p>
            <a:pPr marL="0" indent="0">
              <a:buNone/>
            </a:pPr>
            <a:r>
              <a:rPr lang="fr-FR" b="1" dirty="0" err="1"/>
              <a:t>mot_de_passe</a:t>
            </a:r>
            <a:r>
              <a:rPr lang="fr-FR" b="1" dirty="0"/>
              <a:t> </a:t>
            </a:r>
            <a:r>
              <a:rPr lang="fr-FR" dirty="0"/>
              <a:t>contient le mot de passe associé à l'utilisateur MySQL (</a:t>
            </a:r>
            <a:r>
              <a:rPr lang="fr-FR" dirty="0" err="1"/>
              <a:t>mon_mot_de_passe</a:t>
            </a:r>
            <a:r>
              <a:rPr lang="fr-FR" dirty="0"/>
              <a:t>).</a:t>
            </a:r>
          </a:p>
          <a:p>
            <a:pPr>
              <a:buFont typeface="Arial" panose="020B0604020202020204" pitchFamily="34" charset="0"/>
              <a:buChar char="•"/>
            </a:pPr>
            <a:r>
              <a:rPr lang="fr-FR" dirty="0"/>
              <a:t>La fonction new PDO() est utilisée pour établir la connexion avec le serveur MySQL.</a:t>
            </a:r>
          </a:p>
          <a:p>
            <a:pPr>
              <a:buFont typeface="Arial" panose="020B0604020202020204" pitchFamily="34" charset="0"/>
              <a:buChar char="•"/>
            </a:pPr>
            <a:r>
              <a:rPr lang="fr-FR" dirty="0"/>
              <a:t>La méthode </a:t>
            </a:r>
            <a:r>
              <a:rPr lang="fr-FR" dirty="0" err="1"/>
              <a:t>setAttribute</a:t>
            </a:r>
            <a:r>
              <a:rPr lang="fr-FR" dirty="0"/>
              <a:t>() est utilisée pour configurer les options de PDO pour qu'il émette des exceptions en cas d'erreur.</a:t>
            </a:r>
          </a:p>
          <a:p>
            <a:pPr>
              <a:buFont typeface="Arial" panose="020B0604020202020204" pitchFamily="34" charset="0"/>
              <a:buChar char="•"/>
            </a:pPr>
            <a:r>
              <a:rPr lang="fr-FR" dirty="0"/>
              <a:t>En cas de succès, le message "Connexion réussie !" est affiché. Sinon, en cas d'erreur, un message d'erreur est affiché avec les détails de l'erreur</a:t>
            </a:r>
          </a:p>
        </p:txBody>
      </p:sp>
      <p:sp>
        <p:nvSpPr>
          <p:cNvPr id="8" name="TextBox 7">
            <a:extLst>
              <a:ext uri="{FF2B5EF4-FFF2-40B4-BE49-F238E27FC236}">
                <a16:creationId xmlns:a16="http://schemas.microsoft.com/office/drawing/2014/main" id="{14E8EE7B-127A-E783-BDBA-1B7607BD8767}"/>
              </a:ext>
            </a:extLst>
          </p:cNvPr>
          <p:cNvSpPr txBox="1"/>
          <p:nvPr/>
        </p:nvSpPr>
        <p:spPr>
          <a:xfrm>
            <a:off x="5839691" y="1234912"/>
            <a:ext cx="6273368"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&lt;?</a:t>
            </a:r>
            <a:r>
              <a:rPr lang="en-US" dirty="0" err="1"/>
              <a:t>php</a:t>
            </a:r>
            <a:endParaRPr lang="en-US" dirty="0"/>
          </a:p>
          <a:p>
            <a:r>
              <a:rPr lang="en-US" dirty="0"/>
              <a:t>$</a:t>
            </a:r>
            <a:r>
              <a:rPr lang="en-US" dirty="0" err="1"/>
              <a:t>dsn</a:t>
            </a:r>
            <a:r>
              <a:rPr lang="en-US" dirty="0"/>
              <a:t> = '</a:t>
            </a:r>
            <a:r>
              <a:rPr lang="en-US" dirty="0" err="1"/>
              <a:t>mysql:host</a:t>
            </a:r>
            <a:r>
              <a:rPr lang="en-US" dirty="0"/>
              <a:t>=</a:t>
            </a:r>
            <a:r>
              <a:rPr lang="en-US" dirty="0" err="1"/>
              <a:t>localhost;dbname</a:t>
            </a:r>
            <a:r>
              <a:rPr lang="en-US" dirty="0"/>
              <a:t>=</a:t>
            </a:r>
            <a:r>
              <a:rPr lang="en-US" dirty="0" err="1"/>
              <a:t>ma_base_de_donnees</a:t>
            </a:r>
            <a:r>
              <a:rPr lang="en-US" dirty="0"/>
              <a:t>';</a:t>
            </a:r>
          </a:p>
          <a:p>
            <a:r>
              <a:rPr lang="en-US" dirty="0"/>
              <a:t>$</a:t>
            </a:r>
            <a:r>
              <a:rPr lang="en-US" dirty="0" err="1"/>
              <a:t>utilisateur</a:t>
            </a:r>
            <a:r>
              <a:rPr lang="en-US" dirty="0"/>
              <a:t> = '</a:t>
            </a:r>
            <a:r>
              <a:rPr lang="en-US" dirty="0" err="1"/>
              <a:t>mon_utilisateur</a:t>
            </a:r>
            <a:r>
              <a:rPr lang="en-US" dirty="0"/>
              <a:t>';</a:t>
            </a:r>
          </a:p>
          <a:p>
            <a:r>
              <a:rPr lang="en-US" dirty="0"/>
              <a:t>$</a:t>
            </a:r>
            <a:r>
              <a:rPr lang="en-US" dirty="0" err="1"/>
              <a:t>mot_de_passe</a:t>
            </a:r>
            <a:r>
              <a:rPr lang="en-US" dirty="0"/>
              <a:t> = '</a:t>
            </a:r>
            <a:r>
              <a:rPr lang="en-US" dirty="0" err="1"/>
              <a:t>mon_mot_de_passe</a:t>
            </a:r>
            <a:r>
              <a:rPr lang="en-US" dirty="0"/>
              <a:t>';</a:t>
            </a:r>
          </a:p>
          <a:p>
            <a:endParaRPr lang="en-US" dirty="0"/>
          </a:p>
          <a:p>
            <a:r>
              <a:rPr lang="en-US" dirty="0"/>
              <a:t>try {</a:t>
            </a:r>
          </a:p>
          <a:p>
            <a:r>
              <a:rPr lang="en-US" dirty="0"/>
              <a:t>    // </a:t>
            </a:r>
            <a:r>
              <a:rPr lang="en-US" dirty="0" err="1"/>
              <a:t>Connexion</a:t>
            </a:r>
            <a:r>
              <a:rPr lang="en-US" dirty="0"/>
              <a:t> à la base de données</a:t>
            </a:r>
          </a:p>
          <a:p>
            <a:r>
              <a:rPr lang="en-US" dirty="0"/>
              <a:t>    $</a:t>
            </a:r>
            <a:r>
              <a:rPr lang="en-US" dirty="0" err="1"/>
              <a:t>connexion</a:t>
            </a:r>
            <a:r>
              <a:rPr lang="en-US" dirty="0"/>
              <a:t> = new PDO($</a:t>
            </a:r>
            <a:r>
              <a:rPr lang="en-US" dirty="0" err="1"/>
              <a:t>dsn</a:t>
            </a:r>
            <a:r>
              <a:rPr lang="en-US" dirty="0"/>
              <a:t>, $</a:t>
            </a:r>
            <a:r>
              <a:rPr lang="en-US" dirty="0" err="1"/>
              <a:t>utilisateur</a:t>
            </a:r>
            <a:r>
              <a:rPr lang="en-US" dirty="0"/>
              <a:t>, $</a:t>
            </a:r>
            <a:r>
              <a:rPr lang="en-US" dirty="0" err="1"/>
              <a:t>mot_de_passe</a:t>
            </a:r>
            <a:r>
              <a:rPr lang="en-US" dirty="0"/>
              <a:t>);</a:t>
            </a:r>
          </a:p>
          <a:p>
            <a:r>
              <a:rPr lang="en-US" dirty="0"/>
              <a:t>    </a:t>
            </a:r>
          </a:p>
          <a:p>
            <a:r>
              <a:rPr lang="en-US" dirty="0"/>
              <a:t>    // Configuration des options de PDO</a:t>
            </a:r>
          </a:p>
          <a:p>
            <a:r>
              <a:rPr lang="en-US" dirty="0"/>
              <a:t>    $</a:t>
            </a:r>
            <a:r>
              <a:rPr lang="en-US" dirty="0" err="1"/>
              <a:t>connexion</a:t>
            </a:r>
            <a:r>
              <a:rPr lang="en-US" dirty="0"/>
              <a:t>-&gt;</a:t>
            </a:r>
            <a:r>
              <a:rPr lang="en-US" dirty="0" err="1"/>
              <a:t>setAttribute</a:t>
            </a:r>
            <a:r>
              <a:rPr lang="en-US" dirty="0"/>
              <a:t>(PDO::ATTR_ERRMODE, PDO::ERRMODE_EXCEPTION);</a:t>
            </a:r>
          </a:p>
          <a:p>
            <a:r>
              <a:rPr lang="en-US" dirty="0"/>
              <a:t>    </a:t>
            </a:r>
          </a:p>
          <a:p>
            <a:r>
              <a:rPr lang="en-US" dirty="0"/>
              <a:t>    echo "</a:t>
            </a:r>
            <a:r>
              <a:rPr lang="en-US" dirty="0" err="1"/>
              <a:t>Connexion</a:t>
            </a:r>
            <a:r>
              <a:rPr lang="en-US" dirty="0"/>
              <a:t> </a:t>
            </a:r>
            <a:r>
              <a:rPr lang="en-US" dirty="0" err="1"/>
              <a:t>réussie</a:t>
            </a:r>
            <a:r>
              <a:rPr lang="en-US" dirty="0"/>
              <a:t> !";</a:t>
            </a:r>
          </a:p>
          <a:p>
            <a:r>
              <a:rPr lang="en-US" dirty="0"/>
              <a:t>} catch(</a:t>
            </a:r>
            <a:r>
              <a:rPr lang="en-US" dirty="0" err="1"/>
              <a:t>PDOException</a:t>
            </a:r>
            <a:r>
              <a:rPr lang="en-US" dirty="0"/>
              <a:t> $e) {</a:t>
            </a:r>
          </a:p>
          <a:p>
            <a:r>
              <a:rPr lang="en-US" dirty="0"/>
              <a:t>    // En </a:t>
            </a:r>
            <a:r>
              <a:rPr lang="en-US" dirty="0" err="1"/>
              <a:t>cas</a:t>
            </a:r>
            <a:r>
              <a:rPr lang="en-US" dirty="0"/>
              <a:t> </a:t>
            </a:r>
            <a:r>
              <a:rPr lang="en-US" dirty="0" err="1"/>
              <a:t>d'erreur</a:t>
            </a:r>
            <a:r>
              <a:rPr lang="en-US" dirty="0"/>
              <a:t> de </a:t>
            </a:r>
            <a:r>
              <a:rPr lang="en-US" dirty="0" err="1"/>
              <a:t>connexion</a:t>
            </a:r>
            <a:endParaRPr lang="en-US" dirty="0"/>
          </a:p>
          <a:p>
            <a:r>
              <a:rPr lang="en-US" dirty="0"/>
              <a:t>    echo "</a:t>
            </a:r>
            <a:r>
              <a:rPr lang="en-US" dirty="0" err="1"/>
              <a:t>Erreur</a:t>
            </a:r>
            <a:r>
              <a:rPr lang="en-US" dirty="0"/>
              <a:t> de </a:t>
            </a:r>
            <a:r>
              <a:rPr lang="en-US" dirty="0" err="1"/>
              <a:t>connexion</a:t>
            </a:r>
            <a:r>
              <a:rPr lang="en-US" dirty="0"/>
              <a:t> : " . $e-&gt;</a:t>
            </a:r>
            <a:r>
              <a:rPr lang="en-US" dirty="0" err="1"/>
              <a:t>getMessage</a:t>
            </a:r>
            <a:r>
              <a:rPr lang="en-US" dirty="0"/>
              <a:t>();</a:t>
            </a:r>
          </a:p>
          <a:p>
            <a:r>
              <a:rPr lang="en-US" dirty="0"/>
              <a:t>}</a:t>
            </a:r>
          </a:p>
          <a:p>
            <a:r>
              <a:rPr lang="en-US" dirty="0"/>
              <a:t>?&gt;</a:t>
            </a:r>
          </a:p>
        </p:txBody>
      </p:sp>
    </p:spTree>
    <p:extLst>
      <p:ext uri="{BB962C8B-B14F-4D97-AF65-F5344CB8AC3E}">
        <p14:creationId xmlns:p14="http://schemas.microsoft.com/office/powerpoint/2010/main" val="1907167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38E6-F6A3-B6B9-08B0-29658B90B313}"/>
              </a:ext>
            </a:extLst>
          </p:cNvPr>
          <p:cNvSpPr>
            <a:spLocks noGrp="1"/>
          </p:cNvSpPr>
          <p:nvPr>
            <p:ph type="title"/>
          </p:nvPr>
        </p:nvSpPr>
        <p:spPr/>
        <p:txBody>
          <a:bodyPr/>
          <a:lstStyle/>
          <a:p>
            <a:r>
              <a:rPr lang="fr-FR" dirty="0"/>
              <a:t>Extensions de MySQL</a:t>
            </a:r>
          </a:p>
        </p:txBody>
      </p:sp>
      <p:sp>
        <p:nvSpPr>
          <p:cNvPr id="3" name="Content Placeholder 2">
            <a:extLst>
              <a:ext uri="{FF2B5EF4-FFF2-40B4-BE49-F238E27FC236}">
                <a16:creationId xmlns:a16="http://schemas.microsoft.com/office/drawing/2014/main" id="{0F30DF61-4A86-8567-3709-02DBD655D3CB}"/>
              </a:ext>
            </a:extLst>
          </p:cNvPr>
          <p:cNvSpPr>
            <a:spLocks noGrp="1"/>
          </p:cNvSpPr>
          <p:nvPr>
            <p:ph idx="1"/>
          </p:nvPr>
        </p:nvSpPr>
        <p:spPr/>
        <p:txBody>
          <a:bodyPr/>
          <a:lstStyle/>
          <a:p>
            <a:r>
              <a:rPr lang="fr-FR" dirty="0"/>
              <a:t>PHP propose plusieurs drivers et plugins MySQL pour accéder à MySQL et le gérer: </a:t>
            </a:r>
          </a:p>
          <a:p>
            <a:pPr>
              <a:buFont typeface="Wingdings" panose="05000000000000000000" pitchFamily="2" charset="2"/>
              <a:buChar char="Ø"/>
            </a:pPr>
            <a:r>
              <a:rPr lang="en-US" dirty="0"/>
              <a:t>API MySQL </a:t>
            </a:r>
            <a:r>
              <a:rPr lang="en-US" dirty="0" err="1"/>
              <a:t>originale</a:t>
            </a:r>
            <a:endParaRPr lang="fr-FR" dirty="0"/>
          </a:p>
          <a:p>
            <a:pPr>
              <a:buFont typeface="Wingdings" panose="05000000000000000000" pitchFamily="2" charset="2"/>
              <a:buChar char="Ø"/>
            </a:pPr>
            <a:r>
              <a:rPr lang="en-US" dirty="0"/>
              <a:t>MySQL Improved Extension (</a:t>
            </a:r>
            <a:r>
              <a:rPr lang="en-US" dirty="0" err="1"/>
              <a:t>MySQLi</a:t>
            </a:r>
            <a:r>
              <a:rPr lang="en-US" dirty="0"/>
              <a:t>)</a:t>
            </a:r>
          </a:p>
          <a:p>
            <a:pPr>
              <a:buFont typeface="Wingdings" panose="05000000000000000000" pitchFamily="2" charset="2"/>
              <a:buChar char="Ø"/>
            </a:pPr>
            <a:r>
              <a:rPr lang="en-US" dirty="0"/>
              <a:t>PHP Data Objects (PDO) MySQL driver extension</a:t>
            </a:r>
          </a:p>
          <a:p>
            <a:pPr>
              <a:buFont typeface="Wingdings" panose="05000000000000000000" pitchFamily="2" charset="2"/>
              <a:buChar char="Ø"/>
            </a:pPr>
            <a:r>
              <a:rPr lang="en-US" dirty="0"/>
              <a:t>…</a:t>
            </a:r>
          </a:p>
        </p:txBody>
      </p:sp>
    </p:spTree>
    <p:extLst>
      <p:ext uri="{BB962C8B-B14F-4D97-AF65-F5344CB8AC3E}">
        <p14:creationId xmlns:p14="http://schemas.microsoft.com/office/powerpoint/2010/main" val="1088319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498953" y="0"/>
            <a:ext cx="10018713" cy="1573489"/>
          </a:xfrm>
        </p:spPr>
        <p:txBody>
          <a:bodyPr/>
          <a:lstStyle/>
          <a:p>
            <a:r>
              <a:rPr lang="fr-FR" sz="4000" dirty="0">
                <a:latin typeface="Times New Roman"/>
                <a:cs typeface="Times New Roman"/>
              </a:rPr>
              <a:t>Envoi de requêtes SQL au serveur </a:t>
            </a:r>
            <a:r>
              <a:rPr lang="en-US" sz="4000" spc="-10" dirty="0">
                <a:latin typeface="Times New Roman"/>
                <a:cs typeface="Times New Roman"/>
              </a:rPr>
              <a:t>avec </a:t>
            </a:r>
            <a:r>
              <a:rPr lang="en-US" sz="4000" spc="-10" dirty="0" err="1">
                <a:latin typeface="Times New Roman"/>
                <a:cs typeface="Times New Roman"/>
              </a:rPr>
              <a:t>PDO_MySQL</a:t>
            </a:r>
            <a:endParaRPr lang="en-US" dirty="0"/>
          </a:p>
        </p:txBody>
      </p:sp>
      <p:sp>
        <p:nvSpPr>
          <p:cNvPr id="3" name="Content Placeholder 2">
            <a:extLst>
              <a:ext uri="{FF2B5EF4-FFF2-40B4-BE49-F238E27FC236}">
                <a16:creationId xmlns:a16="http://schemas.microsoft.com/office/drawing/2014/main" id="{509A42CB-6ADF-5D00-F839-8C7B663481A6}"/>
              </a:ext>
            </a:extLst>
          </p:cNvPr>
          <p:cNvSpPr>
            <a:spLocks noGrp="1"/>
          </p:cNvSpPr>
          <p:nvPr>
            <p:ph idx="1"/>
          </p:nvPr>
        </p:nvSpPr>
        <p:spPr>
          <a:xfrm>
            <a:off x="1682273" y="1816803"/>
            <a:ext cx="10018713" cy="4235779"/>
          </a:xfrm>
        </p:spPr>
        <p:txBody>
          <a:bodyPr>
            <a:normAutofit fontScale="92500" lnSpcReduction="10000"/>
          </a:bodyPr>
          <a:lstStyle/>
          <a:p>
            <a:r>
              <a:rPr lang="fr-FR" dirty="0"/>
              <a:t>La syntaxe de base pour envoyer une requête SQL avec </a:t>
            </a:r>
            <a:r>
              <a:rPr lang="fr-FR" dirty="0" err="1"/>
              <a:t>PDO_MySQL</a:t>
            </a:r>
            <a:r>
              <a:rPr lang="fr-FR" dirty="0"/>
              <a:t> est la suivante :</a:t>
            </a:r>
            <a:endParaRPr lang="en-US" dirty="0"/>
          </a:p>
          <a:p>
            <a:pPr marL="0" indent="0">
              <a:buNone/>
            </a:pPr>
            <a:r>
              <a:rPr lang="en-US" b="1" dirty="0">
                <a:solidFill>
                  <a:srgbClr val="C00000"/>
                </a:solidFill>
              </a:rPr>
              <a:t>			$statement = $</a:t>
            </a:r>
            <a:r>
              <a:rPr lang="en-US" b="1" dirty="0" err="1">
                <a:solidFill>
                  <a:srgbClr val="C00000"/>
                </a:solidFill>
              </a:rPr>
              <a:t>connexion</a:t>
            </a:r>
            <a:r>
              <a:rPr lang="en-US" b="1" dirty="0">
                <a:solidFill>
                  <a:srgbClr val="C00000"/>
                </a:solidFill>
              </a:rPr>
              <a:t>-&gt;query(</a:t>
            </a:r>
            <a:r>
              <a:rPr lang="en-US" b="1" dirty="0" err="1">
                <a:solidFill>
                  <a:srgbClr val="C00000"/>
                </a:solidFill>
              </a:rPr>
              <a:t>requete_sql</a:t>
            </a:r>
            <a:r>
              <a:rPr lang="en-US" b="1" dirty="0">
                <a:solidFill>
                  <a:srgbClr val="C00000"/>
                </a:solidFill>
              </a:rPr>
              <a:t>);</a:t>
            </a:r>
          </a:p>
          <a:p>
            <a:r>
              <a:rPr lang="fr-FR" dirty="0"/>
              <a:t>Paramètres :</a:t>
            </a:r>
          </a:p>
          <a:p>
            <a:pPr marL="0" indent="0">
              <a:buNone/>
            </a:pPr>
            <a:r>
              <a:rPr lang="fr-FR" dirty="0"/>
              <a:t>	$</a:t>
            </a:r>
            <a:r>
              <a:rPr lang="fr-FR" b="1" dirty="0"/>
              <a:t>connexion : </a:t>
            </a:r>
            <a:r>
              <a:rPr lang="fr-FR" dirty="0"/>
              <a:t>L'objet PDO représentant la connexion à la base de données.</a:t>
            </a:r>
          </a:p>
          <a:p>
            <a:pPr marL="0" indent="0">
              <a:buNone/>
            </a:pPr>
            <a:r>
              <a:rPr lang="fr-FR" b="1" dirty="0"/>
              <a:t>	$</a:t>
            </a:r>
            <a:r>
              <a:rPr lang="fr-FR" b="1" dirty="0" err="1"/>
              <a:t>requete_sql</a:t>
            </a:r>
            <a:r>
              <a:rPr lang="fr-FR" b="1" dirty="0"/>
              <a:t> : </a:t>
            </a:r>
            <a:r>
              <a:rPr lang="fr-FR" dirty="0"/>
              <a:t>La requête SQL à exécuter sous forme de chaîne de caractères. Cette requête peut être une instruction SELECT, INSERT, UPDATE, DELETE ou toute autre instruction SQL valide.</a:t>
            </a:r>
          </a:p>
          <a:p>
            <a:pPr>
              <a:buFont typeface="Arial" panose="020B0604020202020204" pitchFamily="34" charset="0"/>
              <a:buChar char="•"/>
            </a:pPr>
            <a:r>
              <a:rPr lang="fr-FR" dirty="0"/>
              <a:t>La fonction de requête renvoie un objet </a:t>
            </a:r>
            <a:r>
              <a:rPr lang="fr-FR" dirty="0" err="1"/>
              <a:t>PDOStatement</a:t>
            </a:r>
            <a:r>
              <a:rPr lang="fr-FR" dirty="0"/>
              <a:t> qui représente le résultat de la requête SQL. Cet objet est utilisé pour récupérer les données résultantes de la requête et effectuer d'autres opérations sur le résultat.</a:t>
            </a:r>
          </a:p>
        </p:txBody>
      </p:sp>
    </p:spTree>
    <p:extLst>
      <p:ext uri="{BB962C8B-B14F-4D97-AF65-F5344CB8AC3E}">
        <p14:creationId xmlns:p14="http://schemas.microsoft.com/office/powerpoint/2010/main" val="3617173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498953" y="0"/>
            <a:ext cx="10018713" cy="1573489"/>
          </a:xfrm>
        </p:spPr>
        <p:txBody>
          <a:bodyPr/>
          <a:lstStyle/>
          <a:p>
            <a:r>
              <a:rPr lang="fr-FR" sz="4000" dirty="0">
                <a:latin typeface="Times New Roman"/>
                <a:cs typeface="Times New Roman"/>
              </a:rPr>
              <a:t>Envoi de requêtes SQL au serveur </a:t>
            </a:r>
            <a:r>
              <a:rPr lang="fr-FR" sz="4000" spc="-10" dirty="0">
                <a:latin typeface="Times New Roman"/>
                <a:cs typeface="Times New Roman"/>
              </a:rPr>
              <a:t>avec </a:t>
            </a:r>
            <a:r>
              <a:rPr lang="en-US" sz="4000" spc="-10" dirty="0" err="1">
                <a:latin typeface="Times New Roman"/>
                <a:cs typeface="Times New Roman"/>
              </a:rPr>
              <a:t>PDO_MySQL</a:t>
            </a:r>
            <a:endParaRPr lang="en-US" dirty="0"/>
          </a:p>
        </p:txBody>
      </p:sp>
      <p:sp>
        <p:nvSpPr>
          <p:cNvPr id="3" name="Content Placeholder 2">
            <a:extLst>
              <a:ext uri="{FF2B5EF4-FFF2-40B4-BE49-F238E27FC236}">
                <a16:creationId xmlns:a16="http://schemas.microsoft.com/office/drawing/2014/main" id="{509A42CB-6ADF-5D00-F839-8C7B663481A6}"/>
              </a:ext>
            </a:extLst>
          </p:cNvPr>
          <p:cNvSpPr>
            <a:spLocks noGrp="1"/>
          </p:cNvSpPr>
          <p:nvPr>
            <p:ph idx="1"/>
          </p:nvPr>
        </p:nvSpPr>
        <p:spPr>
          <a:xfrm>
            <a:off x="1682273" y="1502689"/>
            <a:ext cx="3253409" cy="4549894"/>
          </a:xfrm>
        </p:spPr>
        <p:txBody>
          <a:bodyPr>
            <a:normAutofit/>
          </a:bodyPr>
          <a:lstStyle/>
          <a:p>
            <a:r>
              <a:rPr lang="fr-FR" b="1" dirty="0"/>
              <a:t>Exemple</a:t>
            </a:r>
          </a:p>
          <a:p>
            <a:pPr marL="0" indent="0">
              <a:buNone/>
            </a:pPr>
            <a:r>
              <a:rPr lang="en-US" dirty="0"/>
              <a:t> </a:t>
            </a:r>
            <a:r>
              <a:rPr lang="fr-FR" dirty="0"/>
              <a:t>La méthode </a:t>
            </a:r>
            <a:r>
              <a:rPr lang="fr-FR" dirty="0" err="1"/>
              <a:t>query</a:t>
            </a:r>
            <a:r>
              <a:rPr lang="fr-FR" dirty="0"/>
              <a:t>() est utilisée pour envoyer la requête SQL au serveur et récupérer un objet </a:t>
            </a:r>
            <a:r>
              <a:rPr lang="fr-FR" dirty="0" err="1"/>
              <a:t>PDOStatement</a:t>
            </a:r>
            <a:r>
              <a:rPr lang="fr-FR" dirty="0"/>
              <a:t> contenant le résultat de la requête.</a:t>
            </a:r>
          </a:p>
        </p:txBody>
      </p:sp>
      <p:sp>
        <p:nvSpPr>
          <p:cNvPr id="8" name="TextBox 7">
            <a:extLst>
              <a:ext uri="{FF2B5EF4-FFF2-40B4-BE49-F238E27FC236}">
                <a16:creationId xmlns:a16="http://schemas.microsoft.com/office/drawing/2014/main" id="{14E8EE7B-127A-E783-BDBA-1B7607BD8767}"/>
              </a:ext>
            </a:extLst>
          </p:cNvPr>
          <p:cNvSpPr txBox="1"/>
          <p:nvPr/>
        </p:nvSpPr>
        <p:spPr>
          <a:xfrm>
            <a:off x="5018809" y="1835197"/>
            <a:ext cx="7047659"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try {</a:t>
            </a:r>
          </a:p>
          <a:p>
            <a:r>
              <a:rPr lang="en-US" dirty="0"/>
              <a:t>    // </a:t>
            </a:r>
            <a:r>
              <a:rPr lang="en-US" dirty="0" err="1"/>
              <a:t>Connexion</a:t>
            </a:r>
            <a:r>
              <a:rPr lang="en-US" dirty="0"/>
              <a:t> à la base de données</a:t>
            </a:r>
          </a:p>
          <a:p>
            <a:r>
              <a:rPr lang="en-US" dirty="0"/>
              <a:t>    $</a:t>
            </a:r>
            <a:r>
              <a:rPr lang="en-US" dirty="0" err="1"/>
              <a:t>connexion</a:t>
            </a:r>
            <a:r>
              <a:rPr lang="en-US" dirty="0"/>
              <a:t> = new PDO($</a:t>
            </a:r>
            <a:r>
              <a:rPr lang="en-US" dirty="0" err="1"/>
              <a:t>dsn</a:t>
            </a:r>
            <a:r>
              <a:rPr lang="en-US" dirty="0"/>
              <a:t>, $</a:t>
            </a:r>
            <a:r>
              <a:rPr lang="en-US" dirty="0" err="1"/>
              <a:t>utilisateur</a:t>
            </a:r>
            <a:r>
              <a:rPr lang="en-US" dirty="0"/>
              <a:t>, $</a:t>
            </a:r>
            <a:r>
              <a:rPr lang="en-US" dirty="0" err="1"/>
              <a:t>mot_de_passe</a:t>
            </a:r>
            <a:r>
              <a:rPr lang="en-US" dirty="0"/>
              <a:t>);</a:t>
            </a:r>
          </a:p>
          <a:p>
            <a:r>
              <a:rPr lang="en-US" dirty="0"/>
              <a:t>    </a:t>
            </a:r>
          </a:p>
          <a:p>
            <a:r>
              <a:rPr lang="en-US" dirty="0"/>
              <a:t>    // Envoi </a:t>
            </a:r>
            <a:r>
              <a:rPr lang="en-US" dirty="0" err="1"/>
              <a:t>d'une</a:t>
            </a:r>
            <a:r>
              <a:rPr lang="en-US" dirty="0"/>
              <a:t> </a:t>
            </a:r>
            <a:r>
              <a:rPr lang="en-US" dirty="0" err="1"/>
              <a:t>requête</a:t>
            </a:r>
            <a:r>
              <a:rPr lang="en-US" dirty="0"/>
              <a:t> SQL </a:t>
            </a:r>
          </a:p>
          <a:p>
            <a:r>
              <a:rPr lang="en-US" dirty="0"/>
              <a:t>    $</a:t>
            </a:r>
            <a:r>
              <a:rPr lang="en-US" dirty="0" err="1"/>
              <a:t>requete</a:t>
            </a:r>
            <a:r>
              <a:rPr lang="en-US" dirty="0"/>
              <a:t> = "SELECT * FROM </a:t>
            </a:r>
            <a:r>
              <a:rPr lang="en-US" dirty="0" err="1"/>
              <a:t>utilisateurs</a:t>
            </a:r>
            <a:r>
              <a:rPr lang="en-US" dirty="0"/>
              <a:t>";</a:t>
            </a:r>
          </a:p>
          <a:p>
            <a:r>
              <a:rPr lang="en-US" dirty="0"/>
              <a:t>    $</a:t>
            </a:r>
            <a:r>
              <a:rPr lang="en-US" dirty="0" err="1"/>
              <a:t>resultat</a:t>
            </a:r>
            <a:r>
              <a:rPr lang="en-US" dirty="0"/>
              <a:t> = $</a:t>
            </a:r>
            <a:r>
              <a:rPr lang="en-US" dirty="0" err="1"/>
              <a:t>connexion</a:t>
            </a:r>
            <a:r>
              <a:rPr lang="en-US" dirty="0"/>
              <a:t>-&gt;query($</a:t>
            </a:r>
            <a:r>
              <a:rPr lang="en-US" dirty="0" err="1"/>
              <a:t>requete</a:t>
            </a:r>
            <a:r>
              <a:rPr lang="en-US" dirty="0"/>
              <a:t>);</a:t>
            </a:r>
          </a:p>
          <a:p>
            <a:r>
              <a:rPr lang="en-US" dirty="0"/>
              <a:t>    </a:t>
            </a:r>
          </a:p>
          <a:p>
            <a:r>
              <a:rPr lang="en-US" dirty="0"/>
              <a:t>    // </a:t>
            </a:r>
            <a:r>
              <a:rPr lang="en-US" dirty="0" err="1"/>
              <a:t>Traitement</a:t>
            </a:r>
            <a:r>
              <a:rPr lang="en-US" dirty="0"/>
              <a:t> du </a:t>
            </a:r>
            <a:r>
              <a:rPr lang="en-US" dirty="0" err="1"/>
              <a:t>résultat</a:t>
            </a:r>
            <a:r>
              <a:rPr lang="en-US" dirty="0"/>
              <a:t> de la </a:t>
            </a:r>
            <a:r>
              <a:rPr lang="en-US" dirty="0" err="1"/>
              <a:t>requête</a:t>
            </a:r>
            <a:endParaRPr lang="en-US" dirty="0"/>
          </a:p>
          <a:p>
            <a:r>
              <a:rPr lang="en-US" dirty="0"/>
              <a:t>        </a:t>
            </a:r>
          </a:p>
          <a:p>
            <a:r>
              <a:rPr lang="en-US" dirty="0"/>
              <a:t>    // Fermeture de la </a:t>
            </a:r>
            <a:r>
              <a:rPr lang="en-US" dirty="0" err="1"/>
              <a:t>connexion</a:t>
            </a:r>
            <a:endParaRPr lang="en-US" dirty="0"/>
          </a:p>
          <a:p>
            <a:r>
              <a:rPr lang="en-US" dirty="0"/>
              <a:t>    $</a:t>
            </a:r>
            <a:r>
              <a:rPr lang="en-US" dirty="0" err="1"/>
              <a:t>connexion</a:t>
            </a:r>
            <a:r>
              <a:rPr lang="en-US" dirty="0"/>
              <a:t> = null;</a:t>
            </a:r>
          </a:p>
          <a:p>
            <a:r>
              <a:rPr lang="en-US" dirty="0"/>
              <a:t>} catch(</a:t>
            </a:r>
            <a:r>
              <a:rPr lang="en-US" dirty="0" err="1"/>
              <a:t>PDOException</a:t>
            </a:r>
            <a:r>
              <a:rPr lang="en-US" dirty="0"/>
              <a:t> $e) {</a:t>
            </a:r>
          </a:p>
          <a:p>
            <a:r>
              <a:rPr lang="en-US" dirty="0"/>
              <a:t>    // En </a:t>
            </a:r>
            <a:r>
              <a:rPr lang="en-US" dirty="0" err="1"/>
              <a:t>cas</a:t>
            </a:r>
            <a:r>
              <a:rPr lang="en-US" dirty="0"/>
              <a:t> </a:t>
            </a:r>
            <a:r>
              <a:rPr lang="en-US" dirty="0" err="1"/>
              <a:t>d'erreur</a:t>
            </a:r>
            <a:r>
              <a:rPr lang="en-US" dirty="0"/>
              <a:t> de </a:t>
            </a:r>
            <a:r>
              <a:rPr lang="en-US" dirty="0" err="1"/>
              <a:t>connexion</a:t>
            </a:r>
            <a:endParaRPr lang="en-US" dirty="0"/>
          </a:p>
          <a:p>
            <a:r>
              <a:rPr lang="en-US" dirty="0"/>
              <a:t>    echo "</a:t>
            </a:r>
            <a:r>
              <a:rPr lang="en-US" dirty="0" err="1"/>
              <a:t>Erreur</a:t>
            </a:r>
            <a:r>
              <a:rPr lang="en-US" dirty="0"/>
              <a:t> de </a:t>
            </a:r>
            <a:r>
              <a:rPr lang="en-US" dirty="0" err="1"/>
              <a:t>connexion</a:t>
            </a:r>
            <a:r>
              <a:rPr lang="en-US" dirty="0"/>
              <a:t> : " . $e-&gt;</a:t>
            </a:r>
            <a:r>
              <a:rPr lang="en-US" dirty="0" err="1"/>
              <a:t>getMessage</a:t>
            </a:r>
            <a:r>
              <a:rPr lang="en-US" dirty="0"/>
              <a:t>();</a:t>
            </a:r>
          </a:p>
          <a:p>
            <a:r>
              <a:rPr lang="en-US" dirty="0"/>
              <a:t>}</a:t>
            </a:r>
          </a:p>
        </p:txBody>
      </p:sp>
    </p:spTree>
    <p:extLst>
      <p:ext uri="{BB962C8B-B14F-4D97-AF65-F5344CB8AC3E}">
        <p14:creationId xmlns:p14="http://schemas.microsoft.com/office/powerpoint/2010/main" val="759304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550907" y="-491358"/>
            <a:ext cx="10018713" cy="1752599"/>
          </a:xfrm>
        </p:spPr>
        <p:txBody>
          <a:bodyPr/>
          <a:lstStyle/>
          <a:p>
            <a:r>
              <a:rPr lang="fr-FR" sz="4000" dirty="0">
                <a:latin typeface="Times New Roman"/>
                <a:cs typeface="Times New Roman"/>
              </a:rPr>
              <a:t>Lecture du résultat d’une requête</a:t>
            </a:r>
            <a:endParaRPr lang="en-US" dirty="0"/>
          </a:p>
        </p:txBody>
      </p:sp>
      <p:sp>
        <p:nvSpPr>
          <p:cNvPr id="3" name="Content Placeholder 2">
            <a:extLst>
              <a:ext uri="{FF2B5EF4-FFF2-40B4-BE49-F238E27FC236}">
                <a16:creationId xmlns:a16="http://schemas.microsoft.com/office/drawing/2014/main" id="{509A42CB-6ADF-5D00-F839-8C7B663481A6}"/>
              </a:ext>
            </a:extLst>
          </p:cNvPr>
          <p:cNvSpPr>
            <a:spLocks noGrp="1"/>
          </p:cNvSpPr>
          <p:nvPr>
            <p:ph idx="1"/>
          </p:nvPr>
        </p:nvSpPr>
        <p:spPr>
          <a:xfrm>
            <a:off x="1682272" y="976745"/>
            <a:ext cx="10018713" cy="5299364"/>
          </a:xfrm>
        </p:spPr>
        <p:txBody>
          <a:bodyPr>
            <a:normAutofit fontScale="92500"/>
          </a:bodyPr>
          <a:lstStyle/>
          <a:p>
            <a:r>
              <a:rPr lang="fr-FR" dirty="0"/>
              <a:t>La fonction principale utilisée pour lire le résultat d'une requête est </a:t>
            </a:r>
            <a:r>
              <a:rPr lang="fr-FR" b="1" dirty="0" err="1"/>
              <a:t>fetch</a:t>
            </a:r>
            <a:r>
              <a:rPr lang="fr-FR" b="1" dirty="0"/>
              <a:t>().</a:t>
            </a:r>
          </a:p>
          <a:p>
            <a:pPr marL="0" indent="0">
              <a:buNone/>
            </a:pPr>
            <a:r>
              <a:rPr lang="en-US" sz="2100" b="1" dirty="0">
                <a:solidFill>
                  <a:srgbClr val="C00000"/>
                </a:solidFill>
              </a:rPr>
              <a:t>			fetch(int $</a:t>
            </a:r>
            <a:r>
              <a:rPr lang="en-US" sz="2100" b="1" dirty="0" err="1">
                <a:solidFill>
                  <a:srgbClr val="C00000"/>
                </a:solidFill>
              </a:rPr>
              <a:t>fetch_style</a:t>
            </a:r>
            <a:r>
              <a:rPr lang="en-US" sz="2100" b="1" dirty="0">
                <a:solidFill>
                  <a:srgbClr val="C00000"/>
                </a:solidFill>
              </a:rPr>
              <a:t> = PDO::FETCH_BOTH)</a:t>
            </a:r>
          </a:p>
          <a:p>
            <a:r>
              <a:rPr lang="fr-FR" b="1" dirty="0"/>
              <a:t>Paramètres :</a:t>
            </a:r>
          </a:p>
          <a:p>
            <a:pPr marL="457200" lvl="1" indent="0">
              <a:buNone/>
            </a:pPr>
            <a:r>
              <a:rPr lang="fr-FR" b="1" dirty="0"/>
              <a:t>$</a:t>
            </a:r>
            <a:r>
              <a:rPr lang="fr-FR" b="1" dirty="0" err="1"/>
              <a:t>fetch_style</a:t>
            </a:r>
            <a:r>
              <a:rPr lang="fr-FR" b="1" dirty="0"/>
              <a:t> </a:t>
            </a:r>
            <a:r>
              <a:rPr lang="fr-FR" dirty="0"/>
              <a:t>(optionnel) : Définit le style de récupération des données. </a:t>
            </a:r>
          </a:p>
          <a:p>
            <a:pPr lvl="1">
              <a:buFontTx/>
              <a:buChar char="-"/>
            </a:pPr>
            <a:r>
              <a:rPr lang="fr-FR" dirty="0"/>
              <a:t>Par défaut, il est défini sur PDO::FETCH_BOTH, ce qui signifie que chaque ligne du résultat sera retournée à la fois sous forme d'un tableau associatif et d'un tableau indexé. </a:t>
            </a:r>
          </a:p>
          <a:p>
            <a:pPr lvl="1">
              <a:buFontTx/>
              <a:buChar char="-"/>
            </a:pPr>
            <a:r>
              <a:rPr lang="fr-FR" dirty="0"/>
              <a:t>PDO::FETCH_ASSOC : Récupère chaque ligne de résultat sous forme de tableau associatif, où les clés du tableau correspondent aux noms des colonnes.</a:t>
            </a:r>
          </a:p>
          <a:p>
            <a:pPr lvl="1">
              <a:buFontTx/>
              <a:buChar char="-"/>
            </a:pPr>
            <a:r>
              <a:rPr lang="fr-FR" dirty="0"/>
              <a:t>PDO::FETCH_NUM : Récupère chaque ligne de résultat sous forme de tableau indexé numériquement, où les indices du tableau correspondent aux positions des colonnes dans le résultat.</a:t>
            </a:r>
          </a:p>
          <a:p>
            <a:pPr>
              <a:buFont typeface="Arial" panose="020B0604020202020204" pitchFamily="34" charset="0"/>
              <a:buChar char="•"/>
            </a:pPr>
            <a:r>
              <a:rPr lang="fr-FR" dirty="0"/>
              <a:t>La fonction </a:t>
            </a:r>
            <a:r>
              <a:rPr lang="fr-FR" dirty="0" err="1"/>
              <a:t>fetch</a:t>
            </a:r>
            <a:r>
              <a:rPr lang="fr-FR" dirty="0"/>
              <a:t>() retourne une seule ligne de résultat sous forme de tableau associatif, de tableau indexé ou des deux, selon le style de récupération défini.</a:t>
            </a:r>
          </a:p>
        </p:txBody>
      </p:sp>
    </p:spTree>
    <p:extLst>
      <p:ext uri="{BB962C8B-B14F-4D97-AF65-F5344CB8AC3E}">
        <p14:creationId xmlns:p14="http://schemas.microsoft.com/office/powerpoint/2010/main" val="3164298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550907" y="-491358"/>
            <a:ext cx="10018713" cy="1752599"/>
          </a:xfrm>
        </p:spPr>
        <p:txBody>
          <a:bodyPr/>
          <a:lstStyle/>
          <a:p>
            <a:r>
              <a:rPr lang="fr-FR" sz="4000" dirty="0">
                <a:latin typeface="Times New Roman"/>
                <a:cs typeface="Times New Roman"/>
              </a:rPr>
              <a:t>Lecture du résultat d’une requête</a:t>
            </a:r>
            <a:endParaRPr lang="en-US" dirty="0"/>
          </a:p>
        </p:txBody>
      </p:sp>
      <p:sp>
        <p:nvSpPr>
          <p:cNvPr id="8" name="TextBox 7">
            <a:extLst>
              <a:ext uri="{FF2B5EF4-FFF2-40B4-BE49-F238E27FC236}">
                <a16:creationId xmlns:a16="http://schemas.microsoft.com/office/drawing/2014/main" id="{14E8EE7B-127A-E783-BDBA-1B7607BD8767}"/>
              </a:ext>
            </a:extLst>
          </p:cNvPr>
          <p:cNvSpPr txBox="1"/>
          <p:nvPr/>
        </p:nvSpPr>
        <p:spPr>
          <a:xfrm>
            <a:off x="7082191" y="3046768"/>
            <a:ext cx="4576873"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t>
            </a:r>
            <a:r>
              <a:rPr lang="en-US" dirty="0" err="1"/>
              <a:t>stmt</a:t>
            </a:r>
            <a:r>
              <a:rPr lang="en-US" dirty="0"/>
              <a:t> = $</a:t>
            </a:r>
            <a:r>
              <a:rPr lang="en-US" dirty="0" err="1"/>
              <a:t>pdo</a:t>
            </a:r>
            <a:r>
              <a:rPr lang="en-US" dirty="0"/>
              <a:t>-&gt;query('SELECT * FROM table');</a:t>
            </a:r>
          </a:p>
          <a:p>
            <a:r>
              <a:rPr lang="en-US" dirty="0"/>
              <a:t>while ($row = $</a:t>
            </a:r>
            <a:r>
              <a:rPr lang="en-US" dirty="0" err="1"/>
              <a:t>stmt</a:t>
            </a:r>
            <a:r>
              <a:rPr lang="en-US" dirty="0"/>
              <a:t>-&gt;fetch()) {</a:t>
            </a:r>
          </a:p>
          <a:p>
            <a:r>
              <a:rPr lang="en-US" dirty="0"/>
              <a:t>    echo $row['column1'] . "\t";</a:t>
            </a:r>
          </a:p>
          <a:p>
            <a:r>
              <a:rPr lang="en-US" dirty="0"/>
              <a:t>    echo $row['column2'] . "\n";</a:t>
            </a:r>
          </a:p>
          <a:p>
            <a:r>
              <a:rPr lang="en-US" dirty="0"/>
              <a:t>}</a:t>
            </a:r>
          </a:p>
        </p:txBody>
      </p:sp>
      <p:sp>
        <p:nvSpPr>
          <p:cNvPr id="6" name="Content Placeholder 5">
            <a:extLst>
              <a:ext uri="{FF2B5EF4-FFF2-40B4-BE49-F238E27FC236}">
                <a16:creationId xmlns:a16="http://schemas.microsoft.com/office/drawing/2014/main" id="{5470927F-D042-9BF9-2F95-4AACE33BC81F}"/>
              </a:ext>
            </a:extLst>
          </p:cNvPr>
          <p:cNvSpPr>
            <a:spLocks noGrp="1"/>
          </p:cNvSpPr>
          <p:nvPr>
            <p:ph idx="1"/>
          </p:nvPr>
        </p:nvSpPr>
        <p:spPr>
          <a:xfrm>
            <a:off x="1318056" y="2057078"/>
            <a:ext cx="5082745" cy="3124201"/>
          </a:xfrm>
        </p:spPr>
        <p:txBody>
          <a:bodyPr/>
          <a:lstStyle/>
          <a:p>
            <a:r>
              <a:rPr lang="en-US" dirty="0" err="1"/>
              <a:t>Exemple</a:t>
            </a:r>
            <a:r>
              <a:rPr lang="en-US" dirty="0"/>
              <a:t>: </a:t>
            </a:r>
          </a:p>
          <a:p>
            <a:pPr marL="0" indent="0">
              <a:buNone/>
            </a:pPr>
            <a:r>
              <a:rPr lang="fr-FR" sz="2400" dirty="0"/>
              <a:t>$</a:t>
            </a:r>
            <a:r>
              <a:rPr lang="fr-FR" sz="2400" dirty="0" err="1"/>
              <a:t>pdo</a:t>
            </a:r>
            <a:r>
              <a:rPr lang="fr-FR" sz="2400" dirty="0"/>
              <a:t> est un objet de connexion PDO et $</a:t>
            </a:r>
            <a:r>
              <a:rPr lang="fr-FR" sz="2400" dirty="0" err="1"/>
              <a:t>stmt</a:t>
            </a:r>
            <a:r>
              <a:rPr lang="fr-FR" sz="2400" dirty="0"/>
              <a:t> est un objet de requête préparée. La fonction </a:t>
            </a:r>
            <a:r>
              <a:rPr lang="fr-FR" sz="2400" dirty="0" err="1"/>
              <a:t>fetch</a:t>
            </a:r>
            <a:r>
              <a:rPr lang="fr-FR" sz="2400" dirty="0"/>
              <a:t>() est utilisée dans une boucle </a:t>
            </a:r>
            <a:r>
              <a:rPr lang="fr-FR" sz="2400" dirty="0" err="1"/>
              <a:t>while</a:t>
            </a:r>
            <a:r>
              <a:rPr lang="fr-FR" sz="2400" dirty="0"/>
              <a:t> pour parcourir chaque ligne de résultat et afficher les valeurs des colonnes.</a:t>
            </a:r>
            <a:endParaRPr lang="en-US" sz="2400" dirty="0"/>
          </a:p>
        </p:txBody>
      </p:sp>
    </p:spTree>
    <p:extLst>
      <p:ext uri="{BB962C8B-B14F-4D97-AF65-F5344CB8AC3E}">
        <p14:creationId xmlns:p14="http://schemas.microsoft.com/office/powerpoint/2010/main" val="1171972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495503" y="-105961"/>
            <a:ext cx="10018713" cy="1752599"/>
          </a:xfrm>
        </p:spPr>
        <p:txBody>
          <a:bodyPr/>
          <a:lstStyle/>
          <a:p>
            <a:r>
              <a:rPr lang="fr-FR" sz="4000" dirty="0">
                <a:latin typeface="Times New Roman"/>
                <a:cs typeface="Times New Roman"/>
              </a:rPr>
              <a:t>Lecture du résultat d’une requête</a:t>
            </a:r>
            <a:endParaRPr lang="en-US" dirty="0"/>
          </a:p>
        </p:txBody>
      </p:sp>
      <p:sp>
        <p:nvSpPr>
          <p:cNvPr id="8" name="TextBox 7">
            <a:extLst>
              <a:ext uri="{FF2B5EF4-FFF2-40B4-BE49-F238E27FC236}">
                <a16:creationId xmlns:a16="http://schemas.microsoft.com/office/drawing/2014/main" id="{14E8EE7B-127A-E783-BDBA-1B7607BD8767}"/>
              </a:ext>
            </a:extLst>
          </p:cNvPr>
          <p:cNvSpPr txBox="1"/>
          <p:nvPr/>
        </p:nvSpPr>
        <p:spPr>
          <a:xfrm>
            <a:off x="2592974" y="3903197"/>
            <a:ext cx="7934578"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a:t>$</a:t>
            </a:r>
            <a:r>
              <a:rPr lang="fr-FR" dirty="0" err="1"/>
              <a:t>stmt</a:t>
            </a:r>
            <a:r>
              <a:rPr lang="fr-FR" dirty="0"/>
              <a:t> = $</a:t>
            </a:r>
            <a:r>
              <a:rPr lang="fr-FR" dirty="0" err="1"/>
              <a:t>pdo</a:t>
            </a:r>
            <a:r>
              <a:rPr lang="fr-FR" dirty="0"/>
              <a:t>-&gt;</a:t>
            </a:r>
            <a:r>
              <a:rPr lang="fr-FR" dirty="0" err="1"/>
              <a:t>query</a:t>
            </a:r>
            <a:r>
              <a:rPr lang="fr-FR" dirty="0"/>
              <a:t>("SELECT * FROM </a:t>
            </a:r>
            <a:r>
              <a:rPr lang="fr-FR" dirty="0" err="1"/>
              <a:t>ma_table</a:t>
            </a:r>
            <a:r>
              <a:rPr lang="fr-FR" dirty="0"/>
              <a:t> WHERE condition = 'valeur'");</a:t>
            </a:r>
          </a:p>
          <a:p>
            <a:endParaRPr lang="fr-FR" dirty="0"/>
          </a:p>
          <a:p>
            <a:r>
              <a:rPr lang="fr-FR" dirty="0"/>
              <a:t>// Obtention du nombre de lignes retournées</a:t>
            </a:r>
          </a:p>
          <a:p>
            <a:r>
              <a:rPr lang="fr-FR" dirty="0"/>
              <a:t>$</a:t>
            </a:r>
            <a:r>
              <a:rPr lang="fr-FR" dirty="0" err="1"/>
              <a:t>nombre_lignes</a:t>
            </a:r>
            <a:r>
              <a:rPr lang="fr-FR" dirty="0"/>
              <a:t> = $</a:t>
            </a:r>
            <a:r>
              <a:rPr lang="fr-FR" dirty="0" err="1"/>
              <a:t>stmt</a:t>
            </a:r>
            <a:r>
              <a:rPr lang="fr-FR" dirty="0"/>
              <a:t>-&gt;</a:t>
            </a:r>
            <a:r>
              <a:rPr lang="fr-FR" dirty="0" err="1"/>
              <a:t>rowCount</a:t>
            </a:r>
            <a:r>
              <a:rPr lang="fr-FR" dirty="0"/>
              <a:t>();</a:t>
            </a:r>
          </a:p>
          <a:p>
            <a:r>
              <a:rPr lang="fr-FR" dirty="0" err="1"/>
              <a:t>echo</a:t>
            </a:r>
            <a:r>
              <a:rPr lang="fr-FR" dirty="0"/>
              <a:t> "Nombre de lignes retournées : $</a:t>
            </a:r>
            <a:r>
              <a:rPr lang="fr-FR" dirty="0" err="1"/>
              <a:t>nombre_lignes</a:t>
            </a:r>
            <a:r>
              <a:rPr lang="fr-FR" dirty="0"/>
              <a:t>";</a:t>
            </a:r>
          </a:p>
          <a:p>
            <a:endParaRPr lang="fr-FR" dirty="0"/>
          </a:p>
          <a:p>
            <a:r>
              <a:rPr lang="fr-FR" dirty="0"/>
              <a:t>// Obtention du nombre de colonnes retournées</a:t>
            </a:r>
          </a:p>
          <a:p>
            <a:r>
              <a:rPr lang="fr-FR" dirty="0"/>
              <a:t>$</a:t>
            </a:r>
            <a:r>
              <a:rPr lang="fr-FR" dirty="0" err="1"/>
              <a:t>nombre_colonnes</a:t>
            </a:r>
            <a:r>
              <a:rPr lang="fr-FR" dirty="0"/>
              <a:t> = $</a:t>
            </a:r>
            <a:r>
              <a:rPr lang="fr-FR" dirty="0" err="1"/>
              <a:t>stmt</a:t>
            </a:r>
            <a:r>
              <a:rPr lang="fr-FR" dirty="0"/>
              <a:t>-&gt;</a:t>
            </a:r>
            <a:r>
              <a:rPr lang="fr-FR" dirty="0" err="1"/>
              <a:t>columnCount</a:t>
            </a:r>
            <a:r>
              <a:rPr lang="fr-FR" dirty="0"/>
              <a:t>();</a:t>
            </a:r>
          </a:p>
          <a:p>
            <a:r>
              <a:rPr lang="fr-FR" dirty="0" err="1"/>
              <a:t>echo</a:t>
            </a:r>
            <a:r>
              <a:rPr lang="fr-FR" dirty="0"/>
              <a:t> "Nombre de colonnes retournées : $</a:t>
            </a:r>
            <a:r>
              <a:rPr lang="fr-FR" dirty="0" err="1"/>
              <a:t>nombre_colonnes</a:t>
            </a:r>
            <a:r>
              <a:rPr lang="fr-FR" dirty="0"/>
              <a:t>";</a:t>
            </a:r>
          </a:p>
        </p:txBody>
      </p:sp>
      <p:sp>
        <p:nvSpPr>
          <p:cNvPr id="6" name="Content Placeholder 5">
            <a:extLst>
              <a:ext uri="{FF2B5EF4-FFF2-40B4-BE49-F238E27FC236}">
                <a16:creationId xmlns:a16="http://schemas.microsoft.com/office/drawing/2014/main" id="{5470927F-D042-9BF9-2F95-4AACE33BC81F}"/>
              </a:ext>
            </a:extLst>
          </p:cNvPr>
          <p:cNvSpPr>
            <a:spLocks noGrp="1"/>
          </p:cNvSpPr>
          <p:nvPr>
            <p:ph idx="1"/>
          </p:nvPr>
        </p:nvSpPr>
        <p:spPr>
          <a:xfrm>
            <a:off x="1488562" y="1142678"/>
            <a:ext cx="9207935" cy="3124201"/>
          </a:xfrm>
        </p:spPr>
        <p:txBody>
          <a:bodyPr/>
          <a:lstStyle/>
          <a:p>
            <a:r>
              <a:rPr lang="fr-FR" dirty="0"/>
              <a:t>Vous pouvez utiliser la méthode </a:t>
            </a:r>
            <a:r>
              <a:rPr lang="fr-FR" b="1" dirty="0" err="1"/>
              <a:t>rowCount</a:t>
            </a:r>
            <a:r>
              <a:rPr lang="fr-FR" b="1" dirty="0"/>
              <a:t>() </a:t>
            </a:r>
            <a:r>
              <a:rPr lang="fr-FR" dirty="0"/>
              <a:t>avec la fonction </a:t>
            </a:r>
            <a:r>
              <a:rPr lang="fr-FR" dirty="0" err="1"/>
              <a:t>query</a:t>
            </a:r>
            <a:r>
              <a:rPr lang="fr-FR" dirty="0"/>
              <a:t>() de PDO pour obtenir le nombre de lignes retournées par une requête SELECT</a:t>
            </a:r>
            <a:endParaRPr lang="en-US" dirty="0"/>
          </a:p>
          <a:p>
            <a:r>
              <a:rPr lang="fr-FR" dirty="0"/>
              <a:t>Vous pouvez utiliser la méthode </a:t>
            </a:r>
            <a:r>
              <a:rPr lang="fr-FR" b="1" dirty="0" err="1"/>
              <a:t>columnCount</a:t>
            </a:r>
            <a:r>
              <a:rPr lang="fr-FR" b="1" dirty="0"/>
              <a:t>() </a:t>
            </a:r>
            <a:r>
              <a:rPr lang="fr-FR" dirty="0"/>
              <a:t>pour obtenir le nombre de colonnes retournées par une requête SELECT.</a:t>
            </a:r>
            <a:endParaRPr lang="en-US" dirty="0"/>
          </a:p>
        </p:txBody>
      </p:sp>
    </p:spTree>
    <p:extLst>
      <p:ext uri="{BB962C8B-B14F-4D97-AF65-F5344CB8AC3E}">
        <p14:creationId xmlns:p14="http://schemas.microsoft.com/office/powerpoint/2010/main" val="2069868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7A9E-4D72-B844-3447-4A1531D967CF}"/>
              </a:ext>
            </a:extLst>
          </p:cNvPr>
          <p:cNvSpPr>
            <a:spLocks noGrp="1"/>
          </p:cNvSpPr>
          <p:nvPr>
            <p:ph type="title"/>
          </p:nvPr>
        </p:nvSpPr>
        <p:spPr>
          <a:xfrm>
            <a:off x="1484310" y="114301"/>
            <a:ext cx="10018713" cy="1243160"/>
          </a:xfrm>
        </p:spPr>
        <p:txBody>
          <a:bodyPr/>
          <a:lstStyle/>
          <a:p>
            <a:r>
              <a:rPr lang="fr-FR" dirty="0"/>
              <a:t>La fermeture de la connexion</a:t>
            </a:r>
          </a:p>
        </p:txBody>
      </p:sp>
      <p:sp>
        <p:nvSpPr>
          <p:cNvPr id="3" name="Content Placeholder 2">
            <a:extLst>
              <a:ext uri="{FF2B5EF4-FFF2-40B4-BE49-F238E27FC236}">
                <a16:creationId xmlns:a16="http://schemas.microsoft.com/office/drawing/2014/main" id="{A6361A2E-2ACD-ECD2-BC96-59B2DBB2A52B}"/>
              </a:ext>
            </a:extLst>
          </p:cNvPr>
          <p:cNvSpPr>
            <a:spLocks noGrp="1"/>
          </p:cNvSpPr>
          <p:nvPr>
            <p:ph idx="1"/>
          </p:nvPr>
        </p:nvSpPr>
        <p:spPr>
          <a:xfrm>
            <a:off x="1371188" y="1187777"/>
            <a:ext cx="10610280" cy="3280313"/>
          </a:xfrm>
        </p:spPr>
        <p:txBody>
          <a:bodyPr>
            <a:normAutofit fontScale="92500"/>
          </a:bodyPr>
          <a:lstStyle/>
          <a:p>
            <a:r>
              <a:rPr lang="fr-FR" dirty="0"/>
              <a:t>Pour fermer une connexion à une base de données MySQL avec PDO, vous pouvez simplement affecter </a:t>
            </a:r>
            <a:r>
              <a:rPr lang="fr-FR" b="1" dirty="0" err="1"/>
              <a:t>null</a:t>
            </a:r>
            <a:r>
              <a:rPr lang="fr-FR" dirty="0"/>
              <a:t> à l'objet de connexion. Cela libère les ressources utilisées par la connexion et ferme la connexion elle-même.</a:t>
            </a:r>
            <a:r>
              <a:rPr lang="en-US" dirty="0"/>
              <a:t>				</a:t>
            </a:r>
          </a:p>
          <a:p>
            <a:r>
              <a:rPr lang="fr-FR" dirty="0"/>
              <a:t>En affectant </a:t>
            </a:r>
            <a:r>
              <a:rPr lang="fr-FR" dirty="0" err="1"/>
              <a:t>null</a:t>
            </a:r>
            <a:r>
              <a:rPr lang="fr-FR" dirty="0"/>
              <a:t> à la variable $</a:t>
            </a:r>
            <a:r>
              <a:rPr lang="fr-FR" dirty="0" err="1"/>
              <a:t>pdo</a:t>
            </a:r>
            <a:r>
              <a:rPr lang="fr-FR" dirty="0"/>
              <a:t>, la connexion est fermée et toutes les ressources associées sont libérées. Cela est généralement fait lorsque vous n'avez plus besoin de la connexion à la base de données, par exemple à la fin du script PHP ou lorsque vous avez terminé d'exécuter toutes les requêtes nécessaires.</a:t>
            </a:r>
            <a:endParaRPr lang="en-US" dirty="0"/>
          </a:p>
          <a:p>
            <a:r>
              <a:rPr lang="en-US" dirty="0" err="1"/>
              <a:t>Exemple</a:t>
            </a:r>
            <a:r>
              <a:rPr lang="en-US" dirty="0"/>
              <a:t> : </a:t>
            </a:r>
          </a:p>
        </p:txBody>
      </p:sp>
      <p:sp>
        <p:nvSpPr>
          <p:cNvPr id="5" name="TextBox 4">
            <a:extLst>
              <a:ext uri="{FF2B5EF4-FFF2-40B4-BE49-F238E27FC236}">
                <a16:creationId xmlns:a16="http://schemas.microsoft.com/office/drawing/2014/main" id="{33082C81-9E42-7475-CF4B-7F7D4C9824D9}"/>
              </a:ext>
            </a:extLst>
          </p:cNvPr>
          <p:cNvSpPr txBox="1"/>
          <p:nvPr/>
        </p:nvSpPr>
        <p:spPr>
          <a:xfrm>
            <a:off x="3485988" y="4639170"/>
            <a:ext cx="6872141"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600" b="1" dirty="0"/>
              <a:t>// Création d'une connexion PDO</a:t>
            </a:r>
          </a:p>
          <a:p>
            <a:r>
              <a:rPr lang="fr-FR" sz="1600" b="1" dirty="0"/>
              <a:t>$</a:t>
            </a:r>
            <a:r>
              <a:rPr lang="fr-FR" sz="1600" b="1" dirty="0" err="1"/>
              <a:t>pdo</a:t>
            </a:r>
            <a:r>
              <a:rPr lang="fr-FR" sz="1600" b="1" dirty="0"/>
              <a:t> = new PDO('</a:t>
            </a:r>
            <a:r>
              <a:rPr lang="fr-FR" sz="1600" b="1" dirty="0" err="1"/>
              <a:t>mysql:host</a:t>
            </a:r>
            <a:r>
              <a:rPr lang="fr-FR" sz="1600" b="1" dirty="0"/>
              <a:t>=</a:t>
            </a:r>
            <a:r>
              <a:rPr lang="fr-FR" sz="1600" b="1" dirty="0" err="1"/>
              <a:t>localhost;dbname</a:t>
            </a:r>
            <a:r>
              <a:rPr lang="fr-FR" sz="1600" b="1" dirty="0"/>
              <a:t>=</a:t>
            </a:r>
            <a:r>
              <a:rPr lang="fr-FR" sz="1600" b="1" dirty="0" err="1"/>
              <a:t>ma_base</a:t>
            </a:r>
            <a:r>
              <a:rPr lang="fr-FR" sz="1600" b="1" dirty="0"/>
              <a:t>', 'utilisateur', '</a:t>
            </a:r>
            <a:r>
              <a:rPr lang="fr-FR" sz="1600" b="1" dirty="0" err="1"/>
              <a:t>mot_de_passe</a:t>
            </a:r>
            <a:r>
              <a:rPr lang="fr-FR" sz="1600" b="1" dirty="0"/>
              <a:t>');</a:t>
            </a:r>
          </a:p>
          <a:p>
            <a:endParaRPr lang="fr-FR" sz="1600" b="1" dirty="0"/>
          </a:p>
          <a:p>
            <a:r>
              <a:rPr lang="fr-FR" sz="1600" b="1" dirty="0"/>
              <a:t>// Utilisation de la connexion ...</a:t>
            </a:r>
          </a:p>
          <a:p>
            <a:endParaRPr lang="fr-FR" sz="1600" b="1" dirty="0"/>
          </a:p>
          <a:p>
            <a:r>
              <a:rPr lang="fr-FR" sz="1600" b="1" dirty="0"/>
              <a:t>// Fermeture de la connexion</a:t>
            </a:r>
          </a:p>
          <a:p>
            <a:r>
              <a:rPr lang="fr-FR" sz="1600" b="1" dirty="0">
                <a:solidFill>
                  <a:srgbClr val="C00000"/>
                </a:solidFill>
              </a:rPr>
              <a:t>$</a:t>
            </a:r>
            <a:r>
              <a:rPr lang="fr-FR" sz="1600" b="1" dirty="0" err="1">
                <a:solidFill>
                  <a:srgbClr val="C00000"/>
                </a:solidFill>
              </a:rPr>
              <a:t>pdo</a:t>
            </a:r>
            <a:r>
              <a:rPr lang="fr-FR" sz="1600" b="1" dirty="0">
                <a:solidFill>
                  <a:srgbClr val="C00000"/>
                </a:solidFill>
              </a:rPr>
              <a:t> = </a:t>
            </a:r>
            <a:r>
              <a:rPr lang="fr-FR" sz="1600" b="1" dirty="0" err="1">
                <a:solidFill>
                  <a:srgbClr val="C00000"/>
                </a:solidFill>
              </a:rPr>
              <a:t>null</a:t>
            </a:r>
            <a:r>
              <a:rPr lang="fr-FR" sz="1600" b="1" dirty="0">
                <a:solidFill>
                  <a:srgbClr val="C00000"/>
                </a:solidFill>
              </a:rPr>
              <a:t>;</a:t>
            </a:r>
          </a:p>
        </p:txBody>
      </p:sp>
    </p:spTree>
    <p:extLst>
      <p:ext uri="{BB962C8B-B14F-4D97-AF65-F5344CB8AC3E}">
        <p14:creationId xmlns:p14="http://schemas.microsoft.com/office/powerpoint/2010/main" val="1956874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F3C3-3FD7-AF6E-4D28-AEDA49FFAF3C}"/>
              </a:ext>
            </a:extLst>
          </p:cNvPr>
          <p:cNvSpPr>
            <a:spLocks noGrp="1"/>
          </p:cNvSpPr>
          <p:nvPr>
            <p:ph type="title"/>
          </p:nvPr>
        </p:nvSpPr>
        <p:spPr>
          <a:xfrm>
            <a:off x="497174" y="-391390"/>
            <a:ext cx="10018713" cy="1752599"/>
          </a:xfrm>
        </p:spPr>
        <p:txBody>
          <a:bodyPr/>
          <a:lstStyle/>
          <a:p>
            <a:r>
              <a:rPr lang="en-US" dirty="0"/>
              <a:t>Application</a:t>
            </a:r>
          </a:p>
        </p:txBody>
      </p:sp>
      <p:sp>
        <p:nvSpPr>
          <p:cNvPr id="3" name="Content Placeholder 2">
            <a:extLst>
              <a:ext uri="{FF2B5EF4-FFF2-40B4-BE49-F238E27FC236}">
                <a16:creationId xmlns:a16="http://schemas.microsoft.com/office/drawing/2014/main" id="{F5294337-0A6D-8BA3-CC44-C8D3089E1521}"/>
              </a:ext>
            </a:extLst>
          </p:cNvPr>
          <p:cNvSpPr>
            <a:spLocks noGrp="1"/>
          </p:cNvSpPr>
          <p:nvPr>
            <p:ph idx="1"/>
          </p:nvPr>
        </p:nvSpPr>
        <p:spPr>
          <a:xfrm>
            <a:off x="1286882" y="1669472"/>
            <a:ext cx="4563200" cy="3827319"/>
          </a:xfrm>
        </p:spPr>
        <p:txBody>
          <a:bodyPr>
            <a:normAutofit fontScale="85000" lnSpcReduction="10000"/>
          </a:bodyPr>
          <a:lstStyle/>
          <a:p>
            <a:pPr>
              <a:lnSpc>
                <a:spcPct val="120000"/>
              </a:lnSpc>
            </a:pPr>
            <a:r>
              <a:rPr lang="fr-FR" dirty="0"/>
              <a:t>Voici un exemple simple de code pour vérifier la connexion à une base de données MySQL en utilisant PDO en PHP.</a:t>
            </a:r>
          </a:p>
          <a:p>
            <a:pPr>
              <a:lnSpc>
                <a:spcPct val="120000"/>
              </a:lnSpc>
            </a:pPr>
            <a:r>
              <a:rPr lang="fr-FR" dirty="0"/>
              <a:t>ce script tente de se connecter à une base de données MySQL en utilisant PDO. S'il réussit, il affiche un message de succès. S'il échoue, il affiche un message d'erreur indiquant la raison de l'échec de la connexion.</a:t>
            </a:r>
          </a:p>
        </p:txBody>
      </p:sp>
      <p:sp>
        <p:nvSpPr>
          <p:cNvPr id="7" name="TextBox 6">
            <a:extLst>
              <a:ext uri="{FF2B5EF4-FFF2-40B4-BE49-F238E27FC236}">
                <a16:creationId xmlns:a16="http://schemas.microsoft.com/office/drawing/2014/main" id="{32815D2D-A842-AC45-6C6F-0C88C0E631ED}"/>
              </a:ext>
            </a:extLst>
          </p:cNvPr>
          <p:cNvSpPr txBox="1"/>
          <p:nvPr/>
        </p:nvSpPr>
        <p:spPr>
          <a:xfrm>
            <a:off x="5987761" y="1361209"/>
            <a:ext cx="6094268"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&lt;?</a:t>
            </a:r>
            <a:r>
              <a:rPr lang="en-US" dirty="0" err="1"/>
              <a:t>php</a:t>
            </a:r>
            <a:endParaRPr lang="en-US" dirty="0"/>
          </a:p>
          <a:p>
            <a:r>
              <a:rPr lang="en-US" dirty="0"/>
              <a:t>$</a:t>
            </a:r>
            <a:r>
              <a:rPr lang="en-US" dirty="0" err="1"/>
              <a:t>servername</a:t>
            </a:r>
            <a:r>
              <a:rPr lang="en-US" dirty="0"/>
              <a:t> = "localhost"; // Nom du </a:t>
            </a:r>
            <a:r>
              <a:rPr lang="en-US" dirty="0" err="1"/>
              <a:t>serveur</a:t>
            </a:r>
            <a:endParaRPr lang="en-US" dirty="0"/>
          </a:p>
          <a:p>
            <a:r>
              <a:rPr lang="en-US" dirty="0"/>
              <a:t>$username = "</a:t>
            </a:r>
            <a:r>
              <a:rPr lang="en-US" dirty="0" err="1"/>
              <a:t>nom_utilisateur</a:t>
            </a:r>
            <a:r>
              <a:rPr lang="en-US" dirty="0"/>
              <a:t>"; // Nom </a:t>
            </a:r>
            <a:r>
              <a:rPr lang="en-US" dirty="0" err="1"/>
              <a:t>d'utilisateur</a:t>
            </a:r>
            <a:r>
              <a:rPr lang="en-US" dirty="0"/>
              <a:t> MySQL</a:t>
            </a:r>
          </a:p>
          <a:p>
            <a:r>
              <a:rPr lang="en-US" dirty="0"/>
              <a:t>$password = "</a:t>
            </a:r>
            <a:r>
              <a:rPr lang="en-US" dirty="0" err="1"/>
              <a:t>mot_de_passe</a:t>
            </a:r>
            <a:r>
              <a:rPr lang="en-US" dirty="0"/>
              <a:t>"; // Mot de passe MySQL</a:t>
            </a:r>
          </a:p>
          <a:p>
            <a:r>
              <a:rPr lang="en-US" dirty="0"/>
              <a:t>$database = "</a:t>
            </a:r>
            <a:r>
              <a:rPr lang="en-US" dirty="0" err="1"/>
              <a:t>nom_base_de_données</a:t>
            </a:r>
            <a:r>
              <a:rPr lang="en-US" dirty="0"/>
              <a:t>"; // Nom de la base de données</a:t>
            </a:r>
          </a:p>
          <a:p>
            <a:endParaRPr lang="en-US" dirty="0"/>
          </a:p>
          <a:p>
            <a:r>
              <a:rPr lang="en-US" dirty="0"/>
              <a:t>try {</a:t>
            </a:r>
          </a:p>
          <a:p>
            <a:r>
              <a:rPr lang="en-US" dirty="0"/>
              <a:t>    // </a:t>
            </a:r>
            <a:r>
              <a:rPr lang="en-US" dirty="0" err="1"/>
              <a:t>Créer</a:t>
            </a:r>
            <a:r>
              <a:rPr lang="en-US" dirty="0"/>
              <a:t> </a:t>
            </a:r>
            <a:r>
              <a:rPr lang="en-US" dirty="0" err="1"/>
              <a:t>une</a:t>
            </a:r>
            <a:r>
              <a:rPr lang="en-US" dirty="0"/>
              <a:t> </a:t>
            </a:r>
            <a:r>
              <a:rPr lang="en-US" dirty="0" err="1"/>
              <a:t>connexion</a:t>
            </a:r>
            <a:r>
              <a:rPr lang="en-US" dirty="0"/>
              <a:t> PDO</a:t>
            </a:r>
          </a:p>
          <a:p>
            <a:r>
              <a:rPr lang="en-US" dirty="0"/>
              <a:t>    $conn = new PDO("</a:t>
            </a:r>
            <a:r>
              <a:rPr lang="en-US" dirty="0" err="1"/>
              <a:t>mysql:host</a:t>
            </a:r>
            <a:r>
              <a:rPr lang="en-US" dirty="0"/>
              <a:t>=$</a:t>
            </a:r>
            <a:r>
              <a:rPr lang="en-US" dirty="0" err="1"/>
              <a:t>servername;dbname</a:t>
            </a:r>
            <a:r>
              <a:rPr lang="en-US" dirty="0"/>
              <a:t>=$database", $username, $password);</a:t>
            </a:r>
          </a:p>
          <a:p>
            <a:r>
              <a:rPr lang="en-US" dirty="0"/>
              <a:t>    echo "</a:t>
            </a:r>
            <a:r>
              <a:rPr lang="en-US" dirty="0" err="1"/>
              <a:t>Connexion</a:t>
            </a:r>
            <a:r>
              <a:rPr lang="en-US" dirty="0"/>
              <a:t> </a:t>
            </a:r>
            <a:r>
              <a:rPr lang="en-US" dirty="0" err="1"/>
              <a:t>réussie</a:t>
            </a:r>
            <a:r>
              <a:rPr lang="en-US" dirty="0"/>
              <a:t> à la base de données MySQL";</a:t>
            </a:r>
          </a:p>
          <a:p>
            <a:r>
              <a:rPr lang="en-US" dirty="0"/>
              <a:t>} catch(</a:t>
            </a:r>
            <a:r>
              <a:rPr lang="en-US" dirty="0" err="1"/>
              <a:t>PDOException</a:t>
            </a:r>
            <a:r>
              <a:rPr lang="en-US" dirty="0"/>
              <a:t> $e) {</a:t>
            </a:r>
          </a:p>
          <a:p>
            <a:r>
              <a:rPr lang="en-US" dirty="0"/>
              <a:t>    // En </a:t>
            </a:r>
            <a:r>
              <a:rPr lang="en-US" dirty="0" err="1"/>
              <a:t>cas</a:t>
            </a:r>
            <a:r>
              <a:rPr lang="en-US" dirty="0"/>
              <a:t> </a:t>
            </a:r>
            <a:r>
              <a:rPr lang="en-US" dirty="0" err="1"/>
              <a:t>d'erreur</a:t>
            </a:r>
            <a:r>
              <a:rPr lang="en-US" dirty="0"/>
              <a:t> PDO, </a:t>
            </a:r>
            <a:r>
              <a:rPr lang="en-US" dirty="0" err="1"/>
              <a:t>afficher</a:t>
            </a:r>
            <a:r>
              <a:rPr lang="en-US" dirty="0"/>
              <a:t> </a:t>
            </a:r>
            <a:r>
              <a:rPr lang="en-US" dirty="0" err="1"/>
              <a:t>l'erreur</a:t>
            </a:r>
            <a:endParaRPr lang="en-US" dirty="0"/>
          </a:p>
          <a:p>
            <a:r>
              <a:rPr lang="en-US" dirty="0"/>
              <a:t>    die("La </a:t>
            </a:r>
            <a:r>
              <a:rPr lang="en-US" dirty="0" err="1"/>
              <a:t>connexion</a:t>
            </a:r>
            <a:r>
              <a:rPr lang="en-US" dirty="0"/>
              <a:t> a </a:t>
            </a:r>
            <a:r>
              <a:rPr lang="en-US" dirty="0" err="1"/>
              <a:t>échoué</a:t>
            </a:r>
            <a:r>
              <a:rPr lang="en-US" dirty="0"/>
              <a:t> : " . $e-&gt;</a:t>
            </a:r>
            <a:r>
              <a:rPr lang="en-US" dirty="0" err="1"/>
              <a:t>getMessage</a:t>
            </a:r>
            <a:r>
              <a:rPr lang="en-US" dirty="0"/>
              <a:t>());</a:t>
            </a:r>
          </a:p>
          <a:p>
            <a:r>
              <a:rPr lang="en-US" dirty="0"/>
              <a:t>}</a:t>
            </a:r>
          </a:p>
          <a:p>
            <a:r>
              <a:rPr lang="en-US" dirty="0"/>
              <a:t>?&gt;</a:t>
            </a:r>
          </a:p>
        </p:txBody>
      </p:sp>
    </p:spTree>
    <p:extLst>
      <p:ext uri="{BB962C8B-B14F-4D97-AF65-F5344CB8AC3E}">
        <p14:creationId xmlns:p14="http://schemas.microsoft.com/office/powerpoint/2010/main" val="2042915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p:txBody>
          <a:bodyPr/>
          <a:lstStyle/>
          <a:p>
            <a:r>
              <a:rPr lang="fr-FR" dirty="0"/>
              <a:t>Merci pour votre attention</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515378" y="5081595"/>
            <a:ext cx="6987645" cy="1388534"/>
          </a:xfrm>
        </p:spPr>
        <p:txBody>
          <a:bodyPr>
            <a:noAutofit/>
          </a:bodyPr>
          <a:lstStyle/>
          <a:p>
            <a:r>
              <a:rPr lang="en-US" dirty="0"/>
              <a:t>Laila ELHIOUILE</a:t>
            </a:r>
          </a:p>
          <a:p>
            <a:r>
              <a:rPr lang="en-US" dirty="0"/>
              <a:t>l.elhiouile@gmail.com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1485-96BC-99B0-1F50-7755700416B5}"/>
              </a:ext>
            </a:extLst>
          </p:cNvPr>
          <p:cNvSpPr>
            <a:spLocks noGrp="1"/>
          </p:cNvSpPr>
          <p:nvPr>
            <p:ph type="title"/>
          </p:nvPr>
        </p:nvSpPr>
        <p:spPr>
          <a:xfrm>
            <a:off x="1493738" y="-358218"/>
            <a:ext cx="10018713" cy="1574276"/>
          </a:xfrm>
        </p:spPr>
        <p:txBody>
          <a:bodyPr/>
          <a:lstStyle/>
          <a:p>
            <a:r>
              <a:rPr lang="fr-FR" dirty="0"/>
              <a:t>API MySQL originale</a:t>
            </a:r>
          </a:p>
        </p:txBody>
      </p:sp>
      <p:sp>
        <p:nvSpPr>
          <p:cNvPr id="8" name="Rectangle 3">
            <a:extLst>
              <a:ext uri="{FF2B5EF4-FFF2-40B4-BE49-F238E27FC236}">
                <a16:creationId xmlns:a16="http://schemas.microsoft.com/office/drawing/2014/main" id="{C4D97278-5A42-865B-29E8-6EA20F1C3358}"/>
              </a:ext>
            </a:extLst>
          </p:cNvPr>
          <p:cNvSpPr>
            <a:spLocks noChangeArrowheads="1"/>
          </p:cNvSpPr>
          <p:nvPr/>
        </p:nvSpPr>
        <p:spPr bwMode="auto">
          <a:xfrm>
            <a:off x="2538413" y="2662238"/>
            <a:ext cx="4520009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endParaRPr lang="en-US"/>
          </a:p>
        </p:txBody>
      </p:sp>
      <p:sp>
        <p:nvSpPr>
          <p:cNvPr id="9" name="Rectangle 4">
            <a:extLst>
              <a:ext uri="{FF2B5EF4-FFF2-40B4-BE49-F238E27FC236}">
                <a16:creationId xmlns:a16="http://schemas.microsoft.com/office/drawing/2014/main" id="{FABF07D1-5D0A-1E64-3F06-E97D9DBEC735}"/>
              </a:ext>
            </a:extLst>
          </p:cNvPr>
          <p:cNvSpPr>
            <a:spLocks noChangeArrowheads="1"/>
          </p:cNvSpPr>
          <p:nvPr/>
        </p:nvSpPr>
        <p:spPr bwMode="auto">
          <a:xfrm>
            <a:off x="2538413" y="2339073"/>
            <a:ext cx="62705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Content Placeholder 11">
            <a:extLst>
              <a:ext uri="{FF2B5EF4-FFF2-40B4-BE49-F238E27FC236}">
                <a16:creationId xmlns:a16="http://schemas.microsoft.com/office/drawing/2014/main" id="{2C3BB278-CCDD-9548-4838-5C8DF23535BC}"/>
              </a:ext>
            </a:extLst>
          </p:cNvPr>
          <p:cNvGraphicFramePr>
            <a:graphicFrameLocks noGrp="1"/>
          </p:cNvGraphicFramePr>
          <p:nvPr>
            <p:ph idx="1"/>
            <p:extLst>
              <p:ext uri="{D42A27DB-BD31-4B8C-83A1-F6EECF244321}">
                <p14:modId xmlns:p14="http://schemas.microsoft.com/office/powerpoint/2010/main" val="1474950945"/>
              </p:ext>
            </p:extLst>
          </p:nvPr>
        </p:nvGraphicFramePr>
        <p:xfrm>
          <a:off x="2078201" y="787400"/>
          <a:ext cx="10018712" cy="6070600"/>
        </p:xfrm>
        <a:graphic>
          <a:graphicData uri="http://schemas.openxmlformats.org/drawingml/2006/table">
            <a:tbl>
              <a:tblPr firstRow="1" bandRow="1">
                <a:tableStyleId>{5C22544A-7EE6-4342-B048-85BDC9FD1C3A}</a:tableStyleId>
              </a:tblPr>
              <a:tblGrid>
                <a:gridCol w="5009356">
                  <a:extLst>
                    <a:ext uri="{9D8B030D-6E8A-4147-A177-3AD203B41FA5}">
                      <a16:colId xmlns:a16="http://schemas.microsoft.com/office/drawing/2014/main" val="3681181635"/>
                    </a:ext>
                  </a:extLst>
                </a:gridCol>
                <a:gridCol w="5009356">
                  <a:extLst>
                    <a:ext uri="{9D8B030D-6E8A-4147-A177-3AD203B41FA5}">
                      <a16:colId xmlns:a16="http://schemas.microsoft.com/office/drawing/2014/main" val="623853705"/>
                    </a:ext>
                  </a:extLst>
                </a:gridCol>
              </a:tblGrid>
              <a:tr h="370840">
                <a:tc>
                  <a:txBody>
                    <a:bodyPr/>
                    <a:lstStyle/>
                    <a:p>
                      <a:r>
                        <a:rPr lang="fr-FR" noProof="0" dirty="0"/>
                        <a:t>Fonction </a:t>
                      </a:r>
                    </a:p>
                  </a:txBody>
                  <a:tcPr/>
                </a:tc>
                <a:tc>
                  <a:txBody>
                    <a:bodyPr/>
                    <a:lstStyle/>
                    <a:p>
                      <a:r>
                        <a:rPr lang="fr-FR" noProof="0" dirty="0"/>
                        <a:t>Description</a:t>
                      </a:r>
                    </a:p>
                  </a:txBody>
                  <a:tcPr/>
                </a:tc>
                <a:extLst>
                  <a:ext uri="{0D108BD9-81ED-4DB2-BD59-A6C34878D82A}">
                    <a16:rowId xmlns:a16="http://schemas.microsoft.com/office/drawing/2014/main" val="4102886773"/>
                  </a:ext>
                </a:extLst>
              </a:tr>
              <a:tr h="370840">
                <a:tc>
                  <a:txBody>
                    <a:bodyPr/>
                    <a:lstStyle/>
                    <a:p>
                      <a:pPr fontAlgn="base"/>
                      <a:r>
                        <a:rPr lang="en-US" dirty="0" err="1">
                          <a:effectLst/>
                        </a:rPr>
                        <a:t>mysql_connect</a:t>
                      </a:r>
                      <a:endParaRPr lang="en-US" dirty="0">
                        <a:effectLst/>
                      </a:endParaRPr>
                    </a:p>
                  </a:txBody>
                  <a:tcPr anchor="ctr"/>
                </a:tc>
                <a:tc>
                  <a:txBody>
                    <a:bodyPr/>
                    <a:lstStyle/>
                    <a:p>
                      <a:pPr fontAlgn="base"/>
                      <a:r>
                        <a:rPr lang="fr-FR" dirty="0">
                          <a:effectLst/>
                        </a:rPr>
                        <a:t>Ouvrir une connexion à un serveur MySQL</a:t>
                      </a:r>
                    </a:p>
                  </a:txBody>
                  <a:tcPr anchor="ctr"/>
                </a:tc>
                <a:extLst>
                  <a:ext uri="{0D108BD9-81ED-4DB2-BD59-A6C34878D82A}">
                    <a16:rowId xmlns:a16="http://schemas.microsoft.com/office/drawing/2014/main" val="3994725819"/>
                  </a:ext>
                </a:extLst>
              </a:tr>
              <a:tr h="370840">
                <a:tc>
                  <a:txBody>
                    <a:bodyPr/>
                    <a:lstStyle/>
                    <a:p>
                      <a:pPr fontAlgn="base"/>
                      <a:r>
                        <a:rPr lang="en-US" dirty="0" err="1">
                          <a:effectLst/>
                        </a:rPr>
                        <a:t>mysql_create_db</a:t>
                      </a:r>
                      <a:endParaRPr lang="en-US" dirty="0">
                        <a:effectLst/>
                      </a:endParaRPr>
                    </a:p>
                  </a:txBody>
                  <a:tcPr anchor="ctr"/>
                </a:tc>
                <a:tc>
                  <a:txBody>
                    <a:bodyPr/>
                    <a:lstStyle/>
                    <a:p>
                      <a:pPr fontAlgn="base"/>
                      <a:r>
                        <a:rPr lang="fr-FR" dirty="0">
                          <a:effectLst/>
                        </a:rPr>
                        <a:t>Créer une base de données MySQL</a:t>
                      </a:r>
                    </a:p>
                  </a:txBody>
                  <a:tcPr anchor="ctr"/>
                </a:tc>
                <a:extLst>
                  <a:ext uri="{0D108BD9-81ED-4DB2-BD59-A6C34878D82A}">
                    <a16:rowId xmlns:a16="http://schemas.microsoft.com/office/drawing/2014/main" val="2169560589"/>
                  </a:ext>
                </a:extLst>
              </a:tr>
              <a:tr h="370840">
                <a:tc>
                  <a:txBody>
                    <a:bodyPr/>
                    <a:lstStyle/>
                    <a:p>
                      <a:pPr fontAlgn="base"/>
                      <a:r>
                        <a:rPr lang="en-US" dirty="0" err="1">
                          <a:effectLst/>
                        </a:rPr>
                        <a:t>mysql_db_query</a:t>
                      </a:r>
                      <a:endParaRPr lang="en-US" dirty="0">
                        <a:effectLst/>
                      </a:endParaRPr>
                    </a:p>
                  </a:txBody>
                  <a:tcPr anchor="ctr"/>
                </a:tc>
                <a:tc>
                  <a:txBody>
                    <a:bodyPr/>
                    <a:lstStyle/>
                    <a:p>
                      <a:pPr fontAlgn="base"/>
                      <a:r>
                        <a:rPr lang="fr-FR" dirty="0">
                          <a:effectLst/>
                        </a:rPr>
                        <a:t>Sélectionner une base de données et exécuter une requête</a:t>
                      </a:r>
                    </a:p>
                  </a:txBody>
                  <a:tcPr anchor="ctr"/>
                </a:tc>
                <a:extLst>
                  <a:ext uri="{0D108BD9-81ED-4DB2-BD59-A6C34878D82A}">
                    <a16:rowId xmlns:a16="http://schemas.microsoft.com/office/drawing/2014/main" val="92589566"/>
                  </a:ext>
                </a:extLst>
              </a:tr>
              <a:tr h="370840">
                <a:tc>
                  <a:txBody>
                    <a:bodyPr/>
                    <a:lstStyle/>
                    <a:p>
                      <a:pPr fontAlgn="base"/>
                      <a:r>
                        <a:rPr lang="en-US" dirty="0" err="1">
                          <a:effectLst/>
                        </a:rPr>
                        <a:t>mysql_drop_db</a:t>
                      </a:r>
                      <a:endParaRPr lang="en-US" dirty="0">
                        <a:effectLst/>
                      </a:endParaRPr>
                    </a:p>
                  </a:txBody>
                  <a:tcPr anchor="ctr"/>
                </a:tc>
                <a:tc>
                  <a:txBody>
                    <a:bodyPr/>
                    <a:lstStyle/>
                    <a:p>
                      <a:pPr fontAlgn="base"/>
                      <a:r>
                        <a:rPr lang="fr-FR" dirty="0">
                          <a:effectLst/>
                        </a:rPr>
                        <a:t>Supprimer une base de données MySQL</a:t>
                      </a:r>
                    </a:p>
                  </a:txBody>
                  <a:tcPr anchor="ctr"/>
                </a:tc>
                <a:extLst>
                  <a:ext uri="{0D108BD9-81ED-4DB2-BD59-A6C34878D82A}">
                    <a16:rowId xmlns:a16="http://schemas.microsoft.com/office/drawing/2014/main" val="3316317616"/>
                  </a:ext>
                </a:extLst>
              </a:tr>
              <a:tr h="370840">
                <a:tc>
                  <a:txBody>
                    <a:bodyPr/>
                    <a:lstStyle/>
                    <a:p>
                      <a:pPr fontAlgn="base"/>
                      <a:r>
                        <a:rPr lang="en-US" dirty="0" err="1">
                          <a:effectLst/>
                        </a:rPr>
                        <a:t>mysql_fetch_array</a:t>
                      </a:r>
                      <a:endParaRPr lang="en-US" dirty="0">
                        <a:effectLst/>
                      </a:endParaRPr>
                    </a:p>
                  </a:txBody>
                  <a:tcPr anchor="ctr"/>
                </a:tc>
                <a:tc>
                  <a:txBody>
                    <a:bodyPr/>
                    <a:lstStyle/>
                    <a:p>
                      <a:pPr fontAlgn="base"/>
                      <a:r>
                        <a:rPr lang="fr-FR" dirty="0">
                          <a:effectLst/>
                        </a:rPr>
                        <a:t>Récupère une ligne de résultat sous forme de tableau associatif, de tableau numérique ou des deux</a:t>
                      </a:r>
                    </a:p>
                  </a:txBody>
                  <a:tcPr anchor="ctr"/>
                </a:tc>
                <a:extLst>
                  <a:ext uri="{0D108BD9-81ED-4DB2-BD59-A6C34878D82A}">
                    <a16:rowId xmlns:a16="http://schemas.microsoft.com/office/drawing/2014/main" val="1300956444"/>
                  </a:ext>
                </a:extLst>
              </a:tr>
              <a:tr h="370840">
                <a:tc>
                  <a:txBody>
                    <a:bodyPr/>
                    <a:lstStyle/>
                    <a:p>
                      <a:pPr fontAlgn="base"/>
                      <a:r>
                        <a:rPr lang="en-US" dirty="0" err="1">
                          <a:effectLst/>
                        </a:rPr>
                        <a:t>mysql_fetch_assoc</a:t>
                      </a:r>
                      <a:endParaRPr lang="en-US" dirty="0">
                        <a:effectLst/>
                      </a:endParaRPr>
                    </a:p>
                  </a:txBody>
                  <a:tcPr anchor="ctr"/>
                </a:tc>
                <a:tc>
                  <a:txBody>
                    <a:bodyPr/>
                    <a:lstStyle/>
                    <a:p>
                      <a:pPr fontAlgn="base"/>
                      <a:r>
                        <a:rPr lang="fr-FR" dirty="0">
                          <a:effectLst/>
                        </a:rPr>
                        <a:t>Récupère une ligne de résultat sous forme de tableau associatif</a:t>
                      </a:r>
                    </a:p>
                  </a:txBody>
                  <a:tcPr anchor="ctr"/>
                </a:tc>
                <a:extLst>
                  <a:ext uri="{0D108BD9-81ED-4DB2-BD59-A6C34878D82A}">
                    <a16:rowId xmlns:a16="http://schemas.microsoft.com/office/drawing/2014/main" val="1157353015"/>
                  </a:ext>
                </a:extLst>
              </a:tr>
              <a:tr h="370840">
                <a:tc>
                  <a:txBody>
                    <a:bodyPr/>
                    <a:lstStyle/>
                    <a:p>
                      <a:pPr fontAlgn="base"/>
                      <a:r>
                        <a:rPr lang="en-US" dirty="0" err="1">
                          <a:effectLst/>
                        </a:rPr>
                        <a:t>mysql_error</a:t>
                      </a:r>
                      <a:endParaRPr lang="en-US" dirty="0">
                        <a:effectLst/>
                      </a:endParaRPr>
                    </a:p>
                  </a:txBody>
                  <a:tcPr anchor="ctr"/>
                </a:tc>
                <a:tc>
                  <a:txBody>
                    <a:bodyPr/>
                    <a:lstStyle/>
                    <a:p>
                      <a:pPr fontAlgn="base"/>
                      <a:r>
                        <a:rPr lang="fr-FR" dirty="0">
                          <a:effectLst/>
                        </a:rPr>
                        <a:t>Retourne le texte du message d'erreur de la précédente opération MySQL</a:t>
                      </a:r>
                    </a:p>
                  </a:txBody>
                  <a:tcPr anchor="ctr"/>
                </a:tc>
                <a:extLst>
                  <a:ext uri="{0D108BD9-81ED-4DB2-BD59-A6C34878D82A}">
                    <a16:rowId xmlns:a16="http://schemas.microsoft.com/office/drawing/2014/main" val="3209190997"/>
                  </a:ext>
                </a:extLst>
              </a:tr>
              <a:tr h="370840">
                <a:tc>
                  <a:txBody>
                    <a:bodyPr/>
                    <a:lstStyle/>
                    <a:p>
                      <a:pPr fontAlgn="base"/>
                      <a:r>
                        <a:rPr lang="en-US" dirty="0" err="1">
                          <a:effectLst/>
                        </a:rPr>
                        <a:t>mysql_ping</a:t>
                      </a:r>
                      <a:endParaRPr lang="en-US" dirty="0">
                        <a:effectLst/>
                      </a:endParaRPr>
                    </a:p>
                  </a:txBody>
                  <a:tcPr anchor="ctr"/>
                </a:tc>
                <a:tc>
                  <a:txBody>
                    <a:bodyPr/>
                    <a:lstStyle/>
                    <a:p>
                      <a:pPr fontAlgn="base"/>
                      <a:r>
                        <a:rPr lang="fr-FR" dirty="0">
                          <a:effectLst/>
                        </a:rPr>
                        <a:t>Pinger une connexion serveur ou reconnecter s'il n'y a pas de connexion</a:t>
                      </a:r>
                    </a:p>
                  </a:txBody>
                  <a:tcPr anchor="ctr"/>
                </a:tc>
                <a:extLst>
                  <a:ext uri="{0D108BD9-81ED-4DB2-BD59-A6C34878D82A}">
                    <a16:rowId xmlns:a16="http://schemas.microsoft.com/office/drawing/2014/main" val="1575127979"/>
                  </a:ext>
                </a:extLst>
              </a:tr>
              <a:tr h="370840">
                <a:tc>
                  <a:txBody>
                    <a:bodyPr/>
                    <a:lstStyle/>
                    <a:p>
                      <a:pPr fontAlgn="base"/>
                      <a:r>
                        <a:rPr lang="en-US" dirty="0" err="1">
                          <a:effectLst/>
                        </a:rPr>
                        <a:t>mysql_query</a:t>
                      </a:r>
                      <a:endParaRPr lang="en-US" dirty="0">
                        <a:effectLst/>
                      </a:endParaRPr>
                    </a:p>
                  </a:txBody>
                  <a:tcPr anchor="ctr"/>
                </a:tc>
                <a:tc>
                  <a:txBody>
                    <a:bodyPr/>
                    <a:lstStyle/>
                    <a:p>
                      <a:pPr fontAlgn="base"/>
                      <a:r>
                        <a:rPr lang="fr-FR" dirty="0">
                          <a:effectLst/>
                        </a:rPr>
                        <a:t>Envoyer une requête MySQL</a:t>
                      </a:r>
                    </a:p>
                  </a:txBody>
                  <a:tcPr anchor="ctr"/>
                </a:tc>
                <a:extLst>
                  <a:ext uri="{0D108BD9-81ED-4DB2-BD59-A6C34878D82A}">
                    <a16:rowId xmlns:a16="http://schemas.microsoft.com/office/drawing/2014/main" val="1953377115"/>
                  </a:ext>
                </a:extLst>
              </a:tr>
              <a:tr h="370840">
                <a:tc>
                  <a:txBody>
                    <a:bodyPr/>
                    <a:lstStyle/>
                    <a:p>
                      <a:pPr fontAlgn="base"/>
                      <a:r>
                        <a:rPr lang="en-US" dirty="0" err="1">
                          <a:effectLst/>
                        </a:rPr>
                        <a:t>mysql_result</a:t>
                      </a:r>
                      <a:endParaRPr lang="en-US" dirty="0">
                        <a:effectLst/>
                      </a:endParaRPr>
                    </a:p>
                  </a:txBody>
                  <a:tcPr anchor="ctr"/>
                </a:tc>
                <a:tc>
                  <a:txBody>
                    <a:bodyPr/>
                    <a:lstStyle/>
                    <a:p>
                      <a:pPr fontAlgn="base"/>
                      <a:r>
                        <a:rPr lang="fr-FR" dirty="0">
                          <a:effectLst/>
                        </a:rPr>
                        <a:t>Obtenir des données de résultat</a:t>
                      </a:r>
                    </a:p>
                  </a:txBody>
                  <a:tcPr anchor="ctr"/>
                </a:tc>
                <a:extLst>
                  <a:ext uri="{0D108BD9-81ED-4DB2-BD59-A6C34878D82A}">
                    <a16:rowId xmlns:a16="http://schemas.microsoft.com/office/drawing/2014/main" val="2820639422"/>
                  </a:ext>
                </a:extLst>
              </a:tr>
              <a:tr h="370840">
                <a:tc>
                  <a:txBody>
                    <a:bodyPr/>
                    <a:lstStyle/>
                    <a:p>
                      <a:pPr fontAlgn="base"/>
                      <a:r>
                        <a:rPr lang="en-US">
                          <a:effectLst/>
                        </a:rPr>
                        <a:t>mysql_select_db</a:t>
                      </a:r>
                    </a:p>
                  </a:txBody>
                  <a:tcPr anchor="ctr"/>
                </a:tc>
                <a:tc>
                  <a:txBody>
                    <a:bodyPr/>
                    <a:lstStyle/>
                    <a:p>
                      <a:pPr fontAlgn="base"/>
                      <a:r>
                        <a:rPr lang="fr-FR" dirty="0">
                          <a:effectLst/>
                        </a:rPr>
                        <a:t>Sélectionner une base de données MySQL</a:t>
                      </a:r>
                    </a:p>
                  </a:txBody>
                  <a:tcPr anchor="ctr"/>
                </a:tc>
                <a:extLst>
                  <a:ext uri="{0D108BD9-81ED-4DB2-BD59-A6C34878D82A}">
                    <a16:rowId xmlns:a16="http://schemas.microsoft.com/office/drawing/2014/main" val="2211524781"/>
                  </a:ext>
                </a:extLst>
              </a:tr>
            </a:tbl>
          </a:graphicData>
        </a:graphic>
      </p:graphicFrame>
    </p:spTree>
    <p:extLst>
      <p:ext uri="{BB962C8B-B14F-4D97-AF65-F5344CB8AC3E}">
        <p14:creationId xmlns:p14="http://schemas.microsoft.com/office/powerpoint/2010/main" val="24161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1485-96BC-99B0-1F50-7755700416B5}"/>
              </a:ext>
            </a:extLst>
          </p:cNvPr>
          <p:cNvSpPr>
            <a:spLocks noGrp="1"/>
          </p:cNvSpPr>
          <p:nvPr>
            <p:ph type="title"/>
          </p:nvPr>
        </p:nvSpPr>
        <p:spPr>
          <a:xfrm>
            <a:off x="1559723" y="40851"/>
            <a:ext cx="10018713" cy="1752599"/>
          </a:xfrm>
        </p:spPr>
        <p:txBody>
          <a:bodyPr/>
          <a:lstStyle/>
          <a:p>
            <a:r>
              <a:rPr lang="fr-FR" dirty="0"/>
              <a:t>API MySQL originale</a:t>
            </a:r>
          </a:p>
        </p:txBody>
      </p:sp>
      <p:sp>
        <p:nvSpPr>
          <p:cNvPr id="3" name="Content Placeholder 2">
            <a:extLst>
              <a:ext uri="{FF2B5EF4-FFF2-40B4-BE49-F238E27FC236}">
                <a16:creationId xmlns:a16="http://schemas.microsoft.com/office/drawing/2014/main" id="{4D1F4CD8-2D2C-C3EF-87E3-0BFD83817BF1}"/>
              </a:ext>
            </a:extLst>
          </p:cNvPr>
          <p:cNvSpPr>
            <a:spLocks noGrp="1"/>
          </p:cNvSpPr>
          <p:nvPr>
            <p:ph idx="1"/>
          </p:nvPr>
        </p:nvSpPr>
        <p:spPr>
          <a:xfrm>
            <a:off x="1559724" y="2205086"/>
            <a:ext cx="10018713" cy="3124201"/>
          </a:xfrm>
        </p:spPr>
        <p:txBody>
          <a:bodyPr/>
          <a:lstStyle/>
          <a:p>
            <a:r>
              <a:rPr lang="fr-FR" dirty="0"/>
              <a:t>Cette extension est obsolète depuis PHP 5.5.0, et a été supprimée depuis PHP 7.0.0. </a:t>
            </a:r>
          </a:p>
          <a:p>
            <a:r>
              <a:rPr lang="fr-FR" dirty="0"/>
              <a:t>Il existe deux principales options d'API lorsque l'on envisage de se connecter à un serveur de base de données MySQL :</a:t>
            </a:r>
          </a:p>
          <a:p>
            <a:r>
              <a:rPr lang="fr-FR" dirty="0"/>
              <a:t>L'extension </a:t>
            </a:r>
            <a:r>
              <a:rPr lang="fr-FR" dirty="0" err="1"/>
              <a:t>mysqli</a:t>
            </a:r>
            <a:r>
              <a:rPr lang="fr-FR" dirty="0"/>
              <a:t> de PHP</a:t>
            </a:r>
          </a:p>
          <a:p>
            <a:r>
              <a:rPr lang="fr-FR" dirty="0"/>
              <a:t>PHP Data </a:t>
            </a:r>
            <a:r>
              <a:rPr lang="fr-FR" dirty="0" err="1"/>
              <a:t>Objects</a:t>
            </a:r>
            <a:r>
              <a:rPr lang="fr-FR" dirty="0"/>
              <a:t> (PDO)</a:t>
            </a:r>
            <a:endParaRPr lang="en-US" dirty="0"/>
          </a:p>
          <a:p>
            <a:pPr marL="0" indent="0">
              <a:buNone/>
            </a:pPr>
            <a:endParaRPr lang="fr-FR" dirty="0"/>
          </a:p>
          <a:p>
            <a:endParaRPr lang="en-US" dirty="0"/>
          </a:p>
        </p:txBody>
      </p:sp>
      <p:pic>
        <p:nvPicPr>
          <p:cNvPr id="5" name="Graphic 4" descr="Question mark with solid fill">
            <a:extLst>
              <a:ext uri="{FF2B5EF4-FFF2-40B4-BE49-F238E27FC236}">
                <a16:creationId xmlns:a16="http://schemas.microsoft.com/office/drawing/2014/main" id="{AAA4A2BD-8219-DA55-50F6-646DA5B134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6394" y="1747886"/>
            <a:ext cx="914400" cy="914400"/>
          </a:xfrm>
          <a:prstGeom prst="rect">
            <a:avLst/>
          </a:prstGeom>
        </p:spPr>
      </p:pic>
    </p:spTree>
    <p:extLst>
      <p:ext uri="{BB962C8B-B14F-4D97-AF65-F5344CB8AC3E}">
        <p14:creationId xmlns:p14="http://schemas.microsoft.com/office/powerpoint/2010/main" val="287450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1020-8679-84DC-2706-F275532D5D4C}"/>
              </a:ext>
            </a:extLst>
          </p:cNvPr>
          <p:cNvSpPr>
            <a:spLocks noGrp="1"/>
          </p:cNvSpPr>
          <p:nvPr>
            <p:ph type="title"/>
          </p:nvPr>
        </p:nvSpPr>
        <p:spPr>
          <a:xfrm>
            <a:off x="1588007" y="-18854"/>
            <a:ext cx="10018713" cy="1752599"/>
          </a:xfrm>
        </p:spPr>
        <p:txBody>
          <a:bodyPr/>
          <a:lstStyle/>
          <a:p>
            <a:r>
              <a:rPr lang="en-US" dirty="0"/>
              <a:t>MySQL Improved Extension (</a:t>
            </a:r>
            <a:r>
              <a:rPr lang="en-US" dirty="0" err="1"/>
              <a:t>MySQLi</a:t>
            </a:r>
            <a:r>
              <a:rPr lang="en-US" dirty="0"/>
              <a:t>)</a:t>
            </a:r>
          </a:p>
        </p:txBody>
      </p:sp>
      <p:sp>
        <p:nvSpPr>
          <p:cNvPr id="3" name="Content Placeholder 2">
            <a:extLst>
              <a:ext uri="{FF2B5EF4-FFF2-40B4-BE49-F238E27FC236}">
                <a16:creationId xmlns:a16="http://schemas.microsoft.com/office/drawing/2014/main" id="{43A94367-BA8D-FE63-FFD8-EC75B8B42F08}"/>
              </a:ext>
            </a:extLst>
          </p:cNvPr>
          <p:cNvSpPr>
            <a:spLocks noGrp="1"/>
          </p:cNvSpPr>
          <p:nvPr>
            <p:ph idx="1"/>
          </p:nvPr>
        </p:nvSpPr>
        <p:spPr>
          <a:xfrm>
            <a:off x="1411574" y="2116281"/>
            <a:ext cx="10018713" cy="3124201"/>
          </a:xfrm>
        </p:spPr>
        <p:txBody>
          <a:bodyPr/>
          <a:lstStyle/>
          <a:p>
            <a:r>
              <a:rPr lang="fr-FR" dirty="0"/>
              <a:t>Cette extension possède une interface similaire à celle utilisée par l'ancienne extension </a:t>
            </a:r>
            <a:r>
              <a:rPr lang="fr-FR" dirty="0" err="1"/>
              <a:t>mysql</a:t>
            </a:r>
            <a:r>
              <a:rPr lang="fr-FR" dirty="0"/>
              <a:t>. Dans la plupart des cas, les noms de fonctions ne diffèrent que par leurs préfixes. Quelques fonctions </a:t>
            </a:r>
            <a:r>
              <a:rPr lang="fr-FR" dirty="0" err="1"/>
              <a:t>mysqli</a:t>
            </a:r>
            <a:r>
              <a:rPr lang="fr-FR" dirty="0"/>
              <a:t> prennent un gestionnaire de connexion comme premier argument, alors que la fonction correspondante de l'ancienne interface </a:t>
            </a:r>
            <a:r>
              <a:rPr lang="fr-FR" dirty="0" err="1"/>
              <a:t>mysql</a:t>
            </a:r>
            <a:r>
              <a:rPr lang="fr-FR" dirty="0"/>
              <a:t> le prenait comme argument optionnel en dernière position.</a:t>
            </a:r>
            <a:endParaRPr lang="en-US" dirty="0"/>
          </a:p>
        </p:txBody>
      </p:sp>
    </p:spTree>
    <p:extLst>
      <p:ext uri="{BB962C8B-B14F-4D97-AF65-F5344CB8AC3E}">
        <p14:creationId xmlns:p14="http://schemas.microsoft.com/office/powerpoint/2010/main" val="139043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6DBF-1E39-A468-496A-BE08589C4D0F}"/>
              </a:ext>
            </a:extLst>
          </p:cNvPr>
          <p:cNvSpPr>
            <a:spLocks noGrp="1"/>
          </p:cNvSpPr>
          <p:nvPr>
            <p:ph type="title"/>
          </p:nvPr>
        </p:nvSpPr>
        <p:spPr>
          <a:xfrm>
            <a:off x="1484310" y="-69131"/>
            <a:ext cx="10018713" cy="1752599"/>
          </a:xfrm>
        </p:spPr>
        <p:txBody>
          <a:bodyPr/>
          <a:lstStyle/>
          <a:p>
            <a:r>
              <a:rPr lang="en-US" dirty="0"/>
              <a:t>MySQL Improved Extension (</a:t>
            </a:r>
            <a:r>
              <a:rPr lang="en-US" dirty="0" err="1"/>
              <a:t>MySQLi</a:t>
            </a:r>
            <a:r>
              <a:rPr lang="en-US" dirty="0"/>
              <a:t>)</a:t>
            </a:r>
          </a:p>
        </p:txBody>
      </p:sp>
      <p:sp>
        <p:nvSpPr>
          <p:cNvPr id="3" name="Content Placeholder 2">
            <a:extLst>
              <a:ext uri="{FF2B5EF4-FFF2-40B4-BE49-F238E27FC236}">
                <a16:creationId xmlns:a16="http://schemas.microsoft.com/office/drawing/2014/main" id="{90CAE8EA-F896-5BC1-C750-9B3922D9655A}"/>
              </a:ext>
            </a:extLst>
          </p:cNvPr>
          <p:cNvSpPr>
            <a:spLocks noGrp="1"/>
          </p:cNvSpPr>
          <p:nvPr>
            <p:ph idx="1"/>
          </p:nvPr>
        </p:nvSpPr>
        <p:spPr>
          <a:xfrm>
            <a:off x="1484310" y="1814934"/>
            <a:ext cx="10018713" cy="556968"/>
          </a:xfrm>
        </p:spPr>
        <p:txBody>
          <a:bodyPr/>
          <a:lstStyle/>
          <a:p>
            <a:r>
              <a:rPr lang="fr-FR" dirty="0"/>
              <a:t>Exemple : Migration facile depuis l'ancienne extension </a:t>
            </a:r>
            <a:r>
              <a:rPr lang="fr-FR" dirty="0" err="1"/>
              <a:t>mysql</a:t>
            </a:r>
            <a:endParaRPr lang="en-US" dirty="0"/>
          </a:p>
        </p:txBody>
      </p:sp>
      <p:sp>
        <p:nvSpPr>
          <p:cNvPr id="5" name="TextBox 4">
            <a:extLst>
              <a:ext uri="{FF2B5EF4-FFF2-40B4-BE49-F238E27FC236}">
                <a16:creationId xmlns:a16="http://schemas.microsoft.com/office/drawing/2014/main" id="{A0546754-F0C5-831D-C7D1-A74F3B56E53D}"/>
              </a:ext>
            </a:extLst>
          </p:cNvPr>
          <p:cNvSpPr txBox="1"/>
          <p:nvPr/>
        </p:nvSpPr>
        <p:spPr>
          <a:xfrm>
            <a:off x="1719980" y="2503368"/>
            <a:ext cx="10101232" cy="37548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700" b="0" i="0" dirty="0">
                <a:solidFill>
                  <a:srgbClr val="0000BB"/>
                </a:solidFill>
                <a:effectLst/>
                <a:highlight>
                  <a:srgbClr val="FFFFFF"/>
                </a:highlight>
                <a:latin typeface="Fira Mono" panose="020F0502020204030204" pitchFamily="49" charset="0"/>
              </a:rPr>
              <a:t>&lt;?</a:t>
            </a:r>
            <a:r>
              <a:rPr lang="en-US" sz="1700" b="0" i="0" dirty="0" err="1">
                <a:solidFill>
                  <a:srgbClr val="0000BB"/>
                </a:solidFill>
                <a:effectLst/>
                <a:highlight>
                  <a:srgbClr val="FFFFFF"/>
                </a:highlight>
                <a:latin typeface="Fira Mono" panose="020F0502020204030204" pitchFamily="49" charset="0"/>
              </a:rPr>
              <a:t>php</a:t>
            </a:r>
            <a:br>
              <a:rPr lang="en-US" sz="1700" b="0" i="0" dirty="0">
                <a:solidFill>
                  <a:srgbClr val="0000BB"/>
                </a:solidFill>
                <a:effectLst/>
                <a:highlight>
                  <a:srgbClr val="FFFFFF"/>
                </a:highlight>
                <a:latin typeface="Fira Mono" panose="020F0502020204030204" pitchFamily="49" charset="0"/>
              </a:rPr>
            </a:br>
            <a:br>
              <a:rPr lang="en-US" sz="1700" b="0" i="0" dirty="0">
                <a:solidFill>
                  <a:srgbClr val="0000BB"/>
                </a:solidFill>
                <a:effectLst/>
                <a:highlight>
                  <a:srgbClr val="FFFFFF"/>
                </a:highlight>
                <a:latin typeface="Fira Mono" panose="020F0502020204030204" pitchFamily="49" charset="0"/>
              </a:rPr>
            </a:br>
            <a:r>
              <a:rPr lang="en-US" sz="1700" b="0" i="0" dirty="0">
                <a:solidFill>
                  <a:srgbClr val="0000BB"/>
                </a:solidFill>
                <a:effectLst/>
                <a:highlight>
                  <a:srgbClr val="FFFFFF"/>
                </a:highlight>
                <a:latin typeface="Fira Mono" panose="020F0502020204030204" pitchFamily="49" charset="0"/>
              </a:rPr>
              <a:t>$</a:t>
            </a:r>
            <a:r>
              <a:rPr lang="en-US" sz="1700" b="0" i="0" dirty="0" err="1">
                <a:solidFill>
                  <a:srgbClr val="0000BB"/>
                </a:solidFill>
                <a:effectLst/>
                <a:highlight>
                  <a:srgbClr val="FFFFFF"/>
                </a:highlight>
                <a:latin typeface="Fira Mono" panose="020F0502020204030204" pitchFamily="49" charset="0"/>
              </a:rPr>
              <a:t>mysqli</a:t>
            </a:r>
            <a:r>
              <a:rPr lang="en-US" sz="1700" b="0" i="0" dirty="0">
                <a:solidFill>
                  <a:srgbClr val="0000BB"/>
                </a:solidFill>
                <a:effectLst/>
                <a:highlight>
                  <a:srgbClr val="FFFFFF"/>
                </a:highlight>
                <a:latin typeface="Fira Mono" panose="020F0502020204030204" pitchFamily="49" charset="0"/>
              </a:rPr>
              <a:t> </a:t>
            </a:r>
            <a:r>
              <a:rPr lang="en-US" sz="1700" b="0" i="0" dirty="0">
                <a:solidFill>
                  <a:srgbClr val="007700"/>
                </a:solidFill>
                <a:effectLst/>
                <a:highlight>
                  <a:srgbClr val="FFFFFF"/>
                </a:highlight>
                <a:latin typeface="Fira Mono" panose="020F0502020204030204" pitchFamily="49" charset="0"/>
              </a:rPr>
              <a:t>= </a:t>
            </a:r>
            <a:r>
              <a:rPr lang="en-US" sz="1700" b="0" i="0" dirty="0" err="1">
                <a:solidFill>
                  <a:srgbClr val="0000BB"/>
                </a:solidFill>
                <a:effectLst/>
                <a:highlight>
                  <a:srgbClr val="FFFFFF"/>
                </a:highlight>
                <a:latin typeface="Fira Mono" panose="020F0502020204030204" pitchFamily="49" charset="0"/>
              </a:rPr>
              <a:t>mysqli_connect</a:t>
            </a:r>
            <a:r>
              <a:rPr lang="en-US" sz="1700" b="0" i="0" dirty="0">
                <a:solidFill>
                  <a:srgbClr val="007700"/>
                </a:solidFill>
                <a:effectLst/>
                <a:highlight>
                  <a:srgbClr val="FFFFFF"/>
                </a:highlight>
                <a:latin typeface="Fira Mono" panose="020F0502020204030204" pitchFamily="49" charset="0"/>
              </a:rPr>
              <a:t>(</a:t>
            </a:r>
            <a:r>
              <a:rPr lang="en-US" sz="1700" b="0" i="0" dirty="0">
                <a:solidFill>
                  <a:srgbClr val="DD0000"/>
                </a:solidFill>
                <a:effectLst/>
                <a:highlight>
                  <a:srgbClr val="FFFFFF"/>
                </a:highlight>
                <a:latin typeface="Fira Mono" panose="020F0502020204030204" pitchFamily="49" charset="0"/>
              </a:rPr>
              <a:t>"example.com"</a:t>
            </a:r>
            <a:r>
              <a:rPr lang="en-US" sz="1700" b="0" i="0" dirty="0">
                <a:solidFill>
                  <a:srgbClr val="007700"/>
                </a:solidFill>
                <a:effectLst/>
                <a:highlight>
                  <a:srgbClr val="FFFFFF"/>
                </a:highlight>
                <a:latin typeface="Fira Mono" panose="020F0502020204030204" pitchFamily="49" charset="0"/>
              </a:rPr>
              <a:t>, </a:t>
            </a:r>
            <a:r>
              <a:rPr lang="en-US" sz="1700" b="0" i="0" dirty="0">
                <a:solidFill>
                  <a:srgbClr val="DD0000"/>
                </a:solidFill>
                <a:effectLst/>
                <a:highlight>
                  <a:srgbClr val="FFFFFF"/>
                </a:highlight>
                <a:latin typeface="Fira Mono" panose="020F0502020204030204" pitchFamily="49" charset="0"/>
              </a:rPr>
              <a:t>"user"</a:t>
            </a:r>
            <a:r>
              <a:rPr lang="en-US" sz="1700" b="0" i="0" dirty="0">
                <a:solidFill>
                  <a:srgbClr val="007700"/>
                </a:solidFill>
                <a:effectLst/>
                <a:highlight>
                  <a:srgbClr val="FFFFFF"/>
                </a:highlight>
                <a:latin typeface="Fira Mono" panose="020F0502020204030204" pitchFamily="49" charset="0"/>
              </a:rPr>
              <a:t>, </a:t>
            </a:r>
            <a:r>
              <a:rPr lang="en-US" sz="1700" b="0" i="0" dirty="0">
                <a:solidFill>
                  <a:srgbClr val="DD0000"/>
                </a:solidFill>
                <a:effectLst/>
                <a:highlight>
                  <a:srgbClr val="FFFFFF"/>
                </a:highlight>
                <a:latin typeface="Fira Mono" panose="020F0502020204030204" pitchFamily="49" charset="0"/>
              </a:rPr>
              <a:t>"password"</a:t>
            </a:r>
            <a:r>
              <a:rPr lang="en-US" sz="1700" b="0" i="0" dirty="0">
                <a:solidFill>
                  <a:srgbClr val="007700"/>
                </a:solidFill>
                <a:effectLst/>
                <a:highlight>
                  <a:srgbClr val="FFFFFF"/>
                </a:highlight>
                <a:latin typeface="Fira Mono" panose="020F0502020204030204" pitchFamily="49" charset="0"/>
              </a:rPr>
              <a:t>, </a:t>
            </a:r>
            <a:r>
              <a:rPr lang="en-US" sz="1700" b="0" i="0" dirty="0">
                <a:solidFill>
                  <a:srgbClr val="DD0000"/>
                </a:solidFill>
                <a:effectLst/>
                <a:highlight>
                  <a:srgbClr val="FFFFFF"/>
                </a:highlight>
                <a:latin typeface="Fira Mono" panose="020F0502020204030204" pitchFamily="49" charset="0"/>
              </a:rPr>
              <a:t>"database"</a:t>
            </a:r>
            <a:r>
              <a:rPr lang="en-US" sz="1700" b="0" i="0" dirty="0">
                <a:solidFill>
                  <a:srgbClr val="007700"/>
                </a:solidFill>
                <a:effectLst/>
                <a:highlight>
                  <a:srgbClr val="FFFFFF"/>
                </a:highlight>
                <a:latin typeface="Fira Mono" panose="020F0502020204030204" pitchFamily="49" charset="0"/>
              </a:rPr>
              <a:t>);</a:t>
            </a:r>
            <a:br>
              <a:rPr lang="en-US" sz="1700" b="0" i="0" dirty="0">
                <a:solidFill>
                  <a:srgbClr val="007700"/>
                </a:solidFill>
                <a:effectLst/>
                <a:highlight>
                  <a:srgbClr val="FFFFFF"/>
                </a:highlight>
                <a:latin typeface="Fira Mono" panose="020F0502020204030204" pitchFamily="49" charset="0"/>
              </a:rPr>
            </a:br>
            <a:r>
              <a:rPr lang="en-US" sz="1700" b="0" i="0" dirty="0">
                <a:solidFill>
                  <a:srgbClr val="0000BB"/>
                </a:solidFill>
                <a:effectLst/>
                <a:highlight>
                  <a:srgbClr val="FFFFFF"/>
                </a:highlight>
                <a:latin typeface="Fira Mono" panose="020F0502020204030204" pitchFamily="49" charset="0"/>
              </a:rPr>
              <a:t>$result </a:t>
            </a:r>
            <a:r>
              <a:rPr lang="en-US" sz="1700" b="0" i="0" dirty="0">
                <a:solidFill>
                  <a:srgbClr val="007700"/>
                </a:solidFill>
                <a:effectLst/>
                <a:highlight>
                  <a:srgbClr val="FFFFFF"/>
                </a:highlight>
                <a:latin typeface="Fira Mono" panose="020F0502020204030204" pitchFamily="49" charset="0"/>
              </a:rPr>
              <a:t>= </a:t>
            </a:r>
            <a:r>
              <a:rPr lang="en-US" sz="1700" b="0" i="0" dirty="0" err="1">
                <a:solidFill>
                  <a:srgbClr val="0000BB"/>
                </a:solidFill>
                <a:effectLst/>
                <a:highlight>
                  <a:srgbClr val="FFFFFF"/>
                </a:highlight>
                <a:latin typeface="Fira Mono" panose="020F0502020204030204" pitchFamily="49" charset="0"/>
              </a:rPr>
              <a:t>mysqli_query</a:t>
            </a:r>
            <a:r>
              <a:rPr lang="en-US" sz="1700" b="0" i="0" dirty="0">
                <a:solidFill>
                  <a:srgbClr val="007700"/>
                </a:solidFill>
                <a:effectLst/>
                <a:highlight>
                  <a:srgbClr val="FFFFFF"/>
                </a:highlight>
                <a:latin typeface="Fira Mono" panose="020F0502020204030204" pitchFamily="49" charset="0"/>
              </a:rPr>
              <a:t>(</a:t>
            </a:r>
            <a:r>
              <a:rPr lang="en-US" sz="1700" b="0" i="0" dirty="0">
                <a:solidFill>
                  <a:srgbClr val="0000BB"/>
                </a:solidFill>
                <a:effectLst/>
                <a:highlight>
                  <a:srgbClr val="FFFFFF"/>
                </a:highlight>
                <a:latin typeface="Fira Mono" panose="020F0502020204030204" pitchFamily="49" charset="0"/>
              </a:rPr>
              <a:t>$</a:t>
            </a:r>
            <a:r>
              <a:rPr lang="en-US" sz="1700" b="0" i="0" dirty="0" err="1">
                <a:solidFill>
                  <a:srgbClr val="0000BB"/>
                </a:solidFill>
                <a:effectLst/>
                <a:highlight>
                  <a:srgbClr val="FFFFFF"/>
                </a:highlight>
                <a:latin typeface="Fira Mono" panose="020F0502020204030204" pitchFamily="49" charset="0"/>
              </a:rPr>
              <a:t>mysqli</a:t>
            </a:r>
            <a:r>
              <a:rPr lang="en-US" sz="1700" b="0" i="0" dirty="0">
                <a:solidFill>
                  <a:srgbClr val="007700"/>
                </a:solidFill>
                <a:effectLst/>
                <a:highlight>
                  <a:srgbClr val="FFFFFF"/>
                </a:highlight>
                <a:latin typeface="Fira Mono" panose="020F0502020204030204" pitchFamily="49" charset="0"/>
              </a:rPr>
              <a:t>, </a:t>
            </a:r>
            <a:r>
              <a:rPr lang="en-US" sz="1700" b="0" i="0" dirty="0">
                <a:solidFill>
                  <a:srgbClr val="DD0000"/>
                </a:solidFill>
                <a:effectLst/>
                <a:highlight>
                  <a:srgbClr val="FFFFFF"/>
                </a:highlight>
                <a:latin typeface="Fira Mono" panose="020F0502020204030204" pitchFamily="49" charset="0"/>
              </a:rPr>
              <a:t>"SELECT 'Please do not use the deprecated </a:t>
            </a:r>
            <a:r>
              <a:rPr lang="en-US" sz="1700" b="0" i="0" dirty="0" err="1">
                <a:solidFill>
                  <a:srgbClr val="DD0000"/>
                </a:solidFill>
                <a:effectLst/>
                <a:highlight>
                  <a:srgbClr val="FFFFFF"/>
                </a:highlight>
                <a:latin typeface="Fira Mono" panose="020F0502020204030204" pitchFamily="49" charset="0"/>
              </a:rPr>
              <a:t>mysql</a:t>
            </a:r>
            <a:r>
              <a:rPr lang="en-US" sz="1700" b="0" i="0" dirty="0">
                <a:solidFill>
                  <a:srgbClr val="DD0000"/>
                </a:solidFill>
                <a:effectLst/>
                <a:highlight>
                  <a:srgbClr val="FFFFFF"/>
                </a:highlight>
                <a:latin typeface="Fira Mono" panose="020F0502020204030204" pitchFamily="49" charset="0"/>
              </a:rPr>
              <a:t> extension for new development. ' AS _msg FROM DUAL"</a:t>
            </a:r>
            <a:r>
              <a:rPr lang="en-US" sz="1700" b="0" i="0" dirty="0">
                <a:solidFill>
                  <a:srgbClr val="007700"/>
                </a:solidFill>
                <a:effectLst/>
                <a:highlight>
                  <a:srgbClr val="FFFFFF"/>
                </a:highlight>
                <a:latin typeface="Fira Mono" panose="020F0502020204030204" pitchFamily="49" charset="0"/>
              </a:rPr>
              <a:t>);</a:t>
            </a:r>
            <a:br>
              <a:rPr lang="en-US" sz="1700" b="0" i="0" dirty="0">
                <a:solidFill>
                  <a:srgbClr val="007700"/>
                </a:solidFill>
                <a:effectLst/>
                <a:highlight>
                  <a:srgbClr val="FFFFFF"/>
                </a:highlight>
                <a:latin typeface="Fira Mono" panose="020F0502020204030204" pitchFamily="49" charset="0"/>
              </a:rPr>
            </a:br>
            <a:r>
              <a:rPr lang="en-US" sz="1700" b="0" i="0" dirty="0">
                <a:solidFill>
                  <a:srgbClr val="0000BB"/>
                </a:solidFill>
                <a:effectLst/>
                <a:highlight>
                  <a:srgbClr val="FFFFFF"/>
                </a:highlight>
                <a:latin typeface="Fira Mono" panose="020F0502020204030204" pitchFamily="49" charset="0"/>
              </a:rPr>
              <a:t>$row </a:t>
            </a:r>
            <a:r>
              <a:rPr lang="en-US" sz="1700" b="0" i="0" dirty="0">
                <a:solidFill>
                  <a:srgbClr val="007700"/>
                </a:solidFill>
                <a:effectLst/>
                <a:highlight>
                  <a:srgbClr val="FFFFFF"/>
                </a:highlight>
                <a:latin typeface="Fira Mono" panose="020F0502020204030204" pitchFamily="49" charset="0"/>
              </a:rPr>
              <a:t>= </a:t>
            </a:r>
            <a:r>
              <a:rPr lang="en-US" sz="1700" b="0" i="0" dirty="0" err="1">
                <a:solidFill>
                  <a:srgbClr val="0000BB"/>
                </a:solidFill>
                <a:effectLst/>
                <a:highlight>
                  <a:srgbClr val="FFFFFF"/>
                </a:highlight>
                <a:latin typeface="Fira Mono" panose="020F0502020204030204" pitchFamily="49" charset="0"/>
              </a:rPr>
              <a:t>mysqli_fetch_assoc</a:t>
            </a:r>
            <a:r>
              <a:rPr lang="en-US" sz="1700" b="0" i="0" dirty="0">
                <a:solidFill>
                  <a:srgbClr val="007700"/>
                </a:solidFill>
                <a:effectLst/>
                <a:highlight>
                  <a:srgbClr val="FFFFFF"/>
                </a:highlight>
                <a:latin typeface="Fira Mono" panose="020F0502020204030204" pitchFamily="49" charset="0"/>
              </a:rPr>
              <a:t>(</a:t>
            </a:r>
            <a:r>
              <a:rPr lang="en-US" sz="1700" b="0" i="0" dirty="0">
                <a:solidFill>
                  <a:srgbClr val="0000BB"/>
                </a:solidFill>
                <a:effectLst/>
                <a:highlight>
                  <a:srgbClr val="FFFFFF"/>
                </a:highlight>
                <a:latin typeface="Fira Mono" panose="020F0502020204030204" pitchFamily="49" charset="0"/>
              </a:rPr>
              <a:t>$result</a:t>
            </a:r>
            <a:r>
              <a:rPr lang="en-US" sz="1700" b="0" i="0" dirty="0">
                <a:solidFill>
                  <a:srgbClr val="007700"/>
                </a:solidFill>
                <a:effectLst/>
                <a:highlight>
                  <a:srgbClr val="FFFFFF"/>
                </a:highlight>
                <a:latin typeface="Fira Mono" panose="020F0502020204030204" pitchFamily="49" charset="0"/>
              </a:rPr>
              <a:t>);</a:t>
            </a:r>
            <a:br>
              <a:rPr lang="en-US" sz="1700" b="0" i="0" dirty="0">
                <a:solidFill>
                  <a:srgbClr val="007700"/>
                </a:solidFill>
                <a:effectLst/>
                <a:highlight>
                  <a:srgbClr val="FFFFFF"/>
                </a:highlight>
                <a:latin typeface="Fira Mono" panose="020F0502020204030204" pitchFamily="49" charset="0"/>
              </a:rPr>
            </a:br>
            <a:r>
              <a:rPr lang="en-US" sz="1700" b="0" i="0" dirty="0">
                <a:solidFill>
                  <a:srgbClr val="007700"/>
                </a:solidFill>
                <a:effectLst/>
                <a:highlight>
                  <a:srgbClr val="FFFFFF"/>
                </a:highlight>
                <a:latin typeface="Fira Mono" panose="020F0502020204030204" pitchFamily="49" charset="0"/>
              </a:rPr>
              <a:t>echo </a:t>
            </a:r>
            <a:r>
              <a:rPr lang="en-US" sz="1700" b="0" i="0" dirty="0">
                <a:solidFill>
                  <a:srgbClr val="0000BB"/>
                </a:solidFill>
                <a:effectLst/>
                <a:highlight>
                  <a:srgbClr val="FFFFFF"/>
                </a:highlight>
                <a:latin typeface="Fira Mono" panose="020F0502020204030204" pitchFamily="49" charset="0"/>
              </a:rPr>
              <a:t>$row</a:t>
            </a:r>
            <a:r>
              <a:rPr lang="en-US" sz="1700" b="0" i="0" dirty="0">
                <a:solidFill>
                  <a:srgbClr val="007700"/>
                </a:solidFill>
                <a:effectLst/>
                <a:highlight>
                  <a:srgbClr val="FFFFFF"/>
                </a:highlight>
                <a:latin typeface="Fira Mono" panose="020F0502020204030204" pitchFamily="49" charset="0"/>
              </a:rPr>
              <a:t>[</a:t>
            </a:r>
            <a:r>
              <a:rPr lang="en-US" sz="1700" b="0" i="0" dirty="0">
                <a:solidFill>
                  <a:srgbClr val="DD0000"/>
                </a:solidFill>
                <a:effectLst/>
                <a:highlight>
                  <a:srgbClr val="FFFFFF"/>
                </a:highlight>
                <a:latin typeface="Fira Mono" panose="020F0502020204030204" pitchFamily="49" charset="0"/>
              </a:rPr>
              <a:t>'_msg'</a:t>
            </a:r>
            <a:r>
              <a:rPr lang="en-US" sz="1700" b="0" i="0" dirty="0">
                <a:solidFill>
                  <a:srgbClr val="007700"/>
                </a:solidFill>
                <a:effectLst/>
                <a:highlight>
                  <a:srgbClr val="FFFFFF"/>
                </a:highlight>
                <a:latin typeface="Fira Mono" panose="020F0502020204030204" pitchFamily="49" charset="0"/>
              </a:rPr>
              <a:t>];</a:t>
            </a:r>
            <a:br>
              <a:rPr lang="en-US" sz="1700" b="0" i="0" dirty="0">
                <a:solidFill>
                  <a:srgbClr val="007700"/>
                </a:solidFill>
                <a:effectLst/>
                <a:highlight>
                  <a:srgbClr val="FFFFFF"/>
                </a:highlight>
                <a:latin typeface="Fira Mono" panose="020F0502020204030204" pitchFamily="49" charset="0"/>
              </a:rPr>
            </a:br>
            <a:br>
              <a:rPr lang="en-US" sz="1700" b="0" i="0" dirty="0">
                <a:solidFill>
                  <a:srgbClr val="007700"/>
                </a:solidFill>
                <a:effectLst/>
                <a:highlight>
                  <a:srgbClr val="FFFFFF"/>
                </a:highlight>
                <a:latin typeface="Fira Mono" panose="020F0502020204030204" pitchFamily="49" charset="0"/>
              </a:rPr>
            </a:br>
            <a:r>
              <a:rPr lang="en-US" sz="1700" b="0" i="0" dirty="0">
                <a:solidFill>
                  <a:srgbClr val="0000BB"/>
                </a:solidFill>
                <a:effectLst/>
                <a:highlight>
                  <a:srgbClr val="FFFFFF"/>
                </a:highlight>
                <a:latin typeface="Fira Mono" panose="020F0502020204030204" pitchFamily="49" charset="0"/>
              </a:rPr>
              <a:t>$</a:t>
            </a:r>
            <a:r>
              <a:rPr lang="en-US" sz="1700" b="0" i="0" dirty="0" err="1">
                <a:solidFill>
                  <a:srgbClr val="0000BB"/>
                </a:solidFill>
                <a:effectLst/>
                <a:highlight>
                  <a:srgbClr val="FFFFFF"/>
                </a:highlight>
                <a:latin typeface="Fira Mono" panose="020F0502020204030204" pitchFamily="49" charset="0"/>
              </a:rPr>
              <a:t>mysql</a:t>
            </a:r>
            <a:r>
              <a:rPr lang="en-US" sz="1700" b="0" i="0" dirty="0">
                <a:solidFill>
                  <a:srgbClr val="0000BB"/>
                </a:solidFill>
                <a:effectLst/>
                <a:highlight>
                  <a:srgbClr val="FFFFFF"/>
                </a:highlight>
                <a:latin typeface="Fira Mono" panose="020F0502020204030204" pitchFamily="49" charset="0"/>
              </a:rPr>
              <a:t> </a:t>
            </a:r>
            <a:r>
              <a:rPr lang="en-US" sz="1700" b="0" i="0" dirty="0">
                <a:solidFill>
                  <a:srgbClr val="007700"/>
                </a:solidFill>
                <a:effectLst/>
                <a:highlight>
                  <a:srgbClr val="FFFFFF"/>
                </a:highlight>
                <a:latin typeface="Fira Mono" panose="020F0502020204030204" pitchFamily="49" charset="0"/>
              </a:rPr>
              <a:t>= </a:t>
            </a:r>
            <a:r>
              <a:rPr lang="en-US" sz="1700" b="0" i="0" dirty="0" err="1">
                <a:solidFill>
                  <a:srgbClr val="0000BB"/>
                </a:solidFill>
                <a:effectLst/>
                <a:highlight>
                  <a:srgbClr val="FFFFFF"/>
                </a:highlight>
                <a:latin typeface="Fira Mono" panose="020F0502020204030204" pitchFamily="49" charset="0"/>
              </a:rPr>
              <a:t>mysql_connect</a:t>
            </a:r>
            <a:r>
              <a:rPr lang="en-US" sz="1700" b="0" i="0" dirty="0">
                <a:solidFill>
                  <a:srgbClr val="007700"/>
                </a:solidFill>
                <a:effectLst/>
                <a:highlight>
                  <a:srgbClr val="FFFFFF"/>
                </a:highlight>
                <a:latin typeface="Fira Mono" panose="020F0502020204030204" pitchFamily="49" charset="0"/>
              </a:rPr>
              <a:t>(</a:t>
            </a:r>
            <a:r>
              <a:rPr lang="en-US" sz="1700" b="0" i="0" dirty="0">
                <a:solidFill>
                  <a:srgbClr val="DD0000"/>
                </a:solidFill>
                <a:effectLst/>
                <a:highlight>
                  <a:srgbClr val="FFFFFF"/>
                </a:highlight>
                <a:latin typeface="Fira Mono" panose="020F0502020204030204" pitchFamily="49" charset="0"/>
              </a:rPr>
              <a:t>"example.com"</a:t>
            </a:r>
            <a:r>
              <a:rPr lang="en-US" sz="1700" b="0" i="0" dirty="0">
                <a:solidFill>
                  <a:srgbClr val="007700"/>
                </a:solidFill>
                <a:effectLst/>
                <a:highlight>
                  <a:srgbClr val="FFFFFF"/>
                </a:highlight>
                <a:latin typeface="Fira Mono" panose="020F0502020204030204" pitchFamily="49" charset="0"/>
              </a:rPr>
              <a:t>, </a:t>
            </a:r>
            <a:r>
              <a:rPr lang="en-US" sz="1700" b="0" i="0" dirty="0">
                <a:solidFill>
                  <a:srgbClr val="DD0000"/>
                </a:solidFill>
                <a:effectLst/>
                <a:highlight>
                  <a:srgbClr val="FFFFFF"/>
                </a:highlight>
                <a:latin typeface="Fira Mono" panose="020F0502020204030204" pitchFamily="49" charset="0"/>
              </a:rPr>
              <a:t>"user"</a:t>
            </a:r>
            <a:r>
              <a:rPr lang="en-US" sz="1700" b="0" i="0" dirty="0">
                <a:solidFill>
                  <a:srgbClr val="007700"/>
                </a:solidFill>
                <a:effectLst/>
                <a:highlight>
                  <a:srgbClr val="FFFFFF"/>
                </a:highlight>
                <a:latin typeface="Fira Mono" panose="020F0502020204030204" pitchFamily="49" charset="0"/>
              </a:rPr>
              <a:t>, </a:t>
            </a:r>
            <a:r>
              <a:rPr lang="en-US" sz="1700" b="0" i="0" dirty="0">
                <a:solidFill>
                  <a:srgbClr val="DD0000"/>
                </a:solidFill>
                <a:effectLst/>
                <a:highlight>
                  <a:srgbClr val="FFFFFF"/>
                </a:highlight>
                <a:latin typeface="Fira Mono" panose="020F0502020204030204" pitchFamily="49" charset="0"/>
              </a:rPr>
              <a:t>"password"</a:t>
            </a:r>
            <a:r>
              <a:rPr lang="en-US" sz="1700" b="0" i="0" dirty="0">
                <a:solidFill>
                  <a:srgbClr val="007700"/>
                </a:solidFill>
                <a:effectLst/>
                <a:highlight>
                  <a:srgbClr val="FFFFFF"/>
                </a:highlight>
                <a:latin typeface="Fira Mono" panose="020F0502020204030204" pitchFamily="49" charset="0"/>
              </a:rPr>
              <a:t>); </a:t>
            </a:r>
            <a:br>
              <a:rPr lang="en-US" sz="1700" b="0" i="0" dirty="0">
                <a:solidFill>
                  <a:srgbClr val="007700"/>
                </a:solidFill>
                <a:effectLst/>
                <a:highlight>
                  <a:srgbClr val="FFFFFF"/>
                </a:highlight>
                <a:latin typeface="Fira Mono" panose="020F0502020204030204" pitchFamily="49" charset="0"/>
              </a:rPr>
            </a:br>
            <a:r>
              <a:rPr lang="en-US" sz="1700" b="0" i="0" dirty="0" err="1">
                <a:solidFill>
                  <a:srgbClr val="0000BB"/>
                </a:solidFill>
                <a:effectLst/>
                <a:highlight>
                  <a:srgbClr val="FFFFFF"/>
                </a:highlight>
                <a:latin typeface="Fira Mono" panose="020F0502020204030204" pitchFamily="49" charset="0"/>
              </a:rPr>
              <a:t>mysql_select_db</a:t>
            </a:r>
            <a:r>
              <a:rPr lang="en-US" sz="1700" b="0" i="0" dirty="0">
                <a:solidFill>
                  <a:srgbClr val="007700"/>
                </a:solidFill>
                <a:effectLst/>
                <a:highlight>
                  <a:srgbClr val="FFFFFF"/>
                </a:highlight>
                <a:latin typeface="Fira Mono" panose="020F0502020204030204" pitchFamily="49" charset="0"/>
              </a:rPr>
              <a:t>(</a:t>
            </a:r>
            <a:r>
              <a:rPr lang="en-US" sz="1700" b="0" i="0" dirty="0">
                <a:solidFill>
                  <a:srgbClr val="DD0000"/>
                </a:solidFill>
                <a:effectLst/>
                <a:highlight>
                  <a:srgbClr val="FFFFFF"/>
                </a:highlight>
                <a:latin typeface="Fira Mono" panose="020F0502020204030204" pitchFamily="49" charset="0"/>
              </a:rPr>
              <a:t>"test"</a:t>
            </a:r>
            <a:r>
              <a:rPr lang="en-US" sz="1700" b="0" i="0" dirty="0">
                <a:solidFill>
                  <a:srgbClr val="007700"/>
                </a:solidFill>
                <a:effectLst/>
                <a:highlight>
                  <a:srgbClr val="FFFFFF"/>
                </a:highlight>
                <a:latin typeface="Fira Mono" panose="020F0502020204030204" pitchFamily="49" charset="0"/>
              </a:rPr>
              <a:t>);</a:t>
            </a:r>
            <a:br>
              <a:rPr lang="en-US" sz="1700" b="0" i="0" dirty="0">
                <a:solidFill>
                  <a:srgbClr val="007700"/>
                </a:solidFill>
                <a:effectLst/>
                <a:highlight>
                  <a:srgbClr val="FFFFFF"/>
                </a:highlight>
                <a:latin typeface="Fira Mono" panose="020F0502020204030204" pitchFamily="49" charset="0"/>
              </a:rPr>
            </a:br>
            <a:r>
              <a:rPr lang="en-US" sz="1700" b="0" i="0" dirty="0">
                <a:solidFill>
                  <a:srgbClr val="0000BB"/>
                </a:solidFill>
                <a:effectLst/>
                <a:highlight>
                  <a:srgbClr val="FFFFFF"/>
                </a:highlight>
                <a:latin typeface="Fira Mono" panose="020F0502020204030204" pitchFamily="49" charset="0"/>
              </a:rPr>
              <a:t>$result </a:t>
            </a:r>
            <a:r>
              <a:rPr lang="en-US" sz="1700" b="0" i="0" dirty="0">
                <a:solidFill>
                  <a:srgbClr val="007700"/>
                </a:solidFill>
                <a:effectLst/>
                <a:highlight>
                  <a:srgbClr val="FFFFFF"/>
                </a:highlight>
                <a:latin typeface="Fira Mono" panose="020F0502020204030204" pitchFamily="49" charset="0"/>
              </a:rPr>
              <a:t>= </a:t>
            </a:r>
            <a:r>
              <a:rPr lang="en-US" sz="1700" b="0" i="0" dirty="0" err="1">
                <a:solidFill>
                  <a:srgbClr val="0000BB"/>
                </a:solidFill>
                <a:effectLst/>
                <a:highlight>
                  <a:srgbClr val="FFFFFF"/>
                </a:highlight>
                <a:latin typeface="Fira Mono" panose="020F0502020204030204" pitchFamily="49" charset="0"/>
              </a:rPr>
              <a:t>mysql_query</a:t>
            </a:r>
            <a:r>
              <a:rPr lang="en-US" sz="1700" b="0" i="0" dirty="0">
                <a:solidFill>
                  <a:srgbClr val="007700"/>
                </a:solidFill>
                <a:effectLst/>
                <a:highlight>
                  <a:srgbClr val="FFFFFF"/>
                </a:highlight>
                <a:latin typeface="Fira Mono" panose="020F0502020204030204" pitchFamily="49" charset="0"/>
              </a:rPr>
              <a:t>(</a:t>
            </a:r>
            <a:r>
              <a:rPr lang="en-US" sz="1700" b="0" i="0" dirty="0">
                <a:solidFill>
                  <a:srgbClr val="DD0000"/>
                </a:solidFill>
                <a:effectLst/>
                <a:highlight>
                  <a:srgbClr val="FFFFFF"/>
                </a:highlight>
                <a:latin typeface="Fira Mono" panose="020F0502020204030204" pitchFamily="49" charset="0"/>
              </a:rPr>
              <a:t>"SELECT 'Use the </a:t>
            </a:r>
            <a:r>
              <a:rPr lang="en-US" sz="1700" b="0" i="0" dirty="0" err="1">
                <a:solidFill>
                  <a:srgbClr val="DD0000"/>
                </a:solidFill>
                <a:effectLst/>
                <a:highlight>
                  <a:srgbClr val="FFFFFF"/>
                </a:highlight>
                <a:latin typeface="Fira Mono" panose="020F0502020204030204" pitchFamily="49" charset="0"/>
              </a:rPr>
              <a:t>mysqli</a:t>
            </a:r>
            <a:r>
              <a:rPr lang="en-US" sz="1700" b="0" i="0" dirty="0">
                <a:solidFill>
                  <a:srgbClr val="DD0000"/>
                </a:solidFill>
                <a:effectLst/>
                <a:highlight>
                  <a:srgbClr val="FFFFFF"/>
                </a:highlight>
                <a:latin typeface="Fira Mono" panose="020F0502020204030204" pitchFamily="49" charset="0"/>
              </a:rPr>
              <a:t> extension instead.' AS _msg FROM DUAL"</a:t>
            </a:r>
            <a:r>
              <a:rPr lang="en-US" sz="1700" b="0" i="0" dirty="0">
                <a:solidFill>
                  <a:srgbClr val="007700"/>
                </a:solidFill>
                <a:effectLst/>
                <a:highlight>
                  <a:srgbClr val="FFFFFF"/>
                </a:highlight>
                <a:latin typeface="Fira Mono" panose="020F0502020204030204" pitchFamily="49" charset="0"/>
              </a:rPr>
              <a:t>, </a:t>
            </a:r>
            <a:r>
              <a:rPr lang="en-US" sz="1700" b="0" i="0" dirty="0">
                <a:solidFill>
                  <a:srgbClr val="0000BB"/>
                </a:solidFill>
                <a:effectLst/>
                <a:highlight>
                  <a:srgbClr val="FFFFFF"/>
                </a:highlight>
                <a:latin typeface="Fira Mono" panose="020F0502020204030204" pitchFamily="49" charset="0"/>
              </a:rPr>
              <a:t>$</a:t>
            </a:r>
            <a:r>
              <a:rPr lang="en-US" sz="1700" b="0" i="0" dirty="0" err="1">
                <a:solidFill>
                  <a:srgbClr val="0000BB"/>
                </a:solidFill>
                <a:effectLst/>
                <a:highlight>
                  <a:srgbClr val="FFFFFF"/>
                </a:highlight>
                <a:latin typeface="Fira Mono" panose="020F0502020204030204" pitchFamily="49" charset="0"/>
              </a:rPr>
              <a:t>mysql</a:t>
            </a:r>
            <a:r>
              <a:rPr lang="en-US" sz="1700" b="0" i="0" dirty="0">
                <a:solidFill>
                  <a:srgbClr val="007700"/>
                </a:solidFill>
                <a:effectLst/>
                <a:highlight>
                  <a:srgbClr val="FFFFFF"/>
                </a:highlight>
                <a:latin typeface="Fira Mono" panose="020F0502020204030204" pitchFamily="49" charset="0"/>
              </a:rPr>
              <a:t>);</a:t>
            </a:r>
            <a:br>
              <a:rPr lang="en-US" sz="1700" b="0" i="0" dirty="0">
                <a:solidFill>
                  <a:srgbClr val="007700"/>
                </a:solidFill>
                <a:effectLst/>
                <a:highlight>
                  <a:srgbClr val="FFFFFF"/>
                </a:highlight>
                <a:latin typeface="Fira Mono" panose="020F0502020204030204" pitchFamily="49" charset="0"/>
              </a:rPr>
            </a:br>
            <a:r>
              <a:rPr lang="en-US" sz="1700" b="0" i="0" dirty="0">
                <a:solidFill>
                  <a:srgbClr val="0000BB"/>
                </a:solidFill>
                <a:effectLst/>
                <a:highlight>
                  <a:srgbClr val="FFFFFF"/>
                </a:highlight>
                <a:latin typeface="Fira Mono" panose="020F0502020204030204" pitchFamily="49" charset="0"/>
              </a:rPr>
              <a:t>$row </a:t>
            </a:r>
            <a:r>
              <a:rPr lang="en-US" sz="1700" b="0" i="0" dirty="0">
                <a:solidFill>
                  <a:srgbClr val="007700"/>
                </a:solidFill>
                <a:effectLst/>
                <a:highlight>
                  <a:srgbClr val="FFFFFF"/>
                </a:highlight>
                <a:latin typeface="Fira Mono" panose="020F0502020204030204" pitchFamily="49" charset="0"/>
              </a:rPr>
              <a:t>= </a:t>
            </a:r>
            <a:r>
              <a:rPr lang="en-US" sz="1700" b="0" i="0" dirty="0" err="1">
                <a:solidFill>
                  <a:srgbClr val="0000BB"/>
                </a:solidFill>
                <a:effectLst/>
                <a:highlight>
                  <a:srgbClr val="FFFFFF"/>
                </a:highlight>
                <a:latin typeface="Fira Mono" panose="020F0502020204030204" pitchFamily="49" charset="0"/>
              </a:rPr>
              <a:t>mysql_fetch_assoc</a:t>
            </a:r>
            <a:r>
              <a:rPr lang="en-US" sz="1700" b="0" i="0" dirty="0">
                <a:solidFill>
                  <a:srgbClr val="007700"/>
                </a:solidFill>
                <a:effectLst/>
                <a:highlight>
                  <a:srgbClr val="FFFFFF"/>
                </a:highlight>
                <a:latin typeface="Fira Mono" panose="020F0502020204030204" pitchFamily="49" charset="0"/>
              </a:rPr>
              <a:t>(</a:t>
            </a:r>
            <a:r>
              <a:rPr lang="en-US" sz="1700" b="0" i="0" dirty="0">
                <a:solidFill>
                  <a:srgbClr val="0000BB"/>
                </a:solidFill>
                <a:effectLst/>
                <a:highlight>
                  <a:srgbClr val="FFFFFF"/>
                </a:highlight>
                <a:latin typeface="Fira Mono" panose="020F0502020204030204" pitchFamily="49" charset="0"/>
              </a:rPr>
              <a:t>$result</a:t>
            </a:r>
            <a:r>
              <a:rPr lang="en-US" sz="1700" b="0" i="0" dirty="0">
                <a:solidFill>
                  <a:srgbClr val="007700"/>
                </a:solidFill>
                <a:effectLst/>
                <a:highlight>
                  <a:srgbClr val="FFFFFF"/>
                </a:highlight>
                <a:latin typeface="Fira Mono" panose="020F0502020204030204" pitchFamily="49" charset="0"/>
              </a:rPr>
              <a:t>);</a:t>
            </a:r>
            <a:br>
              <a:rPr lang="en-US" sz="1700" b="0" i="0" dirty="0">
                <a:solidFill>
                  <a:srgbClr val="007700"/>
                </a:solidFill>
                <a:effectLst/>
                <a:highlight>
                  <a:srgbClr val="FFFFFF"/>
                </a:highlight>
                <a:latin typeface="Fira Mono" panose="020F0502020204030204" pitchFamily="49" charset="0"/>
              </a:rPr>
            </a:br>
            <a:r>
              <a:rPr lang="en-US" sz="1700" b="0" i="0" dirty="0">
                <a:solidFill>
                  <a:srgbClr val="007700"/>
                </a:solidFill>
                <a:effectLst/>
                <a:highlight>
                  <a:srgbClr val="FFFFFF"/>
                </a:highlight>
                <a:latin typeface="Fira Mono" panose="020F0502020204030204" pitchFamily="49" charset="0"/>
              </a:rPr>
              <a:t>echo </a:t>
            </a:r>
            <a:r>
              <a:rPr lang="en-US" sz="1700" b="0" i="0" dirty="0">
                <a:solidFill>
                  <a:srgbClr val="0000BB"/>
                </a:solidFill>
                <a:effectLst/>
                <a:highlight>
                  <a:srgbClr val="FFFFFF"/>
                </a:highlight>
                <a:latin typeface="Fira Mono" panose="020F0502020204030204" pitchFamily="49" charset="0"/>
              </a:rPr>
              <a:t>$row</a:t>
            </a:r>
            <a:r>
              <a:rPr lang="en-US" sz="1700" b="0" i="0" dirty="0">
                <a:solidFill>
                  <a:srgbClr val="007700"/>
                </a:solidFill>
                <a:effectLst/>
                <a:highlight>
                  <a:srgbClr val="FFFFFF"/>
                </a:highlight>
                <a:latin typeface="Fira Mono" panose="020F0502020204030204" pitchFamily="49" charset="0"/>
              </a:rPr>
              <a:t>[</a:t>
            </a:r>
            <a:r>
              <a:rPr lang="en-US" sz="1700" b="0" i="0" dirty="0">
                <a:solidFill>
                  <a:srgbClr val="DD0000"/>
                </a:solidFill>
                <a:effectLst/>
                <a:highlight>
                  <a:srgbClr val="FFFFFF"/>
                </a:highlight>
                <a:latin typeface="Fira Mono" panose="020F0502020204030204" pitchFamily="49" charset="0"/>
              </a:rPr>
              <a:t>'_msg'</a:t>
            </a:r>
            <a:r>
              <a:rPr lang="en-US" sz="1700" b="0" i="0" dirty="0">
                <a:solidFill>
                  <a:srgbClr val="007700"/>
                </a:solidFill>
                <a:effectLst/>
                <a:highlight>
                  <a:srgbClr val="FFFFFF"/>
                </a:highlight>
                <a:latin typeface="Fira Mono" panose="020F0502020204030204" pitchFamily="49" charset="0"/>
              </a:rPr>
              <a:t>];</a:t>
            </a:r>
            <a:endParaRPr lang="en-US" sz="1700" dirty="0"/>
          </a:p>
        </p:txBody>
      </p:sp>
    </p:spTree>
    <p:extLst>
      <p:ext uri="{BB962C8B-B14F-4D97-AF65-F5344CB8AC3E}">
        <p14:creationId xmlns:p14="http://schemas.microsoft.com/office/powerpoint/2010/main" val="2567420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467780" y="-186180"/>
            <a:ext cx="10018713" cy="1752599"/>
          </a:xfrm>
        </p:spPr>
        <p:txBody>
          <a:bodyPr/>
          <a:lstStyle/>
          <a:p>
            <a:r>
              <a:rPr lang="en-US" sz="4000" dirty="0">
                <a:latin typeface="Times New Roman"/>
                <a:cs typeface="Times New Roman"/>
              </a:rPr>
              <a:t>Connexion</a:t>
            </a:r>
            <a:r>
              <a:rPr lang="en-US" sz="4000" spc="-55" dirty="0">
                <a:latin typeface="Times New Roman"/>
                <a:cs typeface="Times New Roman"/>
              </a:rPr>
              <a:t> </a:t>
            </a:r>
            <a:r>
              <a:rPr lang="en-US" sz="4000" dirty="0">
                <a:latin typeface="Times New Roman"/>
                <a:cs typeface="Times New Roman"/>
              </a:rPr>
              <a:t>au</a:t>
            </a:r>
            <a:r>
              <a:rPr lang="en-US" sz="4000" spc="-40" dirty="0">
                <a:latin typeface="Times New Roman"/>
                <a:cs typeface="Times New Roman"/>
              </a:rPr>
              <a:t> </a:t>
            </a:r>
            <a:r>
              <a:rPr lang="en-US" sz="4000" dirty="0" err="1">
                <a:latin typeface="Times New Roman"/>
                <a:cs typeface="Times New Roman"/>
              </a:rPr>
              <a:t>serveur</a:t>
            </a:r>
            <a:r>
              <a:rPr lang="en-US" sz="4000" spc="-60" dirty="0">
                <a:latin typeface="Times New Roman"/>
                <a:cs typeface="Times New Roman"/>
              </a:rPr>
              <a:t> </a:t>
            </a:r>
            <a:r>
              <a:rPr lang="en-US" sz="4000" spc="-10" dirty="0">
                <a:latin typeface="Times New Roman"/>
                <a:cs typeface="Times New Roman"/>
              </a:rPr>
              <a:t>MySQL avec </a:t>
            </a:r>
            <a:r>
              <a:rPr lang="en-US" sz="4000" spc="-10" dirty="0" err="1">
                <a:latin typeface="Times New Roman"/>
                <a:cs typeface="Times New Roman"/>
              </a:rPr>
              <a:t>MySQLi</a:t>
            </a:r>
            <a:endParaRPr lang="en-US" dirty="0"/>
          </a:p>
        </p:txBody>
      </p:sp>
      <p:sp>
        <p:nvSpPr>
          <p:cNvPr id="3" name="Content Placeholder 2">
            <a:extLst>
              <a:ext uri="{FF2B5EF4-FFF2-40B4-BE49-F238E27FC236}">
                <a16:creationId xmlns:a16="http://schemas.microsoft.com/office/drawing/2014/main" id="{509A42CB-6ADF-5D00-F839-8C7B663481A6}"/>
              </a:ext>
            </a:extLst>
          </p:cNvPr>
          <p:cNvSpPr>
            <a:spLocks noGrp="1"/>
          </p:cNvSpPr>
          <p:nvPr>
            <p:ph idx="1"/>
          </p:nvPr>
        </p:nvSpPr>
        <p:spPr>
          <a:xfrm>
            <a:off x="1682273" y="1234912"/>
            <a:ext cx="10018713" cy="4235779"/>
          </a:xfrm>
        </p:spPr>
        <p:txBody>
          <a:bodyPr>
            <a:normAutofit fontScale="85000" lnSpcReduction="20000"/>
          </a:bodyPr>
          <a:lstStyle/>
          <a:p>
            <a:r>
              <a:rPr lang="fr-FR" b="1" dirty="0" err="1"/>
              <a:t>mysqli_connect</a:t>
            </a:r>
            <a:r>
              <a:rPr lang="fr-FR" b="1" dirty="0"/>
              <a:t>() </a:t>
            </a:r>
            <a:r>
              <a:rPr lang="fr-FR" dirty="0"/>
              <a:t>: Établit une nouvelle connexion à la base de données MySQL.</a:t>
            </a:r>
            <a:endParaRPr lang="en-US" dirty="0"/>
          </a:p>
          <a:p>
            <a:pPr marL="0" indent="0">
              <a:buNone/>
            </a:pPr>
            <a:r>
              <a:rPr lang="en-US" dirty="0"/>
              <a:t>			</a:t>
            </a:r>
            <a:r>
              <a:rPr lang="en-US" b="1" dirty="0" err="1">
                <a:solidFill>
                  <a:srgbClr val="C00000"/>
                </a:solidFill>
              </a:rPr>
              <a:t>mysqli_connect</a:t>
            </a:r>
            <a:r>
              <a:rPr lang="en-US" b="1" dirty="0">
                <a:solidFill>
                  <a:srgbClr val="C00000"/>
                </a:solidFill>
              </a:rPr>
              <a:t>($host, $username, $password, $</a:t>
            </a:r>
            <a:r>
              <a:rPr lang="en-US" b="1" dirty="0" err="1">
                <a:solidFill>
                  <a:srgbClr val="C00000"/>
                </a:solidFill>
              </a:rPr>
              <a:t>dbname</a:t>
            </a:r>
            <a:r>
              <a:rPr lang="en-US" b="1" dirty="0">
                <a:solidFill>
                  <a:srgbClr val="C00000"/>
                </a:solidFill>
              </a:rPr>
              <a:t>);</a:t>
            </a:r>
          </a:p>
          <a:p>
            <a:r>
              <a:rPr lang="fr-FR" dirty="0"/>
              <a:t>Paramètres :</a:t>
            </a:r>
          </a:p>
          <a:p>
            <a:pPr marL="0" indent="0">
              <a:buNone/>
            </a:pPr>
            <a:r>
              <a:rPr lang="fr-FR" dirty="0"/>
              <a:t>	</a:t>
            </a:r>
            <a:r>
              <a:rPr lang="fr-FR" b="1" dirty="0"/>
              <a:t>$host </a:t>
            </a:r>
            <a:r>
              <a:rPr lang="fr-FR" dirty="0"/>
              <a:t>: Nom d'hôte du serveur MySQL.</a:t>
            </a:r>
          </a:p>
          <a:p>
            <a:pPr marL="0" indent="0">
              <a:buNone/>
            </a:pPr>
            <a:r>
              <a:rPr lang="fr-FR" dirty="0"/>
              <a:t>	</a:t>
            </a:r>
            <a:r>
              <a:rPr lang="fr-FR" b="1" dirty="0"/>
              <a:t>$</a:t>
            </a:r>
            <a:r>
              <a:rPr lang="fr-FR" b="1" dirty="0" err="1"/>
              <a:t>username</a:t>
            </a:r>
            <a:r>
              <a:rPr lang="fr-FR" b="1" dirty="0"/>
              <a:t> </a:t>
            </a:r>
            <a:r>
              <a:rPr lang="fr-FR" dirty="0"/>
              <a:t>: Nom d'utilisateur MySQL.</a:t>
            </a:r>
          </a:p>
          <a:p>
            <a:pPr marL="0" indent="0">
              <a:buNone/>
            </a:pPr>
            <a:r>
              <a:rPr lang="fr-FR" dirty="0"/>
              <a:t>	</a:t>
            </a:r>
            <a:r>
              <a:rPr lang="fr-FR" b="1" dirty="0"/>
              <a:t>$</a:t>
            </a:r>
            <a:r>
              <a:rPr lang="fr-FR" b="1" dirty="0" err="1"/>
              <a:t>password</a:t>
            </a:r>
            <a:r>
              <a:rPr lang="fr-FR" b="1" dirty="0"/>
              <a:t> </a:t>
            </a:r>
            <a:r>
              <a:rPr lang="fr-FR" dirty="0"/>
              <a:t>: Mot de passe MySQL.</a:t>
            </a:r>
          </a:p>
          <a:p>
            <a:pPr marL="0" indent="0">
              <a:buNone/>
            </a:pPr>
            <a:r>
              <a:rPr lang="fr-FR" dirty="0"/>
              <a:t>	</a:t>
            </a:r>
            <a:r>
              <a:rPr lang="fr-FR" b="1" dirty="0"/>
              <a:t>$</a:t>
            </a:r>
            <a:r>
              <a:rPr lang="fr-FR" b="1" dirty="0" err="1"/>
              <a:t>dbname</a:t>
            </a:r>
            <a:r>
              <a:rPr lang="fr-FR" b="1" dirty="0"/>
              <a:t> </a:t>
            </a:r>
            <a:r>
              <a:rPr lang="fr-FR" dirty="0"/>
              <a:t>: Nom de la base de données à sélectionner.</a:t>
            </a:r>
          </a:p>
          <a:p>
            <a:pPr algn="just">
              <a:lnSpc>
                <a:spcPct val="120000"/>
              </a:lnSpc>
            </a:pPr>
            <a:r>
              <a:rPr lang="fr-FR" dirty="0"/>
              <a:t>La fonction </a:t>
            </a:r>
            <a:r>
              <a:rPr lang="fr-FR" dirty="0" err="1"/>
              <a:t>mysqli_connect</a:t>
            </a:r>
            <a:r>
              <a:rPr lang="fr-FR" dirty="0"/>
              <a:t>() retourne </a:t>
            </a:r>
            <a:r>
              <a:rPr lang="fr-FR" u="sng" dirty="0"/>
              <a:t>un objet de connexion </a:t>
            </a:r>
            <a:r>
              <a:rPr lang="fr-FR" u="sng" dirty="0" err="1"/>
              <a:t>MySQLi</a:t>
            </a:r>
            <a:r>
              <a:rPr lang="fr-FR" u="sng" dirty="0"/>
              <a:t> si la connexion est réussie</a:t>
            </a:r>
            <a:r>
              <a:rPr lang="fr-FR" dirty="0"/>
              <a:t>, ou </a:t>
            </a:r>
            <a:r>
              <a:rPr lang="fr-FR" u="sng" dirty="0"/>
              <a:t>false en cas d'échec</a:t>
            </a:r>
            <a:r>
              <a:rPr lang="fr-FR" dirty="0"/>
              <a:t>. Cet objet de connexion est utilisé pour exécuter des requêtes et interagir avec la base de données MySQL.</a:t>
            </a:r>
          </a:p>
          <a:p>
            <a:r>
              <a:rPr lang="fr-FR" dirty="0"/>
              <a:t>Exemple :</a:t>
            </a:r>
            <a:endParaRPr lang="en-US" dirty="0"/>
          </a:p>
        </p:txBody>
      </p:sp>
      <p:sp>
        <p:nvSpPr>
          <p:cNvPr id="8" name="TextBox 7">
            <a:extLst>
              <a:ext uri="{FF2B5EF4-FFF2-40B4-BE49-F238E27FC236}">
                <a16:creationId xmlns:a16="http://schemas.microsoft.com/office/drawing/2014/main" id="{14E8EE7B-127A-E783-BDBA-1B7607BD8767}"/>
              </a:ext>
            </a:extLst>
          </p:cNvPr>
          <p:cNvSpPr txBox="1"/>
          <p:nvPr/>
        </p:nvSpPr>
        <p:spPr>
          <a:xfrm>
            <a:off x="3169763" y="5549014"/>
            <a:ext cx="7528499"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$conn = </a:t>
            </a:r>
            <a:r>
              <a:rPr lang="en-US" dirty="0" err="1"/>
              <a:t>mysqli_connect</a:t>
            </a:r>
            <a:r>
              <a:rPr lang="en-US" dirty="0"/>
              <a:t>("localhost", "username", "password", "</a:t>
            </a:r>
            <a:r>
              <a:rPr lang="en-US" dirty="0" err="1"/>
              <a:t>mydatabase</a:t>
            </a:r>
            <a:r>
              <a:rPr lang="en-US" dirty="0"/>
              <a:t>");</a:t>
            </a:r>
          </a:p>
          <a:p>
            <a:r>
              <a:rPr lang="en-US" dirty="0"/>
              <a:t>if (!$conn) {</a:t>
            </a:r>
          </a:p>
          <a:p>
            <a:r>
              <a:rPr lang="en-US" dirty="0"/>
              <a:t>    die("Connection failed: " . </a:t>
            </a:r>
            <a:r>
              <a:rPr lang="en-US" dirty="0" err="1"/>
              <a:t>mysqli_connect_error</a:t>
            </a:r>
            <a:r>
              <a:rPr lang="en-US" dirty="0"/>
              <a:t>());</a:t>
            </a:r>
          </a:p>
          <a:p>
            <a:r>
              <a:rPr lang="en-US" dirty="0"/>
              <a:t>}</a:t>
            </a:r>
          </a:p>
        </p:txBody>
      </p:sp>
    </p:spTree>
    <p:extLst>
      <p:ext uri="{BB962C8B-B14F-4D97-AF65-F5344CB8AC3E}">
        <p14:creationId xmlns:p14="http://schemas.microsoft.com/office/powerpoint/2010/main" val="105192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467780" y="-186180"/>
            <a:ext cx="10018713" cy="1752599"/>
          </a:xfrm>
        </p:spPr>
        <p:txBody>
          <a:bodyPr/>
          <a:lstStyle/>
          <a:p>
            <a:r>
              <a:rPr lang="en-US" sz="4000" dirty="0">
                <a:latin typeface="Times New Roman"/>
                <a:cs typeface="Times New Roman"/>
              </a:rPr>
              <a:t>Connexion</a:t>
            </a:r>
            <a:r>
              <a:rPr lang="en-US" sz="4000" spc="-55" dirty="0">
                <a:latin typeface="Times New Roman"/>
                <a:cs typeface="Times New Roman"/>
              </a:rPr>
              <a:t> </a:t>
            </a:r>
            <a:r>
              <a:rPr lang="en-US" sz="4000" dirty="0">
                <a:latin typeface="Times New Roman"/>
                <a:cs typeface="Times New Roman"/>
              </a:rPr>
              <a:t>au</a:t>
            </a:r>
            <a:r>
              <a:rPr lang="en-US" sz="4000" spc="-40" dirty="0">
                <a:latin typeface="Times New Roman"/>
                <a:cs typeface="Times New Roman"/>
              </a:rPr>
              <a:t> </a:t>
            </a:r>
            <a:r>
              <a:rPr lang="en-US" sz="4000" dirty="0" err="1">
                <a:latin typeface="Times New Roman"/>
                <a:cs typeface="Times New Roman"/>
              </a:rPr>
              <a:t>serveur</a:t>
            </a:r>
            <a:r>
              <a:rPr lang="en-US" sz="4000" spc="-60" dirty="0">
                <a:latin typeface="Times New Roman"/>
                <a:cs typeface="Times New Roman"/>
              </a:rPr>
              <a:t> </a:t>
            </a:r>
            <a:r>
              <a:rPr lang="en-US" sz="4000" spc="-10" dirty="0">
                <a:latin typeface="Times New Roman"/>
                <a:cs typeface="Times New Roman"/>
              </a:rPr>
              <a:t>MySQL avec </a:t>
            </a:r>
            <a:r>
              <a:rPr lang="en-US" sz="4000" spc="-10" dirty="0" err="1">
                <a:latin typeface="Times New Roman"/>
                <a:cs typeface="Times New Roman"/>
              </a:rPr>
              <a:t>MySQLi</a:t>
            </a:r>
            <a:endParaRPr lang="en-US" dirty="0"/>
          </a:p>
        </p:txBody>
      </p:sp>
      <p:sp>
        <p:nvSpPr>
          <p:cNvPr id="3" name="Content Placeholder 2">
            <a:extLst>
              <a:ext uri="{FF2B5EF4-FFF2-40B4-BE49-F238E27FC236}">
                <a16:creationId xmlns:a16="http://schemas.microsoft.com/office/drawing/2014/main" id="{509A42CB-6ADF-5D00-F839-8C7B663481A6}"/>
              </a:ext>
            </a:extLst>
          </p:cNvPr>
          <p:cNvSpPr>
            <a:spLocks noGrp="1"/>
          </p:cNvSpPr>
          <p:nvPr>
            <p:ph idx="1"/>
          </p:nvPr>
        </p:nvSpPr>
        <p:spPr>
          <a:xfrm>
            <a:off x="1682273" y="1234912"/>
            <a:ext cx="10018713" cy="4235779"/>
          </a:xfrm>
        </p:spPr>
        <p:txBody>
          <a:bodyPr>
            <a:normAutofit/>
          </a:bodyPr>
          <a:lstStyle/>
          <a:p>
            <a:r>
              <a:rPr lang="fr-FR" dirty="0"/>
              <a:t>Dans l'extension </a:t>
            </a:r>
            <a:r>
              <a:rPr lang="fr-FR" dirty="0" err="1"/>
              <a:t>MySQLi</a:t>
            </a:r>
            <a:r>
              <a:rPr lang="fr-FR" dirty="0"/>
              <a:t>, il existe aussi une fonction appelée </a:t>
            </a:r>
            <a:r>
              <a:rPr lang="fr-FR" b="1" dirty="0" err="1"/>
              <a:t>mysqli_select_db</a:t>
            </a:r>
            <a:r>
              <a:rPr lang="fr-FR" b="1" dirty="0"/>
              <a:t> </a:t>
            </a:r>
            <a:r>
              <a:rPr lang="fr-FR" dirty="0"/>
              <a:t>pour sélectionner une base de données. </a:t>
            </a:r>
          </a:p>
          <a:p>
            <a:r>
              <a:rPr lang="fr-FR" dirty="0"/>
              <a:t>Cette fonction prend deux arguments : la connexion au serveur MySQL et le nom de la base de données que vous souhaitez sélectionner. Voici la syntaxe de la fonction </a:t>
            </a:r>
            <a:r>
              <a:rPr lang="fr-FR" b="1" dirty="0" err="1"/>
              <a:t>mysqli_select_db</a:t>
            </a:r>
            <a:r>
              <a:rPr lang="fr-FR" b="1" dirty="0"/>
              <a:t> :</a:t>
            </a:r>
            <a:r>
              <a:rPr lang="en-US" dirty="0"/>
              <a:t>			</a:t>
            </a:r>
          </a:p>
          <a:p>
            <a:pPr marL="0" indent="0">
              <a:buNone/>
            </a:pPr>
            <a:r>
              <a:rPr lang="en-US" b="1" dirty="0">
                <a:solidFill>
                  <a:srgbClr val="C00000"/>
                </a:solidFill>
              </a:rPr>
              <a:t>		</a:t>
            </a:r>
            <a:r>
              <a:rPr lang="fr-FR" b="1" dirty="0" err="1">
                <a:solidFill>
                  <a:srgbClr val="C00000"/>
                </a:solidFill>
              </a:rPr>
              <a:t>mysqli_select_db</a:t>
            </a:r>
            <a:r>
              <a:rPr lang="fr-FR" b="1" dirty="0">
                <a:solidFill>
                  <a:srgbClr val="C00000"/>
                </a:solidFill>
              </a:rPr>
              <a:t>($connexion, $</a:t>
            </a:r>
            <a:r>
              <a:rPr lang="fr-FR" b="1" dirty="0" err="1">
                <a:solidFill>
                  <a:srgbClr val="C00000"/>
                </a:solidFill>
              </a:rPr>
              <a:t>nom_base_de_donnees</a:t>
            </a:r>
            <a:r>
              <a:rPr lang="fr-FR" b="1" dirty="0">
                <a:solidFill>
                  <a:srgbClr val="C00000"/>
                </a:solidFill>
              </a:rPr>
              <a:t>);</a:t>
            </a:r>
          </a:p>
          <a:p>
            <a:pPr algn="just">
              <a:lnSpc>
                <a:spcPct val="120000"/>
              </a:lnSpc>
            </a:pPr>
            <a:r>
              <a:rPr lang="fr-FR" dirty="0"/>
              <a:t>Elle retourne </a:t>
            </a:r>
            <a:r>
              <a:rPr lang="fr-FR" dirty="0" err="1"/>
              <a:t>true</a:t>
            </a:r>
            <a:r>
              <a:rPr lang="fr-FR" dirty="0"/>
              <a:t> si la base de données est sélectionnée avec succès, sinon elle retourne false en cas d'échec. </a:t>
            </a:r>
            <a:endParaRPr lang="en-US" dirty="0"/>
          </a:p>
        </p:txBody>
      </p:sp>
    </p:spTree>
    <p:extLst>
      <p:ext uri="{BB962C8B-B14F-4D97-AF65-F5344CB8AC3E}">
        <p14:creationId xmlns:p14="http://schemas.microsoft.com/office/powerpoint/2010/main" val="282950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B56-1F8A-E578-8F69-0B3B29A337FC}"/>
              </a:ext>
            </a:extLst>
          </p:cNvPr>
          <p:cNvSpPr>
            <a:spLocks noGrp="1"/>
          </p:cNvSpPr>
          <p:nvPr>
            <p:ph type="title"/>
          </p:nvPr>
        </p:nvSpPr>
        <p:spPr>
          <a:xfrm>
            <a:off x="1467780" y="-186180"/>
            <a:ext cx="10233206" cy="1752599"/>
          </a:xfrm>
        </p:spPr>
        <p:txBody>
          <a:bodyPr/>
          <a:lstStyle/>
          <a:p>
            <a:r>
              <a:rPr lang="fr-FR" sz="4000" dirty="0">
                <a:latin typeface="Times New Roman"/>
                <a:cs typeface="Times New Roman"/>
              </a:rPr>
              <a:t>Envoi de requêtes SQL au serveur </a:t>
            </a:r>
            <a:r>
              <a:rPr lang="en-US" sz="4000" spc="-10" dirty="0">
                <a:latin typeface="Times New Roman"/>
                <a:cs typeface="Times New Roman"/>
              </a:rPr>
              <a:t>avec </a:t>
            </a:r>
            <a:r>
              <a:rPr lang="en-US" sz="4000" spc="-10" dirty="0" err="1">
                <a:latin typeface="Times New Roman"/>
                <a:cs typeface="Times New Roman"/>
              </a:rPr>
              <a:t>MySQLi</a:t>
            </a:r>
            <a:endParaRPr lang="en-US" dirty="0"/>
          </a:p>
        </p:txBody>
      </p:sp>
      <p:sp>
        <p:nvSpPr>
          <p:cNvPr id="3" name="Content Placeholder 2">
            <a:extLst>
              <a:ext uri="{FF2B5EF4-FFF2-40B4-BE49-F238E27FC236}">
                <a16:creationId xmlns:a16="http://schemas.microsoft.com/office/drawing/2014/main" id="{509A42CB-6ADF-5D00-F839-8C7B663481A6}"/>
              </a:ext>
            </a:extLst>
          </p:cNvPr>
          <p:cNvSpPr>
            <a:spLocks noGrp="1"/>
          </p:cNvSpPr>
          <p:nvPr>
            <p:ph idx="1"/>
          </p:nvPr>
        </p:nvSpPr>
        <p:spPr>
          <a:xfrm>
            <a:off x="1682273" y="1234912"/>
            <a:ext cx="10018713" cy="4235779"/>
          </a:xfrm>
        </p:spPr>
        <p:txBody>
          <a:bodyPr>
            <a:normAutofit lnSpcReduction="10000"/>
          </a:bodyPr>
          <a:lstStyle/>
          <a:p>
            <a:r>
              <a:rPr lang="fr-FR" b="1" dirty="0" err="1"/>
              <a:t>mysqli_query</a:t>
            </a:r>
            <a:r>
              <a:rPr lang="fr-FR" b="1" dirty="0"/>
              <a:t> () </a:t>
            </a:r>
            <a:r>
              <a:rPr lang="fr-FR" dirty="0"/>
              <a:t>: Exécute une requête SQL sur la base de données connectée.</a:t>
            </a:r>
            <a:r>
              <a:rPr lang="en-US" dirty="0"/>
              <a:t>						</a:t>
            </a:r>
          </a:p>
          <a:p>
            <a:pPr marL="0" indent="0">
              <a:buNone/>
            </a:pPr>
            <a:r>
              <a:rPr lang="en-US" b="1" dirty="0">
                <a:solidFill>
                  <a:srgbClr val="C00000"/>
                </a:solidFill>
              </a:rPr>
              <a:t>						</a:t>
            </a:r>
            <a:r>
              <a:rPr lang="en-US" b="1" dirty="0" err="1">
                <a:solidFill>
                  <a:srgbClr val="C00000"/>
                </a:solidFill>
              </a:rPr>
              <a:t>mysqli_query</a:t>
            </a:r>
            <a:r>
              <a:rPr lang="en-US" b="1" dirty="0">
                <a:solidFill>
                  <a:srgbClr val="C00000"/>
                </a:solidFill>
              </a:rPr>
              <a:t>($conn, $</a:t>
            </a:r>
            <a:r>
              <a:rPr lang="en-US" b="1" dirty="0" err="1">
                <a:solidFill>
                  <a:srgbClr val="C00000"/>
                </a:solidFill>
              </a:rPr>
              <a:t>sql</a:t>
            </a:r>
            <a:r>
              <a:rPr lang="en-US" b="1" dirty="0">
                <a:solidFill>
                  <a:srgbClr val="C00000"/>
                </a:solidFill>
              </a:rPr>
              <a:t>);</a:t>
            </a:r>
          </a:p>
          <a:p>
            <a:r>
              <a:rPr lang="fr-FR" dirty="0"/>
              <a:t>Paramètres :</a:t>
            </a:r>
          </a:p>
          <a:p>
            <a:pPr marL="0" indent="0">
              <a:buNone/>
            </a:pPr>
            <a:r>
              <a:rPr lang="fr-FR" dirty="0"/>
              <a:t>	</a:t>
            </a:r>
            <a:r>
              <a:rPr lang="fr-FR" b="1" dirty="0"/>
              <a:t>$</a:t>
            </a:r>
            <a:r>
              <a:rPr lang="fr-FR" b="1" dirty="0" err="1"/>
              <a:t>conn</a:t>
            </a:r>
            <a:r>
              <a:rPr lang="fr-FR" b="1" dirty="0"/>
              <a:t> : </a:t>
            </a:r>
            <a:r>
              <a:rPr lang="fr-FR" dirty="0"/>
              <a:t>Objet de connexion </a:t>
            </a:r>
            <a:r>
              <a:rPr lang="fr-FR" dirty="0" err="1"/>
              <a:t>MySQLi</a:t>
            </a:r>
            <a:r>
              <a:rPr lang="fr-FR" dirty="0"/>
              <a:t>.</a:t>
            </a:r>
          </a:p>
          <a:p>
            <a:pPr marL="0" indent="0">
              <a:buNone/>
            </a:pPr>
            <a:r>
              <a:rPr lang="fr-FR" b="1" dirty="0"/>
              <a:t>	$</a:t>
            </a:r>
            <a:r>
              <a:rPr lang="fr-FR" b="1" dirty="0" err="1"/>
              <a:t>sql</a:t>
            </a:r>
            <a:r>
              <a:rPr lang="fr-FR" b="1" dirty="0"/>
              <a:t> : </a:t>
            </a:r>
            <a:r>
              <a:rPr lang="fr-FR" dirty="0"/>
              <a:t>Requête SQL à exécuter.</a:t>
            </a:r>
          </a:p>
          <a:p>
            <a:pPr>
              <a:buFont typeface="Arial" panose="020B0604020202020204" pitchFamily="34" charset="0"/>
              <a:buChar char="•"/>
            </a:pPr>
            <a:r>
              <a:rPr lang="fr-FR" dirty="0"/>
              <a:t>Retourne un objet de résultat (pour les requêtes SELECT, SHOW, DESCRIBE, ou EXPLAIN), </a:t>
            </a:r>
            <a:r>
              <a:rPr lang="fr-FR" dirty="0" err="1"/>
              <a:t>true</a:t>
            </a:r>
            <a:r>
              <a:rPr lang="fr-FR" dirty="0"/>
              <a:t> ou false pour les autres types de requêtes.</a:t>
            </a:r>
          </a:p>
          <a:p>
            <a:pPr>
              <a:buFont typeface="Arial" panose="020B0604020202020204" pitchFamily="34" charset="0"/>
              <a:buChar char="•"/>
            </a:pPr>
            <a:r>
              <a:rPr lang="fr-FR" dirty="0"/>
              <a:t>Exemple :</a:t>
            </a:r>
            <a:endParaRPr lang="en-US" dirty="0"/>
          </a:p>
        </p:txBody>
      </p:sp>
      <p:sp>
        <p:nvSpPr>
          <p:cNvPr id="8" name="TextBox 7">
            <a:extLst>
              <a:ext uri="{FF2B5EF4-FFF2-40B4-BE49-F238E27FC236}">
                <a16:creationId xmlns:a16="http://schemas.microsoft.com/office/drawing/2014/main" id="{14E8EE7B-127A-E783-BDBA-1B7607BD8767}"/>
              </a:ext>
            </a:extLst>
          </p:cNvPr>
          <p:cNvSpPr txBox="1"/>
          <p:nvPr/>
        </p:nvSpPr>
        <p:spPr>
          <a:xfrm>
            <a:off x="2927379" y="5690416"/>
            <a:ext cx="752849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t>
            </a:r>
            <a:r>
              <a:rPr lang="en-US" dirty="0" err="1"/>
              <a:t>sql</a:t>
            </a:r>
            <a:r>
              <a:rPr lang="en-US" dirty="0"/>
              <a:t> = "SELECT * FROM users";</a:t>
            </a:r>
          </a:p>
          <a:p>
            <a:r>
              <a:rPr lang="en-US" dirty="0"/>
              <a:t>$result = </a:t>
            </a:r>
            <a:r>
              <a:rPr lang="en-US" dirty="0" err="1"/>
              <a:t>mysqli_query</a:t>
            </a:r>
            <a:r>
              <a:rPr lang="en-US" dirty="0"/>
              <a:t>($conn, $</a:t>
            </a:r>
            <a:r>
              <a:rPr lang="en-US" dirty="0" err="1"/>
              <a:t>sql</a:t>
            </a:r>
            <a:r>
              <a:rPr lang="en-US" dirty="0"/>
              <a:t>);</a:t>
            </a:r>
          </a:p>
        </p:txBody>
      </p:sp>
    </p:spTree>
    <p:extLst>
      <p:ext uri="{BB962C8B-B14F-4D97-AF65-F5344CB8AC3E}">
        <p14:creationId xmlns:p14="http://schemas.microsoft.com/office/powerpoint/2010/main" val="1973155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Parallax</Template>
  <TotalTime>396</TotalTime>
  <Words>3730</Words>
  <Application>Microsoft Office PowerPoint</Application>
  <PresentationFormat>Widescreen</PresentationFormat>
  <Paragraphs>299</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Arial</vt:lpstr>
      <vt:lpstr>Corbel</vt:lpstr>
      <vt:lpstr>Fira Mono</vt:lpstr>
      <vt:lpstr>Söhne</vt:lpstr>
      <vt:lpstr>Times New Roman</vt:lpstr>
      <vt:lpstr>Wingdings</vt:lpstr>
      <vt:lpstr>Parallax</vt:lpstr>
      <vt:lpstr>Connexion au serveur MySQL avec PHP </vt:lpstr>
      <vt:lpstr>Extensions de MySQL</vt:lpstr>
      <vt:lpstr>API MySQL originale</vt:lpstr>
      <vt:lpstr>API MySQL originale</vt:lpstr>
      <vt:lpstr>MySQL Improved Extension (MySQLi)</vt:lpstr>
      <vt:lpstr>MySQL Improved Extension (MySQLi)</vt:lpstr>
      <vt:lpstr>Connexion au serveur MySQL avec MySQLi</vt:lpstr>
      <vt:lpstr>Connexion au serveur MySQL avec MySQLi</vt:lpstr>
      <vt:lpstr>Envoi de requêtes SQL au serveur avec MySQLi</vt:lpstr>
      <vt:lpstr>Lecture du résultat d’une requête</vt:lpstr>
      <vt:lpstr>Lecture du résultat d’une requête</vt:lpstr>
      <vt:lpstr>Lecture du résultat d’une requête</vt:lpstr>
      <vt:lpstr>Contrôle des erreurs de connexion avec MySQL</vt:lpstr>
      <vt:lpstr>La fermeture de la connexion</vt:lpstr>
      <vt:lpstr>Vérifier le fonctionnement de MySQL Server dans WampServer et accéder à phpMyAdmin.</vt:lpstr>
      <vt:lpstr>Application</vt:lpstr>
      <vt:lpstr>PHP Data Objects (PDO) MySQL driver extension</vt:lpstr>
      <vt:lpstr>Connexion au serveur MySQL via PDO_MySQL</vt:lpstr>
      <vt:lpstr>Connexion au serveur MySQL via PDO_MySQL</vt:lpstr>
      <vt:lpstr>Envoi de requêtes SQL au serveur avec PDO_MySQL</vt:lpstr>
      <vt:lpstr>Envoi de requêtes SQL au serveur avec PDO_MySQL</vt:lpstr>
      <vt:lpstr>Lecture du résultat d’une requête</vt:lpstr>
      <vt:lpstr>Lecture du résultat d’une requête</vt:lpstr>
      <vt:lpstr>Lecture du résultat d’une requête</vt:lpstr>
      <vt:lpstr>La fermeture de la connexion</vt:lpstr>
      <vt:lpstr>Application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Connexion au serveur MySQL avec PHP </dc:title>
  <dc:creator>LAILA.ELHIOUILE</dc:creator>
  <cp:lastModifiedBy>LAILA.ELHIOUILE</cp:lastModifiedBy>
  <cp:revision>49</cp:revision>
  <dcterms:created xsi:type="dcterms:W3CDTF">2024-04-13T01:17:24Z</dcterms:created>
  <dcterms:modified xsi:type="dcterms:W3CDTF">2024-04-18T09:05:22Z</dcterms:modified>
</cp:coreProperties>
</file>