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6"/>
  </p:notesMasterIdLst>
  <p:sldIdLst>
    <p:sldId id="256" r:id="rId2"/>
    <p:sldId id="313" r:id="rId3"/>
    <p:sldId id="319" r:id="rId4"/>
    <p:sldId id="314" r:id="rId5"/>
    <p:sldId id="257" r:id="rId6"/>
    <p:sldId id="258" r:id="rId7"/>
    <p:sldId id="260" r:id="rId8"/>
    <p:sldId id="324" r:id="rId9"/>
    <p:sldId id="317" r:id="rId10"/>
    <p:sldId id="259" r:id="rId11"/>
    <p:sldId id="315" r:id="rId12"/>
    <p:sldId id="320" r:id="rId13"/>
    <p:sldId id="321" r:id="rId14"/>
    <p:sldId id="290" r:id="rId15"/>
    <p:sldId id="291" r:id="rId16"/>
    <p:sldId id="293" r:id="rId17"/>
    <p:sldId id="294" r:id="rId18"/>
    <p:sldId id="295" r:id="rId19"/>
    <p:sldId id="297" r:id="rId20"/>
    <p:sldId id="296" r:id="rId21"/>
    <p:sldId id="292" r:id="rId22"/>
    <p:sldId id="304" r:id="rId23"/>
    <p:sldId id="287" r:id="rId24"/>
    <p:sldId id="323" r:id="rId25"/>
  </p:sldIdLst>
  <p:sldSz cx="9144000" cy="6858000" type="screen4x3"/>
  <p:notesSz cx="6858000" cy="9144000"/>
  <p:embeddedFontLst>
    <p:embeddedFont>
      <p:font typeface="Calibri" panose="020F0502020204030204" pitchFamily="34" charset="0"/>
      <p:regular r:id="rId27"/>
      <p:bold r:id="rId28"/>
      <p:italic r:id="rId29"/>
      <p:boldItalic r:id="rId30"/>
    </p:embeddedFont>
    <p:embeddedFont>
      <p:font typeface="Candara" panose="020E0502030303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9" roundtripDataSignature="AMtx7mgPXcIfCBYx9rPNVo4d3jc885wot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49" autoAdjust="0"/>
  </p:normalViewPr>
  <p:slideViewPr>
    <p:cSldViewPr snapToGrid="0">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63"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59"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583245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5" name="Google Shape;13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4" name="Google Shape;144;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1" name="Google Shape;15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8" name="Google Shape;16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8" name="Google Shape;16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7704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9" name="Google Shape;159;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572200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669789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563344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071815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795510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4021760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582110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797538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347644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16802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144263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ct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530025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p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a:t>
            </a:fld>
            <a:endParaRPr dirty="0"/>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980027" y="342313"/>
            <a:ext cx="5183945" cy="1123535"/>
          </a:xfrm>
          <a:prstGeom prst="rect">
            <a:avLst/>
          </a:prstGeom>
          <a:noFill/>
          <a:ln>
            <a:noFill/>
          </a:ln>
        </p:spPr>
      </p:pic>
      <p:sp>
        <p:nvSpPr>
          <p:cNvPr id="8" name="TextBox 7">
            <a:extLst>
              <a:ext uri="{FF2B5EF4-FFF2-40B4-BE49-F238E27FC236}">
                <a16:creationId xmlns:a16="http://schemas.microsoft.com/office/drawing/2014/main" id="{B9CB4410-5FBB-4A60-A884-CFC706D46FF8}"/>
              </a:ext>
            </a:extLst>
          </p:cNvPr>
          <p:cNvSpPr txBox="1"/>
          <p:nvPr/>
        </p:nvSpPr>
        <p:spPr>
          <a:xfrm>
            <a:off x="351692" y="1717173"/>
            <a:ext cx="8335108" cy="3231654"/>
          </a:xfrm>
          <a:prstGeom prst="rect">
            <a:avLst/>
          </a:prstGeom>
          <a:noFill/>
        </p:spPr>
        <p:txBody>
          <a:bodyPr wrap="square">
            <a:spAutoFit/>
          </a:bodyPr>
          <a:lstStyle/>
          <a:p>
            <a:r>
              <a:rPr lang="en-US" sz="2800" dirty="0"/>
              <a:t>Supervised by:</a:t>
            </a:r>
          </a:p>
          <a:p>
            <a:r>
              <a:rPr lang="en-US" sz="2000" dirty="0"/>
              <a:t>Ms. </a:t>
            </a:r>
            <a:r>
              <a:rPr lang="en-US" sz="2000" dirty="0" err="1"/>
              <a:t>Raiyan</a:t>
            </a:r>
            <a:r>
              <a:rPr lang="en-US" sz="2000" dirty="0"/>
              <a:t> </a:t>
            </a:r>
            <a:r>
              <a:rPr lang="en-US" sz="2000" dirty="0" err="1"/>
              <a:t>Janik</a:t>
            </a:r>
            <a:r>
              <a:rPr lang="en-US" sz="2000" dirty="0"/>
              <a:t> Monir </a:t>
            </a:r>
          </a:p>
          <a:p>
            <a:r>
              <a:rPr lang="en-US" sz="2000" dirty="0"/>
              <a:t>Lecturer </a:t>
            </a:r>
          </a:p>
          <a:p>
            <a:r>
              <a:rPr lang="en-US" sz="2000" dirty="0"/>
              <a:t>Department of Software Engineering </a:t>
            </a:r>
          </a:p>
          <a:p>
            <a:r>
              <a:rPr lang="en-US" sz="2000" dirty="0"/>
              <a:t>Daffodil International University </a:t>
            </a:r>
          </a:p>
          <a:p>
            <a:endParaRPr lang="en-US" sz="2800" dirty="0"/>
          </a:p>
          <a:p>
            <a:r>
              <a:rPr lang="en-US" sz="2800" dirty="0"/>
              <a:t>Presented by:</a:t>
            </a:r>
          </a:p>
          <a:p>
            <a:r>
              <a:rPr lang="en-US" sz="2000" dirty="0"/>
              <a:t>Name: Ali Ahsan Mujahid</a:t>
            </a:r>
          </a:p>
          <a:p>
            <a:r>
              <a:rPr lang="en-US" sz="2000" dirty="0"/>
              <a:t>ID: 182-35-363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4"/>
          <p:cNvSpPr txBox="1">
            <a:spLocks noGrp="1"/>
          </p:cNvSpPr>
          <p:nvPr>
            <p:ph type="title"/>
          </p:nvPr>
        </p:nvSpPr>
        <p:spPr>
          <a:xfrm>
            <a:off x="773721" y="386342"/>
            <a:ext cx="6804949" cy="701040"/>
          </a:xfrm>
          <a:prstGeom prst="rect">
            <a:avLst/>
          </a:prstGeom>
          <a:solidFill>
            <a:schemeClr val="bg1"/>
          </a:solid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4000"/>
              <a:buFont typeface="Candara"/>
              <a:buNone/>
            </a:pPr>
            <a:r>
              <a:rPr lang="en-US" sz="3200" b="1" dirty="0">
                <a:latin typeface="Times New Roman" pitchFamily="18" charset="0"/>
                <a:cs typeface="Times New Roman" pitchFamily="18" charset="0"/>
              </a:rPr>
              <a:t>TOOLS  AND TECHNOLOGIES </a:t>
            </a:r>
            <a:endParaRPr sz="3200" b="1" dirty="0">
              <a:latin typeface="Times New Roman" pitchFamily="18" charset="0"/>
              <a:cs typeface="Times New Roman" pitchFamily="18" charset="0"/>
            </a:endParaRPr>
          </a:p>
        </p:txBody>
      </p:sp>
      <p:sp>
        <p:nvSpPr>
          <p:cNvPr id="162" name="Google Shape;162;p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10</a:t>
            </a:fld>
            <a:endParaRPr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4046" y="227136"/>
            <a:ext cx="410308" cy="410308"/>
          </a:xfrm>
          <a:prstGeom prst="rect">
            <a:avLst/>
          </a:prstGeom>
        </p:spPr>
      </p:pic>
      <p:sp>
        <p:nvSpPr>
          <p:cNvPr id="8" name="TextBox 7">
            <a:extLst>
              <a:ext uri="{FF2B5EF4-FFF2-40B4-BE49-F238E27FC236}">
                <a16:creationId xmlns:a16="http://schemas.microsoft.com/office/drawing/2014/main" id="{647E6889-02FB-4725-A4B4-3C3FB331DB7C}"/>
              </a:ext>
            </a:extLst>
          </p:cNvPr>
          <p:cNvSpPr txBox="1"/>
          <p:nvPr/>
        </p:nvSpPr>
        <p:spPr>
          <a:xfrm>
            <a:off x="773720" y="1567956"/>
            <a:ext cx="6556977" cy="2677656"/>
          </a:xfrm>
          <a:prstGeom prst="rect">
            <a:avLst/>
          </a:prstGeom>
          <a:noFill/>
        </p:spPr>
        <p:txBody>
          <a:bodyPr wrap="square">
            <a:spAutoFit/>
          </a:bodyPr>
          <a:lstStyle/>
          <a:p>
            <a:r>
              <a:rPr lang="en-US" sz="2800" dirty="0"/>
              <a:t>Front-end: HTML, CSS, JAVASCRIPT, TYPESCRIPT,ANGULAR, etc.</a:t>
            </a:r>
          </a:p>
          <a:p>
            <a:endParaRPr lang="en-US" sz="2800" dirty="0"/>
          </a:p>
          <a:p>
            <a:r>
              <a:rPr lang="en-US" sz="2800" dirty="0"/>
              <a:t>Back-end: NODE.JS, SQL, etc.</a:t>
            </a:r>
          </a:p>
          <a:p>
            <a:endParaRPr lang="en-US" sz="2800" dirty="0"/>
          </a:p>
          <a:p>
            <a:r>
              <a:rPr lang="en-US" sz="2800" dirty="0"/>
              <a:t>Database: SQL Server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099" y="404155"/>
            <a:ext cx="7256584" cy="628038"/>
          </a:xfrm>
        </p:spPr>
        <p:txBody>
          <a:bodyPr>
            <a:noAutofit/>
          </a:bodyPr>
          <a:lstStyle/>
          <a:p>
            <a:pPr algn="l"/>
            <a:r>
              <a:rPr lang="en-US" sz="3600" b="1" dirty="0">
                <a:latin typeface="Times New Roman" pitchFamily="18" charset="0"/>
                <a:cs typeface="Times New Roman" pitchFamily="18" charset="0"/>
              </a:rPr>
              <a:t>Stakeholder</a:t>
            </a:r>
          </a:p>
        </p:txBody>
      </p:sp>
      <p:sp>
        <p:nvSpPr>
          <p:cNvPr id="4" name="Content Placeholder 3"/>
          <p:cNvSpPr>
            <a:spLocks noGrp="1"/>
          </p:cNvSpPr>
          <p:nvPr>
            <p:ph sz="half" idx="2"/>
          </p:nvPr>
        </p:nvSpPr>
        <p:spPr>
          <a:xfrm>
            <a:off x="921434" y="1491175"/>
            <a:ext cx="6614160" cy="3232469"/>
          </a:xfrm>
        </p:spPr>
        <p:txBody>
          <a:bodyPr>
            <a:noAutofit/>
          </a:bodyPr>
          <a:lstStyle/>
          <a:p>
            <a:pPr>
              <a:buFont typeface="Wingdings" pitchFamily="2" charset="2"/>
              <a:buChar char="q"/>
            </a:pPr>
            <a:endParaRPr lang="en-US" sz="3200" dirty="0">
              <a:latin typeface="Times New Roman" pitchFamily="18" charset="0"/>
              <a:cs typeface="Times New Roman" pitchFamily="18" charset="0"/>
            </a:endParaRPr>
          </a:p>
          <a:p>
            <a:pPr marL="0" indent="0">
              <a:buNone/>
            </a:pPr>
            <a:r>
              <a:rPr lang="en-US" sz="3200" dirty="0">
                <a:latin typeface="Times New Roman" pitchFamily="18" charset="0"/>
                <a:cs typeface="Times New Roman" pitchFamily="18" charset="0"/>
              </a:rPr>
              <a:t>Admin(Seller)</a:t>
            </a:r>
          </a:p>
          <a:p>
            <a:pPr marL="0" indent="0">
              <a:buNone/>
            </a:pPr>
            <a:r>
              <a:rPr lang="en-US" sz="3200" dirty="0">
                <a:latin typeface="Times New Roman" pitchFamily="18" charset="0"/>
                <a:cs typeface="Times New Roman" pitchFamily="18" charset="0"/>
              </a:rPr>
              <a:t>Customers</a:t>
            </a:r>
          </a:p>
          <a:p>
            <a:pPr marL="0" indent="0">
              <a:buNone/>
            </a:pPr>
            <a:r>
              <a:rPr lang="en-US" sz="3200" dirty="0">
                <a:latin typeface="Times New Roman" pitchFamily="18" charset="0"/>
                <a:cs typeface="Times New Roman" pitchFamily="18" charset="0"/>
              </a:rPr>
              <a:t>Developer</a:t>
            </a:r>
          </a:p>
          <a:p>
            <a:pPr marL="0" indent="0">
              <a:buNone/>
            </a:pPr>
            <a:r>
              <a:rPr lang="en-US" sz="3200" dirty="0">
                <a:latin typeface="Times New Roman" pitchFamily="18" charset="0"/>
                <a:cs typeface="Times New Roman" pitchFamily="18" charset="0"/>
              </a:rPr>
              <a:t>Management Team</a:t>
            </a:r>
          </a:p>
          <a:p>
            <a:pPr>
              <a:buFont typeface="Wingdings" pitchFamily="2" charset="2"/>
              <a:buChar char="q"/>
            </a:pPr>
            <a:endParaRPr lang="en-US" sz="32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11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046" y="227136"/>
            <a:ext cx="410308" cy="410308"/>
          </a:xfrm>
          <a:prstGeom prst="rect">
            <a:avLst/>
          </a:prstGeom>
        </p:spPr>
      </p:pic>
    </p:spTree>
    <p:extLst>
      <p:ext uri="{BB962C8B-B14F-4D97-AF65-F5344CB8AC3E}">
        <p14:creationId xmlns:p14="http://schemas.microsoft.com/office/powerpoint/2010/main" val="385419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46F58-5B31-0836-DC84-F234E7730779}"/>
              </a:ext>
            </a:extLst>
          </p:cNvPr>
          <p:cNvSpPr>
            <a:spLocks noGrp="1"/>
          </p:cNvSpPr>
          <p:nvPr>
            <p:ph type="title"/>
          </p:nvPr>
        </p:nvSpPr>
        <p:spPr>
          <a:xfrm>
            <a:off x="588855" y="344435"/>
            <a:ext cx="5338689" cy="611627"/>
          </a:xfrm>
        </p:spPr>
        <p:txBody>
          <a:bodyPr>
            <a:normAutofit/>
          </a:bodyPr>
          <a:lstStyle/>
          <a:p>
            <a:pPr algn="l"/>
            <a:r>
              <a:rPr lang="en-US" sz="2400" b="1" dirty="0">
                <a:solidFill>
                  <a:schemeClr val="tx1"/>
                </a:solidFill>
                <a:latin typeface="Times New Roman" pitchFamily="18" charset="0"/>
                <a:cs typeface="Times New Roman" pitchFamily="18" charset="0"/>
              </a:rPr>
              <a:t>Use case diagram for customer</a:t>
            </a:r>
            <a:endParaRPr lang="en-US" sz="2400" dirty="0"/>
          </a:p>
        </p:txBody>
      </p:sp>
      <p:pic>
        <p:nvPicPr>
          <p:cNvPr id="9" name="Content Placeholder 8">
            <a:extLst>
              <a:ext uri="{FF2B5EF4-FFF2-40B4-BE49-F238E27FC236}">
                <a16:creationId xmlns:a16="http://schemas.microsoft.com/office/drawing/2014/main" id="{C8841C29-1B4D-DB9E-9510-8E7D9602000A}"/>
              </a:ext>
            </a:extLst>
          </p:cNvPr>
          <p:cNvPicPr>
            <a:picLocks noGrp="1" noChangeAspect="1"/>
          </p:cNvPicPr>
          <p:nvPr>
            <p:ph sz="half" idx="1"/>
          </p:nvPr>
        </p:nvPicPr>
        <p:blipFill>
          <a:blip r:embed="rId2"/>
          <a:stretch>
            <a:fillRect/>
          </a:stretch>
        </p:blipFill>
        <p:spPr>
          <a:xfrm>
            <a:off x="588855" y="1124875"/>
            <a:ext cx="7966290" cy="4909738"/>
          </a:xfrm>
        </p:spPr>
      </p:pic>
      <p:sp>
        <p:nvSpPr>
          <p:cNvPr id="5" name="Slide Number Placeholder 4">
            <a:extLst>
              <a:ext uri="{FF2B5EF4-FFF2-40B4-BE49-F238E27FC236}">
                <a16:creationId xmlns:a16="http://schemas.microsoft.com/office/drawing/2014/main" id="{9923ECD1-44D5-916D-0E4D-055A34A1F03A}"/>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12</a:t>
            </a:fld>
            <a:endParaRPr lang="en-US" dirty="0"/>
          </a:p>
        </p:txBody>
      </p:sp>
    </p:spTree>
    <p:extLst>
      <p:ext uri="{BB962C8B-B14F-4D97-AF65-F5344CB8AC3E}">
        <p14:creationId xmlns:p14="http://schemas.microsoft.com/office/powerpoint/2010/main" val="3909286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00FB1653-038E-67BE-A0DB-F9771F8A5C4A}"/>
              </a:ext>
            </a:extLst>
          </p:cNvPr>
          <p:cNvPicPr>
            <a:picLocks noGrp="1" noChangeAspect="1"/>
          </p:cNvPicPr>
          <p:nvPr>
            <p:ph sz="half" idx="1"/>
          </p:nvPr>
        </p:nvPicPr>
        <p:blipFill>
          <a:blip r:embed="rId2"/>
          <a:stretch>
            <a:fillRect/>
          </a:stretch>
        </p:blipFill>
        <p:spPr>
          <a:xfrm>
            <a:off x="759655" y="674613"/>
            <a:ext cx="7680960" cy="6004657"/>
          </a:xfrm>
        </p:spPr>
      </p:pic>
      <p:sp>
        <p:nvSpPr>
          <p:cNvPr id="5" name="Slide Number Placeholder 4">
            <a:extLst>
              <a:ext uri="{FF2B5EF4-FFF2-40B4-BE49-F238E27FC236}">
                <a16:creationId xmlns:a16="http://schemas.microsoft.com/office/drawing/2014/main" id="{8A92D8B0-0301-BEC3-0A4D-3E8403D8AAC7}"/>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13</a:t>
            </a:fld>
            <a:endParaRPr lang="en-US" dirty="0"/>
          </a:p>
        </p:txBody>
      </p:sp>
      <p:sp>
        <p:nvSpPr>
          <p:cNvPr id="6" name="Title 1">
            <a:extLst>
              <a:ext uri="{FF2B5EF4-FFF2-40B4-BE49-F238E27FC236}">
                <a16:creationId xmlns:a16="http://schemas.microsoft.com/office/drawing/2014/main" id="{DC01CFC2-1CE8-7B87-41B7-102262AEF582}"/>
              </a:ext>
            </a:extLst>
          </p:cNvPr>
          <p:cNvSpPr>
            <a:spLocks noGrp="1"/>
          </p:cNvSpPr>
          <p:nvPr>
            <p:ph type="title"/>
          </p:nvPr>
        </p:nvSpPr>
        <p:spPr>
          <a:xfrm>
            <a:off x="369277" y="135793"/>
            <a:ext cx="5338689" cy="492465"/>
          </a:xfrm>
        </p:spPr>
        <p:txBody>
          <a:bodyPr>
            <a:normAutofit/>
          </a:bodyPr>
          <a:lstStyle/>
          <a:p>
            <a:pPr algn="l"/>
            <a:r>
              <a:rPr lang="en-US" sz="2000" b="1" dirty="0">
                <a:solidFill>
                  <a:schemeClr val="tx1"/>
                </a:solidFill>
                <a:latin typeface="Times New Roman" pitchFamily="18" charset="0"/>
                <a:cs typeface="Times New Roman" pitchFamily="18" charset="0"/>
              </a:rPr>
              <a:t>Use case diagram for admin</a:t>
            </a:r>
            <a:endParaRPr lang="en-US" sz="2000" dirty="0"/>
          </a:p>
        </p:txBody>
      </p:sp>
    </p:spTree>
    <p:extLst>
      <p:ext uri="{BB962C8B-B14F-4D97-AF65-F5344CB8AC3E}">
        <p14:creationId xmlns:p14="http://schemas.microsoft.com/office/powerpoint/2010/main" val="2184118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535" y="227136"/>
            <a:ext cx="5234472" cy="578498"/>
          </a:xfrm>
          <a:solidFill>
            <a:schemeClr val="bg1"/>
          </a:solidFill>
        </p:spPr>
        <p:txBody>
          <a:bodyPr>
            <a:normAutofit fontScale="90000"/>
          </a:bodyPr>
          <a:lstStyle/>
          <a:p>
            <a:pPr algn="l"/>
            <a:r>
              <a:rPr lang="en-US" sz="2200" b="1" dirty="0">
                <a:solidFill>
                  <a:schemeClr val="tx1"/>
                </a:solidFill>
                <a:latin typeface="Times New Roman" pitchFamily="18" charset="0"/>
                <a:cs typeface="Times New Roman" pitchFamily="18" charset="0"/>
              </a:rPr>
              <a:t>Activity diagram for Login and Registration</a:t>
            </a:r>
            <a:endParaRPr lang="en-US" dirty="0">
              <a:solidFill>
                <a:schemeClr val="tx1"/>
              </a:solidFill>
            </a:endParaRPr>
          </a:p>
        </p:txBody>
      </p:sp>
      <p:sp>
        <p:nvSpPr>
          <p:cNvPr id="3" name="Slide Number Placeholder 2"/>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14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046" y="227136"/>
            <a:ext cx="410308" cy="410308"/>
          </a:xfrm>
          <a:prstGeom prst="rect">
            <a:avLst/>
          </a:prstGeom>
        </p:spPr>
      </p:pic>
      <p:pic>
        <p:nvPicPr>
          <p:cNvPr id="7" name="Picture 6">
            <a:extLst>
              <a:ext uri="{FF2B5EF4-FFF2-40B4-BE49-F238E27FC236}">
                <a16:creationId xmlns:a16="http://schemas.microsoft.com/office/drawing/2014/main" id="{AF6FFE78-A3B1-1E3E-6C4D-9541491444C5}"/>
              </a:ext>
            </a:extLst>
          </p:cNvPr>
          <p:cNvPicPr>
            <a:picLocks noChangeAspect="1"/>
          </p:cNvPicPr>
          <p:nvPr/>
        </p:nvPicPr>
        <p:blipFill>
          <a:blip r:embed="rId3"/>
          <a:stretch>
            <a:fillRect/>
          </a:stretch>
        </p:blipFill>
        <p:spPr>
          <a:xfrm>
            <a:off x="1757362" y="1050097"/>
            <a:ext cx="5629275" cy="5067300"/>
          </a:xfrm>
          <a:prstGeom prst="rect">
            <a:avLst/>
          </a:prstGeom>
        </p:spPr>
      </p:pic>
    </p:spTree>
    <p:extLst>
      <p:ext uri="{BB962C8B-B14F-4D97-AF65-F5344CB8AC3E}">
        <p14:creationId xmlns:p14="http://schemas.microsoft.com/office/powerpoint/2010/main" val="2560296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735" y="340078"/>
            <a:ext cx="5570376" cy="594732"/>
          </a:xfrm>
          <a:solidFill>
            <a:schemeClr val="bg1"/>
          </a:solidFill>
        </p:spPr>
        <p:txBody>
          <a:bodyPr>
            <a:normAutofit/>
          </a:bodyPr>
          <a:lstStyle/>
          <a:p>
            <a:pPr algn="l"/>
            <a:r>
              <a:rPr lang="en-US" sz="2200" b="1" dirty="0">
                <a:solidFill>
                  <a:schemeClr val="tx1"/>
                </a:solidFill>
                <a:latin typeface="Times New Roman" pitchFamily="18" charset="0"/>
                <a:cs typeface="Times New Roman" pitchFamily="18" charset="0"/>
              </a:rPr>
              <a:t>Activity diagram for User to view home page</a:t>
            </a:r>
            <a:endParaRPr lang="en-US" dirty="0">
              <a:solidFill>
                <a:schemeClr val="tx1"/>
              </a:solidFill>
            </a:endParaRPr>
          </a:p>
        </p:txBody>
      </p:sp>
      <p:sp>
        <p:nvSpPr>
          <p:cNvPr id="3" name="Slide Number Placeholder 2"/>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15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046" y="227136"/>
            <a:ext cx="410308" cy="410308"/>
          </a:xfrm>
          <a:prstGeom prst="rect">
            <a:avLst/>
          </a:prstGeom>
        </p:spPr>
      </p:pic>
      <p:pic>
        <p:nvPicPr>
          <p:cNvPr id="7" name="Picture 6">
            <a:extLst>
              <a:ext uri="{FF2B5EF4-FFF2-40B4-BE49-F238E27FC236}">
                <a16:creationId xmlns:a16="http://schemas.microsoft.com/office/drawing/2014/main" id="{C9192E97-2811-6DB0-8442-E51DE0697079}"/>
              </a:ext>
            </a:extLst>
          </p:cNvPr>
          <p:cNvPicPr>
            <a:picLocks noChangeAspect="1"/>
          </p:cNvPicPr>
          <p:nvPr/>
        </p:nvPicPr>
        <p:blipFill>
          <a:blip r:embed="rId3"/>
          <a:stretch>
            <a:fillRect/>
          </a:stretch>
        </p:blipFill>
        <p:spPr>
          <a:xfrm>
            <a:off x="2019300" y="1262811"/>
            <a:ext cx="5105400" cy="4857750"/>
          </a:xfrm>
          <a:prstGeom prst="rect">
            <a:avLst/>
          </a:prstGeom>
        </p:spPr>
      </p:pic>
    </p:spTree>
    <p:extLst>
      <p:ext uri="{BB962C8B-B14F-4D97-AF65-F5344CB8AC3E}">
        <p14:creationId xmlns:p14="http://schemas.microsoft.com/office/powerpoint/2010/main" val="1763829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706" y="282593"/>
            <a:ext cx="4693297" cy="482766"/>
          </a:xfrm>
          <a:solidFill>
            <a:schemeClr val="bg1"/>
          </a:solidFill>
        </p:spPr>
        <p:txBody>
          <a:bodyPr>
            <a:normAutofit/>
          </a:bodyPr>
          <a:lstStyle/>
          <a:p>
            <a:pPr algn="l"/>
            <a:r>
              <a:rPr lang="en-US" sz="2200" b="1" dirty="0">
                <a:solidFill>
                  <a:schemeClr val="tx1"/>
                </a:solidFill>
                <a:latin typeface="Times New Roman" pitchFamily="18" charset="0"/>
                <a:cs typeface="Times New Roman" pitchFamily="18" charset="0"/>
              </a:rPr>
              <a:t>Activity diagram for Users to see cart</a:t>
            </a:r>
            <a:endParaRPr lang="en-US" dirty="0">
              <a:solidFill>
                <a:schemeClr val="tx1"/>
              </a:solidFill>
            </a:endParaRPr>
          </a:p>
        </p:txBody>
      </p:sp>
      <p:sp>
        <p:nvSpPr>
          <p:cNvPr id="3" name="Slide Number Placeholder 2"/>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16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046" y="227136"/>
            <a:ext cx="410308" cy="410308"/>
          </a:xfrm>
          <a:prstGeom prst="rect">
            <a:avLst/>
          </a:prstGeom>
        </p:spPr>
      </p:pic>
      <p:pic>
        <p:nvPicPr>
          <p:cNvPr id="7" name="Picture 6">
            <a:extLst>
              <a:ext uri="{FF2B5EF4-FFF2-40B4-BE49-F238E27FC236}">
                <a16:creationId xmlns:a16="http://schemas.microsoft.com/office/drawing/2014/main" id="{8D8E1C71-7608-AB60-0CFA-AECCC68F9226}"/>
              </a:ext>
            </a:extLst>
          </p:cNvPr>
          <p:cNvPicPr>
            <a:picLocks noChangeAspect="1"/>
          </p:cNvPicPr>
          <p:nvPr/>
        </p:nvPicPr>
        <p:blipFill>
          <a:blip r:embed="rId3"/>
          <a:stretch>
            <a:fillRect/>
          </a:stretch>
        </p:blipFill>
        <p:spPr>
          <a:xfrm>
            <a:off x="2233612" y="1225366"/>
            <a:ext cx="4676775" cy="4867275"/>
          </a:xfrm>
          <a:prstGeom prst="rect">
            <a:avLst/>
          </a:prstGeom>
        </p:spPr>
      </p:pic>
    </p:spTree>
    <p:extLst>
      <p:ext uri="{BB962C8B-B14F-4D97-AF65-F5344CB8AC3E}">
        <p14:creationId xmlns:p14="http://schemas.microsoft.com/office/powerpoint/2010/main" val="3048347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647" y="352036"/>
            <a:ext cx="5118415" cy="594733"/>
          </a:xfrm>
          <a:solidFill>
            <a:schemeClr val="bg1"/>
          </a:solidFill>
        </p:spPr>
        <p:txBody>
          <a:bodyPr>
            <a:normAutofit/>
          </a:bodyPr>
          <a:lstStyle/>
          <a:p>
            <a:pPr algn="l"/>
            <a:r>
              <a:rPr lang="en-US" sz="2000" b="1" dirty="0">
                <a:solidFill>
                  <a:schemeClr val="tx1"/>
                </a:solidFill>
                <a:latin typeface="Times New Roman" pitchFamily="18" charset="0"/>
                <a:cs typeface="Times New Roman" pitchFamily="18" charset="0"/>
              </a:rPr>
              <a:t>Activity diagram for User </a:t>
            </a:r>
            <a:r>
              <a:rPr lang="en-US" sz="2000" b="1" dirty="0">
                <a:latin typeface="Times New Roman" pitchFamily="18" charset="0"/>
                <a:cs typeface="Times New Roman" pitchFamily="18" charset="0"/>
              </a:rPr>
              <a:t>to make</a:t>
            </a:r>
            <a:r>
              <a:rPr lang="en-US" sz="2000" b="1" dirty="0">
                <a:solidFill>
                  <a:schemeClr val="tx1"/>
                </a:solidFill>
                <a:latin typeface="Times New Roman" pitchFamily="18" charset="0"/>
                <a:cs typeface="Times New Roman" pitchFamily="18" charset="0"/>
              </a:rPr>
              <a:t> payment</a:t>
            </a:r>
            <a:endParaRPr lang="en-US" sz="2000"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17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046" y="227136"/>
            <a:ext cx="410308" cy="410308"/>
          </a:xfrm>
          <a:prstGeom prst="rect">
            <a:avLst/>
          </a:prstGeom>
        </p:spPr>
      </p:pic>
      <p:pic>
        <p:nvPicPr>
          <p:cNvPr id="7" name="Picture 6">
            <a:extLst>
              <a:ext uri="{FF2B5EF4-FFF2-40B4-BE49-F238E27FC236}">
                <a16:creationId xmlns:a16="http://schemas.microsoft.com/office/drawing/2014/main" id="{47F3DC3C-48E1-D758-341C-1045FFEAC78B}"/>
              </a:ext>
            </a:extLst>
          </p:cNvPr>
          <p:cNvPicPr>
            <a:picLocks noChangeAspect="1"/>
          </p:cNvPicPr>
          <p:nvPr/>
        </p:nvPicPr>
        <p:blipFill>
          <a:blip r:embed="rId3"/>
          <a:stretch>
            <a:fillRect/>
          </a:stretch>
        </p:blipFill>
        <p:spPr>
          <a:xfrm>
            <a:off x="2466975" y="1367806"/>
            <a:ext cx="4210050" cy="4543425"/>
          </a:xfrm>
          <a:prstGeom prst="rect">
            <a:avLst/>
          </a:prstGeom>
        </p:spPr>
      </p:pic>
    </p:spTree>
    <p:extLst>
      <p:ext uri="{BB962C8B-B14F-4D97-AF65-F5344CB8AC3E}">
        <p14:creationId xmlns:p14="http://schemas.microsoft.com/office/powerpoint/2010/main" val="3821165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570" y="488847"/>
            <a:ext cx="6148872" cy="597159"/>
          </a:xfrm>
          <a:solidFill>
            <a:schemeClr val="bg1"/>
          </a:solidFill>
        </p:spPr>
        <p:txBody>
          <a:bodyPr>
            <a:normAutofit/>
          </a:bodyPr>
          <a:lstStyle/>
          <a:p>
            <a:pPr algn="l"/>
            <a:r>
              <a:rPr lang="en-US" sz="2200" b="1" dirty="0">
                <a:solidFill>
                  <a:schemeClr val="tx1"/>
                </a:solidFill>
                <a:latin typeface="Times New Roman" pitchFamily="18" charset="0"/>
                <a:cs typeface="Times New Roman" pitchFamily="18" charset="0"/>
              </a:rPr>
              <a:t>Activity diagram for viewing dashboard (Admin)</a:t>
            </a:r>
            <a:endParaRPr lang="en-US" dirty="0">
              <a:solidFill>
                <a:schemeClr val="tx1"/>
              </a:solidFill>
            </a:endParaRPr>
          </a:p>
        </p:txBody>
      </p:sp>
      <p:sp>
        <p:nvSpPr>
          <p:cNvPr id="3" name="Slide Number Placeholder 2"/>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18</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046" y="227136"/>
            <a:ext cx="410308" cy="410308"/>
          </a:xfrm>
          <a:prstGeom prst="rect">
            <a:avLst/>
          </a:prstGeom>
        </p:spPr>
      </p:pic>
      <p:pic>
        <p:nvPicPr>
          <p:cNvPr id="7" name="Picture 6">
            <a:extLst>
              <a:ext uri="{FF2B5EF4-FFF2-40B4-BE49-F238E27FC236}">
                <a16:creationId xmlns:a16="http://schemas.microsoft.com/office/drawing/2014/main" id="{E9BA4D8B-7F7D-CCA7-4BE8-914588B69891}"/>
              </a:ext>
            </a:extLst>
          </p:cNvPr>
          <p:cNvPicPr>
            <a:picLocks noChangeAspect="1"/>
          </p:cNvPicPr>
          <p:nvPr/>
        </p:nvPicPr>
        <p:blipFill>
          <a:blip r:embed="rId3"/>
          <a:stretch>
            <a:fillRect/>
          </a:stretch>
        </p:blipFill>
        <p:spPr>
          <a:xfrm>
            <a:off x="2419350" y="1454228"/>
            <a:ext cx="4305300" cy="4533900"/>
          </a:xfrm>
          <a:prstGeom prst="rect">
            <a:avLst/>
          </a:prstGeom>
        </p:spPr>
      </p:pic>
    </p:spTree>
    <p:extLst>
      <p:ext uri="{BB962C8B-B14F-4D97-AF65-F5344CB8AC3E}">
        <p14:creationId xmlns:p14="http://schemas.microsoft.com/office/powerpoint/2010/main" val="65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730" y="432290"/>
            <a:ext cx="7296538" cy="688039"/>
          </a:xfrm>
          <a:solidFill>
            <a:schemeClr val="bg1"/>
          </a:solidFill>
        </p:spPr>
        <p:txBody>
          <a:bodyPr>
            <a:noAutofit/>
          </a:bodyPr>
          <a:lstStyle/>
          <a:p>
            <a:pPr algn="l"/>
            <a:r>
              <a:rPr lang="en-US" sz="2000" b="1" dirty="0">
                <a:solidFill>
                  <a:schemeClr val="tx1"/>
                </a:solidFill>
                <a:latin typeface="Times New Roman" pitchFamily="18" charset="0"/>
                <a:cs typeface="Times New Roman" pitchFamily="18" charset="0"/>
              </a:rPr>
              <a:t>Activity diagram for interacting with products (Admin)</a:t>
            </a:r>
            <a:endParaRPr lang="en-US" sz="2000"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19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046" y="227136"/>
            <a:ext cx="410308" cy="410308"/>
          </a:xfrm>
          <a:prstGeom prst="rect">
            <a:avLst/>
          </a:prstGeom>
        </p:spPr>
      </p:pic>
      <p:pic>
        <p:nvPicPr>
          <p:cNvPr id="7" name="Picture 6">
            <a:extLst>
              <a:ext uri="{FF2B5EF4-FFF2-40B4-BE49-F238E27FC236}">
                <a16:creationId xmlns:a16="http://schemas.microsoft.com/office/drawing/2014/main" id="{7C55E5E4-CEDC-C79F-C92E-771A0A551C09}"/>
              </a:ext>
            </a:extLst>
          </p:cNvPr>
          <p:cNvPicPr>
            <a:picLocks noChangeAspect="1"/>
          </p:cNvPicPr>
          <p:nvPr/>
        </p:nvPicPr>
        <p:blipFill>
          <a:blip r:embed="rId3"/>
          <a:stretch>
            <a:fillRect/>
          </a:stretch>
        </p:blipFill>
        <p:spPr>
          <a:xfrm>
            <a:off x="1995487" y="1971675"/>
            <a:ext cx="5153025" cy="2914650"/>
          </a:xfrm>
          <a:prstGeom prst="rect">
            <a:avLst/>
          </a:prstGeom>
        </p:spPr>
      </p:pic>
    </p:spTree>
    <p:extLst>
      <p:ext uri="{BB962C8B-B14F-4D97-AF65-F5344CB8AC3E}">
        <p14:creationId xmlns:p14="http://schemas.microsoft.com/office/powerpoint/2010/main" val="3621288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2</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046" y="227136"/>
            <a:ext cx="410308" cy="410308"/>
          </a:xfrm>
          <a:prstGeom prst="rect">
            <a:avLst/>
          </a:prstGeom>
        </p:spPr>
      </p:pic>
      <p:sp>
        <p:nvSpPr>
          <p:cNvPr id="6" name="TextBox 5">
            <a:extLst>
              <a:ext uri="{FF2B5EF4-FFF2-40B4-BE49-F238E27FC236}">
                <a16:creationId xmlns:a16="http://schemas.microsoft.com/office/drawing/2014/main" id="{0FE60985-542A-4D74-94AC-4DFD33A0DFB2}"/>
              </a:ext>
            </a:extLst>
          </p:cNvPr>
          <p:cNvSpPr txBox="1"/>
          <p:nvPr/>
        </p:nvSpPr>
        <p:spPr>
          <a:xfrm>
            <a:off x="397565" y="1103390"/>
            <a:ext cx="4572000" cy="646331"/>
          </a:xfrm>
          <a:prstGeom prst="rect">
            <a:avLst/>
          </a:prstGeom>
          <a:noFill/>
        </p:spPr>
        <p:txBody>
          <a:bodyPr wrap="square">
            <a:spAutoFit/>
          </a:bodyPr>
          <a:lstStyle/>
          <a:p>
            <a:r>
              <a:rPr lang="en-US" sz="3600" b="1" dirty="0"/>
              <a:t>Project Title</a:t>
            </a:r>
          </a:p>
        </p:txBody>
      </p:sp>
      <p:sp>
        <p:nvSpPr>
          <p:cNvPr id="7" name="TextBox 6">
            <a:extLst>
              <a:ext uri="{FF2B5EF4-FFF2-40B4-BE49-F238E27FC236}">
                <a16:creationId xmlns:a16="http://schemas.microsoft.com/office/drawing/2014/main" id="{F0B1B484-1EB2-4A5C-B919-94FE6DB3993D}"/>
              </a:ext>
            </a:extLst>
          </p:cNvPr>
          <p:cNvSpPr txBox="1"/>
          <p:nvPr/>
        </p:nvSpPr>
        <p:spPr>
          <a:xfrm>
            <a:off x="397565" y="2549938"/>
            <a:ext cx="7103165" cy="584775"/>
          </a:xfrm>
          <a:prstGeom prst="rect">
            <a:avLst/>
          </a:prstGeom>
          <a:noFill/>
        </p:spPr>
        <p:txBody>
          <a:bodyPr wrap="square" rtlCol="0">
            <a:spAutoFit/>
          </a:bodyPr>
          <a:lstStyle/>
          <a:p>
            <a:r>
              <a:rPr lang="en-US" sz="3200" dirty="0" err="1"/>
              <a:t>FasHion</a:t>
            </a:r>
            <a:r>
              <a:rPr lang="en-US" sz="3200" dirty="0"/>
              <a:t> &amp; </a:t>
            </a:r>
            <a:r>
              <a:rPr lang="en-US" sz="3200" dirty="0" err="1"/>
              <a:t>LifeStyle</a:t>
            </a:r>
            <a:r>
              <a:rPr lang="en-US" sz="3200" dirty="0"/>
              <a:t> Marketplace</a:t>
            </a:r>
          </a:p>
        </p:txBody>
      </p:sp>
    </p:spTree>
    <p:extLst>
      <p:ext uri="{BB962C8B-B14F-4D97-AF65-F5344CB8AC3E}">
        <p14:creationId xmlns:p14="http://schemas.microsoft.com/office/powerpoint/2010/main" val="3638022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20</a:t>
            </a:fld>
            <a:endParaRPr lang="en-US" dirty="0"/>
          </a:p>
        </p:txBody>
      </p:sp>
      <p:sp>
        <p:nvSpPr>
          <p:cNvPr id="6" name="Rectangle 5"/>
          <p:cNvSpPr/>
          <p:nvPr/>
        </p:nvSpPr>
        <p:spPr>
          <a:xfrm>
            <a:off x="1394424" y="854322"/>
            <a:ext cx="6755362" cy="400110"/>
          </a:xfrm>
          <a:prstGeom prst="rect">
            <a:avLst/>
          </a:prstGeom>
          <a:solidFill>
            <a:schemeClr val="bg1"/>
          </a:solidFill>
        </p:spPr>
        <p:txBody>
          <a:bodyPr wrap="square">
            <a:spAutoFit/>
          </a:bodyPr>
          <a:lstStyle/>
          <a:p>
            <a:r>
              <a:rPr lang="en-US" sz="2000" b="1" dirty="0">
                <a:solidFill>
                  <a:schemeClr val="tx1"/>
                </a:solidFill>
                <a:latin typeface="Times New Roman" pitchFamily="18" charset="0"/>
                <a:cs typeface="Times New Roman" pitchFamily="18" charset="0"/>
              </a:rPr>
              <a:t>Activity diagram for interacting with user (Admin)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046" y="227136"/>
            <a:ext cx="410308" cy="410308"/>
          </a:xfrm>
          <a:prstGeom prst="rect">
            <a:avLst/>
          </a:prstGeom>
        </p:spPr>
      </p:pic>
      <p:pic>
        <p:nvPicPr>
          <p:cNvPr id="4" name="Picture 3">
            <a:extLst>
              <a:ext uri="{FF2B5EF4-FFF2-40B4-BE49-F238E27FC236}">
                <a16:creationId xmlns:a16="http://schemas.microsoft.com/office/drawing/2014/main" id="{EC4AB172-7E74-6083-E3E7-0CFC88BA7431}"/>
              </a:ext>
            </a:extLst>
          </p:cNvPr>
          <p:cNvPicPr>
            <a:picLocks noChangeAspect="1"/>
          </p:cNvPicPr>
          <p:nvPr/>
        </p:nvPicPr>
        <p:blipFill>
          <a:blip r:embed="rId3"/>
          <a:stretch>
            <a:fillRect/>
          </a:stretch>
        </p:blipFill>
        <p:spPr>
          <a:xfrm>
            <a:off x="2043112" y="1952625"/>
            <a:ext cx="5057775" cy="2952750"/>
          </a:xfrm>
          <a:prstGeom prst="rect">
            <a:avLst/>
          </a:prstGeom>
        </p:spPr>
      </p:pic>
    </p:spTree>
    <p:extLst>
      <p:ext uri="{BB962C8B-B14F-4D97-AF65-F5344CB8AC3E}">
        <p14:creationId xmlns:p14="http://schemas.microsoft.com/office/powerpoint/2010/main" val="3325244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4394" y="820324"/>
            <a:ext cx="5875606" cy="557410"/>
          </a:xfrm>
          <a:solidFill>
            <a:schemeClr val="bg1"/>
          </a:solidFill>
        </p:spPr>
        <p:txBody>
          <a:bodyPr>
            <a:normAutofit/>
          </a:bodyPr>
          <a:lstStyle/>
          <a:p>
            <a:pPr algn="ctr"/>
            <a:r>
              <a:rPr lang="en-US" sz="2000" b="1" dirty="0">
                <a:solidFill>
                  <a:schemeClr val="tx1"/>
                </a:solidFill>
                <a:latin typeface="Times New Roman" pitchFamily="18" charset="0"/>
                <a:cs typeface="Times New Roman" pitchFamily="18" charset="0"/>
              </a:rPr>
              <a:t>Activity diagram for interacting with order (Admin)</a:t>
            </a:r>
          </a:p>
        </p:txBody>
      </p:sp>
      <p:sp>
        <p:nvSpPr>
          <p:cNvPr id="3" name="Slide Number Placeholder 2"/>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21</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046" y="227136"/>
            <a:ext cx="410308" cy="410308"/>
          </a:xfrm>
          <a:prstGeom prst="rect">
            <a:avLst/>
          </a:prstGeom>
        </p:spPr>
      </p:pic>
      <p:pic>
        <p:nvPicPr>
          <p:cNvPr id="7" name="Picture 6">
            <a:extLst>
              <a:ext uri="{FF2B5EF4-FFF2-40B4-BE49-F238E27FC236}">
                <a16:creationId xmlns:a16="http://schemas.microsoft.com/office/drawing/2014/main" id="{A875D196-689C-5A84-CE92-FA27DE322E32}"/>
              </a:ext>
            </a:extLst>
          </p:cNvPr>
          <p:cNvPicPr>
            <a:picLocks noChangeAspect="1"/>
          </p:cNvPicPr>
          <p:nvPr/>
        </p:nvPicPr>
        <p:blipFill>
          <a:blip r:embed="rId3"/>
          <a:stretch>
            <a:fillRect/>
          </a:stretch>
        </p:blipFill>
        <p:spPr>
          <a:xfrm>
            <a:off x="2043112" y="1567228"/>
            <a:ext cx="5057775" cy="4286250"/>
          </a:xfrm>
          <a:prstGeom prst="rect">
            <a:avLst/>
          </a:prstGeom>
        </p:spPr>
      </p:pic>
    </p:spTree>
    <p:extLst>
      <p:ext uri="{BB962C8B-B14F-4D97-AF65-F5344CB8AC3E}">
        <p14:creationId xmlns:p14="http://schemas.microsoft.com/office/powerpoint/2010/main" val="4162142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866" y="136526"/>
            <a:ext cx="3648268" cy="410308"/>
          </a:xfrm>
          <a:solidFill>
            <a:schemeClr val="bg1"/>
          </a:solidFill>
        </p:spPr>
        <p:txBody>
          <a:bodyPr>
            <a:normAutofit/>
          </a:bodyPr>
          <a:lstStyle/>
          <a:p>
            <a:r>
              <a:rPr lang="en-US" sz="2000" b="1" dirty="0">
                <a:solidFill>
                  <a:schemeClr val="tx1"/>
                </a:solidFill>
                <a:latin typeface="Times New Roman" pitchFamily="18" charset="0"/>
                <a:cs typeface="Times New Roman" pitchFamily="18" charset="0"/>
              </a:rPr>
              <a:t>Entity Relationship Diagram</a:t>
            </a:r>
            <a:endParaRPr lang="en-US" sz="4000" dirty="0">
              <a:solidFill>
                <a:schemeClr val="tx1"/>
              </a:solidFill>
            </a:endParaRPr>
          </a:p>
        </p:txBody>
      </p:sp>
      <p:sp>
        <p:nvSpPr>
          <p:cNvPr id="3" name="Slide Number Placeholder 2"/>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22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046" y="227136"/>
            <a:ext cx="410308" cy="410308"/>
          </a:xfrm>
          <a:prstGeom prst="rect">
            <a:avLst/>
          </a:prstGeom>
        </p:spPr>
      </p:pic>
      <p:pic>
        <p:nvPicPr>
          <p:cNvPr id="6" name="Picture 5">
            <a:extLst>
              <a:ext uri="{FF2B5EF4-FFF2-40B4-BE49-F238E27FC236}">
                <a16:creationId xmlns:a16="http://schemas.microsoft.com/office/drawing/2014/main" id="{7F38D83F-4896-141E-0B57-A5D2F9471D07}"/>
              </a:ext>
            </a:extLst>
          </p:cNvPr>
          <p:cNvPicPr>
            <a:picLocks noChangeAspect="1"/>
          </p:cNvPicPr>
          <p:nvPr/>
        </p:nvPicPr>
        <p:blipFill>
          <a:blip r:embed="rId3"/>
          <a:stretch>
            <a:fillRect/>
          </a:stretch>
        </p:blipFill>
        <p:spPr>
          <a:xfrm>
            <a:off x="627771" y="637444"/>
            <a:ext cx="7888458" cy="6084031"/>
          </a:xfrm>
          <a:prstGeom prst="rect">
            <a:avLst/>
          </a:prstGeom>
        </p:spPr>
      </p:pic>
    </p:spTree>
    <p:extLst>
      <p:ext uri="{BB962C8B-B14F-4D97-AF65-F5344CB8AC3E}">
        <p14:creationId xmlns:p14="http://schemas.microsoft.com/office/powerpoint/2010/main" val="2412636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94" y="637444"/>
            <a:ext cx="3720905" cy="527723"/>
          </a:xfrm>
          <a:solidFill>
            <a:schemeClr val="bg1"/>
          </a:solidFill>
        </p:spPr>
        <p:txBody>
          <a:bodyPr>
            <a:noAutofit/>
          </a:bodyPr>
          <a:lstStyle/>
          <a:p>
            <a:pPr algn="l"/>
            <a:r>
              <a:rPr lang="en-US" sz="4000" b="1" dirty="0">
                <a:solidFill>
                  <a:schemeClr val="tx1"/>
                </a:solidFill>
                <a:latin typeface="Times New Roman" pitchFamily="18" charset="0"/>
                <a:cs typeface="Times New Roman" pitchFamily="18" charset="0"/>
              </a:rPr>
              <a:t>Future Scope:</a:t>
            </a:r>
            <a:endParaRPr lang="en-US" sz="4000"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23</a:t>
            </a:fld>
            <a:endParaRPr lang="en-US" dirty="0"/>
          </a:p>
        </p:txBody>
      </p:sp>
      <p:sp>
        <p:nvSpPr>
          <p:cNvPr id="6" name="Rectangle 5"/>
          <p:cNvSpPr/>
          <p:nvPr/>
        </p:nvSpPr>
        <p:spPr>
          <a:xfrm>
            <a:off x="977704" y="1554297"/>
            <a:ext cx="7441810" cy="1938992"/>
          </a:xfrm>
          <a:prstGeom prst="rect">
            <a:avLst/>
          </a:prstGeom>
        </p:spPr>
        <p:txBody>
          <a:bodyPr wrap="square">
            <a:spAutoFit/>
          </a:bodyPr>
          <a:lstStyle/>
          <a:p>
            <a:pPr algn="just"/>
            <a:r>
              <a:rPr lang="en-US" sz="2400" dirty="0">
                <a:latin typeface="Times New Roman" pitchFamily="18" charset="0"/>
                <a:cs typeface="Times New Roman" pitchFamily="18" charset="0"/>
              </a:rPr>
              <a:t>By 2040, around 95% of all purchases are expected to be via eCommerce. Online stores with a loud social media presence will get 32% more sales on average those who do not. On average, 52% of eCommerce businesses have omnichannel capabilities.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046" y="227136"/>
            <a:ext cx="410308" cy="410308"/>
          </a:xfrm>
          <a:prstGeom prst="rect">
            <a:avLst/>
          </a:prstGeom>
        </p:spPr>
      </p:pic>
    </p:spTree>
    <p:extLst>
      <p:ext uri="{BB962C8B-B14F-4D97-AF65-F5344CB8AC3E}">
        <p14:creationId xmlns:p14="http://schemas.microsoft.com/office/powerpoint/2010/main" val="3204300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610D7-04BA-A330-BF94-C364E3D620C4}"/>
              </a:ext>
            </a:extLst>
          </p:cNvPr>
          <p:cNvSpPr>
            <a:spLocks noGrp="1"/>
          </p:cNvSpPr>
          <p:nvPr>
            <p:ph type="title"/>
          </p:nvPr>
        </p:nvSpPr>
        <p:spPr>
          <a:xfrm>
            <a:off x="327729" y="2243241"/>
            <a:ext cx="8229600" cy="1441620"/>
          </a:xfrm>
        </p:spPr>
        <p:txBody>
          <a:bodyPr>
            <a:noAutofit/>
          </a:bodyPr>
          <a:lstStyle/>
          <a:p>
            <a:r>
              <a:rPr lang="en-US" sz="5400" dirty="0"/>
              <a:t>Thanks</a:t>
            </a:r>
            <a:br>
              <a:rPr lang="en-US" sz="5400" dirty="0"/>
            </a:br>
            <a:r>
              <a:rPr lang="en-US" sz="5400" dirty="0"/>
              <a:t>Any Question? </a:t>
            </a:r>
          </a:p>
        </p:txBody>
      </p:sp>
      <p:sp>
        <p:nvSpPr>
          <p:cNvPr id="5" name="Slide Number Placeholder 4">
            <a:extLst>
              <a:ext uri="{FF2B5EF4-FFF2-40B4-BE49-F238E27FC236}">
                <a16:creationId xmlns:a16="http://schemas.microsoft.com/office/drawing/2014/main" id="{F2BA11FD-56C1-F0F3-E1DB-BE26860DFB6B}"/>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24</a:t>
            </a:fld>
            <a:endParaRPr lang="en-US" dirty="0"/>
          </a:p>
        </p:txBody>
      </p:sp>
    </p:spTree>
    <p:extLst>
      <p:ext uri="{BB962C8B-B14F-4D97-AF65-F5344CB8AC3E}">
        <p14:creationId xmlns:p14="http://schemas.microsoft.com/office/powerpoint/2010/main" val="2964762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954" y="140360"/>
            <a:ext cx="8124092" cy="497084"/>
          </a:xfrm>
        </p:spPr>
        <p:txBody>
          <a:bodyPr>
            <a:noAutofit/>
          </a:bodyPr>
          <a:lstStyle/>
          <a:p>
            <a:pPr algn="l"/>
            <a:r>
              <a:rPr lang="en-US" sz="3600" b="1" dirty="0">
                <a:latin typeface="Times New Roman" pitchFamily="18" charset="0"/>
                <a:cs typeface="Times New Roman" pitchFamily="18" charset="0"/>
              </a:rPr>
              <a:t>Content</a:t>
            </a:r>
          </a:p>
        </p:txBody>
      </p:sp>
      <p:sp>
        <p:nvSpPr>
          <p:cNvPr id="3" name="Content Placeholder 2"/>
          <p:cNvSpPr>
            <a:spLocks noGrp="1"/>
          </p:cNvSpPr>
          <p:nvPr>
            <p:ph idx="1"/>
          </p:nvPr>
        </p:nvSpPr>
        <p:spPr>
          <a:xfrm>
            <a:off x="636563" y="837982"/>
            <a:ext cx="6246055" cy="5225194"/>
          </a:xfrm>
        </p:spPr>
        <p:txBody>
          <a:bodyPr>
            <a:noAutofit/>
          </a:bodyPr>
          <a:lstStyle/>
          <a:p>
            <a:pPr marL="0" indent="0">
              <a:buNone/>
            </a:pPr>
            <a:r>
              <a:rPr lang="en-US" sz="2000" dirty="0">
                <a:latin typeface="Times New Roman" pitchFamily="18" charset="0"/>
                <a:cs typeface="Times New Roman" pitchFamily="18" charset="0"/>
              </a:rPr>
              <a:t>Introduction</a:t>
            </a:r>
          </a:p>
          <a:p>
            <a:pPr marL="0" indent="0">
              <a:buNone/>
            </a:pPr>
            <a:r>
              <a:rPr lang="en-US" sz="2000" dirty="0">
                <a:latin typeface="Times New Roman" pitchFamily="18" charset="0"/>
                <a:cs typeface="Times New Roman" pitchFamily="18" charset="0"/>
              </a:rPr>
              <a:t>Motivation</a:t>
            </a:r>
          </a:p>
          <a:p>
            <a:pPr marL="0" indent="0">
              <a:buNone/>
            </a:pPr>
            <a:r>
              <a:rPr lang="en-US" sz="2000" dirty="0">
                <a:latin typeface="Times New Roman" pitchFamily="18" charset="0"/>
                <a:cs typeface="Times New Roman" pitchFamily="18" charset="0"/>
              </a:rPr>
              <a:t>Why choose this Idea?</a:t>
            </a:r>
          </a:p>
          <a:p>
            <a:pPr marL="0" indent="0">
              <a:buNone/>
            </a:pPr>
            <a:r>
              <a:rPr lang="en-US" sz="2000" dirty="0">
                <a:latin typeface="Times New Roman" pitchFamily="18" charset="0"/>
                <a:cs typeface="Times New Roman" pitchFamily="18" charset="0"/>
              </a:rPr>
              <a:t>Functional Requirements   </a:t>
            </a:r>
          </a:p>
          <a:p>
            <a:pPr marL="0" indent="0">
              <a:buNone/>
            </a:pPr>
            <a:r>
              <a:rPr lang="en-US" sz="2000" dirty="0">
                <a:latin typeface="Times New Roman" pitchFamily="18" charset="0"/>
                <a:cs typeface="Times New Roman" pitchFamily="18" charset="0"/>
              </a:rPr>
              <a:t>Non-Functional Requirements   </a:t>
            </a:r>
          </a:p>
          <a:p>
            <a:pPr marL="0" indent="0">
              <a:buNone/>
            </a:pPr>
            <a:r>
              <a:rPr lang="en-US" sz="2000" dirty="0">
                <a:latin typeface="Times New Roman" pitchFamily="18" charset="0"/>
                <a:cs typeface="Times New Roman" pitchFamily="18" charset="0"/>
              </a:rPr>
              <a:t>Tools and Technologies</a:t>
            </a:r>
          </a:p>
          <a:p>
            <a:pPr marL="0" indent="0">
              <a:buNone/>
            </a:pPr>
            <a:r>
              <a:rPr lang="en-US" sz="2000" dirty="0">
                <a:latin typeface="Times New Roman" pitchFamily="18" charset="0"/>
                <a:cs typeface="Times New Roman" pitchFamily="18" charset="0"/>
              </a:rPr>
              <a:t>Stakeholder</a:t>
            </a:r>
          </a:p>
          <a:p>
            <a:pPr marL="0" indent="0">
              <a:buNone/>
            </a:pPr>
            <a:r>
              <a:rPr lang="en-US" sz="2000" dirty="0">
                <a:latin typeface="Times New Roman" pitchFamily="18" charset="0"/>
                <a:cs typeface="Times New Roman" pitchFamily="18" charset="0"/>
              </a:rPr>
              <a:t>Use case diagram</a:t>
            </a:r>
          </a:p>
          <a:p>
            <a:pPr marL="0" indent="0">
              <a:buNone/>
            </a:pPr>
            <a:r>
              <a:rPr lang="en-US" sz="2000" dirty="0">
                <a:latin typeface="Times New Roman" pitchFamily="18" charset="0"/>
                <a:cs typeface="Times New Roman" pitchFamily="18" charset="0"/>
              </a:rPr>
              <a:t>Activity diagram</a:t>
            </a:r>
          </a:p>
          <a:p>
            <a:pPr marL="0" indent="0">
              <a:buNone/>
            </a:pPr>
            <a:r>
              <a:rPr lang="en-US" sz="2000" dirty="0">
                <a:latin typeface="Times New Roman" pitchFamily="18" charset="0"/>
                <a:cs typeface="Times New Roman" pitchFamily="18" charset="0"/>
              </a:rPr>
              <a:t>ER diagram</a:t>
            </a:r>
          </a:p>
          <a:p>
            <a:pPr marL="0" indent="0">
              <a:buNone/>
            </a:pPr>
            <a:r>
              <a:rPr lang="en-US" sz="2000" dirty="0">
                <a:solidFill>
                  <a:schemeClr val="tx1"/>
                </a:solidFill>
                <a:latin typeface="Times New Roman" pitchFamily="18" charset="0"/>
                <a:cs typeface="Times New Roman" pitchFamily="18" charset="0"/>
              </a:rPr>
              <a:t>Future Scope</a:t>
            </a:r>
            <a:endParaRPr lang="en-US" sz="2000" dirty="0"/>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046" y="227136"/>
            <a:ext cx="410308" cy="410308"/>
          </a:xfrm>
          <a:prstGeom prst="rect">
            <a:avLst/>
          </a:prstGeom>
        </p:spPr>
      </p:pic>
    </p:spTree>
    <p:extLst>
      <p:ext uri="{BB962C8B-B14F-4D97-AF65-F5344CB8AC3E}">
        <p14:creationId xmlns:p14="http://schemas.microsoft.com/office/powerpoint/2010/main" val="3251838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261" y="324597"/>
            <a:ext cx="8053754" cy="625694"/>
          </a:xfrm>
        </p:spPr>
        <p:txBody>
          <a:bodyPr>
            <a:normAutofit fontScale="90000"/>
          </a:bodyPr>
          <a:lstStyle/>
          <a:p>
            <a:pPr algn="l"/>
            <a:r>
              <a:rPr lang="en-US" sz="3600" b="1" dirty="0">
                <a:latin typeface="Times New Roman" pitchFamily="18" charset="0"/>
                <a:cs typeface="Times New Roman" pitchFamily="18" charset="0"/>
              </a:rPr>
              <a:t>Introduction</a:t>
            </a:r>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046" y="227136"/>
            <a:ext cx="410308" cy="410308"/>
          </a:xfrm>
          <a:prstGeom prst="rect">
            <a:avLst/>
          </a:prstGeom>
        </p:spPr>
      </p:pic>
      <p:sp>
        <p:nvSpPr>
          <p:cNvPr id="8" name="TextBox 7">
            <a:extLst>
              <a:ext uri="{FF2B5EF4-FFF2-40B4-BE49-F238E27FC236}">
                <a16:creationId xmlns:a16="http://schemas.microsoft.com/office/drawing/2014/main" id="{282B0225-2F26-42C0-979A-37932ABF3A20}"/>
              </a:ext>
            </a:extLst>
          </p:cNvPr>
          <p:cNvSpPr txBox="1"/>
          <p:nvPr/>
        </p:nvSpPr>
        <p:spPr>
          <a:xfrm>
            <a:off x="539261" y="1391163"/>
            <a:ext cx="8053754" cy="4524315"/>
          </a:xfrm>
          <a:prstGeom prst="rect">
            <a:avLst/>
          </a:prstGeom>
          <a:noFill/>
        </p:spPr>
        <p:txBody>
          <a:bodyPr wrap="square" rtlCol="0">
            <a:spAutoFit/>
          </a:bodyPr>
          <a:lstStyle/>
          <a:p>
            <a:r>
              <a:rPr lang="en-US" sz="3200" dirty="0"/>
              <a:t>It will be a Fashion &amp; </a:t>
            </a:r>
            <a:r>
              <a:rPr lang="en-US" sz="3200" dirty="0" err="1"/>
              <a:t>LifeStyle</a:t>
            </a:r>
            <a:r>
              <a:rPr lang="en-US" sz="3200" dirty="0"/>
              <a:t>-related marketplace where each user can create their own profile. each authenticated user can access their dashboard they can upload their product and each user can handle their sales and purchase. each user can chat with sellers and make an order. Each user can manage their order in their profile and many more.</a:t>
            </a:r>
          </a:p>
        </p:txBody>
      </p:sp>
    </p:spTree>
    <p:extLst>
      <p:ext uri="{BB962C8B-B14F-4D97-AF65-F5344CB8AC3E}">
        <p14:creationId xmlns:p14="http://schemas.microsoft.com/office/powerpoint/2010/main" val="3477054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5</a:t>
            </a:fld>
            <a:endParaRP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4046" y="227136"/>
            <a:ext cx="410308" cy="410308"/>
          </a:xfrm>
          <a:prstGeom prst="rect">
            <a:avLst/>
          </a:prstGeom>
        </p:spPr>
      </p:pic>
      <p:sp>
        <p:nvSpPr>
          <p:cNvPr id="9" name="Title 8">
            <a:extLst>
              <a:ext uri="{FF2B5EF4-FFF2-40B4-BE49-F238E27FC236}">
                <a16:creationId xmlns:a16="http://schemas.microsoft.com/office/drawing/2014/main" id="{A2FB7ECB-E632-4D6E-B2E1-717AC30B91BF}"/>
              </a:ext>
            </a:extLst>
          </p:cNvPr>
          <p:cNvSpPr txBox="1">
            <a:spLocks noGrp="1"/>
          </p:cNvSpPr>
          <p:nvPr>
            <p:ph type="title"/>
          </p:nvPr>
        </p:nvSpPr>
        <p:spPr>
          <a:xfrm>
            <a:off x="457200" y="461417"/>
            <a:ext cx="8229600" cy="769441"/>
          </a:xfrm>
          <a:prstGeom prst="rect">
            <a:avLst/>
          </a:prstGeom>
          <a:noFill/>
        </p:spPr>
        <p:txBody>
          <a:bodyPr wrap="square" rtlCol="0">
            <a:spAutoFit/>
          </a:bodyPr>
          <a:lstStyle/>
          <a:p>
            <a:pPr algn="l"/>
            <a:r>
              <a:rPr lang="en-US" sz="4400" b="1" dirty="0"/>
              <a:t>Motivation</a:t>
            </a:r>
          </a:p>
        </p:txBody>
      </p:sp>
      <p:sp>
        <p:nvSpPr>
          <p:cNvPr id="7" name="Content Placeholder 6">
            <a:extLst>
              <a:ext uri="{FF2B5EF4-FFF2-40B4-BE49-F238E27FC236}">
                <a16:creationId xmlns:a16="http://schemas.microsoft.com/office/drawing/2014/main" id="{B717D884-25C2-4A71-9618-2327A3A7775D}"/>
              </a:ext>
            </a:extLst>
          </p:cNvPr>
          <p:cNvSpPr>
            <a:spLocks noGrp="1"/>
          </p:cNvSpPr>
          <p:nvPr>
            <p:ph idx="1"/>
          </p:nvPr>
        </p:nvSpPr>
        <p:spPr>
          <a:xfrm>
            <a:off x="457200" y="1600201"/>
            <a:ext cx="8229600" cy="3080288"/>
          </a:xfrm>
        </p:spPr>
        <p:txBody>
          <a:bodyPr/>
          <a:lstStyle/>
          <a:p>
            <a:r>
              <a:rPr lang="en-US" sz="3200" dirty="0"/>
              <a:t>Nowadays, online selling become popular. Many of our </a:t>
            </a:r>
            <a:r>
              <a:rPr lang="en-US" sz="3200" dirty="0" err="1"/>
              <a:t>women,s</a:t>
            </a:r>
            <a:r>
              <a:rPr lang="en-US" sz="3200" dirty="0"/>
              <a:t> started selling online but for lack of a marketplace, they can not reach the customers. I think by a Marketplace they will reach out to many customers and generate more sales.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
          <p:cNvSpPr txBox="1">
            <a:spLocks noGrp="1"/>
          </p:cNvSpPr>
          <p:nvPr>
            <p:ph type="title"/>
          </p:nvPr>
        </p:nvSpPr>
        <p:spPr>
          <a:xfrm>
            <a:off x="712922" y="402982"/>
            <a:ext cx="6229325" cy="468923"/>
          </a:xfrm>
          <a:prstGeom prst="rect">
            <a:avLst/>
          </a:prstGeom>
          <a:solidFill>
            <a:schemeClr val="bg1"/>
          </a:solid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4000"/>
              <a:buFont typeface="Candara"/>
              <a:buNone/>
            </a:pPr>
            <a:r>
              <a:rPr lang="en-US" sz="3600" b="1" dirty="0">
                <a:latin typeface="Times New Roman" pitchFamily="18" charset="0"/>
                <a:cs typeface="Times New Roman" pitchFamily="18" charset="0"/>
              </a:rPr>
              <a:t>Why  Choose This Idea?</a:t>
            </a:r>
            <a:endParaRPr sz="3600" b="1" dirty="0">
              <a:latin typeface="Times New Roman" pitchFamily="18" charset="0"/>
              <a:cs typeface="Times New Roman" pitchFamily="18" charset="0"/>
            </a:endParaRPr>
          </a:p>
        </p:txBody>
      </p:sp>
      <p:sp>
        <p:nvSpPr>
          <p:cNvPr id="155" name="Google Shape;155;p3"/>
          <p:cNvSpPr txBox="1">
            <a:spLocks noGrp="1"/>
          </p:cNvSpPr>
          <p:nvPr>
            <p:ph sz="half" idx="1"/>
          </p:nvPr>
        </p:nvSpPr>
        <p:spPr>
          <a:xfrm>
            <a:off x="712425" y="1302503"/>
            <a:ext cx="7076049" cy="4819327"/>
          </a:xfrm>
          <a:prstGeom prst="rect">
            <a:avLst/>
          </a:prstGeom>
          <a:noFill/>
          <a:ln>
            <a:noFill/>
          </a:ln>
        </p:spPr>
        <p:txBody>
          <a:bodyPr spcFirstLastPara="1" wrap="square" lIns="91425" tIns="45700" rIns="91425" bIns="45700" anchor="t" anchorCtr="0">
            <a:noAutofit/>
          </a:bodyPr>
          <a:lstStyle/>
          <a:p>
            <a:pPr marL="0" indent="0">
              <a:buNone/>
            </a:pPr>
            <a:r>
              <a:rPr lang="en-US" b="1" dirty="0">
                <a:solidFill>
                  <a:schemeClr val="tx1"/>
                </a:solidFill>
                <a:latin typeface="Times New Roman" pitchFamily="18" charset="0"/>
                <a:cs typeface="Times New Roman" pitchFamily="18" charset="0"/>
                <a:sym typeface="Calibri"/>
              </a:rPr>
              <a:t>To make a difference</a:t>
            </a:r>
          </a:p>
          <a:p>
            <a:pPr marL="0" indent="0">
              <a:buNone/>
            </a:pPr>
            <a:endParaRPr lang="en-US" b="1" dirty="0">
              <a:solidFill>
                <a:schemeClr val="tx1"/>
              </a:solidFill>
              <a:latin typeface="Times New Roman" pitchFamily="18" charset="0"/>
              <a:cs typeface="Times New Roman" pitchFamily="18" charset="0"/>
              <a:sym typeface="Calibri"/>
            </a:endParaRPr>
          </a:p>
          <a:p>
            <a:pPr marL="0" indent="0">
              <a:buNone/>
            </a:pPr>
            <a:r>
              <a:rPr lang="en-US" b="1" dirty="0">
                <a:solidFill>
                  <a:schemeClr val="tx1"/>
                </a:solidFill>
                <a:latin typeface="Times New Roman" pitchFamily="18" charset="0"/>
                <a:cs typeface="Times New Roman" pitchFamily="18" charset="0"/>
                <a:sym typeface="Calibri"/>
              </a:rPr>
              <a:t>Inspired by family or friends</a:t>
            </a:r>
          </a:p>
          <a:p>
            <a:pPr marL="0" indent="0">
              <a:buNone/>
            </a:pPr>
            <a:endParaRPr lang="en-US" b="1" dirty="0">
              <a:solidFill>
                <a:schemeClr val="tx1"/>
              </a:solidFill>
              <a:latin typeface="Times New Roman" pitchFamily="18" charset="0"/>
              <a:cs typeface="Times New Roman" pitchFamily="18" charset="0"/>
              <a:sym typeface="Calibri"/>
            </a:endParaRPr>
          </a:p>
          <a:p>
            <a:pPr marL="0" indent="0">
              <a:buNone/>
            </a:pPr>
            <a:r>
              <a:rPr lang="en-US" b="1" dirty="0">
                <a:solidFill>
                  <a:schemeClr val="tx1"/>
                </a:solidFill>
                <a:latin typeface="Times New Roman" pitchFamily="18" charset="0"/>
                <a:cs typeface="Times New Roman" pitchFamily="18" charset="0"/>
                <a:sym typeface="Calibri"/>
              </a:rPr>
              <a:t>Focus on the positives rather than the negatives.</a:t>
            </a:r>
          </a:p>
          <a:p>
            <a:pPr marL="0" indent="0">
              <a:buNone/>
            </a:pPr>
            <a:endParaRPr lang="en-US" b="1" dirty="0">
              <a:solidFill>
                <a:schemeClr val="tx1"/>
              </a:solidFill>
              <a:latin typeface="Times New Roman" pitchFamily="18" charset="0"/>
              <a:cs typeface="Times New Roman" pitchFamily="18" charset="0"/>
              <a:sym typeface="Calibri"/>
            </a:endParaRPr>
          </a:p>
          <a:p>
            <a:pPr marL="0" indent="0">
              <a:buNone/>
            </a:pPr>
            <a:r>
              <a:rPr lang="en-US" b="1" dirty="0">
                <a:latin typeface="Times New Roman" pitchFamily="18" charset="0"/>
                <a:cs typeface="Times New Roman" pitchFamily="18" charset="0"/>
                <a:sym typeface="Calibri"/>
              </a:rPr>
              <a:t>T</a:t>
            </a:r>
            <a:r>
              <a:rPr lang="en-US" b="1" dirty="0">
                <a:solidFill>
                  <a:schemeClr val="tx1"/>
                </a:solidFill>
                <a:latin typeface="Times New Roman" pitchFamily="18" charset="0"/>
                <a:cs typeface="Times New Roman" pitchFamily="18" charset="0"/>
                <a:sym typeface="Calibri"/>
              </a:rPr>
              <a:t>here enough demand for this service in your market</a:t>
            </a:r>
          </a:p>
          <a:p>
            <a:pPr marL="0" indent="0">
              <a:buNone/>
            </a:pPr>
            <a:endParaRPr lang="en-US" b="1" dirty="0">
              <a:solidFill>
                <a:schemeClr val="tx1"/>
              </a:solidFill>
              <a:latin typeface="Times New Roman" pitchFamily="18" charset="0"/>
              <a:cs typeface="Times New Roman" pitchFamily="18" charset="0"/>
              <a:sym typeface="Calibri"/>
            </a:endParaRPr>
          </a:p>
          <a:p>
            <a:pPr marL="0" indent="0">
              <a:buNone/>
            </a:pPr>
            <a:endParaRPr lang="en-US" b="1" dirty="0">
              <a:solidFill>
                <a:schemeClr val="tx1"/>
              </a:solidFill>
              <a:latin typeface="Times New Roman" pitchFamily="18" charset="0"/>
              <a:cs typeface="Times New Roman" pitchFamily="18" charset="0"/>
              <a:sym typeface="Calibri"/>
            </a:endParaRPr>
          </a:p>
          <a:p>
            <a:pPr marL="0" indent="0">
              <a:buNone/>
            </a:pPr>
            <a:endParaRPr lang="en-US" b="1" dirty="0">
              <a:solidFill>
                <a:schemeClr val="tx1"/>
              </a:solidFill>
              <a:latin typeface="Times New Roman" pitchFamily="18" charset="0"/>
              <a:cs typeface="Times New Roman" pitchFamily="18" charset="0"/>
              <a:sym typeface="Calibri"/>
            </a:endParaRPr>
          </a:p>
        </p:txBody>
      </p:sp>
      <p:sp>
        <p:nvSpPr>
          <p:cNvPr id="154" name="Google Shape;154;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6</a:t>
            </a:fld>
            <a:endParaRP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4046" y="227136"/>
            <a:ext cx="410308" cy="4103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5"/>
          <p:cNvSpPr txBox="1">
            <a:spLocks noGrp="1"/>
          </p:cNvSpPr>
          <p:nvPr>
            <p:ph type="title"/>
          </p:nvPr>
        </p:nvSpPr>
        <p:spPr>
          <a:xfrm>
            <a:off x="790134" y="432289"/>
            <a:ext cx="5763066" cy="714585"/>
          </a:xfrm>
          <a:prstGeom prst="rect">
            <a:avLst/>
          </a:prstGeom>
          <a:solidFill>
            <a:schemeClr val="bg1"/>
          </a:solidFill>
          <a:ln>
            <a:noFill/>
          </a:ln>
        </p:spPr>
        <p:txBody>
          <a:bodyPr spcFirstLastPara="1" wrap="square" lIns="91425" tIns="45700" rIns="91425" bIns="45700" anchor="ctr" anchorCtr="0">
            <a:noAutofit/>
          </a:bodyPr>
          <a:lstStyle/>
          <a:p>
            <a:pPr algn="l">
              <a:spcBef>
                <a:spcPts val="0"/>
              </a:spcBef>
              <a:buClr>
                <a:srgbClr val="FFFFFF"/>
              </a:buClr>
              <a:buSzPct val="100000"/>
            </a:pPr>
            <a:r>
              <a:rPr lang="en-US" sz="3200" b="1" dirty="0">
                <a:latin typeface="Times New Roman" pitchFamily="18" charset="0"/>
                <a:cs typeface="Times New Roman" pitchFamily="18" charset="0"/>
              </a:rPr>
              <a:t> </a:t>
            </a:r>
            <a:r>
              <a:rPr lang="en-US" sz="3200" b="1" dirty="0">
                <a:solidFill>
                  <a:schemeClr val="tx1"/>
                </a:solidFill>
                <a:latin typeface="Times New Roman" pitchFamily="18" charset="0"/>
                <a:cs typeface="Times New Roman" pitchFamily="18" charset="0"/>
              </a:rPr>
              <a:t>Functional Requirements</a:t>
            </a:r>
            <a:endParaRPr sz="3200" b="1" dirty="0">
              <a:latin typeface="Times New Roman" pitchFamily="18" charset="0"/>
              <a:cs typeface="Times New Roman" pitchFamily="18" charset="0"/>
            </a:endParaRPr>
          </a:p>
        </p:txBody>
      </p:sp>
      <p:sp>
        <p:nvSpPr>
          <p:cNvPr id="172" name="Google Shape;172;p5"/>
          <p:cNvSpPr txBox="1">
            <a:spLocks noGrp="1"/>
          </p:cNvSpPr>
          <p:nvPr>
            <p:ph sz="half" idx="1"/>
          </p:nvPr>
        </p:nvSpPr>
        <p:spPr>
          <a:xfrm>
            <a:off x="951596" y="1450924"/>
            <a:ext cx="7240807" cy="4066473"/>
          </a:xfrm>
          <a:prstGeom prst="rect">
            <a:avLst/>
          </a:prstGeom>
          <a:noFill/>
          <a:ln>
            <a:noFill/>
          </a:ln>
        </p:spPr>
        <p:txBody>
          <a:bodyPr spcFirstLastPara="1" wrap="square" lIns="91425" tIns="45700" rIns="91425" bIns="45700" anchor="t" anchorCtr="0">
            <a:normAutofit/>
          </a:bodyPr>
          <a:lstStyle/>
          <a:p>
            <a:pPr marL="0" lvl="0" indent="0" algn="l" rtl="0">
              <a:spcBef>
                <a:spcPts val="360"/>
              </a:spcBef>
              <a:spcAft>
                <a:spcPts val="0"/>
              </a:spcAft>
              <a:buSzPts val="1800"/>
              <a:buNone/>
            </a:pPr>
            <a:r>
              <a:rPr lang="en-US" sz="2400" dirty="0">
                <a:latin typeface="Times New Roman" pitchFamily="18" charset="0"/>
                <a:cs typeface="Times New Roman" pitchFamily="18" charset="0"/>
                <a:sym typeface="Calibri"/>
              </a:rPr>
              <a:t>Sing Up </a:t>
            </a:r>
          </a:p>
          <a:p>
            <a:pPr marL="0" lvl="0" indent="0" algn="l" rtl="0">
              <a:spcBef>
                <a:spcPts val="360"/>
              </a:spcBef>
              <a:spcAft>
                <a:spcPts val="0"/>
              </a:spcAft>
              <a:buSzPts val="1800"/>
              <a:buNone/>
            </a:pPr>
            <a:r>
              <a:rPr lang="en-US" sz="2400" dirty="0">
                <a:latin typeface="Times New Roman" pitchFamily="18" charset="0"/>
                <a:cs typeface="Times New Roman" pitchFamily="18" charset="0"/>
                <a:sym typeface="Calibri"/>
              </a:rPr>
              <a:t>Login</a:t>
            </a:r>
          </a:p>
          <a:p>
            <a:pPr marL="0" lvl="0" indent="0" algn="l" rtl="0">
              <a:spcBef>
                <a:spcPts val="360"/>
              </a:spcBef>
              <a:spcAft>
                <a:spcPts val="0"/>
              </a:spcAft>
              <a:buSzPts val="1800"/>
              <a:buNone/>
            </a:pPr>
            <a:r>
              <a:rPr lang="en-US" sz="2400" dirty="0">
                <a:latin typeface="Times New Roman" pitchFamily="18" charset="0"/>
                <a:cs typeface="Times New Roman" pitchFamily="18" charset="0"/>
                <a:sym typeface="Calibri"/>
              </a:rPr>
              <a:t>Product details</a:t>
            </a:r>
          </a:p>
          <a:p>
            <a:pPr marL="0" indent="0">
              <a:spcBef>
                <a:spcPts val="360"/>
              </a:spcBef>
              <a:buSzPts val="1800"/>
              <a:buNone/>
            </a:pPr>
            <a:r>
              <a:rPr lang="en-US" sz="2400" dirty="0"/>
              <a:t>Live Chat, </a:t>
            </a:r>
          </a:p>
          <a:p>
            <a:pPr marL="0" indent="0">
              <a:spcBef>
                <a:spcPts val="360"/>
              </a:spcBef>
              <a:buSzPts val="1800"/>
              <a:buNone/>
            </a:pPr>
            <a:r>
              <a:rPr lang="en-US" sz="2400" dirty="0"/>
              <a:t>Order Create,</a:t>
            </a:r>
          </a:p>
          <a:p>
            <a:pPr marL="0" indent="0">
              <a:spcBef>
                <a:spcPts val="360"/>
              </a:spcBef>
              <a:buSzPts val="1800"/>
              <a:buNone/>
            </a:pPr>
            <a:r>
              <a:rPr lang="en-US" sz="2400" dirty="0"/>
              <a:t>Product Create, </a:t>
            </a:r>
          </a:p>
          <a:p>
            <a:pPr marL="0" indent="0">
              <a:spcBef>
                <a:spcPts val="360"/>
              </a:spcBef>
              <a:buSzPts val="1800"/>
              <a:buNone/>
            </a:pPr>
            <a:r>
              <a:rPr lang="en-US" sz="2400" dirty="0"/>
              <a:t>Secure Authentication, </a:t>
            </a:r>
          </a:p>
          <a:p>
            <a:pPr marL="0" indent="0">
              <a:spcBef>
                <a:spcPts val="360"/>
              </a:spcBef>
              <a:buSzPts val="1800"/>
              <a:buNone/>
            </a:pPr>
            <a:r>
              <a:rPr lang="en-US" sz="2400" dirty="0"/>
              <a:t>Live Communication, </a:t>
            </a:r>
          </a:p>
          <a:p>
            <a:pPr marL="0" indent="0">
              <a:spcBef>
                <a:spcPts val="360"/>
              </a:spcBef>
              <a:buSzPts val="1800"/>
              <a:buNone/>
            </a:pPr>
            <a:r>
              <a:rPr lang="en-US" sz="2400" dirty="0"/>
              <a:t>Smart Cart System,</a:t>
            </a:r>
          </a:p>
        </p:txBody>
      </p:sp>
      <p:sp>
        <p:nvSpPr>
          <p:cNvPr id="171" name="Google Shape;171;p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Times New Roman" pitchFamily="18" charset="0"/>
                <a:cs typeface="Times New Roman" pitchFamily="18" charset="0"/>
              </a:rPr>
              <a:t>7</a:t>
            </a:fld>
            <a:endParaRPr dirty="0">
              <a:latin typeface="Times New Roman" pitchFamily="18" charset="0"/>
              <a:cs typeface="Times New Roman"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4046" y="227136"/>
            <a:ext cx="410308" cy="4103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5"/>
          <p:cNvSpPr txBox="1">
            <a:spLocks noGrp="1"/>
          </p:cNvSpPr>
          <p:nvPr>
            <p:ph type="title"/>
          </p:nvPr>
        </p:nvSpPr>
        <p:spPr>
          <a:xfrm>
            <a:off x="790134" y="432289"/>
            <a:ext cx="5763066" cy="714585"/>
          </a:xfrm>
          <a:prstGeom prst="rect">
            <a:avLst/>
          </a:prstGeom>
          <a:solidFill>
            <a:schemeClr val="bg1"/>
          </a:solidFill>
          <a:ln>
            <a:noFill/>
          </a:ln>
        </p:spPr>
        <p:txBody>
          <a:bodyPr spcFirstLastPara="1" wrap="square" lIns="91425" tIns="45700" rIns="91425" bIns="45700" anchor="ctr" anchorCtr="0">
            <a:noAutofit/>
          </a:bodyPr>
          <a:lstStyle/>
          <a:p>
            <a:pPr algn="l">
              <a:spcBef>
                <a:spcPts val="0"/>
              </a:spcBef>
              <a:buClr>
                <a:srgbClr val="FFFFFF"/>
              </a:buClr>
              <a:buSzPct val="100000"/>
            </a:pPr>
            <a:r>
              <a:rPr lang="en-US" sz="3200" b="1" dirty="0">
                <a:latin typeface="Times New Roman" pitchFamily="18" charset="0"/>
                <a:cs typeface="Times New Roman" pitchFamily="18" charset="0"/>
              </a:rPr>
              <a:t> </a:t>
            </a:r>
            <a:r>
              <a:rPr lang="en-US" sz="3200" b="1" dirty="0">
                <a:solidFill>
                  <a:schemeClr val="tx1"/>
                </a:solidFill>
                <a:latin typeface="Times New Roman" pitchFamily="18" charset="0"/>
                <a:cs typeface="Times New Roman" pitchFamily="18" charset="0"/>
              </a:rPr>
              <a:t>Functional Requirements</a:t>
            </a:r>
            <a:endParaRPr sz="3200" b="1" dirty="0">
              <a:latin typeface="Times New Roman" pitchFamily="18" charset="0"/>
              <a:cs typeface="Times New Roman" pitchFamily="18" charset="0"/>
            </a:endParaRPr>
          </a:p>
        </p:txBody>
      </p:sp>
      <p:sp>
        <p:nvSpPr>
          <p:cNvPr id="172" name="Google Shape;172;p5"/>
          <p:cNvSpPr txBox="1">
            <a:spLocks noGrp="1"/>
          </p:cNvSpPr>
          <p:nvPr>
            <p:ph sz="half" idx="1"/>
          </p:nvPr>
        </p:nvSpPr>
        <p:spPr>
          <a:xfrm>
            <a:off x="951596" y="1450924"/>
            <a:ext cx="7240807" cy="4066473"/>
          </a:xfrm>
          <a:prstGeom prst="rect">
            <a:avLst/>
          </a:prstGeom>
          <a:noFill/>
          <a:ln>
            <a:noFill/>
          </a:ln>
        </p:spPr>
        <p:txBody>
          <a:bodyPr spcFirstLastPara="1" wrap="square" lIns="91425" tIns="45700" rIns="91425" bIns="45700" anchor="t" anchorCtr="0">
            <a:normAutofit/>
          </a:bodyPr>
          <a:lstStyle/>
          <a:p>
            <a:pPr marL="0" indent="0">
              <a:spcBef>
                <a:spcPts val="360"/>
              </a:spcBef>
              <a:buSzPts val="1800"/>
              <a:buNone/>
            </a:pPr>
            <a:r>
              <a:rPr lang="en-US" sz="2400" dirty="0"/>
              <a:t>Individual Seller page, </a:t>
            </a:r>
          </a:p>
          <a:p>
            <a:pPr marL="0" indent="0">
              <a:spcBef>
                <a:spcPts val="360"/>
              </a:spcBef>
              <a:buSzPts val="1800"/>
              <a:buNone/>
            </a:pPr>
            <a:r>
              <a:rPr lang="en-US" sz="2400" dirty="0"/>
              <a:t>Seller Dashboard, </a:t>
            </a:r>
          </a:p>
          <a:p>
            <a:pPr marL="0" indent="0">
              <a:spcBef>
                <a:spcPts val="360"/>
              </a:spcBef>
              <a:buSzPts val="1800"/>
              <a:buNone/>
            </a:pPr>
            <a:r>
              <a:rPr lang="en-US" sz="2400" dirty="0"/>
              <a:t>login, Signup</a:t>
            </a:r>
          </a:p>
          <a:p>
            <a:pPr marL="0" indent="0">
              <a:buNone/>
            </a:pPr>
            <a:r>
              <a:rPr lang="en-US" sz="2400" dirty="0">
                <a:latin typeface="Times New Roman" pitchFamily="18" charset="0"/>
                <a:cs typeface="Times New Roman" pitchFamily="18" charset="0"/>
                <a:sym typeface="Calibri"/>
              </a:rPr>
              <a:t>Product category</a:t>
            </a:r>
            <a:endParaRPr lang="en-US" sz="2400" dirty="0">
              <a:latin typeface="Times New Roman" pitchFamily="18" charset="0"/>
              <a:cs typeface="Times New Roman" pitchFamily="18" charset="0"/>
            </a:endParaRPr>
          </a:p>
          <a:p>
            <a:pPr marL="0" lvl="0" indent="0" algn="l" rtl="0">
              <a:spcBef>
                <a:spcPts val="360"/>
              </a:spcBef>
              <a:spcAft>
                <a:spcPts val="0"/>
              </a:spcAft>
              <a:buSzPts val="1800"/>
              <a:buNone/>
            </a:pPr>
            <a:r>
              <a:rPr lang="en-US" sz="2400" dirty="0">
                <a:latin typeface="Times New Roman" pitchFamily="18" charset="0"/>
                <a:cs typeface="Times New Roman" pitchFamily="18" charset="0"/>
                <a:sym typeface="Calibri"/>
              </a:rPr>
              <a:t>Add to cart</a:t>
            </a:r>
            <a:endParaRPr lang="en-US" sz="2400" dirty="0">
              <a:latin typeface="Times New Roman" pitchFamily="18" charset="0"/>
              <a:cs typeface="Times New Roman" pitchFamily="18" charset="0"/>
            </a:endParaRPr>
          </a:p>
          <a:p>
            <a:pPr marL="0" lvl="0" indent="0" algn="l" rtl="0">
              <a:spcBef>
                <a:spcPts val="360"/>
              </a:spcBef>
              <a:spcAft>
                <a:spcPts val="0"/>
              </a:spcAft>
              <a:buSzPts val="1800"/>
              <a:buNone/>
            </a:pPr>
            <a:r>
              <a:rPr lang="en-US" sz="2400" dirty="0">
                <a:latin typeface="Times New Roman" pitchFamily="18" charset="0"/>
                <a:cs typeface="Times New Roman" pitchFamily="18" charset="0"/>
                <a:sym typeface="Calibri"/>
              </a:rPr>
              <a:t>Confirm order</a:t>
            </a:r>
          </a:p>
          <a:p>
            <a:pPr marL="0" lvl="0" indent="0" algn="l" rtl="0">
              <a:spcBef>
                <a:spcPts val="360"/>
              </a:spcBef>
              <a:spcAft>
                <a:spcPts val="0"/>
              </a:spcAft>
              <a:buSzPts val="1800"/>
              <a:buNone/>
            </a:pPr>
            <a:r>
              <a:rPr lang="en-US" sz="2400" dirty="0">
                <a:latin typeface="Times New Roman" pitchFamily="18" charset="0"/>
                <a:cs typeface="Times New Roman" pitchFamily="18" charset="0"/>
                <a:sym typeface="Calibri"/>
              </a:rPr>
              <a:t>Order details</a:t>
            </a:r>
          </a:p>
          <a:p>
            <a:pPr marL="0" indent="0">
              <a:spcBef>
                <a:spcPts val="360"/>
              </a:spcBef>
              <a:buSzPts val="1800"/>
              <a:buNone/>
            </a:pPr>
            <a:r>
              <a:rPr lang="en-US" sz="2400" dirty="0">
                <a:latin typeface="Times New Roman" pitchFamily="18" charset="0"/>
                <a:cs typeface="Times New Roman" pitchFamily="18" charset="0"/>
                <a:sym typeface="Calibri"/>
              </a:rPr>
              <a:t>Update status</a:t>
            </a:r>
          </a:p>
          <a:p>
            <a:pPr marL="0" lvl="0" indent="0" algn="l" rtl="0">
              <a:spcBef>
                <a:spcPts val="360"/>
              </a:spcBef>
              <a:spcAft>
                <a:spcPts val="0"/>
              </a:spcAft>
              <a:buSzPts val="1800"/>
              <a:buNone/>
            </a:pPr>
            <a:r>
              <a:rPr lang="en-US" sz="2400" dirty="0">
                <a:latin typeface="Times New Roman" pitchFamily="18" charset="0"/>
                <a:cs typeface="Times New Roman" pitchFamily="18" charset="0"/>
                <a:sym typeface="Calibri"/>
              </a:rPr>
              <a:t>Check Out</a:t>
            </a:r>
            <a:endParaRPr lang="en-US" sz="2400" dirty="0"/>
          </a:p>
        </p:txBody>
      </p:sp>
      <p:sp>
        <p:nvSpPr>
          <p:cNvPr id="171" name="Google Shape;171;p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Times New Roman" pitchFamily="18" charset="0"/>
                <a:cs typeface="Times New Roman" pitchFamily="18" charset="0"/>
              </a:rPr>
              <a:t>8</a:t>
            </a:fld>
            <a:endParaRPr dirty="0">
              <a:latin typeface="Times New Roman" pitchFamily="18" charset="0"/>
              <a:cs typeface="Times New Roman"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4046" y="227136"/>
            <a:ext cx="410308" cy="410308"/>
          </a:xfrm>
          <a:prstGeom prst="rect">
            <a:avLst/>
          </a:prstGeom>
        </p:spPr>
      </p:pic>
    </p:spTree>
    <p:extLst>
      <p:ext uri="{BB962C8B-B14F-4D97-AF65-F5344CB8AC3E}">
        <p14:creationId xmlns:p14="http://schemas.microsoft.com/office/powerpoint/2010/main" val="1914483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9</a:t>
            </a:fld>
            <a:endParaRPr lang="en-US" dirty="0"/>
          </a:p>
        </p:txBody>
      </p:sp>
      <p:sp>
        <p:nvSpPr>
          <p:cNvPr id="6" name="Google Shape;173;p5"/>
          <p:cNvSpPr txBox="1">
            <a:spLocks noGrp="1"/>
          </p:cNvSpPr>
          <p:nvPr>
            <p:ph sz="half" idx="1"/>
          </p:nvPr>
        </p:nvSpPr>
        <p:spPr>
          <a:xfrm>
            <a:off x="1012873" y="1460070"/>
            <a:ext cx="6921305" cy="4336296"/>
          </a:xfrm>
          <a:prstGeom prst="rect">
            <a:avLst/>
          </a:prstGeom>
          <a:noFill/>
          <a:ln>
            <a:noFill/>
          </a:ln>
        </p:spPr>
        <p:txBody>
          <a:bodyPr spcFirstLastPara="1" wrap="square" lIns="91425" tIns="45700" rIns="91425" bIns="45700" anchor="t" anchorCtr="0">
            <a:noAutofit/>
          </a:bodyPr>
          <a:lstStyle/>
          <a:p>
            <a:pPr marL="274320" lvl="0" indent="-121920" algn="l" rtl="0">
              <a:spcBef>
                <a:spcPts val="0"/>
              </a:spcBef>
              <a:spcAft>
                <a:spcPts val="0"/>
              </a:spcAft>
              <a:buSzPts val="2400"/>
              <a:buNone/>
            </a:pPr>
            <a:endParaRPr sz="3200" dirty="0">
              <a:latin typeface="Times New Roman" pitchFamily="18" charset="0"/>
              <a:cs typeface="Times New Roman" pitchFamily="18" charset="0"/>
            </a:endParaRPr>
          </a:p>
          <a:p>
            <a:pPr marL="0" lvl="0" indent="0">
              <a:buNone/>
            </a:pPr>
            <a:r>
              <a:rPr lang="en-US" sz="3200" dirty="0">
                <a:latin typeface="Times New Roman" pitchFamily="18" charset="0"/>
                <a:cs typeface="Times New Roman" pitchFamily="18" charset="0"/>
              </a:rPr>
              <a:t>Enabled Authentication &amp; Validation.</a:t>
            </a:r>
          </a:p>
          <a:p>
            <a:pPr marL="0" lvl="0" indent="0">
              <a:buNone/>
            </a:pPr>
            <a:r>
              <a:rPr lang="en-US" sz="3200" dirty="0">
                <a:latin typeface="Times New Roman" pitchFamily="18" charset="0"/>
                <a:cs typeface="Times New Roman" pitchFamily="18" charset="0"/>
              </a:rPr>
              <a:t>Easy of use.</a:t>
            </a:r>
          </a:p>
          <a:p>
            <a:pPr marL="0" lvl="0" indent="0">
              <a:buNone/>
            </a:pPr>
            <a:r>
              <a:rPr lang="en-US" sz="3200" dirty="0">
                <a:latin typeface="Times New Roman" pitchFamily="18" charset="0"/>
                <a:cs typeface="Times New Roman" pitchFamily="18" charset="0"/>
              </a:rPr>
              <a:t>Proper routing.</a:t>
            </a:r>
          </a:p>
          <a:p>
            <a:pPr marL="0" lvl="0" indent="0">
              <a:buNone/>
            </a:pPr>
            <a:r>
              <a:rPr lang="en-US" sz="3200" dirty="0">
                <a:latin typeface="Times New Roman" pitchFamily="18" charset="0"/>
                <a:cs typeface="Times New Roman" pitchFamily="18" charset="0"/>
              </a:rPr>
              <a:t>Always available.</a:t>
            </a:r>
            <a:endParaRPr lang="en-US" sz="3200" dirty="0">
              <a:latin typeface="Times New Roman" pitchFamily="18" charset="0"/>
              <a:cs typeface="Times New Roman" pitchFamily="18" charset="0"/>
              <a:sym typeface="Calibri"/>
            </a:endParaRPr>
          </a:p>
          <a:p>
            <a:pPr marL="0" lvl="0" indent="0">
              <a:buNone/>
            </a:pPr>
            <a:r>
              <a:rPr lang="en-US" sz="3200" dirty="0">
                <a:latin typeface="Times New Roman" pitchFamily="18" charset="0"/>
                <a:cs typeface="Times New Roman" pitchFamily="18" charset="0"/>
                <a:sym typeface="Calibri"/>
              </a:rPr>
              <a:t>Payment validation.</a:t>
            </a:r>
            <a:endParaRPr lang="en-US" sz="3200" dirty="0">
              <a:latin typeface="Times New Roman" pitchFamily="18" charset="0"/>
              <a:cs typeface="Times New Roman" pitchFamily="18" charset="0"/>
            </a:endParaRPr>
          </a:p>
          <a:p>
            <a:pPr marL="0" lvl="0" indent="0">
              <a:buNone/>
            </a:pPr>
            <a:endParaRPr lang="en-US" sz="3200" dirty="0">
              <a:latin typeface="Times New Roman" pitchFamily="18" charset="0"/>
              <a:cs typeface="Times New Roman" pitchFamily="18" charset="0"/>
            </a:endParaRPr>
          </a:p>
          <a:p>
            <a:pPr marL="342900" lvl="0" indent="-190500" algn="l" rtl="0">
              <a:spcBef>
                <a:spcPts val="480"/>
              </a:spcBef>
              <a:spcAft>
                <a:spcPts val="0"/>
              </a:spcAft>
              <a:buSzPts val="2400"/>
              <a:buFont typeface="Noto Sans Symbols"/>
              <a:buNone/>
            </a:pPr>
            <a:endParaRPr sz="3200" dirty="0">
              <a:solidFill>
                <a:schemeClr val="dk1"/>
              </a:solidFill>
              <a:latin typeface="Times New Roman" pitchFamily="18" charset="0"/>
              <a:cs typeface="Times New Roman" pitchFamily="18" charset="0"/>
            </a:endParaRPr>
          </a:p>
          <a:p>
            <a:pPr marL="274320" lvl="0" indent="-121920" algn="l" rtl="0">
              <a:spcBef>
                <a:spcPts val="480"/>
              </a:spcBef>
              <a:spcAft>
                <a:spcPts val="0"/>
              </a:spcAft>
              <a:buSzPts val="2400"/>
              <a:buNone/>
            </a:pPr>
            <a:endParaRPr sz="3200" dirty="0">
              <a:latin typeface="Times New Roman" pitchFamily="18" charset="0"/>
              <a:cs typeface="Times New Roman" pitchFamily="18" charset="0"/>
            </a:endParaRPr>
          </a:p>
        </p:txBody>
      </p:sp>
      <p:sp>
        <p:nvSpPr>
          <p:cNvPr id="7" name="Rectangle 6"/>
          <p:cNvSpPr/>
          <p:nvPr/>
        </p:nvSpPr>
        <p:spPr>
          <a:xfrm>
            <a:off x="914400" y="501650"/>
            <a:ext cx="7118252" cy="646331"/>
          </a:xfrm>
          <a:prstGeom prst="rect">
            <a:avLst/>
          </a:prstGeom>
        </p:spPr>
        <p:txBody>
          <a:bodyPr wrap="square">
            <a:spAutoFit/>
          </a:bodyPr>
          <a:lstStyle/>
          <a:p>
            <a:pPr lvl="0">
              <a:spcBef>
                <a:spcPts val="480"/>
              </a:spcBef>
              <a:buSzPts val="2400"/>
            </a:pPr>
            <a:r>
              <a:rPr lang="en-US" sz="3600" b="1" dirty="0">
                <a:solidFill>
                  <a:schemeClr val="tx1"/>
                </a:solidFill>
                <a:latin typeface="Times New Roman" pitchFamily="18" charset="0"/>
                <a:cs typeface="Times New Roman" pitchFamily="18" charset="0"/>
              </a:rPr>
              <a:t>Non-Functional Requirements</a:t>
            </a:r>
            <a:endParaRPr lang="en-US" sz="3600" dirty="0">
              <a:solidFill>
                <a:schemeClr val="tx1"/>
              </a:solidFill>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046" y="227136"/>
            <a:ext cx="410308" cy="410308"/>
          </a:xfrm>
          <a:prstGeom prst="rect">
            <a:avLst/>
          </a:prstGeom>
        </p:spPr>
      </p:pic>
    </p:spTree>
    <p:extLst>
      <p:ext uri="{BB962C8B-B14F-4D97-AF65-F5344CB8AC3E}">
        <p14:creationId xmlns:p14="http://schemas.microsoft.com/office/powerpoint/2010/main" val="3132045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949</TotalTime>
  <Words>475</Words>
  <Application>Microsoft Office PowerPoint</Application>
  <PresentationFormat>On-screen Show (4:3)</PresentationFormat>
  <Paragraphs>117</Paragraphs>
  <Slides>24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Calibri</vt:lpstr>
      <vt:lpstr>Noto Sans Symbols</vt:lpstr>
      <vt:lpstr>Candara</vt:lpstr>
      <vt:lpstr>Arial</vt:lpstr>
      <vt:lpstr>Times New Roman</vt:lpstr>
      <vt:lpstr>Wingdings</vt:lpstr>
      <vt:lpstr>Office Theme</vt:lpstr>
      <vt:lpstr>PowerPoint Presentation</vt:lpstr>
      <vt:lpstr>PowerPoint Presentation</vt:lpstr>
      <vt:lpstr>Content</vt:lpstr>
      <vt:lpstr>Introduction</vt:lpstr>
      <vt:lpstr>Motivation</vt:lpstr>
      <vt:lpstr>Why  Choose This Idea?</vt:lpstr>
      <vt:lpstr> Functional Requirements</vt:lpstr>
      <vt:lpstr> Functional Requirements</vt:lpstr>
      <vt:lpstr>PowerPoint Presentation</vt:lpstr>
      <vt:lpstr>TOOLS  AND TECHNOLOGIES </vt:lpstr>
      <vt:lpstr>Stakeholder</vt:lpstr>
      <vt:lpstr>Use case diagram for customer</vt:lpstr>
      <vt:lpstr>Use case diagram for admin</vt:lpstr>
      <vt:lpstr>Activity diagram for Login and Registration</vt:lpstr>
      <vt:lpstr>Activity diagram for User to view home page</vt:lpstr>
      <vt:lpstr>Activity diagram for Users to see cart</vt:lpstr>
      <vt:lpstr>Activity diagram for User to make payment</vt:lpstr>
      <vt:lpstr>Activity diagram for viewing dashboard (Admin)</vt:lpstr>
      <vt:lpstr>Activity diagram for interacting with products (Admin)</vt:lpstr>
      <vt:lpstr>PowerPoint Presentation</vt:lpstr>
      <vt:lpstr>Activity diagram for interacting with order (Admin)</vt:lpstr>
      <vt:lpstr>Entity Relationship Diagram</vt:lpstr>
      <vt:lpstr>Future Scope:</vt:lpstr>
      <vt:lpstr>Thanks Any Question?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“SAVE-BAZAR” A secure E-commerce web Application</dc:title>
  <dc:creator>MONIR</dc:creator>
  <cp:lastModifiedBy>Mujahid</cp:lastModifiedBy>
  <cp:revision>154</cp:revision>
  <dcterms:created xsi:type="dcterms:W3CDTF">2022-05-18T08:37:49Z</dcterms:created>
  <dcterms:modified xsi:type="dcterms:W3CDTF">2023-03-08T15:19:21Z</dcterms:modified>
</cp:coreProperties>
</file>