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90" d="100"/>
          <a:sy n="90" d="100"/>
        </p:scale>
        <p:origin x="232"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961E-B75A-184D-B168-765AEB81B7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CABE3B-61B1-874E-BD30-C127E60E2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8837F0-742E-BB4A-9028-2FD8BE2CD0DA}"/>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5" name="Footer Placeholder 4">
            <a:extLst>
              <a:ext uri="{FF2B5EF4-FFF2-40B4-BE49-F238E27FC236}">
                <a16:creationId xmlns:a16="http://schemas.microsoft.com/office/drawing/2014/main" id="{0DC73C4F-9D59-5A4C-A0FB-62D4E5F6B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0FCE2-3F8E-374E-BF02-E1DBCFDC8695}"/>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247872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B257-1F0C-9E45-8A30-2A0BDB9EC8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63F1-DCB5-534C-8E13-CB89C18CF9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31385-C86F-4F44-8A4C-F22CA8166FEA}"/>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5" name="Footer Placeholder 4">
            <a:extLst>
              <a:ext uri="{FF2B5EF4-FFF2-40B4-BE49-F238E27FC236}">
                <a16:creationId xmlns:a16="http://schemas.microsoft.com/office/drawing/2014/main" id="{84F4E303-1F2F-AA47-B579-8A28F4283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4AA66-F348-314F-A1AF-28A15E639472}"/>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297607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6F119-6E00-454F-955D-A3CEFBC824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B4FE21-DDC3-ED4F-AD5E-2B8FB31A58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EB44C-CAE9-F04D-8988-DE667C053DAC}"/>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5" name="Footer Placeholder 4">
            <a:extLst>
              <a:ext uri="{FF2B5EF4-FFF2-40B4-BE49-F238E27FC236}">
                <a16:creationId xmlns:a16="http://schemas.microsoft.com/office/drawing/2014/main" id="{90BCC033-62B5-5E41-ADEC-DE73D0F91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D7E45-B77B-F24D-AFEA-3F6BBCAEDA33}"/>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51264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386A-0B91-0046-A46D-6482B7520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2E8A6-86F8-E646-803B-FF265D4E8D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8DBA9-C066-D34E-B043-AA663E2C7C80}"/>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5" name="Footer Placeholder 4">
            <a:extLst>
              <a:ext uri="{FF2B5EF4-FFF2-40B4-BE49-F238E27FC236}">
                <a16:creationId xmlns:a16="http://schemas.microsoft.com/office/drawing/2014/main" id="{A7372A69-14E2-F14F-929B-EE53CC671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63BDE-627E-0C4E-A0A5-68BEF725F91D}"/>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251603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1C81-B587-C549-8447-033381CCF3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47A07-5BA2-D943-A962-F1378E3EC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5F756A-2900-F848-98CB-B4AC149F345A}"/>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5" name="Footer Placeholder 4">
            <a:extLst>
              <a:ext uri="{FF2B5EF4-FFF2-40B4-BE49-F238E27FC236}">
                <a16:creationId xmlns:a16="http://schemas.microsoft.com/office/drawing/2014/main" id="{793A9B89-DB20-8D49-81AD-7AB9D430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42D7B-C382-D343-B640-2153F3A3A148}"/>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32877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447A-68E6-2A42-B59C-F9DA46402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C411C-3A93-3844-ABE0-6D1061D24E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30CEFD-76B0-3944-B8AA-FD9724C207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5E0AE-A6FD-2E4A-BC16-D438E7974312}"/>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6" name="Footer Placeholder 5">
            <a:extLst>
              <a:ext uri="{FF2B5EF4-FFF2-40B4-BE49-F238E27FC236}">
                <a16:creationId xmlns:a16="http://schemas.microsoft.com/office/drawing/2014/main" id="{9CB30B97-5B82-FD4D-BFC6-18CA0713F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9C866-A116-B44B-BDD6-55FB6898301E}"/>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240514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8885-AC6A-C948-BEC9-1C7818208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DF255B-F066-D842-B2B3-682F7B7AA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D6B19B-D78F-F944-A348-6DB8D97807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F195F3-7057-1E47-9DB4-4F1059A0A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9140EC-0663-3942-B9F0-40D3018ED9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E14296-4EA9-A54B-A488-51A38CA896DD}"/>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8" name="Footer Placeholder 7">
            <a:extLst>
              <a:ext uri="{FF2B5EF4-FFF2-40B4-BE49-F238E27FC236}">
                <a16:creationId xmlns:a16="http://schemas.microsoft.com/office/drawing/2014/main" id="{EA59EC0C-75A3-BF4B-A8B8-31064192E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246459-C657-E046-9F28-9249DA661411}"/>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335337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F661-D166-954B-BA9B-F3D37A6E32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866B6E-20FF-F94C-A652-08A2A2F7CD23}"/>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4" name="Footer Placeholder 3">
            <a:extLst>
              <a:ext uri="{FF2B5EF4-FFF2-40B4-BE49-F238E27FC236}">
                <a16:creationId xmlns:a16="http://schemas.microsoft.com/office/drawing/2014/main" id="{FCCCBD41-97A3-A541-AC91-FB901B696D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92BC1-3C37-3F45-B846-7960415D5FE5}"/>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328052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5B5C0D-873C-4C44-A3C6-FB50FB75786E}"/>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3" name="Footer Placeholder 2">
            <a:extLst>
              <a:ext uri="{FF2B5EF4-FFF2-40B4-BE49-F238E27FC236}">
                <a16:creationId xmlns:a16="http://schemas.microsoft.com/office/drawing/2014/main" id="{0FBF8CFA-6CA0-364D-9AFE-E3E171916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511528-56AE-FC4A-A420-9655A1AECE45}"/>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318180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BAF1-C99B-0F41-9AF9-24F298BCC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54F341-E597-E249-8B33-FF4565AD8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0CA372-8038-BF4B-BD80-1251A73DB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C792CC-5839-B643-A1E9-A1FEE93922F3}"/>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6" name="Footer Placeholder 5">
            <a:extLst>
              <a:ext uri="{FF2B5EF4-FFF2-40B4-BE49-F238E27FC236}">
                <a16:creationId xmlns:a16="http://schemas.microsoft.com/office/drawing/2014/main" id="{5E315C6D-82B8-954F-A760-767D37D78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EE274-8322-1E44-BD6C-6D20555C153D}"/>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71510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FA60-06BF-884C-AAD6-A60C01CB2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13B6AF-D988-4643-89C6-CA47EF95D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3F1AF-A095-1844-8B9C-15F748A16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EC689-2529-8C4A-AAC5-A927B1D6A6A8}"/>
              </a:ext>
            </a:extLst>
          </p:cNvPr>
          <p:cNvSpPr>
            <a:spLocks noGrp="1"/>
          </p:cNvSpPr>
          <p:nvPr>
            <p:ph type="dt" sz="half" idx="10"/>
          </p:nvPr>
        </p:nvSpPr>
        <p:spPr/>
        <p:txBody>
          <a:bodyPr/>
          <a:lstStyle/>
          <a:p>
            <a:fld id="{4FA13B0D-9CE1-2B41-BC3A-C34966E40ACC}" type="datetimeFigureOut">
              <a:rPr lang="en-US" smtClean="0"/>
              <a:t>6/12/20</a:t>
            </a:fld>
            <a:endParaRPr lang="en-US"/>
          </a:p>
        </p:txBody>
      </p:sp>
      <p:sp>
        <p:nvSpPr>
          <p:cNvPr id="6" name="Footer Placeholder 5">
            <a:extLst>
              <a:ext uri="{FF2B5EF4-FFF2-40B4-BE49-F238E27FC236}">
                <a16:creationId xmlns:a16="http://schemas.microsoft.com/office/drawing/2014/main" id="{EAAAB575-8DEA-E54E-8463-8D8B6430F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55DFF-FB25-1846-BFBD-812A3F6B34AA}"/>
              </a:ext>
            </a:extLst>
          </p:cNvPr>
          <p:cNvSpPr>
            <a:spLocks noGrp="1"/>
          </p:cNvSpPr>
          <p:nvPr>
            <p:ph type="sldNum" sz="quarter" idx="12"/>
          </p:nvPr>
        </p:nvSpPr>
        <p:spPr/>
        <p:txBody>
          <a:bodyPr/>
          <a:lstStyle/>
          <a:p>
            <a:fld id="{97BB8ED0-7DDE-4843-8A4E-10D4C00EB6CE}" type="slidenum">
              <a:rPr lang="en-US" smtClean="0"/>
              <a:t>‹#›</a:t>
            </a:fld>
            <a:endParaRPr lang="en-US"/>
          </a:p>
        </p:txBody>
      </p:sp>
    </p:spTree>
    <p:extLst>
      <p:ext uri="{BB962C8B-B14F-4D97-AF65-F5344CB8AC3E}">
        <p14:creationId xmlns:p14="http://schemas.microsoft.com/office/powerpoint/2010/main" val="245757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5E156A-BA72-5649-9A57-4BC3E00ED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3D7E7D-F3A5-A148-8658-005B913D0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71566-2CA0-7B45-9CB0-2A1A36E3D7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13B0D-9CE1-2B41-BC3A-C34966E40ACC}" type="datetimeFigureOut">
              <a:rPr lang="en-US" smtClean="0"/>
              <a:t>6/12/20</a:t>
            </a:fld>
            <a:endParaRPr lang="en-US"/>
          </a:p>
        </p:txBody>
      </p:sp>
      <p:sp>
        <p:nvSpPr>
          <p:cNvPr id="5" name="Footer Placeholder 4">
            <a:extLst>
              <a:ext uri="{FF2B5EF4-FFF2-40B4-BE49-F238E27FC236}">
                <a16:creationId xmlns:a16="http://schemas.microsoft.com/office/drawing/2014/main" id="{54669326-CE42-824F-BDE3-449C24AAF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F558F7-C4DF-FE43-810D-B1A34FF3E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B8ED0-7DDE-4843-8A4E-10D4C00EB6CE}" type="slidenum">
              <a:rPr lang="en-US" smtClean="0"/>
              <a:t>‹#›</a:t>
            </a:fld>
            <a:endParaRPr lang="en-US"/>
          </a:p>
        </p:txBody>
      </p:sp>
    </p:spTree>
    <p:extLst>
      <p:ext uri="{BB962C8B-B14F-4D97-AF65-F5344CB8AC3E}">
        <p14:creationId xmlns:p14="http://schemas.microsoft.com/office/powerpoint/2010/main" val="27784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E397-A90D-7149-956B-5D98853F84A1}"/>
              </a:ext>
            </a:extLst>
          </p:cNvPr>
          <p:cNvSpPr>
            <a:spLocks noGrp="1"/>
          </p:cNvSpPr>
          <p:nvPr>
            <p:ph type="ctrTitle"/>
          </p:nvPr>
        </p:nvSpPr>
        <p:spPr/>
        <p:txBody>
          <a:bodyPr/>
          <a:lstStyle/>
          <a:p>
            <a:r>
              <a:rPr lang="en-US" dirty="0"/>
              <a:t>The City of New York</a:t>
            </a:r>
            <a:r>
              <a:rPr lang="en-US" dirty="0">
                <a:effectLst/>
              </a:rPr>
              <a:t>  and food</a:t>
            </a:r>
            <a:endParaRPr lang="en-US" dirty="0"/>
          </a:p>
        </p:txBody>
      </p:sp>
      <p:sp>
        <p:nvSpPr>
          <p:cNvPr id="3" name="Subtitle 2">
            <a:extLst>
              <a:ext uri="{FF2B5EF4-FFF2-40B4-BE49-F238E27FC236}">
                <a16:creationId xmlns:a16="http://schemas.microsoft.com/office/drawing/2014/main" id="{5C19F398-2519-5D48-8908-3C5D152C994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2968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F432-826B-0B45-87F7-ED5B8A93B295}"/>
              </a:ext>
            </a:extLst>
          </p:cNvPr>
          <p:cNvSpPr>
            <a:spLocks noGrp="1"/>
          </p:cNvSpPr>
          <p:nvPr>
            <p:ph type="title"/>
          </p:nvPr>
        </p:nvSpPr>
        <p:spPr/>
        <p:txBody>
          <a:bodyPr/>
          <a:lstStyle/>
          <a:p>
            <a:r>
              <a:rPr lang="en-US" b="1" dirty="0"/>
              <a:t>Discussion</a:t>
            </a:r>
            <a:br>
              <a:rPr lang="en-US" dirty="0"/>
            </a:br>
            <a:endParaRPr lang="en-US" dirty="0"/>
          </a:p>
        </p:txBody>
      </p:sp>
      <p:sp>
        <p:nvSpPr>
          <p:cNvPr id="3" name="Content Placeholder 2">
            <a:extLst>
              <a:ext uri="{FF2B5EF4-FFF2-40B4-BE49-F238E27FC236}">
                <a16:creationId xmlns:a16="http://schemas.microsoft.com/office/drawing/2014/main" id="{CAD04D6C-448D-7644-B5AD-1E75EDCDA2EB}"/>
              </a:ext>
            </a:extLst>
          </p:cNvPr>
          <p:cNvSpPr>
            <a:spLocks noGrp="1"/>
          </p:cNvSpPr>
          <p:nvPr>
            <p:ph idx="1"/>
          </p:nvPr>
        </p:nvSpPr>
        <p:spPr/>
        <p:txBody>
          <a:bodyPr/>
          <a:lstStyle/>
          <a:p>
            <a:r>
              <a:rPr lang="en-US" dirty="0"/>
              <a:t>This analysis is performed on limited data. This may be right or may be wrong. But if good amount of data is available there is scope to come up with better results.</a:t>
            </a:r>
          </a:p>
          <a:p>
            <a:pPr lvl="0"/>
            <a:r>
              <a:rPr lang="en-US" dirty="0"/>
              <a:t>There is high competition in Midtown and Soho so it is very risky to open business in these areas.</a:t>
            </a:r>
          </a:p>
          <a:p>
            <a:pPr lvl="0"/>
            <a:r>
              <a:rPr lang="en-US" dirty="0"/>
              <a:t>Central Harlem has also potential where closes to </a:t>
            </a:r>
            <a:r>
              <a:rPr lang="tr-TR" dirty="0" err="1"/>
              <a:t>Morningside</a:t>
            </a:r>
            <a:r>
              <a:rPr lang="tr-TR" dirty="0"/>
              <a:t> </a:t>
            </a:r>
            <a:r>
              <a:rPr lang="tr-TR" dirty="0" err="1"/>
              <a:t>Heights</a:t>
            </a:r>
            <a:r>
              <a:rPr lang="en-US" dirty="0"/>
              <a:t> area.</a:t>
            </a:r>
          </a:p>
          <a:p>
            <a:pPr lvl="0"/>
            <a:r>
              <a:rPr lang="en-US" dirty="0"/>
              <a:t>It can be done more detailed analysis by adding other factors such as transportation, demographics of inhabitants.   </a:t>
            </a:r>
          </a:p>
          <a:p>
            <a:endParaRPr lang="en-US" dirty="0"/>
          </a:p>
          <a:p>
            <a:endParaRPr lang="en-US" dirty="0"/>
          </a:p>
        </p:txBody>
      </p:sp>
    </p:spTree>
    <p:extLst>
      <p:ext uri="{BB962C8B-B14F-4D97-AF65-F5344CB8AC3E}">
        <p14:creationId xmlns:p14="http://schemas.microsoft.com/office/powerpoint/2010/main" val="36621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A5EB-D41D-4041-81D3-CF438AAD9690}"/>
              </a:ext>
            </a:extLst>
          </p:cNvPr>
          <p:cNvSpPr>
            <a:spLocks noGrp="1"/>
          </p:cNvSpPr>
          <p:nvPr>
            <p:ph type="title"/>
          </p:nvPr>
        </p:nvSpPr>
        <p:spPr/>
        <p:txBody>
          <a:bodyPr/>
          <a:lstStyle/>
          <a:p>
            <a:r>
              <a:rPr lang="en-US" b="1" dirty="0"/>
              <a:t>Conclusion</a:t>
            </a:r>
            <a:br>
              <a:rPr lang="en-US" dirty="0"/>
            </a:br>
            <a:endParaRPr lang="en-US" dirty="0"/>
          </a:p>
        </p:txBody>
      </p:sp>
      <p:sp>
        <p:nvSpPr>
          <p:cNvPr id="3" name="Content Placeholder 2">
            <a:extLst>
              <a:ext uri="{FF2B5EF4-FFF2-40B4-BE49-F238E27FC236}">
                <a16:creationId xmlns:a16="http://schemas.microsoft.com/office/drawing/2014/main" id="{0FECE3C7-6511-2D4D-B725-5F8CECAE28DE}"/>
              </a:ext>
            </a:extLst>
          </p:cNvPr>
          <p:cNvSpPr>
            <a:spLocks noGrp="1"/>
          </p:cNvSpPr>
          <p:nvPr>
            <p:ph idx="1"/>
          </p:nvPr>
        </p:nvSpPr>
        <p:spPr/>
        <p:txBody>
          <a:bodyPr/>
          <a:lstStyle/>
          <a:p>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a:t> application that could support the opening a business idea in an unknown location.</a:t>
            </a:r>
          </a:p>
          <a:p>
            <a:endParaRPr lang="en-US"/>
          </a:p>
        </p:txBody>
      </p:sp>
    </p:spTree>
    <p:extLst>
      <p:ext uri="{BB962C8B-B14F-4D97-AF65-F5344CB8AC3E}">
        <p14:creationId xmlns:p14="http://schemas.microsoft.com/office/powerpoint/2010/main" val="101771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7022-F9CC-A44C-87D0-0AC953E98404}"/>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617208A0-6A8A-3940-997E-A8608EE71195}"/>
              </a:ext>
            </a:extLst>
          </p:cNvPr>
          <p:cNvSpPr>
            <a:spLocks noGrp="1"/>
          </p:cNvSpPr>
          <p:nvPr>
            <p:ph idx="1"/>
          </p:nvPr>
        </p:nvSpPr>
        <p:spPr/>
        <p:txBody>
          <a:bodyPr>
            <a:normAutofit fontScale="92500" lnSpcReduction="10000"/>
          </a:bodyPr>
          <a:lstStyle/>
          <a:p>
            <a:r>
              <a:rPr lang="en-US" dirty="0"/>
              <a:t>The City of New York, is the most populous city in the United States. It provides lot of business opportunities and business friendly environment. It has attracted many different players into the market. It is a global hub of business and commerce. The city is a major center for banking and finance, retailing, world trade, transportation, tourism, real estate, new media, traditional media, advertising, legal services, accountancy, insurance, theater, fashion, and the arts in the United States. This also means that the market is highly competitive. As it is highly developed city so cost of doing business is also one of the highest. Thus, any new business venture or expansion needs to be analyzed carefully. The insights derived from analysis will give good understanding of the business environment which help in strategically targeting the market. This will help in reduction of risk. And the Return on Investment will be reasonable.</a:t>
            </a:r>
          </a:p>
          <a:p>
            <a:endParaRPr lang="en-US" dirty="0"/>
          </a:p>
        </p:txBody>
      </p:sp>
    </p:spTree>
    <p:extLst>
      <p:ext uri="{BB962C8B-B14F-4D97-AF65-F5344CB8AC3E}">
        <p14:creationId xmlns:p14="http://schemas.microsoft.com/office/powerpoint/2010/main" val="3068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B7DF-6763-7D40-BDBA-B7B4AD09190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03B99FE7-D11D-FD46-9CD4-675AE6416594}"/>
              </a:ext>
            </a:extLst>
          </p:cNvPr>
          <p:cNvSpPr>
            <a:spLocks noGrp="1"/>
          </p:cNvSpPr>
          <p:nvPr>
            <p:ph idx="1"/>
          </p:nvPr>
        </p:nvSpPr>
        <p:spPr/>
        <p:txBody>
          <a:bodyPr/>
          <a:lstStyle/>
          <a:p>
            <a:r>
              <a:rPr lang="en-US" dirty="0"/>
              <a:t>The City of New York is famous for its excellent cuisine. It's food culture includes an array of international cuisines influenced by the city's immigrant history. 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p>
          <a:p>
            <a:endParaRPr lang="en-US" dirty="0"/>
          </a:p>
        </p:txBody>
      </p:sp>
    </p:spTree>
    <p:extLst>
      <p:ext uri="{BB962C8B-B14F-4D97-AF65-F5344CB8AC3E}">
        <p14:creationId xmlns:p14="http://schemas.microsoft.com/office/powerpoint/2010/main" val="188669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433F-AEC4-CB47-BD34-CBADD8443367}"/>
              </a:ext>
            </a:extLst>
          </p:cNvPr>
          <p:cNvSpPr>
            <a:spLocks noGrp="1"/>
          </p:cNvSpPr>
          <p:nvPr>
            <p:ph type="title"/>
          </p:nvPr>
        </p:nvSpPr>
        <p:spPr/>
        <p:txBody>
          <a:bodyPr/>
          <a:lstStyle/>
          <a:p>
            <a:r>
              <a:rPr lang="en-US" dirty="0"/>
              <a:t>Target Audience:</a:t>
            </a:r>
            <a:br>
              <a:rPr lang="en-US" dirty="0"/>
            </a:br>
            <a:endParaRPr lang="en-US" dirty="0"/>
          </a:p>
        </p:txBody>
      </p:sp>
      <p:sp>
        <p:nvSpPr>
          <p:cNvPr id="3" name="Content Placeholder 2">
            <a:extLst>
              <a:ext uri="{FF2B5EF4-FFF2-40B4-BE49-F238E27FC236}">
                <a16:creationId xmlns:a16="http://schemas.microsoft.com/office/drawing/2014/main" id="{9AC05F65-A8D6-6F47-89D9-7C28C9DB69EE}"/>
              </a:ext>
            </a:extLst>
          </p:cNvPr>
          <p:cNvSpPr>
            <a:spLocks noGrp="1"/>
          </p:cNvSpPr>
          <p:nvPr>
            <p:ph idx="1"/>
          </p:nvPr>
        </p:nvSpPr>
        <p:spPr/>
        <p:txBody>
          <a:bodyPr/>
          <a:lstStyle/>
          <a:p>
            <a:r>
              <a:rPr lang="en-US" dirty="0"/>
              <a:t>My Client wants to open his business in Manhattan area, so I only focus on that borough during my analysis.</a:t>
            </a:r>
          </a:p>
          <a:p>
            <a:endParaRPr lang="en-US" dirty="0"/>
          </a:p>
        </p:txBody>
      </p:sp>
    </p:spTree>
    <p:extLst>
      <p:ext uri="{BB962C8B-B14F-4D97-AF65-F5344CB8AC3E}">
        <p14:creationId xmlns:p14="http://schemas.microsoft.com/office/powerpoint/2010/main" val="385406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3DC6-A2C8-AA4D-AD1F-2332BCA03523}"/>
              </a:ext>
            </a:extLst>
          </p:cNvPr>
          <p:cNvSpPr>
            <a:spLocks noGrp="1"/>
          </p:cNvSpPr>
          <p:nvPr>
            <p:ph type="title"/>
          </p:nvPr>
        </p:nvSpPr>
        <p:spPr/>
        <p:txBody>
          <a:bodyPr/>
          <a:lstStyle/>
          <a:p>
            <a:r>
              <a:rPr lang="en-US" dirty="0"/>
              <a:t>Data</a:t>
            </a:r>
            <a:br>
              <a:rPr lang="en-US" dirty="0"/>
            </a:br>
            <a:endParaRPr lang="en-US" dirty="0"/>
          </a:p>
        </p:txBody>
      </p:sp>
      <p:sp>
        <p:nvSpPr>
          <p:cNvPr id="3" name="Content Placeholder 2">
            <a:extLst>
              <a:ext uri="{FF2B5EF4-FFF2-40B4-BE49-F238E27FC236}">
                <a16:creationId xmlns:a16="http://schemas.microsoft.com/office/drawing/2014/main" id="{EFAB3D2D-0CB6-F143-BF5A-70896DB8F401}"/>
              </a:ext>
            </a:extLst>
          </p:cNvPr>
          <p:cNvSpPr>
            <a:spLocks noGrp="1"/>
          </p:cNvSpPr>
          <p:nvPr>
            <p:ph idx="1"/>
          </p:nvPr>
        </p:nvSpPr>
        <p:spPr/>
        <p:txBody>
          <a:bodyPr/>
          <a:lstStyle/>
          <a:p>
            <a:r>
              <a:rPr lang="en-US" dirty="0"/>
              <a:t>-</a:t>
            </a:r>
            <a:r>
              <a:rPr lang="en-US" dirty="0" err="1"/>
              <a:t>Newyork</a:t>
            </a:r>
            <a:r>
              <a:rPr lang="en-US" dirty="0"/>
              <a:t> has a total of 5 boroughs and 306 neighborhoods. In order to </a:t>
            </a:r>
            <a:r>
              <a:rPr lang="en-US" dirty="0" err="1"/>
              <a:t>segement</a:t>
            </a:r>
            <a:r>
              <a:rPr lang="en-US" dirty="0"/>
              <a:t> the neighborhoods and explore them, we will essentially need a dataset that contains the 5 boroughs and the neighborhoods that exist in each borough as well as the the latitude and </a:t>
            </a:r>
            <a:r>
              <a:rPr lang="en-US" dirty="0" err="1"/>
              <a:t>logitude</a:t>
            </a:r>
            <a:r>
              <a:rPr lang="en-US" dirty="0"/>
              <a:t> coordinates of each neighborhood. </a:t>
            </a:r>
          </a:p>
          <a:p>
            <a:r>
              <a:rPr lang="en-US" dirty="0"/>
              <a:t>From Foursquare Venues Categories</a:t>
            </a:r>
          </a:p>
          <a:p>
            <a:endParaRPr lang="en-US" dirty="0"/>
          </a:p>
          <a:p>
            <a:endParaRPr lang="en-US" dirty="0"/>
          </a:p>
        </p:txBody>
      </p:sp>
    </p:spTree>
    <p:extLst>
      <p:ext uri="{BB962C8B-B14F-4D97-AF65-F5344CB8AC3E}">
        <p14:creationId xmlns:p14="http://schemas.microsoft.com/office/powerpoint/2010/main" val="112038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05E9-BA51-1943-86C7-B55E4FDD420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4995D946-2BA8-BE41-9C2B-B6BFF786D76B}"/>
              </a:ext>
            </a:extLst>
          </p:cNvPr>
          <p:cNvSpPr>
            <a:spLocks noGrp="1"/>
          </p:cNvSpPr>
          <p:nvPr>
            <p:ph idx="1"/>
          </p:nvPr>
        </p:nvSpPr>
        <p:spPr/>
        <p:txBody>
          <a:bodyPr/>
          <a:lstStyle/>
          <a:p>
            <a:r>
              <a:rPr lang="en-US" dirty="0"/>
              <a:t>Convert addresses into their equivalent latitude and longitude values.</a:t>
            </a:r>
          </a:p>
          <a:p>
            <a:r>
              <a:rPr lang="en-US" dirty="0"/>
              <a:t>Use the Foursquare API to explore neighborhoods in Manhattan, New York. </a:t>
            </a:r>
          </a:p>
          <a:p>
            <a:r>
              <a:rPr lang="en-US" dirty="0"/>
              <a:t>Explore function to get sushi restaurant categories in each neighborhood.</a:t>
            </a:r>
            <a:r>
              <a:rPr lang="en-US" dirty="0">
                <a:effectLst/>
              </a:rPr>
              <a:t> </a:t>
            </a:r>
            <a:r>
              <a:rPr lang="en-US" dirty="0"/>
              <a:t> </a:t>
            </a:r>
          </a:p>
          <a:p>
            <a:r>
              <a:rPr lang="en-US" dirty="0"/>
              <a:t>use this feature to group the neighborhoods into clusters K-means clustering algorithm will be use to complete this task.</a:t>
            </a:r>
            <a:r>
              <a:rPr lang="en-US" dirty="0">
                <a:effectLst/>
              </a:rPr>
              <a:t> </a:t>
            </a:r>
            <a:endParaRPr lang="en-US" dirty="0"/>
          </a:p>
        </p:txBody>
      </p:sp>
      <p:pic>
        <p:nvPicPr>
          <p:cNvPr id="5" name="Picture 4">
            <a:extLst>
              <a:ext uri="{FF2B5EF4-FFF2-40B4-BE49-F238E27FC236}">
                <a16:creationId xmlns:a16="http://schemas.microsoft.com/office/drawing/2014/main" id="{9E968DDA-7AAD-F644-B741-3C4EAC45C13C}"/>
              </a:ext>
            </a:extLst>
          </p:cNvPr>
          <p:cNvPicPr/>
          <p:nvPr/>
        </p:nvPicPr>
        <p:blipFill>
          <a:blip r:embed="rId2"/>
          <a:stretch>
            <a:fillRect/>
          </a:stretch>
        </p:blipFill>
        <p:spPr>
          <a:xfrm>
            <a:off x="2091033" y="5095240"/>
            <a:ext cx="5760720" cy="1762760"/>
          </a:xfrm>
          <a:prstGeom prst="rect">
            <a:avLst/>
          </a:prstGeom>
        </p:spPr>
      </p:pic>
    </p:spTree>
    <p:extLst>
      <p:ext uri="{BB962C8B-B14F-4D97-AF65-F5344CB8AC3E}">
        <p14:creationId xmlns:p14="http://schemas.microsoft.com/office/powerpoint/2010/main" val="85115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3B94-F996-E94C-A8C7-070A561C965C}"/>
              </a:ext>
            </a:extLst>
          </p:cNvPr>
          <p:cNvSpPr>
            <a:spLocks noGrp="1"/>
          </p:cNvSpPr>
          <p:nvPr>
            <p:ph type="title"/>
          </p:nvPr>
        </p:nvSpPr>
        <p:spPr/>
        <p:txBody>
          <a:bodyPr/>
          <a:lstStyle/>
          <a:p>
            <a:r>
              <a:rPr lang="en-US" dirty="0"/>
              <a:t>Sushi bars in Manhattan</a:t>
            </a:r>
            <a:br>
              <a:rPr lang="en-US" dirty="0"/>
            </a:br>
            <a:endParaRPr lang="en-US" dirty="0"/>
          </a:p>
        </p:txBody>
      </p:sp>
      <p:sp>
        <p:nvSpPr>
          <p:cNvPr id="3" name="Content Placeholder 2">
            <a:extLst>
              <a:ext uri="{FF2B5EF4-FFF2-40B4-BE49-F238E27FC236}">
                <a16:creationId xmlns:a16="http://schemas.microsoft.com/office/drawing/2014/main" id="{7299A923-05E0-B04D-B390-12BF824F87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E7D0AE8-0F25-F44F-A6FD-39343BD099F3}"/>
              </a:ext>
            </a:extLst>
          </p:cNvPr>
          <p:cNvPicPr/>
          <p:nvPr/>
        </p:nvPicPr>
        <p:blipFill>
          <a:blip r:embed="rId2"/>
          <a:stretch>
            <a:fillRect/>
          </a:stretch>
        </p:blipFill>
        <p:spPr>
          <a:xfrm>
            <a:off x="3215640" y="1825625"/>
            <a:ext cx="5760720" cy="4299585"/>
          </a:xfrm>
          <a:prstGeom prst="rect">
            <a:avLst/>
          </a:prstGeom>
        </p:spPr>
      </p:pic>
    </p:spTree>
    <p:extLst>
      <p:ext uri="{BB962C8B-B14F-4D97-AF65-F5344CB8AC3E}">
        <p14:creationId xmlns:p14="http://schemas.microsoft.com/office/powerpoint/2010/main" val="364205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EA5C-49A1-4644-A051-12FB47AD697A}"/>
              </a:ext>
            </a:extLst>
          </p:cNvPr>
          <p:cNvSpPr>
            <a:spLocks noGrp="1"/>
          </p:cNvSpPr>
          <p:nvPr>
            <p:ph type="title"/>
          </p:nvPr>
        </p:nvSpPr>
        <p:spPr/>
        <p:txBody>
          <a:bodyPr>
            <a:normAutofit/>
          </a:bodyPr>
          <a:lstStyle/>
          <a:p>
            <a:r>
              <a:rPr lang="en-US" b="1" dirty="0"/>
              <a:t>Results -</a:t>
            </a:r>
            <a:r>
              <a:rPr lang="tr-TR" b="1" dirty="0"/>
              <a:t>K-</a:t>
            </a:r>
            <a:r>
              <a:rPr lang="tr-TR" b="1" dirty="0" err="1"/>
              <a:t>mean</a:t>
            </a:r>
            <a:r>
              <a:rPr lang="tr-TR" b="1" dirty="0"/>
              <a:t> Cluster</a:t>
            </a:r>
            <a:endParaRPr lang="en-US" dirty="0"/>
          </a:p>
        </p:txBody>
      </p:sp>
      <p:sp>
        <p:nvSpPr>
          <p:cNvPr id="3" name="Content Placeholder 2">
            <a:extLst>
              <a:ext uri="{FF2B5EF4-FFF2-40B4-BE49-F238E27FC236}">
                <a16:creationId xmlns:a16="http://schemas.microsoft.com/office/drawing/2014/main" id="{2B6EB020-B869-E240-A9CE-89128C472CB2}"/>
              </a:ext>
            </a:extLst>
          </p:cNvPr>
          <p:cNvSpPr>
            <a:spLocks noGrp="1"/>
          </p:cNvSpPr>
          <p:nvPr>
            <p:ph idx="1"/>
          </p:nvPr>
        </p:nvSpPr>
        <p:spPr/>
        <p:txBody>
          <a:bodyPr/>
          <a:lstStyle/>
          <a:p>
            <a:endParaRPr lang="en-US"/>
          </a:p>
        </p:txBody>
      </p:sp>
      <p:pic>
        <p:nvPicPr>
          <p:cNvPr id="1042" name="Picture 7">
            <a:extLst>
              <a:ext uri="{FF2B5EF4-FFF2-40B4-BE49-F238E27FC236}">
                <a16:creationId xmlns:a16="http://schemas.microsoft.com/office/drawing/2014/main" id="{89F61E9C-9D3D-464C-85D4-74C780A7C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690688"/>
            <a:ext cx="57658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0">
            <a:extLst>
              <a:ext uri="{FF2B5EF4-FFF2-40B4-BE49-F238E27FC236}">
                <a16:creationId xmlns:a16="http://schemas.microsoft.com/office/drawing/2014/main" id="{04D2F3E0-F26C-9043-BCD0-3389ADA8A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4205288"/>
            <a:ext cx="57531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9">
            <a:extLst>
              <a:ext uri="{FF2B5EF4-FFF2-40B4-BE49-F238E27FC236}">
                <a16:creationId xmlns:a16="http://schemas.microsoft.com/office/drawing/2014/main" id="{4B5E744E-30A0-5448-B170-B1CF1891CBE7}"/>
              </a:ext>
            </a:extLst>
          </p:cNvPr>
          <p:cNvSpPr>
            <a:spLocks noChangeArrowheads="1"/>
          </p:cNvSpPr>
          <p:nvPr/>
        </p:nvSpPr>
        <p:spPr bwMode="auto">
          <a:xfrm>
            <a:off x="1028700" y="12334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200" b="1" i="0" u="none" strike="noStrike" cap="none" normalizeH="0" baseline="0">
                <a:ln>
                  <a:noFill/>
                </a:ln>
                <a:solidFill>
                  <a:srgbClr val="24292E"/>
                </a:solidFill>
                <a:effectLst/>
                <a:latin typeface="Arial" panose="020B0604020202020204" pitchFamily="34" charset="0"/>
                <a:ea typeface="Times New Roman" panose="02020603050405020304" pitchFamily="18" charset="0"/>
              </a:rPr>
              <a:t>Cluster 0</a:t>
            </a:r>
            <a:endParaRPr kumimoji="0" lang="tr-TR"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0">
            <a:extLst>
              <a:ext uri="{FF2B5EF4-FFF2-40B4-BE49-F238E27FC236}">
                <a16:creationId xmlns:a16="http://schemas.microsoft.com/office/drawing/2014/main" id="{FDB55DE7-624C-FE45-91F8-7531420F4606}"/>
              </a:ext>
            </a:extLst>
          </p:cNvPr>
          <p:cNvSpPr>
            <a:spLocks noChangeArrowheads="1"/>
          </p:cNvSpPr>
          <p:nvPr/>
        </p:nvSpPr>
        <p:spPr bwMode="auto">
          <a:xfrm>
            <a:off x="1485900" y="3748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200" b="1" i="0" u="none" strike="noStrike" cap="none" normalizeH="0" baseline="0">
                <a:ln>
                  <a:noFill/>
                </a:ln>
                <a:solidFill>
                  <a:srgbClr val="24292E"/>
                </a:solidFill>
                <a:effectLst/>
                <a:latin typeface="Arial" panose="020B0604020202020204" pitchFamily="34" charset="0"/>
                <a:ea typeface="Times New Roman" panose="02020603050405020304" pitchFamily="18" charset="0"/>
              </a:rPr>
              <a:t>Cluster 1</a:t>
            </a:r>
            <a:endParaRPr kumimoji="0" lang="tr-TR"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21">
            <a:extLst>
              <a:ext uri="{FF2B5EF4-FFF2-40B4-BE49-F238E27FC236}">
                <a16:creationId xmlns:a16="http://schemas.microsoft.com/office/drawing/2014/main" id="{14B29984-CECE-3347-844B-B4010B88F4F4}"/>
              </a:ext>
            </a:extLst>
          </p:cNvPr>
          <p:cNvSpPr>
            <a:spLocks noChangeArrowheads="1"/>
          </p:cNvSpPr>
          <p:nvPr/>
        </p:nvSpPr>
        <p:spPr bwMode="auto">
          <a:xfrm>
            <a:off x="1485900" y="6567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4423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45F9-1E42-8843-9F6F-9241521113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DF1BDA-3E46-DB43-9B97-FFB59076D21D}"/>
              </a:ext>
            </a:extLst>
          </p:cNvPr>
          <p:cNvSpPr>
            <a:spLocks noGrp="1"/>
          </p:cNvSpPr>
          <p:nvPr>
            <p:ph idx="1"/>
          </p:nvPr>
        </p:nvSpPr>
        <p:spPr/>
        <p:txBody>
          <a:bodyPr/>
          <a:lstStyle/>
          <a:p>
            <a:endParaRPr lang="en-US"/>
          </a:p>
        </p:txBody>
      </p:sp>
      <p:pic>
        <p:nvPicPr>
          <p:cNvPr id="2050" name="Picture 11">
            <a:extLst>
              <a:ext uri="{FF2B5EF4-FFF2-40B4-BE49-F238E27FC236}">
                <a16:creationId xmlns:a16="http://schemas.microsoft.com/office/drawing/2014/main" id="{21A64996-6ED6-1E41-BC7D-2C05C6275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7" y="2282825"/>
            <a:ext cx="57531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3">
            <a:extLst>
              <a:ext uri="{FF2B5EF4-FFF2-40B4-BE49-F238E27FC236}">
                <a16:creationId xmlns:a16="http://schemas.microsoft.com/office/drawing/2014/main" id="{B2ACDCF9-23DE-6641-9001-9FA0347E9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7" y="5292725"/>
            <a:ext cx="5765800" cy="88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A7679B3-EB93-694D-AA19-635CE239808B}"/>
              </a:ext>
            </a:extLst>
          </p:cNvPr>
          <p:cNvSpPr>
            <a:spLocks noChangeArrowheads="1"/>
          </p:cNvSpPr>
          <p:nvPr/>
        </p:nvSpPr>
        <p:spPr bwMode="auto">
          <a:xfrm>
            <a:off x="1157287"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Cluster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4C1D87A-523C-674A-B07A-1704146F56CD}"/>
              </a:ext>
            </a:extLst>
          </p:cNvPr>
          <p:cNvSpPr>
            <a:spLocks noChangeArrowheads="1"/>
          </p:cNvSpPr>
          <p:nvPr/>
        </p:nvSpPr>
        <p:spPr bwMode="auto">
          <a:xfrm>
            <a:off x="1157287" y="4835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Cluster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6C621801-EE33-6D46-B052-A12F813BBE8C}"/>
              </a:ext>
            </a:extLst>
          </p:cNvPr>
          <p:cNvSpPr>
            <a:spLocks noChangeArrowheads="1"/>
          </p:cNvSpPr>
          <p:nvPr/>
        </p:nvSpPr>
        <p:spPr bwMode="auto">
          <a:xfrm>
            <a:off x="1157287" y="6181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2813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582</Words>
  <Application>Microsoft Macintosh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Arial</vt:lpstr>
      <vt:lpstr>Calibri Light</vt:lpstr>
      <vt:lpstr>Office Theme</vt:lpstr>
      <vt:lpstr>The City of New York  and food</vt:lpstr>
      <vt:lpstr>Introduction </vt:lpstr>
      <vt:lpstr>Business problem</vt:lpstr>
      <vt:lpstr>Target Audience: </vt:lpstr>
      <vt:lpstr>Data </vt:lpstr>
      <vt:lpstr>Methodology</vt:lpstr>
      <vt:lpstr>Sushi bars in Manhattan </vt:lpstr>
      <vt:lpstr>Results -K-mean Cluster</vt:lpstr>
      <vt:lpstr>PowerPoint Presentation</vt:lpstr>
      <vt:lpstr>Discussion </vt:lpstr>
      <vt:lpstr>Conclusion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City of New York  and food</dc:title>
  <dc:creator>Daniel Jung</dc:creator>
  <cp:lastModifiedBy>Daniel Jung</cp:lastModifiedBy>
  <cp:revision>1</cp:revision>
  <dcterms:created xsi:type="dcterms:W3CDTF">2020-06-12T15:36:01Z</dcterms:created>
  <dcterms:modified xsi:type="dcterms:W3CDTF">2020-06-12T15:40:14Z</dcterms:modified>
</cp:coreProperties>
</file>