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67E3F2-F4F2-4C02-9412-0CD4E8176440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0066"/>
    <a:srgbClr val="FE4CE5"/>
    <a:srgbClr val="FF00FF"/>
    <a:srgbClr val="35E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38B72-C8A0-43E2-9EA9-79EFCC7C7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B91781-4262-4C54-8819-457A866F7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18B35-B5F9-4016-9B81-69DEA9B2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A6B4FE-3EAA-4680-80A4-CF159F19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FBBF9-AAE9-4C6B-A5C9-7698AF29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47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E8CCA-E81F-49B9-8473-B856C78A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1579D-1179-453E-A09B-601FC0C3D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8AF34-ABEA-42D3-9ED5-6B59F8E9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8F944-8216-44B6-840C-0D41B6DF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343C7-0928-43BE-B559-C77D0F16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4BC988-102E-41F8-A762-F75E47035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63C99F-41A7-4A75-9B8D-CA0F8BBF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20E2B6-A0BC-4C45-B522-DEB1F44D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315F60-E6D5-4EFD-95C2-6C184A09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E6276-B4B9-4201-A6EE-0107EB9D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2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EC25B-4FE7-4B23-922D-F34E6EB3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A5854-0B18-4631-BC3D-DA0F415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E73E2-43AB-4544-B09B-7662BA0E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947C69-9109-4DC3-9CEA-F4229ECF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13EB5-9DC4-408E-8EEC-849FCBCD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4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EBBD9-250D-40CF-9556-5E360AD5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DF4744-429D-417A-9CC7-64B65A5C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93CB6-CF06-4D60-B600-EB5C3C53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C3F481-C347-4B04-8070-3ECA0BD0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302153-AAEF-483B-B6E2-528F0392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C952F-94F4-4488-B27C-FA00F80E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E6025-85EF-4B00-894F-863E89C65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630A7B-08BF-4596-BC7E-AE645F851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ED2445-9B8F-49F4-9825-DE46026B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853E57-267C-4893-93E0-85B1A2E3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3C0859-FC9D-45F7-AC91-B521F726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3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7BABA-31B9-455B-9D64-BB0E8361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DC3F39-B2F7-4D92-902E-3AABE06D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DCD4C1-DE2E-4720-9408-495DF3F1E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07174D-75B8-4A01-B957-F5BE984EF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016DF7-8D11-4523-B7B3-89B1EE06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AE7E05-57D6-4879-9294-86E3743E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8607C0-6688-4EE8-9AA4-92DD81D5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177A78-7A10-482A-BCD1-577DD35E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0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7C63B-AC2A-4126-8986-FB0A7FF1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5BD4C5-0CD7-420A-A722-F8D13F8F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7B72B7-1329-4BAC-96A5-A39D87BE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EBB4B9-F34B-431D-A584-0CA3180D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0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D015A2-E6C2-48DF-9143-D46363C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749E8F-A20B-40E5-98DF-B89FC0DA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6FA79A-491A-4E78-91FE-3AC692AD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64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3D189-B09E-4F87-8C50-BD8A4858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AF295-0D9D-4B40-A301-4BAE29845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ED17A6-9739-472C-8250-4903B7024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A1392A-E9D0-474D-911D-E561325C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55D1B3-8341-4B0E-BC27-D2C26513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94730-849C-49F1-A8F3-DD29BE07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8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DF67C-5540-4581-AE0F-A7DE24BE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9BD291-1422-49E8-960A-4C70AC47B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24FEC5-9053-4A6C-A3E4-C0CD8586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3ABA81-B718-40E3-ADC1-479911D0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689F61-30F7-424D-91D8-26B99997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B4885C-3D97-4C99-8EA1-EA656AB3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4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04BD7-7FBD-4074-858C-3AC2D949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FFA48-8055-4704-BBFB-3DE1DB4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0BCB0-BDAF-4A55-8907-4D791E99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D637-03E6-48EE-A803-74F1A0BF75C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7193E8-A247-432D-BC3F-7C7D9534F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4D594C-3BDD-49DC-9350-5184A2A4F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06B0-902B-4019-BD25-56C89266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9ED31F-069D-4684-870B-FEE3BAF50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A0C83-CD72-48BA-AC2D-F08D6152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202" y="0"/>
            <a:ext cx="8255597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ntipasto Pro Extrabold" panose="02000506020000020004" pitchFamily="2" charset="0"/>
              </a:rPr>
              <a:t>Scrum </a:t>
            </a:r>
            <a:r>
              <a:rPr lang="ru-RU" sz="6000" dirty="0" err="1">
                <a:latin typeface="Antipasto Pro Extrabold" panose="02000506020000020004" pitchFamily="2" charset="0"/>
              </a:rPr>
              <a:t>чи</a:t>
            </a:r>
            <a:r>
              <a:rPr lang="ru-RU" sz="6000" dirty="0">
                <a:latin typeface="Antipasto Pro Extrabold" panose="02000506020000020004" pitchFamily="2" charset="0"/>
              </a:rPr>
              <a:t> </a:t>
            </a:r>
            <a:r>
              <a:rPr lang="en-US" sz="6000" dirty="0">
                <a:latin typeface="Antipasto Pro Extrabold" panose="02000506020000020004" pitchFamily="2" charset="0"/>
              </a:rPr>
              <a:t>Kanban</a:t>
            </a:r>
            <a:endParaRPr lang="ru-RU" sz="6000" dirty="0">
              <a:latin typeface="Antipasto Pro Extrabold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0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6C4F22F-CADA-4984-8255-136B6F2766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71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1" name="Прямоугольник: один скругленный угол 20">
            <a:extLst>
              <a:ext uri="{FF2B5EF4-FFF2-40B4-BE49-F238E27FC236}">
                <a16:creationId xmlns:a16="http://schemas.microsoft.com/office/drawing/2014/main" id="{989FCF42-5F75-4698-8A5D-5381A8220073}"/>
              </a:ext>
            </a:extLst>
          </p:cNvPr>
          <p:cNvSpPr/>
          <p:nvPr/>
        </p:nvSpPr>
        <p:spPr>
          <a:xfrm>
            <a:off x="-1" y="4996543"/>
            <a:ext cx="5312229" cy="1861458"/>
          </a:xfrm>
          <a:prstGeom prst="round1Rect">
            <a:avLst/>
          </a:prstGeom>
          <a:solidFill>
            <a:srgbClr val="35E0E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D1FCEF86-D38D-4DE5-9625-7A31648A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4920343"/>
            <a:ext cx="5148943" cy="1937657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Scrum 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та </a:t>
            </a:r>
            <a:r>
              <a:rPr lang="en-US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Kanban 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належать до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гнучких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методологій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en-US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Agile.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Обидві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методики широко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використовуються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в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процесі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розробки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програмного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забезпечення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не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тільки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в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айті-компаніях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, але й в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інших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сферах, так як показали свою велику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результативність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та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ефективність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в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роботі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heatre-studio script" panose="02000503060000090003" pitchFamily="2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C4731620-5B1B-4140-A12C-D3F8198E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901925" y="2242456"/>
            <a:ext cx="150812" cy="97972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7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28A9C2-253A-468E-8600-32C014EB9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: один скругленный угол 5">
            <a:extLst>
              <a:ext uri="{FF2B5EF4-FFF2-40B4-BE49-F238E27FC236}">
                <a16:creationId xmlns:a16="http://schemas.microsoft.com/office/drawing/2014/main" id="{E8136906-D123-44B8-81F5-4348836C8747}"/>
              </a:ext>
            </a:extLst>
          </p:cNvPr>
          <p:cNvSpPr/>
          <p:nvPr/>
        </p:nvSpPr>
        <p:spPr>
          <a:xfrm flipH="1" flipV="1">
            <a:off x="4582758" y="0"/>
            <a:ext cx="7609242" cy="1426029"/>
          </a:xfrm>
          <a:prstGeom prst="round1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4A6DA-3090-421F-AD47-34AC4D05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833" y="0"/>
            <a:ext cx="7749091" cy="1502229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Обидві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методології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є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гнучкими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,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їх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легко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адаптувати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в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інтелектуальне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середовище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.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Принципи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та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ідеологія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en-US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Scrum'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у та </a:t>
            </a:r>
            <a:r>
              <a:rPr lang="en-US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Kanban'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у є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однаковими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,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відрізняється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тільки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основний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підхід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до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роботи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, тому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вибираючи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щось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одне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,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необхідно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проаналізувати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, яка методика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підходить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краще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для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вашої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роботи</a:t>
            </a:r>
            <a:r>
              <a:rPr lang="ru-RU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heatre-studio script" panose="02000503060000090003" pitchFamily="2" charset="0"/>
              </a:rPr>
              <a:t>.</a:t>
            </a:r>
            <a:r>
              <a:rPr lang="ru-RU" sz="1800" b="0" i="0" u="none" strike="noStrike" dirty="0">
                <a:solidFill>
                  <a:srgbClr val="FF0066"/>
                </a:solidFill>
                <a:effectLst/>
                <a:latin typeface="Theatre-studio script" panose="02000503060000090003" pitchFamily="2" charset="0"/>
              </a:rPr>
              <a:t>.</a:t>
            </a:r>
            <a:endParaRPr lang="ru-RU" dirty="0">
              <a:solidFill>
                <a:srgbClr val="FF0066"/>
              </a:solidFill>
              <a:latin typeface="Theatre-studio script" panose="0200050306000009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5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591E30-4983-48F2-9B0C-1614E895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6D1EA480-2180-4311-8CC0-4B7BF670B9EF}"/>
              </a:ext>
            </a:extLst>
          </p:cNvPr>
          <p:cNvSpPr/>
          <p:nvPr/>
        </p:nvSpPr>
        <p:spPr>
          <a:xfrm flipH="1">
            <a:off x="5562599" y="5519056"/>
            <a:ext cx="6629398" cy="1338944"/>
          </a:xfrm>
          <a:prstGeom prst="round1Rect">
            <a:avLst/>
          </a:prstGeom>
          <a:solidFill>
            <a:srgbClr val="FF0066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B0DD0-5B8B-414D-8C2C-83B8F2F4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736" y="5519056"/>
            <a:ext cx="6544235" cy="15566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Варто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зазначити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,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що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поєднуючи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принципи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обидвох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методологій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, ми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отримаємо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потужний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інструмент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для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управління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та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створення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проектів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-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Scrumban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,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який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дозволяє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не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тільки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гнучко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керувати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роботою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, а й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наочно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відслідковувати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на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якому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етапі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в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певний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період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часу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знаходиться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та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чи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інша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Theatre-studio script" panose="02000503060000090003" pitchFamily="2" charset="0"/>
              </a:rPr>
              <a:t> команда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DA37E7-0E07-4B0D-8176-F3B7F4404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00"/>
            <a:ext cx="12192000" cy="6874300"/>
          </a:xfrm>
          <a:prstGeom prst="rect">
            <a:avLst/>
          </a:prstGeom>
        </p:spPr>
      </p:pic>
      <p:sp>
        <p:nvSpPr>
          <p:cNvPr id="6" name="Прямоугольник: скругленные противолежащие углы 5">
            <a:extLst>
              <a:ext uri="{FF2B5EF4-FFF2-40B4-BE49-F238E27FC236}">
                <a16:creationId xmlns:a16="http://schemas.microsoft.com/office/drawing/2014/main" id="{0063A3C0-0A01-4D8B-92CD-C282DAA438B0}"/>
              </a:ext>
            </a:extLst>
          </p:cNvPr>
          <p:cNvSpPr/>
          <p:nvPr/>
        </p:nvSpPr>
        <p:spPr>
          <a:xfrm>
            <a:off x="7003228" y="0"/>
            <a:ext cx="5188772" cy="2452744"/>
          </a:xfrm>
          <a:prstGeom prst="round2Diag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7684A-8950-4A7E-9D50-D1126F70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428" y="678989"/>
            <a:ext cx="4822372" cy="1672070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AllodsWest" panose="02000000000000000000" pitchFamily="2" charset="0"/>
              </a:rPr>
              <a:t>Робимо п</a:t>
            </a:r>
            <a:r>
              <a:rPr lang="uk-UA" sz="2000" b="1" dirty="0">
                <a:solidFill>
                  <a:schemeClr val="bg1"/>
                </a:solidFill>
                <a:latin typeface="AllodsWest" panose="02000000000000000000" pitchFamily="2" charset="0"/>
              </a:rPr>
              <a:t>і</a:t>
            </a:r>
            <a:r>
              <a:rPr lang="ru-RU" sz="2000" b="1" dirty="0" err="1">
                <a:solidFill>
                  <a:schemeClr val="bg1"/>
                </a:solidFill>
                <a:latin typeface="AllodsWest" panose="02000000000000000000" pitchFamily="2" charset="0"/>
              </a:rPr>
              <a:t>дсумок</a:t>
            </a:r>
            <a:r>
              <a:rPr lang="ru-RU" sz="2000" b="1" dirty="0">
                <a:solidFill>
                  <a:schemeClr val="bg1"/>
                </a:solidFill>
                <a:latin typeface="AllodsWest" panose="02000000000000000000" pitchFamily="2" charset="0"/>
              </a:rPr>
              <a:t>, </a:t>
            </a:r>
            <a:r>
              <a:rPr lang="ru-RU" sz="2000" b="1" dirty="0" err="1">
                <a:solidFill>
                  <a:schemeClr val="bg1"/>
                </a:solidFill>
                <a:latin typeface="AllodsWest" panose="02000000000000000000" pitchFamily="2" charset="0"/>
              </a:rPr>
              <a:t>що</a:t>
            </a:r>
            <a:r>
              <a:rPr lang="ru-RU" sz="2000" b="1" dirty="0">
                <a:solidFill>
                  <a:schemeClr val="bg1"/>
                </a:solidFill>
                <a:latin typeface="AllodsWest" panose="02000000000000000000" pitchFamily="2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AllodsWest" panose="02000000000000000000" pitchFamily="2" charset="0"/>
              </a:rPr>
              <a:t>ці</a:t>
            </a:r>
            <a:r>
              <a:rPr lang="ru-RU" sz="2000" b="1" dirty="0">
                <a:solidFill>
                  <a:schemeClr val="bg1"/>
                </a:solidFill>
                <a:latin typeface="AllodsWest" panose="02000000000000000000" pitchFamily="2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AllodsWest" panose="02000000000000000000" pitchFamily="2" charset="0"/>
              </a:rPr>
              <a:t>дві</a:t>
            </a:r>
            <a:r>
              <a:rPr lang="ru-RU" sz="2000" b="1" dirty="0">
                <a:solidFill>
                  <a:schemeClr val="bg1"/>
                </a:solidFill>
                <a:latin typeface="AllodsWest" panose="02000000000000000000" pitchFamily="2" charset="0"/>
              </a:rPr>
              <a:t> методолог</a:t>
            </a:r>
            <a:r>
              <a:rPr lang="uk-UA" sz="2000" b="1" dirty="0" err="1">
                <a:solidFill>
                  <a:schemeClr val="bg1"/>
                </a:solidFill>
                <a:latin typeface="AllodsWest" panose="02000000000000000000" pitchFamily="2" charset="0"/>
              </a:rPr>
              <a:t>ії</a:t>
            </a:r>
            <a:r>
              <a:rPr lang="uk-UA" sz="2000" b="1" dirty="0">
                <a:solidFill>
                  <a:schemeClr val="bg1"/>
                </a:solidFill>
                <a:latin typeface="AllodsWest" panose="02000000000000000000" pitchFamily="2" charset="0"/>
              </a:rPr>
              <a:t>  разом належать до гнучких </a:t>
            </a:r>
            <a:r>
              <a:rPr lang="uk-UA" sz="2000" b="1" dirty="0" err="1">
                <a:solidFill>
                  <a:schemeClr val="bg1"/>
                </a:solidFill>
                <a:latin typeface="AllodsWest" panose="02000000000000000000" pitchFamily="2" charset="0"/>
              </a:rPr>
              <a:t>методологій</a:t>
            </a:r>
            <a:r>
              <a:rPr lang="uk-UA" sz="2000" b="1" dirty="0">
                <a:solidFill>
                  <a:schemeClr val="bg1"/>
                </a:solidFill>
                <a:latin typeface="AllodsWest" panose="02000000000000000000" pitchFamily="2" charset="0"/>
              </a:rPr>
              <a:t> і їх легко адаптувати в інтелектуальне середовище але вибираючи щось одне треба добре проаналізувати яка методика найкраще підходить для вашої роботи</a:t>
            </a:r>
            <a:endParaRPr lang="ru-RU" sz="2000" b="1" dirty="0">
              <a:solidFill>
                <a:schemeClr val="bg1"/>
              </a:solidFill>
              <a:latin typeface="AllodsWest" panose="02000000000000000000" pitchFamily="2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D5B10F-1833-4EC0-8C02-A8FA9B59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0515600" cy="984044"/>
          </a:xfrm>
        </p:spPr>
        <p:txBody>
          <a:bodyPr>
            <a:normAutofit/>
          </a:bodyPr>
          <a:lstStyle/>
          <a:p>
            <a:r>
              <a:rPr lang="ru-R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Висновок</a:t>
            </a:r>
            <a:r>
              <a:rPr lang="ru-R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80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171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AllodsWest</vt:lpstr>
      <vt:lpstr>Antipasto Pro Extrabold</vt:lpstr>
      <vt:lpstr>Arial</vt:lpstr>
      <vt:lpstr>Calibri</vt:lpstr>
      <vt:lpstr>Calibri Light</vt:lpstr>
      <vt:lpstr>Theatre-studio script</vt:lpstr>
      <vt:lpstr>Тема Office</vt:lpstr>
      <vt:lpstr>Scrum чи Kanban</vt:lpstr>
      <vt:lpstr>Scrum та Kanban належать до гнучких методологій Agile. Обидві методики широко використовуються в процесі розробки програмного забезпечення не тільки в айті-компаніях, але й в інших сферах, так як показали свою велику результативність та ефективність в роботі.</vt:lpstr>
      <vt:lpstr>Обидві методології є гнучкими, їх легко адаптувати в інтелектуальне середовище. Принципи та ідеологія Scrum'у та Kanban'у є однаковими, відрізняється тільки основний підхід до роботи, тому вибираючи щось одне, необхідно проаналізувати, яка методика підходить краще для вашої роботи..</vt:lpstr>
      <vt:lpstr>Варто зазначити, що поєднуючи принципи обидвох методологій, ми отримаємо потужний інструмент для управління та створення проектів- Scrumban, який дозволяє не тільки гнучко керувати роботою, а й наочно відслідковувати на якому етапі в певний період часу знаходиться та чи інша команда</vt:lpstr>
      <vt:lpstr>Робимо підсумок, що ці дві методології  разом належать до гнучких методологій і їх легко адаптувати в інтелектуальне середовище але вибираючи щось одне треба добре проаналізувати яка методика найкраще підходить для вашої роботи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чи Kanban</dc:title>
  <dc:creator>Кравець Олена Сергіївна</dc:creator>
  <cp:lastModifiedBy>Кравець Олена Сергіївна</cp:lastModifiedBy>
  <cp:revision>2</cp:revision>
  <dcterms:created xsi:type="dcterms:W3CDTF">2022-01-16T16:26:14Z</dcterms:created>
  <dcterms:modified xsi:type="dcterms:W3CDTF">2022-01-18T15:56:14Z</dcterms:modified>
</cp:coreProperties>
</file>