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2" r:id="rId6"/>
    <p:sldId id="277" r:id="rId7"/>
    <p:sldId id="300" r:id="rId8"/>
    <p:sldId id="304" r:id="rId9"/>
    <p:sldId id="303" r:id="rId10"/>
    <p:sldId id="311" r:id="rId11"/>
    <p:sldId id="302" r:id="rId12"/>
    <p:sldId id="305" r:id="rId13"/>
    <p:sldId id="301" r:id="rId14"/>
    <p:sldId id="306" r:id="rId15"/>
    <p:sldId id="310" r:id="rId16"/>
    <p:sldId id="309" r:id="rId17"/>
    <p:sldId id="308" r:id="rId18"/>
    <p:sldId id="307" r:id="rId19"/>
    <p:sldId id="267" r:id="rId20"/>
    <p:sldId id="281" r:id="rId21"/>
    <p:sldId id="280" r:id="rId22"/>
    <p:sldId id="282" r:id="rId23"/>
    <p:sldId id="278" r:id="rId24"/>
    <p:sldId id="296" r:id="rId25"/>
    <p:sldId id="298" r:id="rId26"/>
    <p:sldId id="297" r:id="rId27"/>
    <p:sldId id="290" r:id="rId28"/>
    <p:sldId id="291" r:id="rId29"/>
    <p:sldId id="292" r:id="rId30"/>
    <p:sldId id="293" r:id="rId31"/>
    <p:sldId id="294" r:id="rId32"/>
    <p:sldId id="295" r:id="rId33"/>
    <p:sldId id="269" r:id="rId34"/>
    <p:sldId id="270" r:id="rId35"/>
    <p:sldId id="271" r:id="rId36"/>
    <p:sldId id="272" r:id="rId37"/>
    <p:sldId id="273" r:id="rId38"/>
    <p:sldId id="274" r:id="rId39"/>
    <p:sldId id="27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4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0E03194-85D6-4C5F-9977-DFCF0FC49395}" type="datetimeFigureOut">
              <a:rPr lang="ru-RU" smtClean="0"/>
              <a:t>23.01.2025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26312D3-C1CF-4B7D-B321-E0DC2231F1B3}" type="slidenum">
              <a:rPr lang="ru-RU" smtClean="0"/>
              <a:t>‹#›</a:t>
            </a:fld>
            <a:endParaRPr lang="ru-RU"/>
          </a:p>
        </p:txBody>
      </p:sp>
    </p:spTree>
    <p:extLst>
      <p:ext uri="{BB962C8B-B14F-4D97-AF65-F5344CB8AC3E}">
        <p14:creationId xmlns:p14="http://schemas.microsoft.com/office/powerpoint/2010/main" val="271758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0E03194-85D6-4C5F-9977-DFCF0FC49395}" type="datetimeFigureOut">
              <a:rPr lang="ru-RU" smtClean="0"/>
              <a:t>23.01.2025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26312D3-C1CF-4B7D-B321-E0DC2231F1B3}" type="slidenum">
              <a:rPr lang="ru-RU" smtClean="0"/>
              <a:t>‹#›</a:t>
            </a:fld>
            <a:endParaRPr lang="ru-RU"/>
          </a:p>
        </p:txBody>
      </p:sp>
    </p:spTree>
    <p:extLst>
      <p:ext uri="{BB962C8B-B14F-4D97-AF65-F5344CB8AC3E}">
        <p14:creationId xmlns:p14="http://schemas.microsoft.com/office/powerpoint/2010/main" val="40055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0E03194-85D6-4C5F-9977-DFCF0FC49395}" type="datetimeFigureOut">
              <a:rPr lang="ru-RU" smtClean="0"/>
              <a:t>23.01.2025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26312D3-C1CF-4B7D-B321-E0DC2231F1B3}" type="slidenum">
              <a:rPr lang="ru-RU" smtClean="0"/>
              <a:t>‹#›</a:t>
            </a:fld>
            <a:endParaRPr lang="ru-RU"/>
          </a:p>
        </p:txBody>
      </p:sp>
    </p:spTree>
    <p:extLst>
      <p:ext uri="{BB962C8B-B14F-4D97-AF65-F5344CB8AC3E}">
        <p14:creationId xmlns:p14="http://schemas.microsoft.com/office/powerpoint/2010/main" val="15161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0E03194-85D6-4C5F-9977-DFCF0FC49395}" type="datetimeFigureOut">
              <a:rPr lang="ru-RU" smtClean="0"/>
              <a:t>23.01.2025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26312D3-C1CF-4B7D-B321-E0DC2231F1B3}" type="slidenum">
              <a:rPr lang="ru-RU" smtClean="0"/>
              <a:t>‹#›</a:t>
            </a:fld>
            <a:endParaRPr lang="ru-RU"/>
          </a:p>
        </p:txBody>
      </p:sp>
    </p:spTree>
    <p:extLst>
      <p:ext uri="{BB962C8B-B14F-4D97-AF65-F5344CB8AC3E}">
        <p14:creationId xmlns:p14="http://schemas.microsoft.com/office/powerpoint/2010/main" val="344648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0E03194-85D6-4C5F-9977-DFCF0FC49395}" type="datetimeFigureOut">
              <a:rPr lang="ru-RU" smtClean="0"/>
              <a:t>23.01.2025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26312D3-C1CF-4B7D-B321-E0DC2231F1B3}" type="slidenum">
              <a:rPr lang="ru-RU" smtClean="0"/>
              <a:t>‹#›</a:t>
            </a:fld>
            <a:endParaRPr lang="ru-RU"/>
          </a:p>
        </p:txBody>
      </p:sp>
    </p:spTree>
    <p:extLst>
      <p:ext uri="{BB962C8B-B14F-4D97-AF65-F5344CB8AC3E}">
        <p14:creationId xmlns:p14="http://schemas.microsoft.com/office/powerpoint/2010/main" val="513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0E03194-85D6-4C5F-9977-DFCF0FC49395}" type="datetimeFigureOut">
              <a:rPr lang="ru-RU" smtClean="0"/>
              <a:t>23.01.2025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26312D3-C1CF-4B7D-B321-E0DC2231F1B3}" type="slidenum">
              <a:rPr lang="ru-RU" smtClean="0"/>
              <a:t>‹#›</a:t>
            </a:fld>
            <a:endParaRPr lang="ru-RU"/>
          </a:p>
        </p:txBody>
      </p:sp>
    </p:spTree>
    <p:extLst>
      <p:ext uri="{BB962C8B-B14F-4D97-AF65-F5344CB8AC3E}">
        <p14:creationId xmlns:p14="http://schemas.microsoft.com/office/powerpoint/2010/main" val="130298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0E03194-85D6-4C5F-9977-DFCF0FC49395}" type="datetimeFigureOut">
              <a:rPr lang="ru-RU" smtClean="0"/>
              <a:t>23.01.2025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26312D3-C1CF-4B7D-B321-E0DC2231F1B3}" type="slidenum">
              <a:rPr lang="ru-RU" smtClean="0"/>
              <a:t>‹#›</a:t>
            </a:fld>
            <a:endParaRPr lang="ru-RU"/>
          </a:p>
        </p:txBody>
      </p:sp>
    </p:spTree>
    <p:extLst>
      <p:ext uri="{BB962C8B-B14F-4D97-AF65-F5344CB8AC3E}">
        <p14:creationId xmlns:p14="http://schemas.microsoft.com/office/powerpoint/2010/main" val="320735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0E03194-85D6-4C5F-9977-DFCF0FC49395}" type="datetimeFigureOut">
              <a:rPr lang="ru-RU" smtClean="0"/>
              <a:t>23.01.2025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26312D3-C1CF-4B7D-B321-E0DC2231F1B3}" type="slidenum">
              <a:rPr lang="ru-RU" smtClean="0"/>
              <a:t>‹#›</a:t>
            </a:fld>
            <a:endParaRPr lang="ru-RU"/>
          </a:p>
        </p:txBody>
      </p:sp>
    </p:spTree>
    <p:extLst>
      <p:ext uri="{BB962C8B-B14F-4D97-AF65-F5344CB8AC3E}">
        <p14:creationId xmlns:p14="http://schemas.microsoft.com/office/powerpoint/2010/main" val="325844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03194-85D6-4C5F-9977-DFCF0FC49395}" type="datetimeFigureOut">
              <a:rPr lang="ru-RU" smtClean="0"/>
              <a:t>23.01.2025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26312D3-C1CF-4B7D-B321-E0DC2231F1B3}" type="slidenum">
              <a:rPr lang="ru-RU" smtClean="0"/>
              <a:t>‹#›</a:t>
            </a:fld>
            <a:endParaRPr lang="ru-RU"/>
          </a:p>
        </p:txBody>
      </p:sp>
    </p:spTree>
    <p:extLst>
      <p:ext uri="{BB962C8B-B14F-4D97-AF65-F5344CB8AC3E}">
        <p14:creationId xmlns:p14="http://schemas.microsoft.com/office/powerpoint/2010/main" val="96844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0E03194-85D6-4C5F-9977-DFCF0FC49395}" type="datetimeFigureOut">
              <a:rPr lang="ru-RU" smtClean="0"/>
              <a:t>23.01.2025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26312D3-C1CF-4B7D-B321-E0DC2231F1B3}" type="slidenum">
              <a:rPr lang="ru-RU" smtClean="0"/>
              <a:t>‹#›</a:t>
            </a:fld>
            <a:endParaRPr lang="ru-RU"/>
          </a:p>
        </p:txBody>
      </p:sp>
    </p:spTree>
    <p:extLst>
      <p:ext uri="{BB962C8B-B14F-4D97-AF65-F5344CB8AC3E}">
        <p14:creationId xmlns:p14="http://schemas.microsoft.com/office/powerpoint/2010/main" val="39024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0E03194-85D6-4C5F-9977-DFCF0FC49395}" type="datetimeFigureOut">
              <a:rPr lang="ru-RU" smtClean="0"/>
              <a:t>23.01.2025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26312D3-C1CF-4B7D-B321-E0DC2231F1B3}" type="slidenum">
              <a:rPr lang="ru-RU" smtClean="0"/>
              <a:t>‹#›</a:t>
            </a:fld>
            <a:endParaRPr lang="ru-RU"/>
          </a:p>
        </p:txBody>
      </p:sp>
    </p:spTree>
    <p:extLst>
      <p:ext uri="{BB962C8B-B14F-4D97-AF65-F5344CB8AC3E}">
        <p14:creationId xmlns:p14="http://schemas.microsoft.com/office/powerpoint/2010/main" val="421695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03194-85D6-4C5F-9977-DFCF0FC49395}" type="datetimeFigureOut">
              <a:rPr lang="ru-RU" smtClean="0"/>
              <a:t>23.01.2025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312D3-C1CF-4B7D-B321-E0DC2231F1B3}" type="slidenum">
              <a:rPr lang="ru-RU" smtClean="0"/>
              <a:t>‹#›</a:t>
            </a:fld>
            <a:endParaRPr lang="ru-RU"/>
          </a:p>
        </p:txBody>
      </p:sp>
    </p:spTree>
    <p:extLst>
      <p:ext uri="{BB962C8B-B14F-4D97-AF65-F5344CB8AC3E}">
        <p14:creationId xmlns:p14="http://schemas.microsoft.com/office/powerpoint/2010/main" val="3985577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6.svg"/><Relationship Id="rId3" Type="http://schemas.openxmlformats.org/officeDocument/2006/relationships/image" Target="../media/image8.svg"/><Relationship Id="rId7" Type="http://schemas.openxmlformats.org/officeDocument/2006/relationships/image" Target="../media/image10.svg"/><Relationship Id="rId12" Type="http://schemas.openxmlformats.org/officeDocument/2006/relationships/image" Target="../media/image5.png"/><Relationship Id="rId17" Type="http://schemas.openxmlformats.org/officeDocument/2006/relationships/image" Target="../media/image20.svg"/><Relationship Id="rId2" Type="http://schemas.openxmlformats.org/officeDocument/2006/relationships/image" Target="../media/image7.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8.svg"/><Relationship Id="rId5" Type="http://schemas.openxmlformats.org/officeDocument/2006/relationships/image" Target="../media/image14.svg"/><Relationship Id="rId15" Type="http://schemas.openxmlformats.org/officeDocument/2006/relationships/image" Target="../media/image16.sv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2.svg"/><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svg"/><Relationship Id="rId1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22.svg"/><Relationship Id="rId12" Type="http://schemas.openxmlformats.org/officeDocument/2006/relationships/image" Target="../media/image17.png"/><Relationship Id="rId17" Type="http://schemas.openxmlformats.org/officeDocument/2006/relationships/image" Target="../media/image16.svg"/><Relationship Id="rId2" Type="http://schemas.openxmlformats.org/officeDocument/2006/relationships/image" Target="../media/image7.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image" Target="../media/image14.svg"/><Relationship Id="rId15" Type="http://schemas.openxmlformats.org/officeDocument/2006/relationships/image" Target="../media/image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13.png"/><Relationship Id="rId9" Type="http://schemas.openxmlformats.org/officeDocument/2006/relationships/image" Target="../media/image10.svg"/><Relationship Id="rId1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svg"/><Relationship Id="rId1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22.svg"/><Relationship Id="rId12" Type="http://schemas.openxmlformats.org/officeDocument/2006/relationships/image" Target="../media/image17.png"/><Relationship Id="rId17" Type="http://schemas.openxmlformats.org/officeDocument/2006/relationships/image" Target="../media/image16.svg"/><Relationship Id="rId2" Type="http://schemas.openxmlformats.org/officeDocument/2006/relationships/image" Target="../media/image7.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image" Target="../media/image14.svg"/><Relationship Id="rId15" Type="http://schemas.openxmlformats.org/officeDocument/2006/relationships/image" Target="../media/image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13.png"/><Relationship Id="rId9" Type="http://schemas.openxmlformats.org/officeDocument/2006/relationships/image" Target="../media/image10.svg"/><Relationship Id="rId1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image" Target="../media/image8.svg"/><Relationship Id="rId21"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17.png"/><Relationship Id="rId17" Type="http://schemas.openxmlformats.org/officeDocument/2006/relationships/image" Target="../media/image16.svg"/><Relationship Id="rId2" Type="http://schemas.openxmlformats.org/officeDocument/2006/relationships/image" Target="../media/image7.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image" Target="../media/image14.svg"/><Relationship Id="rId15" Type="http://schemas.openxmlformats.org/officeDocument/2006/relationships/image" Target="../media/image6.svg"/><Relationship Id="rId23" Type="http://schemas.openxmlformats.org/officeDocument/2006/relationships/image" Target="../media/image26.svg"/><Relationship Id="rId10" Type="http://schemas.openxmlformats.org/officeDocument/2006/relationships/image" Target="../media/image11.png"/><Relationship Id="rId19" Type="http://schemas.openxmlformats.org/officeDocument/2006/relationships/image" Target="../media/image24.svg"/><Relationship Id="rId4" Type="http://schemas.openxmlformats.org/officeDocument/2006/relationships/image" Target="../media/image13.png"/><Relationship Id="rId9" Type="http://schemas.openxmlformats.org/officeDocument/2006/relationships/image" Target="../media/image10.svg"/><Relationship Id="rId14" Type="http://schemas.openxmlformats.org/officeDocument/2006/relationships/image" Target="../media/image5.png"/><Relationship Id="rId22"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0.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8.svg"/><Relationship Id="rId7" Type="http://schemas.openxmlformats.org/officeDocument/2006/relationships/image" Target="../media/image8.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6.svg"/><Relationship Id="rId5" Type="http://schemas.openxmlformats.org/officeDocument/2006/relationships/image" Target="../media/image22.svg"/><Relationship Id="rId10" Type="http://schemas.openxmlformats.org/officeDocument/2006/relationships/image" Target="../media/image5.png"/><Relationship Id="rId4" Type="http://schemas.openxmlformats.org/officeDocument/2006/relationships/image" Target="../media/image21.png"/><Relationship Id="rId9" Type="http://schemas.openxmlformats.org/officeDocument/2006/relationships/image" Target="../media/image30.sv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24.svg"/><Relationship Id="rId3" Type="http://schemas.openxmlformats.org/officeDocument/2006/relationships/image" Target="../media/image28.svg"/><Relationship Id="rId7" Type="http://schemas.openxmlformats.org/officeDocument/2006/relationships/image" Target="../media/image8.svg"/><Relationship Id="rId12" Type="http://schemas.openxmlformats.org/officeDocument/2006/relationships/image" Target="../media/image23.png"/><Relationship Id="rId17" Type="http://schemas.openxmlformats.org/officeDocument/2006/relationships/image" Target="../media/image6.svg"/><Relationship Id="rId2" Type="http://schemas.openxmlformats.org/officeDocument/2006/relationships/image" Target="../media/image27.png"/><Relationship Id="rId16"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0.svg"/><Relationship Id="rId5" Type="http://schemas.openxmlformats.org/officeDocument/2006/relationships/image" Target="../media/image22.svg"/><Relationship Id="rId15" Type="http://schemas.openxmlformats.org/officeDocument/2006/relationships/image" Target="../media/image26.svg"/><Relationship Id="rId10" Type="http://schemas.openxmlformats.org/officeDocument/2006/relationships/image" Target="../media/image29.png"/><Relationship Id="rId4" Type="http://schemas.openxmlformats.org/officeDocument/2006/relationships/image" Target="../media/image21.png"/><Relationship Id="rId9" Type="http://schemas.openxmlformats.org/officeDocument/2006/relationships/image" Target="../media/image32.svg"/><Relationship Id="rId1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2.svg"/><Relationship Id="rId18" Type="http://schemas.openxmlformats.org/officeDocument/2006/relationships/image" Target="../media/image25.png"/><Relationship Id="rId3" Type="http://schemas.openxmlformats.org/officeDocument/2006/relationships/image" Target="../media/image28.svg"/><Relationship Id="rId21" Type="http://schemas.openxmlformats.org/officeDocument/2006/relationships/image" Target="../media/image6.svg"/><Relationship Id="rId7" Type="http://schemas.openxmlformats.org/officeDocument/2006/relationships/image" Target="../media/image34.svg"/><Relationship Id="rId12" Type="http://schemas.openxmlformats.org/officeDocument/2006/relationships/image" Target="../media/image31.png"/><Relationship Id="rId17" Type="http://schemas.openxmlformats.org/officeDocument/2006/relationships/image" Target="../media/image24.svg"/><Relationship Id="rId2" Type="http://schemas.openxmlformats.org/officeDocument/2006/relationships/image" Target="../media/image27.png"/><Relationship Id="rId16" Type="http://schemas.openxmlformats.org/officeDocument/2006/relationships/image" Target="../media/image23.png"/><Relationship Id="rId20"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6.svg"/><Relationship Id="rId5" Type="http://schemas.openxmlformats.org/officeDocument/2006/relationships/image" Target="../media/image22.svg"/><Relationship Id="rId15" Type="http://schemas.openxmlformats.org/officeDocument/2006/relationships/image" Target="../media/image30.svg"/><Relationship Id="rId10" Type="http://schemas.openxmlformats.org/officeDocument/2006/relationships/image" Target="../media/image35.png"/><Relationship Id="rId19" Type="http://schemas.openxmlformats.org/officeDocument/2006/relationships/image" Target="../media/image26.svg"/><Relationship Id="rId4" Type="http://schemas.openxmlformats.org/officeDocument/2006/relationships/image" Target="../media/image21.png"/><Relationship Id="rId9" Type="http://schemas.openxmlformats.org/officeDocument/2006/relationships/image" Target="../media/image8.svg"/><Relationship Id="rId14"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2.svg"/><Relationship Id="rId18" Type="http://schemas.openxmlformats.org/officeDocument/2006/relationships/image" Target="../media/image23.png"/><Relationship Id="rId3" Type="http://schemas.openxmlformats.org/officeDocument/2006/relationships/image" Target="../media/image28.svg"/><Relationship Id="rId21" Type="http://schemas.openxmlformats.org/officeDocument/2006/relationships/image" Target="../media/image26.svg"/><Relationship Id="rId7" Type="http://schemas.openxmlformats.org/officeDocument/2006/relationships/image" Target="../media/image34.svg"/><Relationship Id="rId12" Type="http://schemas.openxmlformats.org/officeDocument/2006/relationships/image" Target="../media/image31.png"/><Relationship Id="rId17" Type="http://schemas.openxmlformats.org/officeDocument/2006/relationships/image" Target="../media/image30.svg"/><Relationship Id="rId2" Type="http://schemas.openxmlformats.org/officeDocument/2006/relationships/image" Target="../media/image27.png"/><Relationship Id="rId16" Type="http://schemas.openxmlformats.org/officeDocument/2006/relationships/image" Target="../media/image29.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6.svg"/><Relationship Id="rId5" Type="http://schemas.openxmlformats.org/officeDocument/2006/relationships/image" Target="../media/image22.svg"/><Relationship Id="rId15" Type="http://schemas.openxmlformats.org/officeDocument/2006/relationships/image" Target="../media/image38.svg"/><Relationship Id="rId23" Type="http://schemas.openxmlformats.org/officeDocument/2006/relationships/image" Target="../media/image6.svg"/><Relationship Id="rId10" Type="http://schemas.openxmlformats.org/officeDocument/2006/relationships/image" Target="../media/image35.png"/><Relationship Id="rId19" Type="http://schemas.openxmlformats.org/officeDocument/2006/relationships/image" Target="../media/image24.svg"/><Relationship Id="rId4" Type="http://schemas.openxmlformats.org/officeDocument/2006/relationships/image" Target="../media/image21.png"/><Relationship Id="rId9" Type="http://schemas.openxmlformats.org/officeDocument/2006/relationships/image" Target="../media/image8.svg"/><Relationship Id="rId14" Type="http://schemas.openxmlformats.org/officeDocument/2006/relationships/image" Target="../media/image37.png"/><Relationship Id="rId22"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42.svg"/><Relationship Id="rId12"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4.svg"/><Relationship Id="rId5" Type="http://schemas.openxmlformats.org/officeDocument/2006/relationships/image" Target="../media/image10.svg"/><Relationship Id="rId10" Type="http://schemas.openxmlformats.org/officeDocument/2006/relationships/image" Target="../media/image43.png"/><Relationship Id="rId4" Type="http://schemas.openxmlformats.org/officeDocument/2006/relationships/image" Target="../media/image9.png"/><Relationship Id="rId9" Type="http://schemas.openxmlformats.org/officeDocument/2006/relationships/image" Target="../media/image16.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svg"/><Relationship Id="rId7" Type="http://schemas.openxmlformats.org/officeDocument/2006/relationships/image" Target="../media/image47.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4.sv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36.svg"/><Relationship Id="rId7" Type="http://schemas.openxmlformats.org/officeDocument/2006/relationships/image" Target="../media/image44.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8.sv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6.svg"/><Relationship Id="rId7" Type="http://schemas.openxmlformats.org/officeDocument/2006/relationships/image" Target="../media/image44.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10.svg"/><Relationship Id="rId5" Type="http://schemas.openxmlformats.org/officeDocument/2006/relationships/image" Target="../media/image8.svg"/><Relationship Id="rId10"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49.svg"/></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6.svg"/><Relationship Id="rId7" Type="http://schemas.openxmlformats.org/officeDocument/2006/relationships/image" Target="../media/image44.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0.svg"/></Relationships>
</file>

<file path=ppt/slides/_rels/slide2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6.svg"/><Relationship Id="rId7" Type="http://schemas.openxmlformats.org/officeDocument/2006/relationships/image" Target="../media/image44.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51.svg"/></Relationships>
</file>

<file path=ppt/slides/_rels/slide28.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10.svg"/><Relationship Id="rId3" Type="http://schemas.openxmlformats.org/officeDocument/2006/relationships/image" Target="../media/image36.svg"/><Relationship Id="rId7" Type="http://schemas.openxmlformats.org/officeDocument/2006/relationships/image" Target="../media/image44.svg"/><Relationship Id="rId12" Type="http://schemas.openxmlformats.org/officeDocument/2006/relationships/image" Target="../media/image9.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9.svg"/><Relationship Id="rId5" Type="http://schemas.openxmlformats.org/officeDocument/2006/relationships/image" Target="../media/image8.svg"/><Relationship Id="rId10" Type="http://schemas.openxmlformats.org/officeDocument/2006/relationships/image" Target="../media/image48.png"/><Relationship Id="rId4" Type="http://schemas.openxmlformats.org/officeDocument/2006/relationships/image" Target="../media/image7.png"/><Relationship Id="rId9" Type="http://schemas.openxmlformats.org/officeDocument/2006/relationships/image" Target="../media/image53.svg"/></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6.svg"/><Relationship Id="rId7" Type="http://schemas.openxmlformats.org/officeDocument/2006/relationships/image" Target="../media/image44.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svg"/><Relationship Id="rId7" Type="http://schemas.openxmlformats.org/officeDocument/2006/relationships/image" Target="../media/image44.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8.sv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6.svg"/><Relationship Id="rId7" Type="http://schemas.openxmlformats.org/officeDocument/2006/relationships/image" Target="../media/image44.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53.svg"/></Relationships>
</file>

<file path=ppt/slides/_rels/slide3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6.svg"/><Relationship Id="rId7" Type="http://schemas.openxmlformats.org/officeDocument/2006/relationships/image" Target="../media/image44.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55.svg"/></Relationships>
</file>

<file path=ppt/slides/_rels/slide3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svg"/><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svg"/><Relationship Id="rId4" Type="http://schemas.openxmlformats.org/officeDocument/2006/relationships/image" Target="../media/image66.png"/></Relationships>
</file>

<file path=ppt/slides/_rels/slide38.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svg"/><Relationship Id="rId4" Type="http://schemas.openxmlformats.org/officeDocument/2006/relationships/image" Target="../media/image70.png"/></Relationships>
</file>

<file path=ppt/slides/_rels/slide39.xml.rels><?xml version="1.0" encoding="UTF-8" standalone="yes"?>
<Relationships xmlns="http://schemas.openxmlformats.org/package/2006/relationships"><Relationship Id="rId3" Type="http://schemas.openxmlformats.org/officeDocument/2006/relationships/image" Target="../media/image73.svg"/><Relationship Id="rId7" Type="http://schemas.openxmlformats.org/officeDocument/2006/relationships/image" Target="../media/image77.sv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svg"/><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14.svg"/><Relationship Id="rId10"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6963F14-F320-AF56-EA6C-1B0E92725756}"/>
              </a:ext>
            </a:extLst>
          </p:cNvPr>
          <p:cNvSpPr>
            <a:spLocks noGrp="1"/>
          </p:cNvSpPr>
          <p:nvPr>
            <p:ph type="ctrTitle"/>
          </p:nvPr>
        </p:nvSpPr>
        <p:spPr>
          <a:xfrm>
            <a:off x="841248" y="2852824"/>
            <a:ext cx="2229294" cy="1087810"/>
          </a:xfrm>
        </p:spPr>
        <p:txBody>
          <a:bodyPr>
            <a:normAutofit fontScale="90000"/>
          </a:bodyPr>
          <a:lstStyle/>
          <a:p>
            <a:pPr algn="l"/>
            <a:r>
              <a:rPr lang="en-US" sz="10700" dirty="0"/>
              <a:t>NFT</a:t>
            </a:r>
            <a:r>
              <a:rPr lang="ru-RU" sz="8000" dirty="0"/>
              <a:t> </a:t>
            </a:r>
          </a:p>
        </p:txBody>
      </p:sp>
      <p:sp>
        <p:nvSpPr>
          <p:cNvPr id="3" name="Подзаголовок 2">
            <a:extLst>
              <a:ext uri="{FF2B5EF4-FFF2-40B4-BE49-F238E27FC236}">
                <a16:creationId xmlns:a16="http://schemas.microsoft.com/office/drawing/2014/main" id="{9F92DE9D-CD31-CCCB-44A4-8AC6B0E72982}"/>
              </a:ext>
            </a:extLst>
          </p:cNvPr>
          <p:cNvSpPr>
            <a:spLocks noGrp="1"/>
          </p:cNvSpPr>
          <p:nvPr>
            <p:ph type="subTitle" idx="1"/>
          </p:nvPr>
        </p:nvSpPr>
        <p:spPr>
          <a:xfrm>
            <a:off x="7400924" y="4619624"/>
            <a:ext cx="3946779" cy="1038225"/>
          </a:xfrm>
        </p:spPr>
        <p:txBody>
          <a:bodyPr>
            <a:normAutofit/>
          </a:bodyPr>
          <a:lstStyle/>
          <a:p>
            <a:pPr algn="r"/>
            <a:endParaRPr lang="ru-RU"/>
          </a:p>
        </p:txBody>
      </p:sp>
      <p:sp>
        <p:nvSpPr>
          <p:cNvPr id="59" name="Rectangle 4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0" name="Rectangle 4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B6AAD69-5BFF-9890-D68A-AE41DFE260D9}"/>
              </a:ext>
            </a:extLst>
          </p:cNvPr>
          <p:cNvSpPr txBox="1"/>
          <p:nvPr/>
        </p:nvSpPr>
        <p:spPr>
          <a:xfrm>
            <a:off x="894464" y="3525355"/>
            <a:ext cx="6095114" cy="769441"/>
          </a:xfrm>
          <a:prstGeom prst="rect">
            <a:avLst/>
          </a:prstGeom>
          <a:noFill/>
        </p:spPr>
        <p:txBody>
          <a:bodyPr wrap="square">
            <a:spAutoFit/>
          </a:bodyPr>
          <a:lstStyle/>
          <a:p>
            <a:pPr algn="l"/>
            <a:r>
              <a:rPr lang="en-US" sz="4400" b="0" i="0" dirty="0">
                <a:effectLst/>
                <a:latin typeface="Linux Libertine"/>
              </a:rPr>
              <a:t>Non-fungible token</a:t>
            </a:r>
          </a:p>
        </p:txBody>
      </p:sp>
    </p:spTree>
    <p:extLst>
      <p:ext uri="{BB962C8B-B14F-4D97-AF65-F5344CB8AC3E}">
        <p14:creationId xmlns:p14="http://schemas.microsoft.com/office/powerpoint/2010/main" val="352327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688EC-2135-0D1A-E29E-7EFC8CAEF249}"/>
            </a:ext>
          </a:extLst>
        </p:cNvPr>
        <p:cNvGrpSpPr/>
        <p:nvPr/>
      </p:nvGrpSpPr>
      <p:grpSpPr>
        <a:xfrm>
          <a:off x="0" y="0"/>
          <a:ext cx="0" cy="0"/>
          <a:chOff x="0" y="0"/>
          <a:chExt cx="0" cy="0"/>
        </a:xfrm>
      </p:grpSpPr>
      <p:pic>
        <p:nvPicPr>
          <p:cNvPr id="5" name="Объект 4" descr="Художник мужской контур">
            <a:extLst>
              <a:ext uri="{FF2B5EF4-FFF2-40B4-BE49-F238E27FC236}">
                <a16:creationId xmlns:a16="http://schemas.microsoft.com/office/drawing/2014/main" id="{491D2E66-6190-0C8D-7CB8-96464C32B2E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220682" y="3408723"/>
            <a:ext cx="914400" cy="914400"/>
          </a:xfrm>
        </p:spPr>
      </p:pic>
      <p:pic>
        <p:nvPicPr>
          <p:cNvPr id="7" name="Рисунок 6" descr="Диск контур">
            <a:extLst>
              <a:ext uri="{FF2B5EF4-FFF2-40B4-BE49-F238E27FC236}">
                <a16:creationId xmlns:a16="http://schemas.microsoft.com/office/drawing/2014/main" id="{DB4403CA-6B5F-90A5-6FAE-2BFFC11419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00544" y="1864208"/>
            <a:ext cx="914400" cy="914400"/>
          </a:xfrm>
          <a:prstGeom prst="rect">
            <a:avLst/>
          </a:prstGeom>
        </p:spPr>
      </p:pic>
      <p:pic>
        <p:nvPicPr>
          <p:cNvPr id="13" name="Рисунок 12" descr="Кот контур">
            <a:extLst>
              <a:ext uri="{FF2B5EF4-FFF2-40B4-BE49-F238E27FC236}">
                <a16:creationId xmlns:a16="http://schemas.microsoft.com/office/drawing/2014/main" id="{CC5F7369-7D52-55D0-9D0C-A061FEEF1F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66541" y="3408723"/>
            <a:ext cx="914400" cy="914400"/>
          </a:xfrm>
          <a:prstGeom prst="rect">
            <a:avLst/>
          </a:prstGeom>
        </p:spPr>
      </p:pic>
      <p:pic>
        <p:nvPicPr>
          <p:cNvPr id="15" name="Рисунок 14" descr="Изображения со сплошной заливкой">
            <a:extLst>
              <a:ext uri="{FF2B5EF4-FFF2-40B4-BE49-F238E27FC236}">
                <a16:creationId xmlns:a16="http://schemas.microsoft.com/office/drawing/2014/main" id="{7CDFB405-B30D-0F80-46E0-64106A7171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12400" y="3408723"/>
            <a:ext cx="914400" cy="914400"/>
          </a:xfrm>
          <a:prstGeom prst="rect">
            <a:avLst/>
          </a:prstGeom>
        </p:spPr>
      </p:pic>
      <p:pic>
        <p:nvPicPr>
          <p:cNvPr id="17" name="Рисунок 16" descr="Диск со сплошной заливкой">
            <a:extLst>
              <a:ext uri="{FF2B5EF4-FFF2-40B4-BE49-F238E27FC236}">
                <a16:creationId xmlns:a16="http://schemas.microsoft.com/office/drawing/2014/main" id="{45C1CFF7-9590-544E-2A91-F747D6AE45D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3308" y="1893012"/>
            <a:ext cx="914400" cy="914400"/>
          </a:xfrm>
          <a:prstGeom prst="rect">
            <a:avLst/>
          </a:prstGeom>
        </p:spPr>
      </p:pic>
      <p:pic>
        <p:nvPicPr>
          <p:cNvPr id="19" name="Рисунок 18" descr="Подключенный со сплошной заливкой">
            <a:extLst>
              <a:ext uri="{FF2B5EF4-FFF2-40B4-BE49-F238E27FC236}">
                <a16:creationId xmlns:a16="http://schemas.microsoft.com/office/drawing/2014/main" id="{6C9C0048-C3A8-87D0-758D-3051D1E2D17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35473" y="1879517"/>
            <a:ext cx="914400" cy="914400"/>
          </a:xfrm>
          <a:prstGeom prst="rect">
            <a:avLst/>
          </a:prstGeom>
        </p:spPr>
      </p:pic>
      <p:sp>
        <p:nvSpPr>
          <p:cNvPr id="21" name="Стрелка: вправо 20">
            <a:extLst>
              <a:ext uri="{FF2B5EF4-FFF2-40B4-BE49-F238E27FC236}">
                <a16:creationId xmlns:a16="http://schemas.microsoft.com/office/drawing/2014/main" id="{CA620225-91E3-BB03-9364-68B8B604FEFF}"/>
              </a:ext>
            </a:extLst>
          </p:cNvPr>
          <p:cNvSpPr/>
          <p:nvPr/>
        </p:nvSpPr>
        <p:spPr>
          <a:xfrm>
            <a:off x="7585088" y="2199787"/>
            <a:ext cx="914400" cy="22328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pic>
        <p:nvPicPr>
          <p:cNvPr id="23" name="Рисунок 22" descr="База данных со сплошной заливкой">
            <a:extLst>
              <a:ext uri="{FF2B5EF4-FFF2-40B4-BE49-F238E27FC236}">
                <a16:creationId xmlns:a16="http://schemas.microsoft.com/office/drawing/2014/main" id="{8C2AC837-4381-5ED7-7C14-F5F4F10CE91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94578" y="1825608"/>
            <a:ext cx="914400" cy="914400"/>
          </a:xfrm>
          <a:prstGeom prst="rect">
            <a:avLst/>
          </a:prstGeom>
        </p:spPr>
      </p:pic>
      <p:sp>
        <p:nvSpPr>
          <p:cNvPr id="24" name="Стрелка: вправо 23">
            <a:extLst>
              <a:ext uri="{FF2B5EF4-FFF2-40B4-BE49-F238E27FC236}">
                <a16:creationId xmlns:a16="http://schemas.microsoft.com/office/drawing/2014/main" id="{F89C0298-28A8-55F8-AE08-F312C967166E}"/>
              </a:ext>
            </a:extLst>
          </p:cNvPr>
          <p:cNvSpPr/>
          <p:nvPr/>
        </p:nvSpPr>
        <p:spPr>
          <a:xfrm rot="10800000">
            <a:off x="2286144" y="2238570"/>
            <a:ext cx="914400" cy="22328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E228F5A4-B3F9-F12A-50DA-01DCC6703B89}"/>
              </a:ext>
            </a:extLst>
          </p:cNvPr>
          <p:cNvSpPr/>
          <p:nvPr/>
        </p:nvSpPr>
        <p:spPr>
          <a:xfrm>
            <a:off x="1494578" y="1844252"/>
            <a:ext cx="2672687" cy="9343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Соединитель: уступ 36">
            <a:extLst>
              <a:ext uri="{FF2B5EF4-FFF2-40B4-BE49-F238E27FC236}">
                <a16:creationId xmlns:a16="http://schemas.microsoft.com/office/drawing/2014/main" id="{020DCB9C-08CA-E5A9-55F3-5E02BAF01E61}"/>
              </a:ext>
            </a:extLst>
          </p:cNvPr>
          <p:cNvCxnSpPr>
            <a:cxnSpLocks/>
            <a:stCxn id="15" idx="0"/>
          </p:cNvCxnSpPr>
          <p:nvPr/>
        </p:nvCxnSpPr>
        <p:spPr>
          <a:xfrm rot="5400000" flipH="1" flipV="1">
            <a:off x="5462967" y="2218062"/>
            <a:ext cx="1097294" cy="1284028"/>
          </a:xfrm>
          <a:prstGeom prst="bentConnector2">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99586892-A81F-73FC-4A45-DD9094D9C245}"/>
              </a:ext>
            </a:extLst>
          </p:cNvPr>
          <p:cNvSpPr txBox="1"/>
          <p:nvPr/>
        </p:nvSpPr>
        <p:spPr>
          <a:xfrm>
            <a:off x="1908256" y="1430342"/>
            <a:ext cx="2316569" cy="369332"/>
          </a:xfrm>
          <a:prstGeom prst="rect">
            <a:avLst/>
          </a:prstGeom>
          <a:noFill/>
        </p:spPr>
        <p:txBody>
          <a:bodyPr wrap="square">
            <a:spAutoFit/>
          </a:bodyPr>
          <a:lstStyle/>
          <a:p>
            <a:r>
              <a:rPr lang="ru-RU" b="1" dirty="0" err="1"/>
              <a:t>External</a:t>
            </a:r>
            <a:r>
              <a:rPr lang="ru-RU" b="1" dirty="0"/>
              <a:t> Storage</a:t>
            </a:r>
          </a:p>
        </p:txBody>
      </p:sp>
      <p:sp>
        <p:nvSpPr>
          <p:cNvPr id="46" name="TextBox 45">
            <a:extLst>
              <a:ext uri="{FF2B5EF4-FFF2-40B4-BE49-F238E27FC236}">
                <a16:creationId xmlns:a16="http://schemas.microsoft.com/office/drawing/2014/main" id="{F15C1062-02AB-B38C-C8AA-5310B45D01B0}"/>
              </a:ext>
            </a:extLst>
          </p:cNvPr>
          <p:cNvSpPr txBox="1"/>
          <p:nvPr/>
        </p:nvSpPr>
        <p:spPr>
          <a:xfrm>
            <a:off x="6989677" y="1458467"/>
            <a:ext cx="2038507" cy="369332"/>
          </a:xfrm>
          <a:prstGeom prst="rect">
            <a:avLst/>
          </a:prstGeom>
          <a:noFill/>
        </p:spPr>
        <p:txBody>
          <a:bodyPr wrap="square">
            <a:spAutoFit/>
          </a:bodyPr>
          <a:lstStyle/>
          <a:p>
            <a:r>
              <a:rPr lang="ru-RU" b="1" dirty="0"/>
              <a:t>On-</a:t>
            </a:r>
            <a:r>
              <a:rPr lang="ru-RU" b="1" dirty="0" err="1"/>
              <a:t>Chain</a:t>
            </a:r>
            <a:r>
              <a:rPr lang="ru-RU" b="1" dirty="0"/>
              <a:t> Storage</a:t>
            </a:r>
          </a:p>
        </p:txBody>
      </p:sp>
      <p:sp>
        <p:nvSpPr>
          <p:cNvPr id="47" name="Стрелка: вправо 46">
            <a:extLst>
              <a:ext uri="{FF2B5EF4-FFF2-40B4-BE49-F238E27FC236}">
                <a16:creationId xmlns:a16="http://schemas.microsoft.com/office/drawing/2014/main" id="{436DC566-C566-BE26-E87C-01DC51FB0695}"/>
              </a:ext>
            </a:extLst>
          </p:cNvPr>
          <p:cNvSpPr/>
          <p:nvPr/>
        </p:nvSpPr>
        <p:spPr>
          <a:xfrm>
            <a:off x="2212872" y="3895908"/>
            <a:ext cx="797914" cy="19329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48" name="Стрелка: вправо 47">
            <a:extLst>
              <a:ext uri="{FF2B5EF4-FFF2-40B4-BE49-F238E27FC236}">
                <a16:creationId xmlns:a16="http://schemas.microsoft.com/office/drawing/2014/main" id="{20DFBB2D-B632-44FB-8516-0E3FC35A496C}"/>
              </a:ext>
            </a:extLst>
          </p:cNvPr>
          <p:cNvSpPr/>
          <p:nvPr/>
        </p:nvSpPr>
        <p:spPr>
          <a:xfrm>
            <a:off x="3980941" y="3890024"/>
            <a:ext cx="786411" cy="20506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75" name="Соединитель: уступ 74">
            <a:extLst>
              <a:ext uri="{FF2B5EF4-FFF2-40B4-BE49-F238E27FC236}">
                <a16:creationId xmlns:a16="http://schemas.microsoft.com/office/drawing/2014/main" id="{007ED5CD-1E69-378D-6092-08587FFBDE33}"/>
              </a:ext>
            </a:extLst>
          </p:cNvPr>
          <p:cNvCxnSpPr>
            <a:cxnSpLocks/>
            <a:endCxn id="25" idx="3"/>
          </p:cNvCxnSpPr>
          <p:nvPr/>
        </p:nvCxnSpPr>
        <p:spPr>
          <a:xfrm rot="16200000" flipV="1">
            <a:off x="4153605" y="2325090"/>
            <a:ext cx="1229656" cy="1202335"/>
          </a:xfrm>
          <a:prstGeom prst="bentConnector2">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0" name="Прямоугольник 79">
            <a:extLst>
              <a:ext uri="{FF2B5EF4-FFF2-40B4-BE49-F238E27FC236}">
                <a16:creationId xmlns:a16="http://schemas.microsoft.com/office/drawing/2014/main" id="{9DBE9F84-EAF6-379D-6793-2462E2C6EB5D}"/>
              </a:ext>
            </a:extLst>
          </p:cNvPr>
          <p:cNvSpPr/>
          <p:nvPr/>
        </p:nvSpPr>
        <p:spPr>
          <a:xfrm>
            <a:off x="6652521" y="1846065"/>
            <a:ext cx="2672687" cy="9343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2" name="Рисунок 81" descr="Подключенный со сплошной заливкой">
            <a:extLst>
              <a:ext uri="{FF2B5EF4-FFF2-40B4-BE49-F238E27FC236}">
                <a16:creationId xmlns:a16="http://schemas.microsoft.com/office/drawing/2014/main" id="{A837EBF7-BF0F-1750-2848-6331ADA70EA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5400000">
            <a:off x="8471451" y="1422226"/>
            <a:ext cx="914400" cy="914400"/>
          </a:xfrm>
          <a:prstGeom prst="rect">
            <a:avLst/>
          </a:prstGeom>
        </p:spPr>
      </p:pic>
      <p:pic>
        <p:nvPicPr>
          <p:cNvPr id="84" name="Рисунок 83" descr="Подключенный со сплошной заливкой">
            <a:extLst>
              <a:ext uri="{FF2B5EF4-FFF2-40B4-BE49-F238E27FC236}">
                <a16:creationId xmlns:a16="http://schemas.microsoft.com/office/drawing/2014/main" id="{B4843FA9-1FF0-766B-AF2A-0F276B6AFEF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07747" y="965026"/>
            <a:ext cx="914400" cy="914400"/>
          </a:xfrm>
          <a:prstGeom prst="rect">
            <a:avLst/>
          </a:prstGeom>
        </p:spPr>
      </p:pic>
      <p:pic>
        <p:nvPicPr>
          <p:cNvPr id="118" name="Рисунок 117" descr="Монеты контур">
            <a:extLst>
              <a:ext uri="{FF2B5EF4-FFF2-40B4-BE49-F238E27FC236}">
                <a16:creationId xmlns:a16="http://schemas.microsoft.com/office/drawing/2014/main" id="{E179D608-3CBC-6CA6-3000-67905DC7794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012709" y="1516816"/>
            <a:ext cx="720471" cy="720471"/>
          </a:xfrm>
          <a:prstGeom prst="rect">
            <a:avLst/>
          </a:prstGeom>
        </p:spPr>
      </p:pic>
      <p:pic>
        <p:nvPicPr>
          <p:cNvPr id="124" name="Рисунок 123" descr="Подключенный со сплошной заливкой">
            <a:extLst>
              <a:ext uri="{FF2B5EF4-FFF2-40B4-BE49-F238E27FC236}">
                <a16:creationId xmlns:a16="http://schemas.microsoft.com/office/drawing/2014/main" id="{1703FE1C-9A82-F0AF-D325-12E11F404B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3153231">
            <a:off x="8577543" y="2451413"/>
            <a:ext cx="914400" cy="914400"/>
          </a:xfrm>
          <a:prstGeom prst="rect">
            <a:avLst/>
          </a:prstGeom>
        </p:spPr>
      </p:pic>
      <p:sp>
        <p:nvSpPr>
          <p:cNvPr id="139" name="Заголовок 1">
            <a:extLst>
              <a:ext uri="{FF2B5EF4-FFF2-40B4-BE49-F238E27FC236}">
                <a16:creationId xmlns:a16="http://schemas.microsoft.com/office/drawing/2014/main" id="{EA1D9B87-0F49-8BFB-3C86-C7C3B96EFD3E}"/>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Top to Bottom</a:t>
            </a:r>
            <a:endParaRPr lang="ru-RU" dirty="0"/>
          </a:p>
        </p:txBody>
      </p:sp>
      <p:sp>
        <p:nvSpPr>
          <p:cNvPr id="149" name="TextBox 148">
            <a:extLst>
              <a:ext uri="{FF2B5EF4-FFF2-40B4-BE49-F238E27FC236}">
                <a16:creationId xmlns:a16="http://schemas.microsoft.com/office/drawing/2014/main" id="{B54EAAB0-4BBE-B5C2-4139-ABCF7C11018D}"/>
              </a:ext>
            </a:extLst>
          </p:cNvPr>
          <p:cNvSpPr txBox="1"/>
          <p:nvPr/>
        </p:nvSpPr>
        <p:spPr>
          <a:xfrm>
            <a:off x="348388" y="3066548"/>
            <a:ext cx="5436303" cy="369332"/>
          </a:xfrm>
          <a:prstGeom prst="rect">
            <a:avLst/>
          </a:prstGeom>
          <a:noFill/>
        </p:spPr>
        <p:txBody>
          <a:bodyPr wrap="square">
            <a:spAutoFit/>
          </a:bodyPr>
          <a:lstStyle/>
          <a:p>
            <a:r>
              <a:rPr lang="en-US" dirty="0"/>
              <a:t> </a:t>
            </a:r>
            <a:r>
              <a:rPr lang="ru-RU" dirty="0" err="1"/>
              <a:t>Creator</a:t>
            </a:r>
            <a:r>
              <a:rPr lang="en-US" dirty="0"/>
              <a:t> digitizes the raw data into a proper format</a:t>
            </a:r>
            <a:endParaRPr lang="ru-RU" dirty="0"/>
          </a:p>
        </p:txBody>
      </p:sp>
    </p:spTree>
    <p:extLst>
      <p:ext uri="{BB962C8B-B14F-4D97-AF65-F5344CB8AC3E}">
        <p14:creationId xmlns:p14="http://schemas.microsoft.com/office/powerpoint/2010/main" val="112371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E684F-45FA-2F2C-7C78-AE5847BE743E}"/>
            </a:ext>
          </a:extLst>
        </p:cNvPr>
        <p:cNvGrpSpPr/>
        <p:nvPr/>
      </p:nvGrpSpPr>
      <p:grpSpPr>
        <a:xfrm>
          <a:off x="0" y="0"/>
          <a:ext cx="0" cy="0"/>
          <a:chOff x="0" y="0"/>
          <a:chExt cx="0" cy="0"/>
        </a:xfrm>
      </p:grpSpPr>
      <p:pic>
        <p:nvPicPr>
          <p:cNvPr id="5" name="Объект 4" descr="Художник мужской контур">
            <a:extLst>
              <a:ext uri="{FF2B5EF4-FFF2-40B4-BE49-F238E27FC236}">
                <a16:creationId xmlns:a16="http://schemas.microsoft.com/office/drawing/2014/main" id="{295FC7C8-DDE2-AEC1-05CA-09207FE4ED1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220682" y="3408723"/>
            <a:ext cx="914400" cy="914400"/>
          </a:xfrm>
        </p:spPr>
      </p:pic>
      <p:pic>
        <p:nvPicPr>
          <p:cNvPr id="7" name="Рисунок 6" descr="Диск контур">
            <a:extLst>
              <a:ext uri="{FF2B5EF4-FFF2-40B4-BE49-F238E27FC236}">
                <a16:creationId xmlns:a16="http://schemas.microsoft.com/office/drawing/2014/main" id="{B7F7E225-FBEF-96AF-6500-AECB7102E3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00544" y="1864208"/>
            <a:ext cx="914400" cy="914400"/>
          </a:xfrm>
          <a:prstGeom prst="rect">
            <a:avLst/>
          </a:prstGeom>
        </p:spPr>
      </p:pic>
      <p:pic>
        <p:nvPicPr>
          <p:cNvPr id="11" name="Рисунок 10" descr="Контракт со сплошной заливкой">
            <a:extLst>
              <a:ext uri="{FF2B5EF4-FFF2-40B4-BE49-F238E27FC236}">
                <a16:creationId xmlns:a16="http://schemas.microsoft.com/office/drawing/2014/main" id="{0C6750D2-D5E7-09F6-D499-9EBB5F324A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43469" y="3209281"/>
            <a:ext cx="1244693" cy="1244693"/>
          </a:xfrm>
          <a:prstGeom prst="rect">
            <a:avLst/>
          </a:prstGeom>
        </p:spPr>
      </p:pic>
      <p:pic>
        <p:nvPicPr>
          <p:cNvPr id="13" name="Рисунок 12" descr="Кот контур">
            <a:extLst>
              <a:ext uri="{FF2B5EF4-FFF2-40B4-BE49-F238E27FC236}">
                <a16:creationId xmlns:a16="http://schemas.microsoft.com/office/drawing/2014/main" id="{2FF80055-4250-4465-3431-61FD3F8F2F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66541" y="3408723"/>
            <a:ext cx="914400" cy="914400"/>
          </a:xfrm>
          <a:prstGeom prst="rect">
            <a:avLst/>
          </a:prstGeom>
        </p:spPr>
      </p:pic>
      <p:pic>
        <p:nvPicPr>
          <p:cNvPr id="15" name="Рисунок 14" descr="Изображения со сплошной заливкой">
            <a:extLst>
              <a:ext uri="{FF2B5EF4-FFF2-40B4-BE49-F238E27FC236}">
                <a16:creationId xmlns:a16="http://schemas.microsoft.com/office/drawing/2014/main" id="{322164CC-3158-62E4-4D4D-A5A082FA8F1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12400" y="3408723"/>
            <a:ext cx="914400" cy="914400"/>
          </a:xfrm>
          <a:prstGeom prst="rect">
            <a:avLst/>
          </a:prstGeom>
        </p:spPr>
      </p:pic>
      <p:pic>
        <p:nvPicPr>
          <p:cNvPr id="17" name="Рисунок 16" descr="Диск со сплошной заливкой">
            <a:extLst>
              <a:ext uri="{FF2B5EF4-FFF2-40B4-BE49-F238E27FC236}">
                <a16:creationId xmlns:a16="http://schemas.microsoft.com/office/drawing/2014/main" id="{F1C88A6F-B845-C248-D68F-711796CB26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23308" y="1893012"/>
            <a:ext cx="914400" cy="914400"/>
          </a:xfrm>
          <a:prstGeom prst="rect">
            <a:avLst/>
          </a:prstGeom>
        </p:spPr>
      </p:pic>
      <p:pic>
        <p:nvPicPr>
          <p:cNvPr id="19" name="Рисунок 18" descr="Подключенный со сплошной заливкой">
            <a:extLst>
              <a:ext uri="{FF2B5EF4-FFF2-40B4-BE49-F238E27FC236}">
                <a16:creationId xmlns:a16="http://schemas.microsoft.com/office/drawing/2014/main" id="{560669C6-85CF-5472-F95B-B1CB5968773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5473" y="1879517"/>
            <a:ext cx="914400" cy="914400"/>
          </a:xfrm>
          <a:prstGeom prst="rect">
            <a:avLst/>
          </a:prstGeom>
        </p:spPr>
      </p:pic>
      <p:sp>
        <p:nvSpPr>
          <p:cNvPr id="21" name="Стрелка: вправо 20">
            <a:extLst>
              <a:ext uri="{FF2B5EF4-FFF2-40B4-BE49-F238E27FC236}">
                <a16:creationId xmlns:a16="http://schemas.microsoft.com/office/drawing/2014/main" id="{D68B9C08-2D67-2D31-52C3-2C83CE0D30F5}"/>
              </a:ext>
            </a:extLst>
          </p:cNvPr>
          <p:cNvSpPr/>
          <p:nvPr/>
        </p:nvSpPr>
        <p:spPr>
          <a:xfrm>
            <a:off x="7585088" y="2199787"/>
            <a:ext cx="914400" cy="22328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pic>
        <p:nvPicPr>
          <p:cNvPr id="23" name="Рисунок 22" descr="База данных со сплошной заливкой">
            <a:extLst>
              <a:ext uri="{FF2B5EF4-FFF2-40B4-BE49-F238E27FC236}">
                <a16:creationId xmlns:a16="http://schemas.microsoft.com/office/drawing/2014/main" id="{E4522FAA-0CA9-4317-8D9C-1C8327ACEC6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494578" y="1825608"/>
            <a:ext cx="914400" cy="914400"/>
          </a:xfrm>
          <a:prstGeom prst="rect">
            <a:avLst/>
          </a:prstGeom>
        </p:spPr>
      </p:pic>
      <p:sp>
        <p:nvSpPr>
          <p:cNvPr id="24" name="Стрелка: вправо 23">
            <a:extLst>
              <a:ext uri="{FF2B5EF4-FFF2-40B4-BE49-F238E27FC236}">
                <a16:creationId xmlns:a16="http://schemas.microsoft.com/office/drawing/2014/main" id="{0EED40A4-EBAF-F235-A687-435C2172652D}"/>
              </a:ext>
            </a:extLst>
          </p:cNvPr>
          <p:cNvSpPr/>
          <p:nvPr/>
        </p:nvSpPr>
        <p:spPr>
          <a:xfrm rot="10800000">
            <a:off x="2286144" y="2238570"/>
            <a:ext cx="914400" cy="22328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A905464B-B759-CB53-6C2E-680B553C3193}"/>
              </a:ext>
            </a:extLst>
          </p:cNvPr>
          <p:cNvSpPr/>
          <p:nvPr/>
        </p:nvSpPr>
        <p:spPr>
          <a:xfrm>
            <a:off x="1494578" y="1844252"/>
            <a:ext cx="2672687" cy="9343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Соединитель: уступ 36">
            <a:extLst>
              <a:ext uri="{FF2B5EF4-FFF2-40B4-BE49-F238E27FC236}">
                <a16:creationId xmlns:a16="http://schemas.microsoft.com/office/drawing/2014/main" id="{4BADD55B-CD51-24B6-D2DA-4176C86F6ED1}"/>
              </a:ext>
            </a:extLst>
          </p:cNvPr>
          <p:cNvCxnSpPr>
            <a:cxnSpLocks/>
            <a:stCxn id="15" idx="0"/>
          </p:cNvCxnSpPr>
          <p:nvPr/>
        </p:nvCxnSpPr>
        <p:spPr>
          <a:xfrm rot="5400000" flipH="1" flipV="1">
            <a:off x="5462967" y="2218062"/>
            <a:ext cx="1097294" cy="1284028"/>
          </a:xfrm>
          <a:prstGeom prst="bentConnector2">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708BB316-6260-9530-67D5-26C62E2AA3B6}"/>
              </a:ext>
            </a:extLst>
          </p:cNvPr>
          <p:cNvSpPr txBox="1"/>
          <p:nvPr/>
        </p:nvSpPr>
        <p:spPr>
          <a:xfrm>
            <a:off x="1908256" y="1430342"/>
            <a:ext cx="2316569" cy="369332"/>
          </a:xfrm>
          <a:prstGeom prst="rect">
            <a:avLst/>
          </a:prstGeom>
          <a:noFill/>
        </p:spPr>
        <p:txBody>
          <a:bodyPr wrap="square">
            <a:spAutoFit/>
          </a:bodyPr>
          <a:lstStyle/>
          <a:p>
            <a:r>
              <a:rPr lang="ru-RU" b="1" dirty="0" err="1"/>
              <a:t>External</a:t>
            </a:r>
            <a:r>
              <a:rPr lang="ru-RU" b="1" dirty="0"/>
              <a:t> Storage</a:t>
            </a:r>
          </a:p>
        </p:txBody>
      </p:sp>
      <p:sp>
        <p:nvSpPr>
          <p:cNvPr id="46" name="TextBox 45">
            <a:extLst>
              <a:ext uri="{FF2B5EF4-FFF2-40B4-BE49-F238E27FC236}">
                <a16:creationId xmlns:a16="http://schemas.microsoft.com/office/drawing/2014/main" id="{74BF1788-33C7-777F-40F6-B028CADE872C}"/>
              </a:ext>
            </a:extLst>
          </p:cNvPr>
          <p:cNvSpPr txBox="1"/>
          <p:nvPr/>
        </p:nvSpPr>
        <p:spPr>
          <a:xfrm>
            <a:off x="6989677" y="1458467"/>
            <a:ext cx="2038507" cy="369332"/>
          </a:xfrm>
          <a:prstGeom prst="rect">
            <a:avLst/>
          </a:prstGeom>
          <a:noFill/>
        </p:spPr>
        <p:txBody>
          <a:bodyPr wrap="square">
            <a:spAutoFit/>
          </a:bodyPr>
          <a:lstStyle/>
          <a:p>
            <a:r>
              <a:rPr lang="ru-RU" b="1" dirty="0"/>
              <a:t>On-</a:t>
            </a:r>
            <a:r>
              <a:rPr lang="ru-RU" b="1" dirty="0" err="1"/>
              <a:t>Chain</a:t>
            </a:r>
            <a:r>
              <a:rPr lang="ru-RU" b="1" dirty="0"/>
              <a:t> Storage</a:t>
            </a:r>
          </a:p>
        </p:txBody>
      </p:sp>
      <p:sp>
        <p:nvSpPr>
          <p:cNvPr id="47" name="Стрелка: вправо 46">
            <a:extLst>
              <a:ext uri="{FF2B5EF4-FFF2-40B4-BE49-F238E27FC236}">
                <a16:creationId xmlns:a16="http://schemas.microsoft.com/office/drawing/2014/main" id="{CDD0AB97-4757-CF47-96E9-1D459F34E55B}"/>
              </a:ext>
            </a:extLst>
          </p:cNvPr>
          <p:cNvSpPr/>
          <p:nvPr/>
        </p:nvSpPr>
        <p:spPr>
          <a:xfrm>
            <a:off x="2212872" y="3895908"/>
            <a:ext cx="797914" cy="19329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48" name="Стрелка: вправо 47">
            <a:extLst>
              <a:ext uri="{FF2B5EF4-FFF2-40B4-BE49-F238E27FC236}">
                <a16:creationId xmlns:a16="http://schemas.microsoft.com/office/drawing/2014/main" id="{6C8AF0F3-0D71-313C-9C76-B98700ACF4B8}"/>
              </a:ext>
            </a:extLst>
          </p:cNvPr>
          <p:cNvSpPr/>
          <p:nvPr/>
        </p:nvSpPr>
        <p:spPr>
          <a:xfrm>
            <a:off x="3980941" y="3890024"/>
            <a:ext cx="786411" cy="20506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64" name="Прямая со стрелкой 63">
            <a:extLst>
              <a:ext uri="{FF2B5EF4-FFF2-40B4-BE49-F238E27FC236}">
                <a16:creationId xmlns:a16="http://schemas.microsoft.com/office/drawing/2014/main" id="{38626612-A422-821A-449A-928938E3712A}"/>
              </a:ext>
            </a:extLst>
          </p:cNvPr>
          <p:cNvCxnSpPr>
            <a:cxnSpLocks/>
          </p:cNvCxnSpPr>
          <p:nvPr/>
        </p:nvCxnSpPr>
        <p:spPr>
          <a:xfrm>
            <a:off x="5977164" y="3931798"/>
            <a:ext cx="64614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5" name="Соединитель: уступ 74">
            <a:extLst>
              <a:ext uri="{FF2B5EF4-FFF2-40B4-BE49-F238E27FC236}">
                <a16:creationId xmlns:a16="http://schemas.microsoft.com/office/drawing/2014/main" id="{49684BF5-7EDB-1274-8D06-AB5D94C8633E}"/>
              </a:ext>
            </a:extLst>
          </p:cNvPr>
          <p:cNvCxnSpPr>
            <a:cxnSpLocks/>
            <a:endCxn id="25" idx="3"/>
          </p:cNvCxnSpPr>
          <p:nvPr/>
        </p:nvCxnSpPr>
        <p:spPr>
          <a:xfrm rot="16200000" flipV="1">
            <a:off x="4153605" y="2325090"/>
            <a:ext cx="1229656" cy="1202335"/>
          </a:xfrm>
          <a:prstGeom prst="bentConnector2">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0" name="Прямоугольник 79">
            <a:extLst>
              <a:ext uri="{FF2B5EF4-FFF2-40B4-BE49-F238E27FC236}">
                <a16:creationId xmlns:a16="http://schemas.microsoft.com/office/drawing/2014/main" id="{C18EB810-D066-5557-59F1-2B851A9DAD4D}"/>
              </a:ext>
            </a:extLst>
          </p:cNvPr>
          <p:cNvSpPr/>
          <p:nvPr/>
        </p:nvSpPr>
        <p:spPr>
          <a:xfrm>
            <a:off x="6652521" y="1846065"/>
            <a:ext cx="2672687" cy="9343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2" name="Рисунок 81" descr="Подключенный со сплошной заливкой">
            <a:extLst>
              <a:ext uri="{FF2B5EF4-FFF2-40B4-BE49-F238E27FC236}">
                <a16:creationId xmlns:a16="http://schemas.microsoft.com/office/drawing/2014/main" id="{3BD8C57A-0833-7134-86F3-F6B7C5C36B3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5400000">
            <a:off x="8471451" y="1422226"/>
            <a:ext cx="914400" cy="914400"/>
          </a:xfrm>
          <a:prstGeom prst="rect">
            <a:avLst/>
          </a:prstGeom>
        </p:spPr>
      </p:pic>
      <p:pic>
        <p:nvPicPr>
          <p:cNvPr id="84" name="Рисунок 83" descr="Подключенный со сплошной заливкой">
            <a:extLst>
              <a:ext uri="{FF2B5EF4-FFF2-40B4-BE49-F238E27FC236}">
                <a16:creationId xmlns:a16="http://schemas.microsoft.com/office/drawing/2014/main" id="{4898CB94-9D99-1EC9-E3F2-742231E6BC2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07747" y="965026"/>
            <a:ext cx="914400" cy="914400"/>
          </a:xfrm>
          <a:prstGeom prst="rect">
            <a:avLst/>
          </a:prstGeom>
        </p:spPr>
      </p:pic>
      <p:pic>
        <p:nvPicPr>
          <p:cNvPr id="118" name="Рисунок 117" descr="Монеты контур">
            <a:extLst>
              <a:ext uri="{FF2B5EF4-FFF2-40B4-BE49-F238E27FC236}">
                <a16:creationId xmlns:a16="http://schemas.microsoft.com/office/drawing/2014/main" id="{2619D8AE-B5FA-67DD-FBDB-48B7C3258E0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012709" y="1516816"/>
            <a:ext cx="720471" cy="720471"/>
          </a:xfrm>
          <a:prstGeom prst="rect">
            <a:avLst/>
          </a:prstGeom>
        </p:spPr>
      </p:pic>
      <p:pic>
        <p:nvPicPr>
          <p:cNvPr id="124" name="Рисунок 123" descr="Подключенный со сплошной заливкой">
            <a:extLst>
              <a:ext uri="{FF2B5EF4-FFF2-40B4-BE49-F238E27FC236}">
                <a16:creationId xmlns:a16="http://schemas.microsoft.com/office/drawing/2014/main" id="{DE1760E6-4FA3-1549-FCD3-5AE629B4083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3153231">
            <a:off x="8577543" y="2451413"/>
            <a:ext cx="914400" cy="914400"/>
          </a:xfrm>
          <a:prstGeom prst="rect">
            <a:avLst/>
          </a:prstGeom>
        </p:spPr>
      </p:pic>
      <p:sp>
        <p:nvSpPr>
          <p:cNvPr id="139" name="Заголовок 1">
            <a:extLst>
              <a:ext uri="{FF2B5EF4-FFF2-40B4-BE49-F238E27FC236}">
                <a16:creationId xmlns:a16="http://schemas.microsoft.com/office/drawing/2014/main" id="{C4F05E3E-BCA0-C7D8-12B0-F53F302D936D}"/>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Top to Bottom</a:t>
            </a:r>
            <a:endParaRPr lang="ru-RU" dirty="0"/>
          </a:p>
        </p:txBody>
      </p:sp>
      <p:sp>
        <p:nvSpPr>
          <p:cNvPr id="141" name="TextBox 140">
            <a:extLst>
              <a:ext uri="{FF2B5EF4-FFF2-40B4-BE49-F238E27FC236}">
                <a16:creationId xmlns:a16="http://schemas.microsoft.com/office/drawing/2014/main" id="{C67F14EC-6585-D281-1A9C-94592F96E2B3}"/>
              </a:ext>
            </a:extLst>
          </p:cNvPr>
          <p:cNvSpPr txBox="1"/>
          <p:nvPr/>
        </p:nvSpPr>
        <p:spPr>
          <a:xfrm>
            <a:off x="6384697" y="4329178"/>
            <a:ext cx="1775215" cy="369332"/>
          </a:xfrm>
          <a:prstGeom prst="rect">
            <a:avLst/>
          </a:prstGeom>
          <a:noFill/>
        </p:spPr>
        <p:txBody>
          <a:bodyPr wrap="square">
            <a:spAutoFit/>
          </a:bodyPr>
          <a:lstStyle/>
          <a:p>
            <a:r>
              <a:rPr lang="en-US" dirty="0"/>
              <a:t>Smart Contract</a:t>
            </a:r>
            <a:endParaRPr lang="ru-RU" dirty="0"/>
          </a:p>
        </p:txBody>
      </p:sp>
      <p:sp>
        <p:nvSpPr>
          <p:cNvPr id="149" name="TextBox 148">
            <a:extLst>
              <a:ext uri="{FF2B5EF4-FFF2-40B4-BE49-F238E27FC236}">
                <a16:creationId xmlns:a16="http://schemas.microsoft.com/office/drawing/2014/main" id="{C35DED1D-363A-9042-CC53-258E1E8E84D7}"/>
              </a:ext>
            </a:extLst>
          </p:cNvPr>
          <p:cNvSpPr txBox="1"/>
          <p:nvPr/>
        </p:nvSpPr>
        <p:spPr>
          <a:xfrm>
            <a:off x="348388" y="3066548"/>
            <a:ext cx="5436303" cy="369332"/>
          </a:xfrm>
          <a:prstGeom prst="rect">
            <a:avLst/>
          </a:prstGeom>
          <a:noFill/>
        </p:spPr>
        <p:txBody>
          <a:bodyPr wrap="square">
            <a:spAutoFit/>
          </a:bodyPr>
          <a:lstStyle/>
          <a:p>
            <a:r>
              <a:rPr lang="en-US" dirty="0"/>
              <a:t> </a:t>
            </a:r>
            <a:r>
              <a:rPr lang="ru-RU" dirty="0" err="1"/>
              <a:t>Creator</a:t>
            </a:r>
            <a:r>
              <a:rPr lang="en-US" dirty="0"/>
              <a:t> digitizes the raw data into a proper format</a:t>
            </a:r>
            <a:endParaRPr lang="ru-RU" dirty="0"/>
          </a:p>
        </p:txBody>
      </p:sp>
    </p:spTree>
    <p:extLst>
      <p:ext uri="{BB962C8B-B14F-4D97-AF65-F5344CB8AC3E}">
        <p14:creationId xmlns:p14="http://schemas.microsoft.com/office/powerpoint/2010/main" val="131518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8F6A9-D254-E759-5ABB-D3BF751A956C}"/>
            </a:ext>
          </a:extLst>
        </p:cNvPr>
        <p:cNvGrpSpPr/>
        <p:nvPr/>
      </p:nvGrpSpPr>
      <p:grpSpPr>
        <a:xfrm>
          <a:off x="0" y="0"/>
          <a:ext cx="0" cy="0"/>
          <a:chOff x="0" y="0"/>
          <a:chExt cx="0" cy="0"/>
        </a:xfrm>
      </p:grpSpPr>
      <p:pic>
        <p:nvPicPr>
          <p:cNvPr id="5" name="Объект 4" descr="Художник мужской контур">
            <a:extLst>
              <a:ext uri="{FF2B5EF4-FFF2-40B4-BE49-F238E27FC236}">
                <a16:creationId xmlns:a16="http://schemas.microsoft.com/office/drawing/2014/main" id="{79E6B5B0-8E84-119E-02A3-AE9F9A3CE73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220682" y="3408723"/>
            <a:ext cx="914400" cy="914400"/>
          </a:xfrm>
        </p:spPr>
      </p:pic>
      <p:pic>
        <p:nvPicPr>
          <p:cNvPr id="7" name="Рисунок 6" descr="Диск контур">
            <a:extLst>
              <a:ext uri="{FF2B5EF4-FFF2-40B4-BE49-F238E27FC236}">
                <a16:creationId xmlns:a16="http://schemas.microsoft.com/office/drawing/2014/main" id="{F31FDCE3-AF66-FED0-8CF5-F703DCA4CD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00544" y="1864208"/>
            <a:ext cx="914400" cy="914400"/>
          </a:xfrm>
          <a:prstGeom prst="rect">
            <a:avLst/>
          </a:prstGeom>
        </p:spPr>
      </p:pic>
      <p:pic>
        <p:nvPicPr>
          <p:cNvPr id="11" name="Рисунок 10" descr="Контракт со сплошной заливкой">
            <a:extLst>
              <a:ext uri="{FF2B5EF4-FFF2-40B4-BE49-F238E27FC236}">
                <a16:creationId xmlns:a16="http://schemas.microsoft.com/office/drawing/2014/main" id="{B1239797-5BB2-C0CF-83E4-E0932A7D57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43469" y="3209281"/>
            <a:ext cx="1244693" cy="1244693"/>
          </a:xfrm>
          <a:prstGeom prst="rect">
            <a:avLst/>
          </a:prstGeom>
        </p:spPr>
      </p:pic>
      <p:pic>
        <p:nvPicPr>
          <p:cNvPr id="13" name="Рисунок 12" descr="Кот контур">
            <a:extLst>
              <a:ext uri="{FF2B5EF4-FFF2-40B4-BE49-F238E27FC236}">
                <a16:creationId xmlns:a16="http://schemas.microsoft.com/office/drawing/2014/main" id="{49BB4661-549E-5A7E-DDEA-0A1DE96F81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66541" y="3408723"/>
            <a:ext cx="914400" cy="914400"/>
          </a:xfrm>
          <a:prstGeom prst="rect">
            <a:avLst/>
          </a:prstGeom>
        </p:spPr>
      </p:pic>
      <p:pic>
        <p:nvPicPr>
          <p:cNvPr id="15" name="Рисунок 14" descr="Изображения со сплошной заливкой">
            <a:extLst>
              <a:ext uri="{FF2B5EF4-FFF2-40B4-BE49-F238E27FC236}">
                <a16:creationId xmlns:a16="http://schemas.microsoft.com/office/drawing/2014/main" id="{C1DE6BF3-36FB-457F-1BA4-8C9345C1A2F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12400" y="3408723"/>
            <a:ext cx="914400" cy="914400"/>
          </a:xfrm>
          <a:prstGeom prst="rect">
            <a:avLst/>
          </a:prstGeom>
        </p:spPr>
      </p:pic>
      <p:pic>
        <p:nvPicPr>
          <p:cNvPr id="17" name="Рисунок 16" descr="Диск со сплошной заливкой">
            <a:extLst>
              <a:ext uri="{FF2B5EF4-FFF2-40B4-BE49-F238E27FC236}">
                <a16:creationId xmlns:a16="http://schemas.microsoft.com/office/drawing/2014/main" id="{AD71B5CA-5DCB-5A9A-46BD-F43E75C7BC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23308" y="1893012"/>
            <a:ext cx="914400" cy="914400"/>
          </a:xfrm>
          <a:prstGeom prst="rect">
            <a:avLst/>
          </a:prstGeom>
        </p:spPr>
      </p:pic>
      <p:pic>
        <p:nvPicPr>
          <p:cNvPr id="19" name="Рисунок 18" descr="Подключенный со сплошной заливкой">
            <a:extLst>
              <a:ext uri="{FF2B5EF4-FFF2-40B4-BE49-F238E27FC236}">
                <a16:creationId xmlns:a16="http://schemas.microsoft.com/office/drawing/2014/main" id="{979A2759-480D-F24D-101C-1179D912C9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5473" y="1879517"/>
            <a:ext cx="914400" cy="914400"/>
          </a:xfrm>
          <a:prstGeom prst="rect">
            <a:avLst/>
          </a:prstGeom>
        </p:spPr>
      </p:pic>
      <p:sp>
        <p:nvSpPr>
          <p:cNvPr id="21" name="Стрелка: вправо 20">
            <a:extLst>
              <a:ext uri="{FF2B5EF4-FFF2-40B4-BE49-F238E27FC236}">
                <a16:creationId xmlns:a16="http://schemas.microsoft.com/office/drawing/2014/main" id="{612D3A7D-0634-1C17-B23F-C987D12CBA14}"/>
              </a:ext>
            </a:extLst>
          </p:cNvPr>
          <p:cNvSpPr/>
          <p:nvPr/>
        </p:nvSpPr>
        <p:spPr>
          <a:xfrm>
            <a:off x="7585088" y="2199787"/>
            <a:ext cx="914400" cy="22328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pic>
        <p:nvPicPr>
          <p:cNvPr id="23" name="Рисунок 22" descr="База данных со сплошной заливкой">
            <a:extLst>
              <a:ext uri="{FF2B5EF4-FFF2-40B4-BE49-F238E27FC236}">
                <a16:creationId xmlns:a16="http://schemas.microsoft.com/office/drawing/2014/main" id="{376F187D-1130-D1B7-8156-FAF4BC45D0C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494578" y="1825608"/>
            <a:ext cx="914400" cy="914400"/>
          </a:xfrm>
          <a:prstGeom prst="rect">
            <a:avLst/>
          </a:prstGeom>
        </p:spPr>
      </p:pic>
      <p:sp>
        <p:nvSpPr>
          <p:cNvPr id="24" name="Стрелка: вправо 23">
            <a:extLst>
              <a:ext uri="{FF2B5EF4-FFF2-40B4-BE49-F238E27FC236}">
                <a16:creationId xmlns:a16="http://schemas.microsoft.com/office/drawing/2014/main" id="{F78BB1CB-6EBF-5F05-A5DA-5FC92F5DE2D9}"/>
              </a:ext>
            </a:extLst>
          </p:cNvPr>
          <p:cNvSpPr/>
          <p:nvPr/>
        </p:nvSpPr>
        <p:spPr>
          <a:xfrm rot="10800000">
            <a:off x="2286144" y="2238570"/>
            <a:ext cx="914400" cy="22328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ACBB31CC-8931-D47B-98D8-FEAB3F6B9254}"/>
              </a:ext>
            </a:extLst>
          </p:cNvPr>
          <p:cNvSpPr/>
          <p:nvPr/>
        </p:nvSpPr>
        <p:spPr>
          <a:xfrm>
            <a:off x="1494578" y="1844252"/>
            <a:ext cx="2672687" cy="9343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Соединитель: уступ 36">
            <a:extLst>
              <a:ext uri="{FF2B5EF4-FFF2-40B4-BE49-F238E27FC236}">
                <a16:creationId xmlns:a16="http://schemas.microsoft.com/office/drawing/2014/main" id="{94731FAB-BCC5-8628-D0C1-010AE5D4245B}"/>
              </a:ext>
            </a:extLst>
          </p:cNvPr>
          <p:cNvCxnSpPr>
            <a:cxnSpLocks/>
            <a:stCxn id="15" idx="0"/>
          </p:cNvCxnSpPr>
          <p:nvPr/>
        </p:nvCxnSpPr>
        <p:spPr>
          <a:xfrm rot="5400000" flipH="1" flipV="1">
            <a:off x="5462967" y="2218062"/>
            <a:ext cx="1097294" cy="1284028"/>
          </a:xfrm>
          <a:prstGeom prst="bentConnector2">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961EB6D-E632-F321-F744-D7B15C986641}"/>
              </a:ext>
            </a:extLst>
          </p:cNvPr>
          <p:cNvSpPr txBox="1"/>
          <p:nvPr/>
        </p:nvSpPr>
        <p:spPr>
          <a:xfrm>
            <a:off x="1908256" y="1430342"/>
            <a:ext cx="2316569" cy="369332"/>
          </a:xfrm>
          <a:prstGeom prst="rect">
            <a:avLst/>
          </a:prstGeom>
          <a:noFill/>
        </p:spPr>
        <p:txBody>
          <a:bodyPr wrap="square">
            <a:spAutoFit/>
          </a:bodyPr>
          <a:lstStyle/>
          <a:p>
            <a:r>
              <a:rPr lang="ru-RU" b="1" dirty="0" err="1"/>
              <a:t>External</a:t>
            </a:r>
            <a:r>
              <a:rPr lang="ru-RU" b="1" dirty="0"/>
              <a:t> Storage</a:t>
            </a:r>
          </a:p>
        </p:txBody>
      </p:sp>
      <p:sp>
        <p:nvSpPr>
          <p:cNvPr id="46" name="TextBox 45">
            <a:extLst>
              <a:ext uri="{FF2B5EF4-FFF2-40B4-BE49-F238E27FC236}">
                <a16:creationId xmlns:a16="http://schemas.microsoft.com/office/drawing/2014/main" id="{565581B5-2D42-28C7-A5A3-37205F18BE93}"/>
              </a:ext>
            </a:extLst>
          </p:cNvPr>
          <p:cNvSpPr txBox="1"/>
          <p:nvPr/>
        </p:nvSpPr>
        <p:spPr>
          <a:xfrm>
            <a:off x="6989677" y="1458467"/>
            <a:ext cx="2038507" cy="369332"/>
          </a:xfrm>
          <a:prstGeom prst="rect">
            <a:avLst/>
          </a:prstGeom>
          <a:noFill/>
        </p:spPr>
        <p:txBody>
          <a:bodyPr wrap="square">
            <a:spAutoFit/>
          </a:bodyPr>
          <a:lstStyle/>
          <a:p>
            <a:r>
              <a:rPr lang="ru-RU" b="1" dirty="0"/>
              <a:t>On-</a:t>
            </a:r>
            <a:r>
              <a:rPr lang="ru-RU" b="1" dirty="0" err="1"/>
              <a:t>Chain</a:t>
            </a:r>
            <a:r>
              <a:rPr lang="ru-RU" b="1" dirty="0"/>
              <a:t> Storage</a:t>
            </a:r>
          </a:p>
        </p:txBody>
      </p:sp>
      <p:sp>
        <p:nvSpPr>
          <p:cNvPr id="47" name="Стрелка: вправо 46">
            <a:extLst>
              <a:ext uri="{FF2B5EF4-FFF2-40B4-BE49-F238E27FC236}">
                <a16:creationId xmlns:a16="http://schemas.microsoft.com/office/drawing/2014/main" id="{FCE63DB4-CA20-21D4-C4C0-87606B377BFF}"/>
              </a:ext>
            </a:extLst>
          </p:cNvPr>
          <p:cNvSpPr/>
          <p:nvPr/>
        </p:nvSpPr>
        <p:spPr>
          <a:xfrm>
            <a:off x="2212872" y="3895908"/>
            <a:ext cx="797914" cy="19329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48" name="Стрелка: вправо 47">
            <a:extLst>
              <a:ext uri="{FF2B5EF4-FFF2-40B4-BE49-F238E27FC236}">
                <a16:creationId xmlns:a16="http://schemas.microsoft.com/office/drawing/2014/main" id="{CCB2A997-540D-9D8C-341B-5BEE4113AE08}"/>
              </a:ext>
            </a:extLst>
          </p:cNvPr>
          <p:cNvSpPr/>
          <p:nvPr/>
        </p:nvSpPr>
        <p:spPr>
          <a:xfrm>
            <a:off x="3980941" y="3890024"/>
            <a:ext cx="786411" cy="20506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64" name="Прямая со стрелкой 63">
            <a:extLst>
              <a:ext uri="{FF2B5EF4-FFF2-40B4-BE49-F238E27FC236}">
                <a16:creationId xmlns:a16="http://schemas.microsoft.com/office/drawing/2014/main" id="{6E7D3ACB-80C4-6985-AD34-AC956A5EEE5D}"/>
              </a:ext>
            </a:extLst>
          </p:cNvPr>
          <p:cNvCxnSpPr>
            <a:cxnSpLocks/>
          </p:cNvCxnSpPr>
          <p:nvPr/>
        </p:nvCxnSpPr>
        <p:spPr>
          <a:xfrm>
            <a:off x="5977164" y="3931798"/>
            <a:ext cx="64614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5" name="Соединитель: уступ 74">
            <a:extLst>
              <a:ext uri="{FF2B5EF4-FFF2-40B4-BE49-F238E27FC236}">
                <a16:creationId xmlns:a16="http://schemas.microsoft.com/office/drawing/2014/main" id="{628B702E-0728-4B1B-7DCB-16621A3BBC44}"/>
              </a:ext>
            </a:extLst>
          </p:cNvPr>
          <p:cNvCxnSpPr>
            <a:cxnSpLocks/>
            <a:endCxn id="25" idx="3"/>
          </p:cNvCxnSpPr>
          <p:nvPr/>
        </p:nvCxnSpPr>
        <p:spPr>
          <a:xfrm rot="16200000" flipV="1">
            <a:off x="4153605" y="2325090"/>
            <a:ext cx="1229656" cy="1202335"/>
          </a:xfrm>
          <a:prstGeom prst="bentConnector2">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0" name="Прямоугольник 79">
            <a:extLst>
              <a:ext uri="{FF2B5EF4-FFF2-40B4-BE49-F238E27FC236}">
                <a16:creationId xmlns:a16="http://schemas.microsoft.com/office/drawing/2014/main" id="{EAB5DD17-FE2A-7D61-4ACA-14333EDE1ED6}"/>
              </a:ext>
            </a:extLst>
          </p:cNvPr>
          <p:cNvSpPr/>
          <p:nvPr/>
        </p:nvSpPr>
        <p:spPr>
          <a:xfrm>
            <a:off x="6652521" y="1846065"/>
            <a:ext cx="2672687" cy="9343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2" name="Рисунок 81" descr="Подключенный со сплошной заливкой">
            <a:extLst>
              <a:ext uri="{FF2B5EF4-FFF2-40B4-BE49-F238E27FC236}">
                <a16:creationId xmlns:a16="http://schemas.microsoft.com/office/drawing/2014/main" id="{DDC62E9C-223D-AE4C-F554-6D11B30C5B3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5400000">
            <a:off x="8471451" y="1422226"/>
            <a:ext cx="914400" cy="914400"/>
          </a:xfrm>
          <a:prstGeom prst="rect">
            <a:avLst/>
          </a:prstGeom>
        </p:spPr>
      </p:pic>
      <p:pic>
        <p:nvPicPr>
          <p:cNvPr id="84" name="Рисунок 83" descr="Подключенный со сплошной заливкой">
            <a:extLst>
              <a:ext uri="{FF2B5EF4-FFF2-40B4-BE49-F238E27FC236}">
                <a16:creationId xmlns:a16="http://schemas.microsoft.com/office/drawing/2014/main" id="{5440BC10-E42F-ECCC-C8B1-2198A8D81E8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07747" y="965026"/>
            <a:ext cx="914400" cy="914400"/>
          </a:xfrm>
          <a:prstGeom prst="rect">
            <a:avLst/>
          </a:prstGeom>
        </p:spPr>
      </p:pic>
      <p:pic>
        <p:nvPicPr>
          <p:cNvPr id="118" name="Рисунок 117" descr="Монеты контур">
            <a:extLst>
              <a:ext uri="{FF2B5EF4-FFF2-40B4-BE49-F238E27FC236}">
                <a16:creationId xmlns:a16="http://schemas.microsoft.com/office/drawing/2014/main" id="{5D993D6C-0D5E-B2A3-265C-F373F42B424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012709" y="1516816"/>
            <a:ext cx="720471" cy="720471"/>
          </a:xfrm>
          <a:prstGeom prst="rect">
            <a:avLst/>
          </a:prstGeom>
        </p:spPr>
      </p:pic>
      <p:grpSp>
        <p:nvGrpSpPr>
          <p:cNvPr id="123" name="Группа 122">
            <a:extLst>
              <a:ext uri="{FF2B5EF4-FFF2-40B4-BE49-F238E27FC236}">
                <a16:creationId xmlns:a16="http://schemas.microsoft.com/office/drawing/2014/main" id="{3BC355F0-9B64-E097-2B6F-4EC0DC94B278}"/>
              </a:ext>
            </a:extLst>
          </p:cNvPr>
          <p:cNvGrpSpPr/>
          <p:nvPr/>
        </p:nvGrpSpPr>
        <p:grpSpPr>
          <a:xfrm rot="3153231">
            <a:off x="8296392" y="2510844"/>
            <a:ext cx="1315923" cy="1424413"/>
            <a:chOff x="7056838" y="3298906"/>
            <a:chExt cx="1315923" cy="1424413"/>
          </a:xfrm>
        </p:grpSpPr>
        <p:pic>
          <p:nvPicPr>
            <p:cNvPr id="124" name="Рисунок 123" descr="Подключенный со сплошной заливкой">
              <a:extLst>
                <a:ext uri="{FF2B5EF4-FFF2-40B4-BE49-F238E27FC236}">
                  <a16:creationId xmlns:a16="http://schemas.microsoft.com/office/drawing/2014/main" id="{114432E4-4502-489C-46A7-AA3E269DD27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56838" y="3298906"/>
              <a:ext cx="914400" cy="914400"/>
            </a:xfrm>
            <a:prstGeom prst="rect">
              <a:avLst/>
            </a:prstGeom>
          </p:spPr>
        </p:pic>
        <p:pic>
          <p:nvPicPr>
            <p:cNvPr id="125" name="Рисунок 124" descr="Подключенный со сплошной заливкой">
              <a:extLst>
                <a:ext uri="{FF2B5EF4-FFF2-40B4-BE49-F238E27FC236}">
                  <a16:creationId xmlns:a16="http://schemas.microsoft.com/office/drawing/2014/main" id="{412B370A-E47C-7E38-20BD-E38E53E9C16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6985454" flipV="1">
              <a:off x="7458361" y="3808919"/>
              <a:ext cx="914400" cy="914400"/>
            </a:xfrm>
            <a:prstGeom prst="rect">
              <a:avLst/>
            </a:prstGeom>
          </p:spPr>
        </p:pic>
      </p:grpSp>
      <p:sp>
        <p:nvSpPr>
          <p:cNvPr id="139" name="Заголовок 1">
            <a:extLst>
              <a:ext uri="{FF2B5EF4-FFF2-40B4-BE49-F238E27FC236}">
                <a16:creationId xmlns:a16="http://schemas.microsoft.com/office/drawing/2014/main" id="{5AAF1881-1F87-B68D-D9EE-DB6D2C27BC61}"/>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Top to Bottom</a:t>
            </a:r>
            <a:endParaRPr lang="ru-RU" dirty="0"/>
          </a:p>
        </p:txBody>
      </p:sp>
      <p:sp>
        <p:nvSpPr>
          <p:cNvPr id="141" name="TextBox 140">
            <a:extLst>
              <a:ext uri="{FF2B5EF4-FFF2-40B4-BE49-F238E27FC236}">
                <a16:creationId xmlns:a16="http://schemas.microsoft.com/office/drawing/2014/main" id="{64C9AF41-9BC2-2C8F-AF9F-0CF17DF3E7FA}"/>
              </a:ext>
            </a:extLst>
          </p:cNvPr>
          <p:cNvSpPr txBox="1"/>
          <p:nvPr/>
        </p:nvSpPr>
        <p:spPr>
          <a:xfrm>
            <a:off x="6384697" y="4329178"/>
            <a:ext cx="1775215" cy="369332"/>
          </a:xfrm>
          <a:prstGeom prst="rect">
            <a:avLst/>
          </a:prstGeom>
          <a:noFill/>
        </p:spPr>
        <p:txBody>
          <a:bodyPr wrap="square">
            <a:spAutoFit/>
          </a:bodyPr>
          <a:lstStyle/>
          <a:p>
            <a:r>
              <a:rPr lang="en-US" dirty="0"/>
              <a:t>Smart Contract</a:t>
            </a:r>
            <a:endParaRPr lang="ru-RU" dirty="0"/>
          </a:p>
        </p:txBody>
      </p:sp>
      <p:sp>
        <p:nvSpPr>
          <p:cNvPr id="149" name="TextBox 148">
            <a:extLst>
              <a:ext uri="{FF2B5EF4-FFF2-40B4-BE49-F238E27FC236}">
                <a16:creationId xmlns:a16="http://schemas.microsoft.com/office/drawing/2014/main" id="{FF714275-889B-768B-2C4C-0D12A84AE511}"/>
              </a:ext>
            </a:extLst>
          </p:cNvPr>
          <p:cNvSpPr txBox="1"/>
          <p:nvPr/>
        </p:nvSpPr>
        <p:spPr>
          <a:xfrm>
            <a:off x="348388" y="3066548"/>
            <a:ext cx="5436303" cy="369332"/>
          </a:xfrm>
          <a:prstGeom prst="rect">
            <a:avLst/>
          </a:prstGeom>
          <a:noFill/>
        </p:spPr>
        <p:txBody>
          <a:bodyPr wrap="square">
            <a:spAutoFit/>
          </a:bodyPr>
          <a:lstStyle/>
          <a:p>
            <a:r>
              <a:rPr lang="en-US" dirty="0"/>
              <a:t> </a:t>
            </a:r>
            <a:r>
              <a:rPr lang="ru-RU" dirty="0" err="1"/>
              <a:t>Creator</a:t>
            </a:r>
            <a:r>
              <a:rPr lang="en-US" dirty="0"/>
              <a:t> digitizes the raw data into a proper format</a:t>
            </a:r>
            <a:endParaRPr lang="ru-RU" dirty="0"/>
          </a:p>
        </p:txBody>
      </p:sp>
      <p:pic>
        <p:nvPicPr>
          <p:cNvPr id="6" name="Рисунок 5" descr="Подключенный со сплошной заливкой">
            <a:extLst>
              <a:ext uri="{FF2B5EF4-FFF2-40B4-BE49-F238E27FC236}">
                <a16:creationId xmlns:a16="http://schemas.microsoft.com/office/drawing/2014/main" id="{F1534E53-9387-1411-D4DD-2685AF03F5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9699093" flipV="1">
            <a:off x="8208871" y="3690205"/>
            <a:ext cx="914400" cy="914400"/>
          </a:xfrm>
          <a:prstGeom prst="rect">
            <a:avLst/>
          </a:prstGeom>
        </p:spPr>
      </p:pic>
      <p:cxnSp>
        <p:nvCxnSpPr>
          <p:cNvPr id="12" name="Прямая со стрелкой 11">
            <a:extLst>
              <a:ext uri="{FF2B5EF4-FFF2-40B4-BE49-F238E27FC236}">
                <a16:creationId xmlns:a16="http://schemas.microsoft.com/office/drawing/2014/main" id="{5061C514-51E9-30F7-996A-38066DED3C0D}"/>
              </a:ext>
            </a:extLst>
          </p:cNvPr>
          <p:cNvCxnSpPr>
            <a:cxnSpLocks/>
          </p:cNvCxnSpPr>
          <p:nvPr/>
        </p:nvCxnSpPr>
        <p:spPr>
          <a:xfrm>
            <a:off x="7734684" y="3943726"/>
            <a:ext cx="70078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028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628B7-856F-1A1B-1724-5ECE87137196}"/>
            </a:ext>
          </a:extLst>
        </p:cNvPr>
        <p:cNvGrpSpPr/>
        <p:nvPr/>
      </p:nvGrpSpPr>
      <p:grpSpPr>
        <a:xfrm>
          <a:off x="0" y="0"/>
          <a:ext cx="0" cy="0"/>
          <a:chOff x="0" y="0"/>
          <a:chExt cx="0" cy="0"/>
        </a:xfrm>
      </p:grpSpPr>
      <p:sp>
        <p:nvSpPr>
          <p:cNvPr id="112" name="Прямоугольник 111">
            <a:extLst>
              <a:ext uri="{FF2B5EF4-FFF2-40B4-BE49-F238E27FC236}">
                <a16:creationId xmlns:a16="http://schemas.microsoft.com/office/drawing/2014/main" id="{F583C9BE-0DBB-0691-3173-7CA146E273D7}"/>
              </a:ext>
            </a:extLst>
          </p:cNvPr>
          <p:cNvSpPr/>
          <p:nvPr/>
        </p:nvSpPr>
        <p:spPr>
          <a:xfrm rot="16200000">
            <a:off x="7782911" y="5002942"/>
            <a:ext cx="1369489" cy="1098422"/>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Объект 4" descr="Художник мужской контур">
            <a:extLst>
              <a:ext uri="{FF2B5EF4-FFF2-40B4-BE49-F238E27FC236}">
                <a16:creationId xmlns:a16="http://schemas.microsoft.com/office/drawing/2014/main" id="{937B0D60-3110-A62F-9354-9B8FCE50F7F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220682" y="3408723"/>
            <a:ext cx="914400" cy="914400"/>
          </a:xfrm>
        </p:spPr>
      </p:pic>
      <p:pic>
        <p:nvPicPr>
          <p:cNvPr id="7" name="Рисунок 6" descr="Диск контур">
            <a:extLst>
              <a:ext uri="{FF2B5EF4-FFF2-40B4-BE49-F238E27FC236}">
                <a16:creationId xmlns:a16="http://schemas.microsoft.com/office/drawing/2014/main" id="{79E6C57A-6AA1-646F-8AE9-B7FBF25B31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00544" y="1864208"/>
            <a:ext cx="914400" cy="914400"/>
          </a:xfrm>
          <a:prstGeom prst="rect">
            <a:avLst/>
          </a:prstGeom>
        </p:spPr>
      </p:pic>
      <p:pic>
        <p:nvPicPr>
          <p:cNvPr id="11" name="Рисунок 10" descr="Контракт со сплошной заливкой">
            <a:extLst>
              <a:ext uri="{FF2B5EF4-FFF2-40B4-BE49-F238E27FC236}">
                <a16:creationId xmlns:a16="http://schemas.microsoft.com/office/drawing/2014/main" id="{35DBDC2C-37C1-8C94-19DF-1D6F74073F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43469" y="3209281"/>
            <a:ext cx="1244693" cy="1244693"/>
          </a:xfrm>
          <a:prstGeom prst="rect">
            <a:avLst/>
          </a:prstGeom>
        </p:spPr>
      </p:pic>
      <p:pic>
        <p:nvPicPr>
          <p:cNvPr id="13" name="Рисунок 12" descr="Кот контур">
            <a:extLst>
              <a:ext uri="{FF2B5EF4-FFF2-40B4-BE49-F238E27FC236}">
                <a16:creationId xmlns:a16="http://schemas.microsoft.com/office/drawing/2014/main" id="{A50D73A5-FA51-FD66-03FE-AC2604DCCA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66541" y="3408723"/>
            <a:ext cx="914400" cy="914400"/>
          </a:xfrm>
          <a:prstGeom prst="rect">
            <a:avLst/>
          </a:prstGeom>
        </p:spPr>
      </p:pic>
      <p:pic>
        <p:nvPicPr>
          <p:cNvPr id="15" name="Рисунок 14" descr="Изображения со сплошной заливкой">
            <a:extLst>
              <a:ext uri="{FF2B5EF4-FFF2-40B4-BE49-F238E27FC236}">
                <a16:creationId xmlns:a16="http://schemas.microsoft.com/office/drawing/2014/main" id="{53B6312B-41A1-D4A6-03BD-063AD51A80F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12400" y="3408723"/>
            <a:ext cx="914400" cy="914400"/>
          </a:xfrm>
          <a:prstGeom prst="rect">
            <a:avLst/>
          </a:prstGeom>
        </p:spPr>
      </p:pic>
      <p:pic>
        <p:nvPicPr>
          <p:cNvPr id="17" name="Рисунок 16" descr="Диск со сплошной заливкой">
            <a:extLst>
              <a:ext uri="{FF2B5EF4-FFF2-40B4-BE49-F238E27FC236}">
                <a16:creationId xmlns:a16="http://schemas.microsoft.com/office/drawing/2014/main" id="{DDDF789A-780E-91D3-7A01-33E2BDD29CA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23308" y="1893012"/>
            <a:ext cx="914400" cy="914400"/>
          </a:xfrm>
          <a:prstGeom prst="rect">
            <a:avLst/>
          </a:prstGeom>
        </p:spPr>
      </p:pic>
      <p:pic>
        <p:nvPicPr>
          <p:cNvPr id="19" name="Рисунок 18" descr="Подключенный со сплошной заливкой">
            <a:extLst>
              <a:ext uri="{FF2B5EF4-FFF2-40B4-BE49-F238E27FC236}">
                <a16:creationId xmlns:a16="http://schemas.microsoft.com/office/drawing/2014/main" id="{6FD96068-D9A5-3D2E-111B-B513AEEF54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5473" y="1879517"/>
            <a:ext cx="914400" cy="914400"/>
          </a:xfrm>
          <a:prstGeom prst="rect">
            <a:avLst/>
          </a:prstGeom>
        </p:spPr>
      </p:pic>
      <p:sp>
        <p:nvSpPr>
          <p:cNvPr id="21" name="Стрелка: вправо 20">
            <a:extLst>
              <a:ext uri="{FF2B5EF4-FFF2-40B4-BE49-F238E27FC236}">
                <a16:creationId xmlns:a16="http://schemas.microsoft.com/office/drawing/2014/main" id="{60E39E92-ADC7-909D-92E0-FA91EDD89D2E}"/>
              </a:ext>
            </a:extLst>
          </p:cNvPr>
          <p:cNvSpPr/>
          <p:nvPr/>
        </p:nvSpPr>
        <p:spPr>
          <a:xfrm>
            <a:off x="7585088" y="2199787"/>
            <a:ext cx="914400" cy="22328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pic>
        <p:nvPicPr>
          <p:cNvPr id="23" name="Рисунок 22" descr="База данных со сплошной заливкой">
            <a:extLst>
              <a:ext uri="{FF2B5EF4-FFF2-40B4-BE49-F238E27FC236}">
                <a16:creationId xmlns:a16="http://schemas.microsoft.com/office/drawing/2014/main" id="{E33F49F9-3E02-5657-4A9D-B148FA9FF8B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494578" y="1825608"/>
            <a:ext cx="914400" cy="914400"/>
          </a:xfrm>
          <a:prstGeom prst="rect">
            <a:avLst/>
          </a:prstGeom>
        </p:spPr>
      </p:pic>
      <p:sp>
        <p:nvSpPr>
          <p:cNvPr id="24" name="Стрелка: вправо 23">
            <a:extLst>
              <a:ext uri="{FF2B5EF4-FFF2-40B4-BE49-F238E27FC236}">
                <a16:creationId xmlns:a16="http://schemas.microsoft.com/office/drawing/2014/main" id="{D3D04DA5-312F-C4E6-5AB5-F8E8B83CDAC9}"/>
              </a:ext>
            </a:extLst>
          </p:cNvPr>
          <p:cNvSpPr/>
          <p:nvPr/>
        </p:nvSpPr>
        <p:spPr>
          <a:xfrm rot="10800000">
            <a:off x="2286144" y="2238570"/>
            <a:ext cx="914400" cy="22328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3C703F60-8A7D-CA3C-6EA4-AF6D16C70EF4}"/>
              </a:ext>
            </a:extLst>
          </p:cNvPr>
          <p:cNvSpPr/>
          <p:nvPr/>
        </p:nvSpPr>
        <p:spPr>
          <a:xfrm>
            <a:off x="1494578" y="1844252"/>
            <a:ext cx="2672687" cy="9343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Соединитель: уступ 36">
            <a:extLst>
              <a:ext uri="{FF2B5EF4-FFF2-40B4-BE49-F238E27FC236}">
                <a16:creationId xmlns:a16="http://schemas.microsoft.com/office/drawing/2014/main" id="{B91B5DBB-3A75-16C8-1C71-B2DFC6E18B9B}"/>
              </a:ext>
            </a:extLst>
          </p:cNvPr>
          <p:cNvCxnSpPr>
            <a:cxnSpLocks/>
            <a:stCxn id="15" idx="0"/>
          </p:cNvCxnSpPr>
          <p:nvPr/>
        </p:nvCxnSpPr>
        <p:spPr>
          <a:xfrm rot="5400000" flipH="1" flipV="1">
            <a:off x="5462967" y="2218062"/>
            <a:ext cx="1097294" cy="1284028"/>
          </a:xfrm>
          <a:prstGeom prst="bentConnector2">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83721791-94A4-21EF-AD09-CA50712C6A00}"/>
              </a:ext>
            </a:extLst>
          </p:cNvPr>
          <p:cNvSpPr txBox="1"/>
          <p:nvPr/>
        </p:nvSpPr>
        <p:spPr>
          <a:xfrm>
            <a:off x="1908256" y="1430342"/>
            <a:ext cx="2316569" cy="369332"/>
          </a:xfrm>
          <a:prstGeom prst="rect">
            <a:avLst/>
          </a:prstGeom>
          <a:noFill/>
        </p:spPr>
        <p:txBody>
          <a:bodyPr wrap="square">
            <a:spAutoFit/>
          </a:bodyPr>
          <a:lstStyle/>
          <a:p>
            <a:r>
              <a:rPr lang="ru-RU" b="1" dirty="0" err="1"/>
              <a:t>External</a:t>
            </a:r>
            <a:r>
              <a:rPr lang="ru-RU" b="1" dirty="0"/>
              <a:t> Storage</a:t>
            </a:r>
          </a:p>
        </p:txBody>
      </p:sp>
      <p:sp>
        <p:nvSpPr>
          <p:cNvPr id="46" name="TextBox 45">
            <a:extLst>
              <a:ext uri="{FF2B5EF4-FFF2-40B4-BE49-F238E27FC236}">
                <a16:creationId xmlns:a16="http://schemas.microsoft.com/office/drawing/2014/main" id="{812A3351-0CA4-88CA-C1F4-185928799F2D}"/>
              </a:ext>
            </a:extLst>
          </p:cNvPr>
          <p:cNvSpPr txBox="1"/>
          <p:nvPr/>
        </p:nvSpPr>
        <p:spPr>
          <a:xfrm>
            <a:off x="6989677" y="1458467"/>
            <a:ext cx="2038507" cy="369332"/>
          </a:xfrm>
          <a:prstGeom prst="rect">
            <a:avLst/>
          </a:prstGeom>
          <a:noFill/>
        </p:spPr>
        <p:txBody>
          <a:bodyPr wrap="square">
            <a:spAutoFit/>
          </a:bodyPr>
          <a:lstStyle/>
          <a:p>
            <a:r>
              <a:rPr lang="ru-RU" b="1" dirty="0"/>
              <a:t>On-</a:t>
            </a:r>
            <a:r>
              <a:rPr lang="ru-RU" b="1" dirty="0" err="1"/>
              <a:t>Chain</a:t>
            </a:r>
            <a:r>
              <a:rPr lang="ru-RU" b="1" dirty="0"/>
              <a:t> Storage</a:t>
            </a:r>
          </a:p>
        </p:txBody>
      </p:sp>
      <p:sp>
        <p:nvSpPr>
          <p:cNvPr id="47" name="Стрелка: вправо 46">
            <a:extLst>
              <a:ext uri="{FF2B5EF4-FFF2-40B4-BE49-F238E27FC236}">
                <a16:creationId xmlns:a16="http://schemas.microsoft.com/office/drawing/2014/main" id="{9C7DFDE2-DD9C-E9FF-8D9A-543513F799BD}"/>
              </a:ext>
            </a:extLst>
          </p:cNvPr>
          <p:cNvSpPr/>
          <p:nvPr/>
        </p:nvSpPr>
        <p:spPr>
          <a:xfrm>
            <a:off x="2212872" y="3895908"/>
            <a:ext cx="797914" cy="19329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48" name="Стрелка: вправо 47">
            <a:extLst>
              <a:ext uri="{FF2B5EF4-FFF2-40B4-BE49-F238E27FC236}">
                <a16:creationId xmlns:a16="http://schemas.microsoft.com/office/drawing/2014/main" id="{287A44AE-F70B-B3B2-95B8-2FE6DA36CEC4}"/>
              </a:ext>
            </a:extLst>
          </p:cNvPr>
          <p:cNvSpPr/>
          <p:nvPr/>
        </p:nvSpPr>
        <p:spPr>
          <a:xfrm>
            <a:off x="3980941" y="3890024"/>
            <a:ext cx="786411" cy="20506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64" name="Прямая со стрелкой 63">
            <a:extLst>
              <a:ext uri="{FF2B5EF4-FFF2-40B4-BE49-F238E27FC236}">
                <a16:creationId xmlns:a16="http://schemas.microsoft.com/office/drawing/2014/main" id="{B760AA2A-E774-CB3B-4829-0C327BB7D6CE}"/>
              </a:ext>
            </a:extLst>
          </p:cNvPr>
          <p:cNvCxnSpPr>
            <a:cxnSpLocks/>
          </p:cNvCxnSpPr>
          <p:nvPr/>
        </p:nvCxnSpPr>
        <p:spPr>
          <a:xfrm>
            <a:off x="5977164" y="3931798"/>
            <a:ext cx="64614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5" name="Соединитель: уступ 74">
            <a:extLst>
              <a:ext uri="{FF2B5EF4-FFF2-40B4-BE49-F238E27FC236}">
                <a16:creationId xmlns:a16="http://schemas.microsoft.com/office/drawing/2014/main" id="{487E90AF-2D58-AD8F-A1F7-BD63DF9FB259}"/>
              </a:ext>
            </a:extLst>
          </p:cNvPr>
          <p:cNvCxnSpPr>
            <a:cxnSpLocks/>
            <a:endCxn id="25" idx="3"/>
          </p:cNvCxnSpPr>
          <p:nvPr/>
        </p:nvCxnSpPr>
        <p:spPr>
          <a:xfrm rot="16200000" flipV="1">
            <a:off x="4153605" y="2325090"/>
            <a:ext cx="1229656" cy="1202335"/>
          </a:xfrm>
          <a:prstGeom prst="bentConnector2">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0" name="Прямоугольник 79">
            <a:extLst>
              <a:ext uri="{FF2B5EF4-FFF2-40B4-BE49-F238E27FC236}">
                <a16:creationId xmlns:a16="http://schemas.microsoft.com/office/drawing/2014/main" id="{703F3A28-CB00-31D8-C04D-3551F2B4FBC0}"/>
              </a:ext>
            </a:extLst>
          </p:cNvPr>
          <p:cNvSpPr/>
          <p:nvPr/>
        </p:nvSpPr>
        <p:spPr>
          <a:xfrm>
            <a:off x="6652521" y="1846065"/>
            <a:ext cx="2672687" cy="9343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2" name="Рисунок 81" descr="Подключенный со сплошной заливкой">
            <a:extLst>
              <a:ext uri="{FF2B5EF4-FFF2-40B4-BE49-F238E27FC236}">
                <a16:creationId xmlns:a16="http://schemas.microsoft.com/office/drawing/2014/main" id="{B77A07C0-F98E-5E99-3F47-A13A001D5E1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5400000">
            <a:off x="8471451" y="1422226"/>
            <a:ext cx="914400" cy="914400"/>
          </a:xfrm>
          <a:prstGeom prst="rect">
            <a:avLst/>
          </a:prstGeom>
        </p:spPr>
      </p:pic>
      <p:pic>
        <p:nvPicPr>
          <p:cNvPr id="84" name="Рисунок 83" descr="Подключенный со сплошной заливкой">
            <a:extLst>
              <a:ext uri="{FF2B5EF4-FFF2-40B4-BE49-F238E27FC236}">
                <a16:creationId xmlns:a16="http://schemas.microsoft.com/office/drawing/2014/main" id="{57A2A3B1-9E77-0B45-9A89-06676AC408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07747" y="965026"/>
            <a:ext cx="914400" cy="914400"/>
          </a:xfrm>
          <a:prstGeom prst="rect">
            <a:avLst/>
          </a:prstGeom>
        </p:spPr>
      </p:pic>
      <p:pic>
        <p:nvPicPr>
          <p:cNvPr id="104" name="Рисунок 103" descr="Ромб со сплошной заливкой">
            <a:extLst>
              <a:ext uri="{FF2B5EF4-FFF2-40B4-BE49-F238E27FC236}">
                <a16:creationId xmlns:a16="http://schemas.microsoft.com/office/drawing/2014/main" id="{A5A880BB-EDCE-FAD5-27B1-85F26A2A01B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085920" y="5284181"/>
            <a:ext cx="743155" cy="743155"/>
          </a:xfrm>
          <a:prstGeom prst="rect">
            <a:avLst/>
          </a:prstGeom>
        </p:spPr>
      </p:pic>
      <p:pic>
        <p:nvPicPr>
          <p:cNvPr id="118" name="Рисунок 117" descr="Монеты контур">
            <a:extLst>
              <a:ext uri="{FF2B5EF4-FFF2-40B4-BE49-F238E27FC236}">
                <a16:creationId xmlns:a16="http://schemas.microsoft.com/office/drawing/2014/main" id="{17888850-ED6F-3BEE-9DBD-708E26A08D7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012709" y="1516816"/>
            <a:ext cx="720471" cy="720471"/>
          </a:xfrm>
          <a:prstGeom prst="rect">
            <a:avLst/>
          </a:prstGeom>
        </p:spPr>
      </p:pic>
      <p:grpSp>
        <p:nvGrpSpPr>
          <p:cNvPr id="123" name="Группа 122">
            <a:extLst>
              <a:ext uri="{FF2B5EF4-FFF2-40B4-BE49-F238E27FC236}">
                <a16:creationId xmlns:a16="http://schemas.microsoft.com/office/drawing/2014/main" id="{ABC3F471-35E1-3DA4-8493-47E92178EBC6}"/>
              </a:ext>
            </a:extLst>
          </p:cNvPr>
          <p:cNvGrpSpPr/>
          <p:nvPr/>
        </p:nvGrpSpPr>
        <p:grpSpPr>
          <a:xfrm rot="3153231">
            <a:off x="8296392" y="2510844"/>
            <a:ext cx="1315923" cy="1424413"/>
            <a:chOff x="7056838" y="3298906"/>
            <a:chExt cx="1315923" cy="1424413"/>
          </a:xfrm>
        </p:grpSpPr>
        <p:pic>
          <p:nvPicPr>
            <p:cNvPr id="124" name="Рисунок 123" descr="Подключенный со сплошной заливкой">
              <a:extLst>
                <a:ext uri="{FF2B5EF4-FFF2-40B4-BE49-F238E27FC236}">
                  <a16:creationId xmlns:a16="http://schemas.microsoft.com/office/drawing/2014/main" id="{8DD4F36A-0EBE-BCEC-E185-F6958D9211C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56838" y="3298906"/>
              <a:ext cx="914400" cy="914400"/>
            </a:xfrm>
            <a:prstGeom prst="rect">
              <a:avLst/>
            </a:prstGeom>
          </p:spPr>
        </p:pic>
        <p:pic>
          <p:nvPicPr>
            <p:cNvPr id="125" name="Рисунок 124" descr="Подключенный со сплошной заливкой">
              <a:extLst>
                <a:ext uri="{FF2B5EF4-FFF2-40B4-BE49-F238E27FC236}">
                  <a16:creationId xmlns:a16="http://schemas.microsoft.com/office/drawing/2014/main" id="{B82A7783-1375-CD5E-E3D3-6747421B058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6985454" flipV="1">
              <a:off x="7458361" y="3808919"/>
              <a:ext cx="914400" cy="914400"/>
            </a:xfrm>
            <a:prstGeom prst="rect">
              <a:avLst/>
            </a:prstGeom>
          </p:spPr>
        </p:pic>
      </p:grpSp>
      <p:pic>
        <p:nvPicPr>
          <p:cNvPr id="128" name="Рисунок 127" descr="Рукопожатие контур">
            <a:extLst>
              <a:ext uri="{FF2B5EF4-FFF2-40B4-BE49-F238E27FC236}">
                <a16:creationId xmlns:a16="http://schemas.microsoft.com/office/drawing/2014/main" id="{3299CE00-92C4-1B98-F6C0-38FF4A425E9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149608" y="5193723"/>
            <a:ext cx="914400" cy="914400"/>
          </a:xfrm>
          <a:prstGeom prst="rect">
            <a:avLst/>
          </a:prstGeom>
        </p:spPr>
      </p:pic>
      <p:cxnSp>
        <p:nvCxnSpPr>
          <p:cNvPr id="136" name="Прямая со стрелкой 135">
            <a:extLst>
              <a:ext uri="{FF2B5EF4-FFF2-40B4-BE49-F238E27FC236}">
                <a16:creationId xmlns:a16="http://schemas.microsoft.com/office/drawing/2014/main" id="{C4431B1A-DDC1-578A-E0DC-44AA86919CCE}"/>
              </a:ext>
            </a:extLst>
          </p:cNvPr>
          <p:cNvCxnSpPr>
            <a:cxnSpLocks/>
          </p:cNvCxnSpPr>
          <p:nvPr/>
        </p:nvCxnSpPr>
        <p:spPr>
          <a:xfrm>
            <a:off x="9146979" y="5679645"/>
            <a:ext cx="65910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8" name="Прямоугольник 137">
            <a:extLst>
              <a:ext uri="{FF2B5EF4-FFF2-40B4-BE49-F238E27FC236}">
                <a16:creationId xmlns:a16="http://schemas.microsoft.com/office/drawing/2014/main" id="{98E1D441-78E9-6FD9-4A91-B5DC4EA5A2AA}"/>
              </a:ext>
            </a:extLst>
          </p:cNvPr>
          <p:cNvSpPr/>
          <p:nvPr/>
        </p:nvSpPr>
        <p:spPr>
          <a:xfrm rot="16200000">
            <a:off x="9952286" y="5013756"/>
            <a:ext cx="1292849" cy="1098422"/>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Заголовок 1">
            <a:extLst>
              <a:ext uri="{FF2B5EF4-FFF2-40B4-BE49-F238E27FC236}">
                <a16:creationId xmlns:a16="http://schemas.microsoft.com/office/drawing/2014/main" id="{CAFFEB24-B97E-0046-AE2E-2C4218F16B8B}"/>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Top to Bottom</a:t>
            </a:r>
            <a:endParaRPr lang="ru-RU" dirty="0"/>
          </a:p>
        </p:txBody>
      </p:sp>
      <p:sp>
        <p:nvSpPr>
          <p:cNvPr id="141" name="TextBox 140">
            <a:extLst>
              <a:ext uri="{FF2B5EF4-FFF2-40B4-BE49-F238E27FC236}">
                <a16:creationId xmlns:a16="http://schemas.microsoft.com/office/drawing/2014/main" id="{DC0645EB-684A-CF1C-E361-E58FF1E2C664}"/>
              </a:ext>
            </a:extLst>
          </p:cNvPr>
          <p:cNvSpPr txBox="1"/>
          <p:nvPr/>
        </p:nvSpPr>
        <p:spPr>
          <a:xfrm>
            <a:off x="6384697" y="4329178"/>
            <a:ext cx="1775215" cy="369332"/>
          </a:xfrm>
          <a:prstGeom prst="rect">
            <a:avLst/>
          </a:prstGeom>
          <a:noFill/>
        </p:spPr>
        <p:txBody>
          <a:bodyPr wrap="square">
            <a:spAutoFit/>
          </a:bodyPr>
          <a:lstStyle/>
          <a:p>
            <a:r>
              <a:rPr lang="en-US" dirty="0"/>
              <a:t>Smart Contract</a:t>
            </a:r>
            <a:endParaRPr lang="ru-RU" dirty="0"/>
          </a:p>
        </p:txBody>
      </p:sp>
      <p:sp>
        <p:nvSpPr>
          <p:cNvPr id="143" name="TextBox 142">
            <a:extLst>
              <a:ext uri="{FF2B5EF4-FFF2-40B4-BE49-F238E27FC236}">
                <a16:creationId xmlns:a16="http://schemas.microsoft.com/office/drawing/2014/main" id="{B720B546-7F77-A22E-EEFB-07ABBE7822EB}"/>
              </a:ext>
            </a:extLst>
          </p:cNvPr>
          <p:cNvSpPr txBox="1"/>
          <p:nvPr/>
        </p:nvSpPr>
        <p:spPr>
          <a:xfrm>
            <a:off x="8195320" y="5886093"/>
            <a:ext cx="743155" cy="369332"/>
          </a:xfrm>
          <a:prstGeom prst="rect">
            <a:avLst/>
          </a:prstGeom>
          <a:noFill/>
        </p:spPr>
        <p:txBody>
          <a:bodyPr wrap="square">
            <a:spAutoFit/>
          </a:bodyPr>
          <a:lstStyle/>
          <a:p>
            <a:r>
              <a:rPr lang="en-US" dirty="0"/>
              <a:t>NFT</a:t>
            </a:r>
            <a:endParaRPr lang="ru-RU" dirty="0"/>
          </a:p>
        </p:txBody>
      </p:sp>
      <p:sp>
        <p:nvSpPr>
          <p:cNvPr id="149" name="TextBox 148">
            <a:extLst>
              <a:ext uri="{FF2B5EF4-FFF2-40B4-BE49-F238E27FC236}">
                <a16:creationId xmlns:a16="http://schemas.microsoft.com/office/drawing/2014/main" id="{B7EA5EA3-FC6E-0F66-5F06-5A393E07FE21}"/>
              </a:ext>
            </a:extLst>
          </p:cNvPr>
          <p:cNvSpPr txBox="1"/>
          <p:nvPr/>
        </p:nvSpPr>
        <p:spPr>
          <a:xfrm>
            <a:off x="348388" y="3066548"/>
            <a:ext cx="5436303" cy="369332"/>
          </a:xfrm>
          <a:prstGeom prst="rect">
            <a:avLst/>
          </a:prstGeom>
          <a:noFill/>
        </p:spPr>
        <p:txBody>
          <a:bodyPr wrap="square">
            <a:spAutoFit/>
          </a:bodyPr>
          <a:lstStyle/>
          <a:p>
            <a:r>
              <a:rPr lang="en-US" dirty="0"/>
              <a:t> </a:t>
            </a:r>
            <a:r>
              <a:rPr lang="ru-RU" dirty="0" err="1"/>
              <a:t>Creator</a:t>
            </a:r>
            <a:r>
              <a:rPr lang="en-US" dirty="0"/>
              <a:t> digitizes the raw data into a proper format</a:t>
            </a:r>
            <a:endParaRPr lang="ru-RU" dirty="0"/>
          </a:p>
        </p:txBody>
      </p:sp>
      <p:sp>
        <p:nvSpPr>
          <p:cNvPr id="153" name="TextBox 152">
            <a:extLst>
              <a:ext uri="{FF2B5EF4-FFF2-40B4-BE49-F238E27FC236}">
                <a16:creationId xmlns:a16="http://schemas.microsoft.com/office/drawing/2014/main" id="{48186D49-7EA9-FCA8-C8C8-E0F8F6A62003}"/>
              </a:ext>
            </a:extLst>
          </p:cNvPr>
          <p:cNvSpPr txBox="1"/>
          <p:nvPr/>
        </p:nvSpPr>
        <p:spPr>
          <a:xfrm>
            <a:off x="7602179" y="6303318"/>
            <a:ext cx="4164421" cy="369332"/>
          </a:xfrm>
          <a:prstGeom prst="rect">
            <a:avLst/>
          </a:prstGeom>
          <a:noFill/>
        </p:spPr>
        <p:txBody>
          <a:bodyPr wrap="square">
            <a:spAutoFit/>
          </a:bodyPr>
          <a:lstStyle/>
          <a:p>
            <a:r>
              <a:rPr lang="ru-RU" dirty="0"/>
              <a:t>The </a:t>
            </a:r>
            <a:r>
              <a:rPr lang="ru-RU" dirty="0" err="1"/>
              <a:t>minting</a:t>
            </a:r>
            <a:r>
              <a:rPr lang="ru-RU" dirty="0"/>
              <a:t> </a:t>
            </a:r>
            <a:r>
              <a:rPr lang="ru-RU" dirty="0" err="1"/>
              <a:t>and</a:t>
            </a:r>
            <a:r>
              <a:rPr lang="ru-RU" dirty="0"/>
              <a:t> </a:t>
            </a:r>
            <a:r>
              <a:rPr lang="ru-RU" dirty="0" err="1"/>
              <a:t>trading</a:t>
            </a:r>
            <a:r>
              <a:rPr lang="ru-RU" dirty="0"/>
              <a:t> </a:t>
            </a:r>
            <a:r>
              <a:rPr lang="ru-RU" dirty="0" err="1"/>
              <a:t>process</a:t>
            </a:r>
            <a:r>
              <a:rPr lang="ru-RU" dirty="0"/>
              <a:t> </a:t>
            </a:r>
            <a:r>
              <a:rPr lang="ru-RU" dirty="0" err="1"/>
              <a:t>begins</a:t>
            </a:r>
            <a:endParaRPr lang="ru-RU" dirty="0"/>
          </a:p>
        </p:txBody>
      </p:sp>
      <p:sp>
        <p:nvSpPr>
          <p:cNvPr id="2" name="TextBox 1">
            <a:extLst>
              <a:ext uri="{FF2B5EF4-FFF2-40B4-BE49-F238E27FC236}">
                <a16:creationId xmlns:a16="http://schemas.microsoft.com/office/drawing/2014/main" id="{5586A53F-50ED-D3E2-266B-99A39279DB28}"/>
              </a:ext>
            </a:extLst>
          </p:cNvPr>
          <p:cNvSpPr txBox="1"/>
          <p:nvPr/>
        </p:nvSpPr>
        <p:spPr>
          <a:xfrm>
            <a:off x="7939547" y="5111616"/>
            <a:ext cx="977415" cy="369332"/>
          </a:xfrm>
          <a:prstGeom prst="rect">
            <a:avLst/>
          </a:prstGeom>
          <a:noFill/>
        </p:spPr>
        <p:txBody>
          <a:bodyPr wrap="square">
            <a:spAutoFit/>
          </a:bodyPr>
          <a:lstStyle/>
          <a:p>
            <a:r>
              <a:rPr lang="en-US" dirty="0"/>
              <a:t>ID ***</a:t>
            </a:r>
            <a:endParaRPr lang="ru-RU" dirty="0"/>
          </a:p>
        </p:txBody>
      </p:sp>
      <p:pic>
        <p:nvPicPr>
          <p:cNvPr id="6" name="Рисунок 5" descr="Подключенный со сплошной заливкой">
            <a:extLst>
              <a:ext uri="{FF2B5EF4-FFF2-40B4-BE49-F238E27FC236}">
                <a16:creationId xmlns:a16="http://schemas.microsoft.com/office/drawing/2014/main" id="{ABA384E6-2FBF-2943-3EB3-9179525B648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9699093" flipV="1">
            <a:off x="8208871" y="3690205"/>
            <a:ext cx="914400" cy="914400"/>
          </a:xfrm>
          <a:prstGeom prst="rect">
            <a:avLst/>
          </a:prstGeom>
        </p:spPr>
      </p:pic>
      <p:cxnSp>
        <p:nvCxnSpPr>
          <p:cNvPr id="12" name="Прямая со стрелкой 11">
            <a:extLst>
              <a:ext uri="{FF2B5EF4-FFF2-40B4-BE49-F238E27FC236}">
                <a16:creationId xmlns:a16="http://schemas.microsoft.com/office/drawing/2014/main" id="{97614C22-3E26-7C69-FF7F-A57F0FE301AE}"/>
              </a:ext>
            </a:extLst>
          </p:cNvPr>
          <p:cNvCxnSpPr>
            <a:cxnSpLocks/>
          </p:cNvCxnSpPr>
          <p:nvPr/>
        </p:nvCxnSpPr>
        <p:spPr>
          <a:xfrm>
            <a:off x="7734684" y="3943726"/>
            <a:ext cx="70078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4" name="Рисунок 13" descr="Подключенный со сплошной заливкой">
            <a:extLst>
              <a:ext uri="{FF2B5EF4-FFF2-40B4-BE49-F238E27FC236}">
                <a16:creationId xmlns:a16="http://schemas.microsoft.com/office/drawing/2014/main" id="{7F89CAF4-77AA-886C-1ADA-8D4738DA05F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6777515" flipV="1">
            <a:off x="8224970" y="4282461"/>
            <a:ext cx="914400" cy="914400"/>
          </a:xfrm>
          <a:prstGeom prst="rect">
            <a:avLst/>
          </a:prstGeom>
        </p:spPr>
      </p:pic>
      <p:pic>
        <p:nvPicPr>
          <p:cNvPr id="26" name="Рисунок 25" descr="Подключенный со сплошной заливкой">
            <a:extLst>
              <a:ext uri="{FF2B5EF4-FFF2-40B4-BE49-F238E27FC236}">
                <a16:creationId xmlns:a16="http://schemas.microsoft.com/office/drawing/2014/main" id="{89042EC2-C1DF-3FBA-37A3-733D8E69762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3308721" flipV="1">
            <a:off x="8692174" y="4606218"/>
            <a:ext cx="914400" cy="914400"/>
          </a:xfrm>
          <a:prstGeom prst="rect">
            <a:avLst/>
          </a:prstGeom>
        </p:spPr>
      </p:pic>
      <p:pic>
        <p:nvPicPr>
          <p:cNvPr id="27" name="Рисунок 26" descr="Подключенный со сплошной заливкой">
            <a:extLst>
              <a:ext uri="{FF2B5EF4-FFF2-40B4-BE49-F238E27FC236}">
                <a16:creationId xmlns:a16="http://schemas.microsoft.com/office/drawing/2014/main" id="{4CB180AC-3BFC-8A1E-23A1-0E45FF9D3CC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3308721" flipV="1">
            <a:off x="9342440" y="4671191"/>
            <a:ext cx="914400" cy="914400"/>
          </a:xfrm>
          <a:prstGeom prst="rect">
            <a:avLst/>
          </a:prstGeom>
        </p:spPr>
      </p:pic>
      <p:pic>
        <p:nvPicPr>
          <p:cNvPr id="28" name="Рисунок 27" descr="Подключенный со сплошной заливкой">
            <a:extLst>
              <a:ext uri="{FF2B5EF4-FFF2-40B4-BE49-F238E27FC236}">
                <a16:creationId xmlns:a16="http://schemas.microsoft.com/office/drawing/2014/main" id="{3523F261-0028-65A5-847A-B1B4D211A12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043967" flipV="1">
            <a:off x="9947013" y="4527453"/>
            <a:ext cx="914400" cy="914400"/>
          </a:xfrm>
          <a:prstGeom prst="rect">
            <a:avLst/>
          </a:prstGeom>
        </p:spPr>
      </p:pic>
      <p:cxnSp>
        <p:nvCxnSpPr>
          <p:cNvPr id="30" name="Соединитель: уступ 29">
            <a:extLst>
              <a:ext uri="{FF2B5EF4-FFF2-40B4-BE49-F238E27FC236}">
                <a16:creationId xmlns:a16="http://schemas.microsoft.com/office/drawing/2014/main" id="{A8C9DBE9-B23F-A68E-52F9-BEE1E2223AB0}"/>
              </a:ext>
            </a:extLst>
          </p:cNvPr>
          <p:cNvCxnSpPr>
            <a:cxnSpLocks/>
            <a:endCxn id="112" idx="0"/>
          </p:cNvCxnSpPr>
          <p:nvPr/>
        </p:nvCxnSpPr>
        <p:spPr>
          <a:xfrm rot="16200000" flipH="1">
            <a:off x="7171775" y="4805483"/>
            <a:ext cx="859100" cy="634240"/>
          </a:xfrm>
          <a:prstGeom prst="bentConnector2">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304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0A1AC-5BBF-217E-8666-9EF17A988EBB}"/>
            </a:ext>
          </a:extLst>
        </p:cNvPr>
        <p:cNvGrpSpPr/>
        <p:nvPr/>
      </p:nvGrpSpPr>
      <p:grpSpPr>
        <a:xfrm>
          <a:off x="0" y="0"/>
          <a:ext cx="0" cy="0"/>
          <a:chOff x="0" y="0"/>
          <a:chExt cx="0" cy="0"/>
        </a:xfrm>
      </p:grpSpPr>
      <p:pic>
        <p:nvPicPr>
          <p:cNvPr id="21" name="Объект 20" descr="Контрольный список со сплошной заливкой">
            <a:extLst>
              <a:ext uri="{FF2B5EF4-FFF2-40B4-BE49-F238E27FC236}">
                <a16:creationId xmlns:a16="http://schemas.microsoft.com/office/drawing/2014/main" id="{9681710E-14C7-128A-0796-EC49B76CFD0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689498" y="1853815"/>
            <a:ext cx="914400" cy="914400"/>
          </a:xfrm>
        </p:spPr>
      </p:pic>
      <p:grpSp>
        <p:nvGrpSpPr>
          <p:cNvPr id="3" name="Группа 2">
            <a:extLst>
              <a:ext uri="{FF2B5EF4-FFF2-40B4-BE49-F238E27FC236}">
                <a16:creationId xmlns:a16="http://schemas.microsoft.com/office/drawing/2014/main" id="{E2BB4D40-851A-F5EA-A882-5685835BAC00}"/>
              </a:ext>
            </a:extLst>
          </p:cNvPr>
          <p:cNvGrpSpPr/>
          <p:nvPr/>
        </p:nvGrpSpPr>
        <p:grpSpPr>
          <a:xfrm>
            <a:off x="743765" y="1780289"/>
            <a:ext cx="914400" cy="1141359"/>
            <a:chOff x="9889605" y="3011122"/>
            <a:chExt cx="914400" cy="1141359"/>
          </a:xfrm>
        </p:grpSpPr>
        <p:pic>
          <p:nvPicPr>
            <p:cNvPr id="18" name="Объект 4" descr="Художник мужской контур">
              <a:extLst>
                <a:ext uri="{FF2B5EF4-FFF2-40B4-BE49-F238E27FC236}">
                  <a16:creationId xmlns:a16="http://schemas.microsoft.com/office/drawing/2014/main" id="{58A264CD-3444-DC33-B659-CF99B1A398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89605" y="3011122"/>
              <a:ext cx="914400" cy="914400"/>
            </a:xfrm>
            <a:prstGeom prst="rect">
              <a:avLst/>
            </a:prstGeom>
          </p:spPr>
        </p:pic>
        <p:sp>
          <p:nvSpPr>
            <p:cNvPr id="104" name="TextBox 103">
              <a:extLst>
                <a:ext uri="{FF2B5EF4-FFF2-40B4-BE49-F238E27FC236}">
                  <a16:creationId xmlns:a16="http://schemas.microsoft.com/office/drawing/2014/main" id="{1429ED8C-548C-5B3C-AE4D-4DCF35C2120D}"/>
                </a:ext>
              </a:extLst>
            </p:cNvPr>
            <p:cNvSpPr txBox="1"/>
            <p:nvPr/>
          </p:nvSpPr>
          <p:spPr>
            <a:xfrm>
              <a:off x="9914269" y="3783149"/>
              <a:ext cx="880432" cy="369332"/>
            </a:xfrm>
            <a:prstGeom prst="rect">
              <a:avLst/>
            </a:prstGeom>
            <a:noFill/>
          </p:spPr>
          <p:txBody>
            <a:bodyPr wrap="square">
              <a:spAutoFit/>
            </a:bodyPr>
            <a:lstStyle/>
            <a:p>
              <a:r>
                <a:rPr lang="ru-RU" dirty="0" err="1"/>
                <a:t>Creator</a:t>
              </a:r>
              <a:endParaRPr lang="ru-RU" dirty="0"/>
            </a:p>
          </p:txBody>
        </p:sp>
      </p:grpSp>
      <p:sp>
        <p:nvSpPr>
          <p:cNvPr id="107" name="Заголовок 1">
            <a:extLst>
              <a:ext uri="{FF2B5EF4-FFF2-40B4-BE49-F238E27FC236}">
                <a16:creationId xmlns:a16="http://schemas.microsoft.com/office/drawing/2014/main" id="{5F13E1BE-2957-672A-E7C7-D7961DD76E4C}"/>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Bottom to Top</a:t>
            </a:r>
            <a:endParaRPr lang="ru-RU" dirty="0"/>
          </a:p>
        </p:txBody>
      </p:sp>
      <p:sp>
        <p:nvSpPr>
          <p:cNvPr id="33" name="TextBox 32">
            <a:extLst>
              <a:ext uri="{FF2B5EF4-FFF2-40B4-BE49-F238E27FC236}">
                <a16:creationId xmlns:a16="http://schemas.microsoft.com/office/drawing/2014/main" id="{3618D999-18A2-D86B-31B9-3FA43E7D7019}"/>
              </a:ext>
            </a:extLst>
          </p:cNvPr>
          <p:cNvSpPr txBox="1"/>
          <p:nvPr/>
        </p:nvSpPr>
        <p:spPr>
          <a:xfrm>
            <a:off x="1688629" y="2305322"/>
            <a:ext cx="2196887" cy="369332"/>
          </a:xfrm>
          <a:prstGeom prst="rect">
            <a:avLst/>
          </a:prstGeom>
          <a:noFill/>
        </p:spPr>
        <p:txBody>
          <a:bodyPr wrap="square">
            <a:spAutoFit/>
          </a:bodyPr>
          <a:lstStyle/>
          <a:p>
            <a:r>
              <a:rPr lang="ru-RU" b="1" dirty="0" err="1"/>
              <a:t>Template</a:t>
            </a:r>
            <a:r>
              <a:rPr lang="ru-RU" b="1" dirty="0"/>
              <a:t> </a:t>
            </a:r>
            <a:r>
              <a:rPr lang="ru-RU" b="1" dirty="0" err="1"/>
              <a:t>Creation</a:t>
            </a:r>
            <a:endParaRPr lang="ru-RU" b="1" dirty="0"/>
          </a:p>
        </p:txBody>
      </p:sp>
      <p:pic>
        <p:nvPicPr>
          <p:cNvPr id="113" name="Рисунок 112" descr="Фрагменты головоломки контур">
            <a:extLst>
              <a:ext uri="{FF2B5EF4-FFF2-40B4-BE49-F238E27FC236}">
                <a16:creationId xmlns:a16="http://schemas.microsoft.com/office/drawing/2014/main" id="{11A6615F-8D9D-1013-5E70-20141BBAC6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2135119" y="1453637"/>
            <a:ext cx="842971" cy="842971"/>
          </a:xfrm>
          <a:prstGeom prst="rect">
            <a:avLst/>
          </a:prstGeom>
        </p:spPr>
      </p:pic>
      <p:cxnSp>
        <p:nvCxnSpPr>
          <p:cNvPr id="8" name="Прямая со стрелкой 7">
            <a:extLst>
              <a:ext uri="{FF2B5EF4-FFF2-40B4-BE49-F238E27FC236}">
                <a16:creationId xmlns:a16="http://schemas.microsoft.com/office/drawing/2014/main" id="{5DC0B3E3-771D-BB59-BCFB-9A3E36ED74BD}"/>
              </a:ext>
            </a:extLst>
          </p:cNvPr>
          <p:cNvCxnSpPr>
            <a:cxnSpLocks/>
          </p:cNvCxnSpPr>
          <p:nvPr/>
        </p:nvCxnSpPr>
        <p:spPr>
          <a:xfrm>
            <a:off x="1753352" y="2296608"/>
            <a:ext cx="1936146" cy="871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5333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A8C52-83FD-ED48-2706-4DED7957A0A5}"/>
            </a:ext>
          </a:extLst>
        </p:cNvPr>
        <p:cNvGrpSpPr/>
        <p:nvPr/>
      </p:nvGrpSpPr>
      <p:grpSpPr>
        <a:xfrm>
          <a:off x="0" y="0"/>
          <a:ext cx="0" cy="0"/>
          <a:chOff x="0" y="0"/>
          <a:chExt cx="0" cy="0"/>
        </a:xfrm>
      </p:grpSpPr>
      <p:pic>
        <p:nvPicPr>
          <p:cNvPr id="21" name="Объект 20" descr="Контрольный список со сплошной заливкой">
            <a:extLst>
              <a:ext uri="{FF2B5EF4-FFF2-40B4-BE49-F238E27FC236}">
                <a16:creationId xmlns:a16="http://schemas.microsoft.com/office/drawing/2014/main" id="{DFFCED7F-F8BE-E4E9-2C47-E784B3A95E7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689498" y="1853815"/>
            <a:ext cx="914400" cy="914400"/>
          </a:xfrm>
        </p:spPr>
      </p:pic>
      <p:grpSp>
        <p:nvGrpSpPr>
          <p:cNvPr id="15" name="Группа 14">
            <a:extLst>
              <a:ext uri="{FF2B5EF4-FFF2-40B4-BE49-F238E27FC236}">
                <a16:creationId xmlns:a16="http://schemas.microsoft.com/office/drawing/2014/main" id="{2F61F9C2-3662-D362-2614-FE2ED6AABE9B}"/>
              </a:ext>
            </a:extLst>
          </p:cNvPr>
          <p:cNvGrpSpPr/>
          <p:nvPr/>
        </p:nvGrpSpPr>
        <p:grpSpPr>
          <a:xfrm>
            <a:off x="5038722" y="1451796"/>
            <a:ext cx="1730487" cy="1546770"/>
            <a:chOff x="4553345" y="3214809"/>
            <a:chExt cx="1730487" cy="1546770"/>
          </a:xfrm>
        </p:grpSpPr>
        <p:pic>
          <p:nvPicPr>
            <p:cNvPr id="14" name="Рисунок 13" descr="Контракт со сплошной заливкой">
              <a:extLst>
                <a:ext uri="{FF2B5EF4-FFF2-40B4-BE49-F238E27FC236}">
                  <a16:creationId xmlns:a16="http://schemas.microsoft.com/office/drawing/2014/main" id="{35755523-CAF2-7107-B630-B5A3F86E61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73278" y="3516886"/>
              <a:ext cx="1244693" cy="1244693"/>
            </a:xfrm>
            <a:prstGeom prst="rect">
              <a:avLst/>
            </a:prstGeom>
          </p:spPr>
        </p:pic>
        <p:sp>
          <p:nvSpPr>
            <p:cNvPr id="16" name="TextBox 15">
              <a:extLst>
                <a:ext uri="{FF2B5EF4-FFF2-40B4-BE49-F238E27FC236}">
                  <a16:creationId xmlns:a16="http://schemas.microsoft.com/office/drawing/2014/main" id="{92F16783-5909-4179-C8A2-B2C3A200B697}"/>
                </a:ext>
              </a:extLst>
            </p:cNvPr>
            <p:cNvSpPr txBox="1"/>
            <p:nvPr/>
          </p:nvSpPr>
          <p:spPr>
            <a:xfrm>
              <a:off x="4553345" y="3214809"/>
              <a:ext cx="1730487" cy="369332"/>
            </a:xfrm>
            <a:prstGeom prst="rect">
              <a:avLst/>
            </a:prstGeom>
            <a:noFill/>
          </p:spPr>
          <p:txBody>
            <a:bodyPr wrap="square">
              <a:spAutoFit/>
            </a:bodyPr>
            <a:lstStyle/>
            <a:p>
              <a:r>
                <a:rPr lang="en-US" dirty="0"/>
                <a:t>Smart Contract</a:t>
              </a:r>
              <a:endParaRPr lang="ru-RU" dirty="0"/>
            </a:p>
          </p:txBody>
        </p:sp>
      </p:grpSp>
      <p:grpSp>
        <p:nvGrpSpPr>
          <p:cNvPr id="3" name="Группа 2">
            <a:extLst>
              <a:ext uri="{FF2B5EF4-FFF2-40B4-BE49-F238E27FC236}">
                <a16:creationId xmlns:a16="http://schemas.microsoft.com/office/drawing/2014/main" id="{E01E8051-C5EA-97FE-D616-90E1806EEE9F}"/>
              </a:ext>
            </a:extLst>
          </p:cNvPr>
          <p:cNvGrpSpPr/>
          <p:nvPr/>
        </p:nvGrpSpPr>
        <p:grpSpPr>
          <a:xfrm>
            <a:off x="743765" y="1780289"/>
            <a:ext cx="914400" cy="1141359"/>
            <a:chOff x="9889605" y="3011122"/>
            <a:chExt cx="914400" cy="1141359"/>
          </a:xfrm>
        </p:grpSpPr>
        <p:pic>
          <p:nvPicPr>
            <p:cNvPr id="18" name="Объект 4" descr="Художник мужской контур">
              <a:extLst>
                <a:ext uri="{FF2B5EF4-FFF2-40B4-BE49-F238E27FC236}">
                  <a16:creationId xmlns:a16="http://schemas.microsoft.com/office/drawing/2014/main" id="{76123FEA-1C54-0C9E-9A0E-898439BC95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89605" y="3011122"/>
              <a:ext cx="914400" cy="914400"/>
            </a:xfrm>
            <a:prstGeom prst="rect">
              <a:avLst/>
            </a:prstGeom>
          </p:spPr>
        </p:pic>
        <p:sp>
          <p:nvSpPr>
            <p:cNvPr id="104" name="TextBox 103">
              <a:extLst>
                <a:ext uri="{FF2B5EF4-FFF2-40B4-BE49-F238E27FC236}">
                  <a16:creationId xmlns:a16="http://schemas.microsoft.com/office/drawing/2014/main" id="{2CE4382C-9734-92D8-9129-E78916C30BEA}"/>
                </a:ext>
              </a:extLst>
            </p:cNvPr>
            <p:cNvSpPr txBox="1"/>
            <p:nvPr/>
          </p:nvSpPr>
          <p:spPr>
            <a:xfrm>
              <a:off x="9914269" y="3783149"/>
              <a:ext cx="880432" cy="369332"/>
            </a:xfrm>
            <a:prstGeom prst="rect">
              <a:avLst/>
            </a:prstGeom>
            <a:noFill/>
          </p:spPr>
          <p:txBody>
            <a:bodyPr wrap="square">
              <a:spAutoFit/>
            </a:bodyPr>
            <a:lstStyle/>
            <a:p>
              <a:r>
                <a:rPr lang="ru-RU" dirty="0" err="1"/>
                <a:t>Creator</a:t>
              </a:r>
              <a:endParaRPr lang="ru-RU" dirty="0"/>
            </a:p>
          </p:txBody>
        </p:sp>
      </p:grpSp>
      <p:sp>
        <p:nvSpPr>
          <p:cNvPr id="107" name="Заголовок 1">
            <a:extLst>
              <a:ext uri="{FF2B5EF4-FFF2-40B4-BE49-F238E27FC236}">
                <a16:creationId xmlns:a16="http://schemas.microsoft.com/office/drawing/2014/main" id="{8A978EEC-B868-5599-4A46-027B67672DD1}"/>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Bottom to Top</a:t>
            </a:r>
            <a:endParaRPr lang="ru-RU" dirty="0"/>
          </a:p>
        </p:txBody>
      </p:sp>
      <p:sp>
        <p:nvSpPr>
          <p:cNvPr id="33" name="TextBox 32">
            <a:extLst>
              <a:ext uri="{FF2B5EF4-FFF2-40B4-BE49-F238E27FC236}">
                <a16:creationId xmlns:a16="http://schemas.microsoft.com/office/drawing/2014/main" id="{4DF3F3D5-3BD5-1458-B2C3-FE69FF928816}"/>
              </a:ext>
            </a:extLst>
          </p:cNvPr>
          <p:cNvSpPr txBox="1"/>
          <p:nvPr/>
        </p:nvSpPr>
        <p:spPr>
          <a:xfrm>
            <a:off x="1688629" y="2305322"/>
            <a:ext cx="2196887" cy="369332"/>
          </a:xfrm>
          <a:prstGeom prst="rect">
            <a:avLst/>
          </a:prstGeom>
          <a:noFill/>
        </p:spPr>
        <p:txBody>
          <a:bodyPr wrap="square">
            <a:spAutoFit/>
          </a:bodyPr>
          <a:lstStyle/>
          <a:p>
            <a:r>
              <a:rPr lang="ru-RU" b="1" dirty="0" err="1"/>
              <a:t>Template</a:t>
            </a:r>
            <a:r>
              <a:rPr lang="ru-RU" b="1" dirty="0"/>
              <a:t> </a:t>
            </a:r>
            <a:r>
              <a:rPr lang="ru-RU" b="1" dirty="0" err="1"/>
              <a:t>Creation</a:t>
            </a:r>
            <a:endParaRPr lang="ru-RU" b="1" dirty="0"/>
          </a:p>
        </p:txBody>
      </p:sp>
      <p:pic>
        <p:nvPicPr>
          <p:cNvPr id="113" name="Рисунок 112" descr="Фрагменты головоломки контур">
            <a:extLst>
              <a:ext uri="{FF2B5EF4-FFF2-40B4-BE49-F238E27FC236}">
                <a16:creationId xmlns:a16="http://schemas.microsoft.com/office/drawing/2014/main" id="{F66FF6A1-B4AA-15BB-B90E-A8DCEBC0CCE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6200000">
            <a:off x="2135119" y="1453637"/>
            <a:ext cx="842971" cy="842971"/>
          </a:xfrm>
          <a:prstGeom prst="rect">
            <a:avLst/>
          </a:prstGeom>
        </p:spPr>
      </p:pic>
      <p:cxnSp>
        <p:nvCxnSpPr>
          <p:cNvPr id="8" name="Прямая со стрелкой 7">
            <a:extLst>
              <a:ext uri="{FF2B5EF4-FFF2-40B4-BE49-F238E27FC236}">
                <a16:creationId xmlns:a16="http://schemas.microsoft.com/office/drawing/2014/main" id="{5911C38C-9E3D-6279-DE5D-300CE539CFFF}"/>
              </a:ext>
            </a:extLst>
          </p:cNvPr>
          <p:cNvCxnSpPr>
            <a:cxnSpLocks/>
          </p:cNvCxnSpPr>
          <p:nvPr/>
        </p:nvCxnSpPr>
        <p:spPr>
          <a:xfrm>
            <a:off x="1753352" y="2296608"/>
            <a:ext cx="1936146" cy="871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0" name="Прямая со стрелкой 29">
            <a:extLst>
              <a:ext uri="{FF2B5EF4-FFF2-40B4-BE49-F238E27FC236}">
                <a16:creationId xmlns:a16="http://schemas.microsoft.com/office/drawing/2014/main" id="{FB72D9D4-65F1-794E-B026-9006A14DEE9F}"/>
              </a:ext>
            </a:extLst>
          </p:cNvPr>
          <p:cNvCxnSpPr>
            <a:cxnSpLocks/>
          </p:cNvCxnSpPr>
          <p:nvPr/>
        </p:nvCxnSpPr>
        <p:spPr>
          <a:xfrm flipV="1">
            <a:off x="4545419" y="2296608"/>
            <a:ext cx="846504" cy="871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11" name="Группа 10">
            <a:extLst>
              <a:ext uri="{FF2B5EF4-FFF2-40B4-BE49-F238E27FC236}">
                <a16:creationId xmlns:a16="http://schemas.microsoft.com/office/drawing/2014/main" id="{8863C07A-C12A-6D72-10BF-5D256D7A7BAC}"/>
              </a:ext>
            </a:extLst>
          </p:cNvPr>
          <p:cNvGrpSpPr/>
          <p:nvPr/>
        </p:nvGrpSpPr>
        <p:grpSpPr>
          <a:xfrm>
            <a:off x="6036574" y="2382628"/>
            <a:ext cx="1496586" cy="1200016"/>
            <a:chOff x="6036574" y="2382628"/>
            <a:chExt cx="1496586" cy="1200016"/>
          </a:xfrm>
        </p:grpSpPr>
        <p:pic>
          <p:nvPicPr>
            <p:cNvPr id="19" name="Рисунок 18" descr="Подключенный со сплошной заливкой">
              <a:extLst>
                <a:ext uri="{FF2B5EF4-FFF2-40B4-BE49-F238E27FC236}">
                  <a16:creationId xmlns:a16="http://schemas.microsoft.com/office/drawing/2014/main" id="{8055DF4F-6573-BDD0-2F5A-789F568079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5329690" flipV="1">
              <a:off x="6036574" y="2382628"/>
              <a:ext cx="914400" cy="914400"/>
            </a:xfrm>
            <a:prstGeom prst="rect">
              <a:avLst/>
            </a:prstGeom>
          </p:spPr>
        </p:pic>
        <p:pic>
          <p:nvPicPr>
            <p:cNvPr id="20" name="Рисунок 19" descr="Подключенный со сплошной заливкой">
              <a:extLst>
                <a:ext uri="{FF2B5EF4-FFF2-40B4-BE49-F238E27FC236}">
                  <a16:creationId xmlns:a16="http://schemas.microsoft.com/office/drawing/2014/main" id="{119E4B8A-543D-8BF7-195A-3EA02C01C2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5329690" flipV="1">
              <a:off x="6618760" y="2668244"/>
              <a:ext cx="914400" cy="914400"/>
            </a:xfrm>
            <a:prstGeom prst="rect">
              <a:avLst/>
            </a:prstGeom>
          </p:spPr>
        </p:pic>
      </p:grpSp>
    </p:spTree>
    <p:extLst>
      <p:ext uri="{BB962C8B-B14F-4D97-AF65-F5344CB8AC3E}">
        <p14:creationId xmlns:p14="http://schemas.microsoft.com/office/powerpoint/2010/main" val="208760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7F4E5-D574-8612-9EF3-DF5DA9E2E7F6}"/>
            </a:ext>
          </a:extLst>
        </p:cNvPr>
        <p:cNvGrpSpPr/>
        <p:nvPr/>
      </p:nvGrpSpPr>
      <p:grpSpPr>
        <a:xfrm>
          <a:off x="0" y="0"/>
          <a:ext cx="0" cy="0"/>
          <a:chOff x="0" y="0"/>
          <a:chExt cx="0" cy="0"/>
        </a:xfrm>
      </p:grpSpPr>
      <p:pic>
        <p:nvPicPr>
          <p:cNvPr id="21" name="Объект 20" descr="Контрольный список со сплошной заливкой">
            <a:extLst>
              <a:ext uri="{FF2B5EF4-FFF2-40B4-BE49-F238E27FC236}">
                <a16:creationId xmlns:a16="http://schemas.microsoft.com/office/drawing/2014/main" id="{ECF09EED-3CD1-08F3-AFCD-029BFB557DF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689498" y="1853815"/>
            <a:ext cx="914400" cy="914400"/>
          </a:xfrm>
        </p:spPr>
      </p:pic>
      <p:grpSp>
        <p:nvGrpSpPr>
          <p:cNvPr id="15" name="Группа 14">
            <a:extLst>
              <a:ext uri="{FF2B5EF4-FFF2-40B4-BE49-F238E27FC236}">
                <a16:creationId xmlns:a16="http://schemas.microsoft.com/office/drawing/2014/main" id="{7715A00E-5FEF-AC5B-E2FF-9BA1B7B1E827}"/>
              </a:ext>
            </a:extLst>
          </p:cNvPr>
          <p:cNvGrpSpPr/>
          <p:nvPr/>
        </p:nvGrpSpPr>
        <p:grpSpPr>
          <a:xfrm>
            <a:off x="5038722" y="1451796"/>
            <a:ext cx="1730487" cy="1546770"/>
            <a:chOff x="4553345" y="3214809"/>
            <a:chExt cx="1730487" cy="1546770"/>
          </a:xfrm>
        </p:grpSpPr>
        <p:pic>
          <p:nvPicPr>
            <p:cNvPr id="14" name="Рисунок 13" descr="Контракт со сплошной заливкой">
              <a:extLst>
                <a:ext uri="{FF2B5EF4-FFF2-40B4-BE49-F238E27FC236}">
                  <a16:creationId xmlns:a16="http://schemas.microsoft.com/office/drawing/2014/main" id="{06C1E3FC-E669-32AE-24E7-3475542CC8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73278" y="3516886"/>
              <a:ext cx="1244693" cy="1244693"/>
            </a:xfrm>
            <a:prstGeom prst="rect">
              <a:avLst/>
            </a:prstGeom>
          </p:spPr>
        </p:pic>
        <p:sp>
          <p:nvSpPr>
            <p:cNvPr id="16" name="TextBox 15">
              <a:extLst>
                <a:ext uri="{FF2B5EF4-FFF2-40B4-BE49-F238E27FC236}">
                  <a16:creationId xmlns:a16="http://schemas.microsoft.com/office/drawing/2014/main" id="{444CE35B-1BEB-2123-53E5-2713321BEB3B}"/>
                </a:ext>
              </a:extLst>
            </p:cNvPr>
            <p:cNvSpPr txBox="1"/>
            <p:nvPr/>
          </p:nvSpPr>
          <p:spPr>
            <a:xfrm>
              <a:off x="4553345" y="3214809"/>
              <a:ext cx="1730487" cy="369332"/>
            </a:xfrm>
            <a:prstGeom prst="rect">
              <a:avLst/>
            </a:prstGeom>
            <a:noFill/>
          </p:spPr>
          <p:txBody>
            <a:bodyPr wrap="square">
              <a:spAutoFit/>
            </a:bodyPr>
            <a:lstStyle/>
            <a:p>
              <a:r>
                <a:rPr lang="en-US" dirty="0"/>
                <a:t>Smart Contract</a:t>
              </a:r>
              <a:endParaRPr lang="ru-RU" dirty="0"/>
            </a:p>
          </p:txBody>
        </p:sp>
      </p:grpSp>
      <p:sp>
        <p:nvSpPr>
          <p:cNvPr id="35" name="TextBox 34">
            <a:extLst>
              <a:ext uri="{FF2B5EF4-FFF2-40B4-BE49-F238E27FC236}">
                <a16:creationId xmlns:a16="http://schemas.microsoft.com/office/drawing/2014/main" id="{C86B8FC1-AB57-4CFB-587A-754A570E603D}"/>
              </a:ext>
            </a:extLst>
          </p:cNvPr>
          <p:cNvSpPr txBox="1"/>
          <p:nvPr/>
        </p:nvSpPr>
        <p:spPr>
          <a:xfrm>
            <a:off x="6427735" y="2394619"/>
            <a:ext cx="1821459" cy="369332"/>
          </a:xfrm>
          <a:prstGeom prst="rect">
            <a:avLst/>
          </a:prstGeom>
          <a:noFill/>
        </p:spPr>
        <p:txBody>
          <a:bodyPr wrap="square">
            <a:spAutoFit/>
          </a:bodyPr>
          <a:lstStyle/>
          <a:p>
            <a:r>
              <a:rPr lang="ru-RU" b="1" dirty="0" err="1"/>
              <a:t>Randomization</a:t>
            </a:r>
            <a:endParaRPr lang="ru-RU" b="1" dirty="0"/>
          </a:p>
        </p:txBody>
      </p:sp>
      <p:grpSp>
        <p:nvGrpSpPr>
          <p:cNvPr id="3" name="Группа 2">
            <a:extLst>
              <a:ext uri="{FF2B5EF4-FFF2-40B4-BE49-F238E27FC236}">
                <a16:creationId xmlns:a16="http://schemas.microsoft.com/office/drawing/2014/main" id="{DD45C64B-C6EA-8A55-3687-07874205303B}"/>
              </a:ext>
            </a:extLst>
          </p:cNvPr>
          <p:cNvGrpSpPr/>
          <p:nvPr/>
        </p:nvGrpSpPr>
        <p:grpSpPr>
          <a:xfrm>
            <a:off x="743765" y="1780289"/>
            <a:ext cx="914400" cy="1141359"/>
            <a:chOff x="9889605" y="3011122"/>
            <a:chExt cx="914400" cy="1141359"/>
          </a:xfrm>
        </p:grpSpPr>
        <p:pic>
          <p:nvPicPr>
            <p:cNvPr id="18" name="Объект 4" descr="Художник мужской контур">
              <a:extLst>
                <a:ext uri="{FF2B5EF4-FFF2-40B4-BE49-F238E27FC236}">
                  <a16:creationId xmlns:a16="http://schemas.microsoft.com/office/drawing/2014/main" id="{B6A226B1-5C9E-225F-B21D-78BB559680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89605" y="3011122"/>
              <a:ext cx="914400" cy="914400"/>
            </a:xfrm>
            <a:prstGeom prst="rect">
              <a:avLst/>
            </a:prstGeom>
          </p:spPr>
        </p:pic>
        <p:sp>
          <p:nvSpPr>
            <p:cNvPr id="104" name="TextBox 103">
              <a:extLst>
                <a:ext uri="{FF2B5EF4-FFF2-40B4-BE49-F238E27FC236}">
                  <a16:creationId xmlns:a16="http://schemas.microsoft.com/office/drawing/2014/main" id="{32C658AA-C974-1B4A-3480-AB1255A4DD08}"/>
                </a:ext>
              </a:extLst>
            </p:cNvPr>
            <p:cNvSpPr txBox="1"/>
            <p:nvPr/>
          </p:nvSpPr>
          <p:spPr>
            <a:xfrm>
              <a:off x="9914269" y="3783149"/>
              <a:ext cx="880432" cy="369332"/>
            </a:xfrm>
            <a:prstGeom prst="rect">
              <a:avLst/>
            </a:prstGeom>
            <a:noFill/>
          </p:spPr>
          <p:txBody>
            <a:bodyPr wrap="square">
              <a:spAutoFit/>
            </a:bodyPr>
            <a:lstStyle/>
            <a:p>
              <a:r>
                <a:rPr lang="ru-RU" dirty="0" err="1"/>
                <a:t>Creator</a:t>
              </a:r>
              <a:endParaRPr lang="ru-RU" dirty="0"/>
            </a:p>
          </p:txBody>
        </p:sp>
      </p:grpSp>
      <p:sp>
        <p:nvSpPr>
          <p:cNvPr id="107" name="Заголовок 1">
            <a:extLst>
              <a:ext uri="{FF2B5EF4-FFF2-40B4-BE49-F238E27FC236}">
                <a16:creationId xmlns:a16="http://schemas.microsoft.com/office/drawing/2014/main" id="{F16F6175-7027-8617-FEED-B9C361742776}"/>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Bottom to Top</a:t>
            </a:r>
            <a:endParaRPr lang="ru-RU" dirty="0"/>
          </a:p>
        </p:txBody>
      </p:sp>
      <p:pic>
        <p:nvPicPr>
          <p:cNvPr id="109" name="Рисунок 108" descr="Игральная кость контур">
            <a:extLst>
              <a:ext uri="{FF2B5EF4-FFF2-40B4-BE49-F238E27FC236}">
                <a16:creationId xmlns:a16="http://schemas.microsoft.com/office/drawing/2014/main" id="{5FD958C9-61F3-148E-7593-9A03EE903BA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00271" y="1479240"/>
            <a:ext cx="841714" cy="841714"/>
          </a:xfrm>
          <a:prstGeom prst="rect">
            <a:avLst/>
          </a:prstGeom>
        </p:spPr>
      </p:pic>
      <p:sp>
        <p:nvSpPr>
          <p:cNvPr id="33" name="TextBox 32">
            <a:extLst>
              <a:ext uri="{FF2B5EF4-FFF2-40B4-BE49-F238E27FC236}">
                <a16:creationId xmlns:a16="http://schemas.microsoft.com/office/drawing/2014/main" id="{FCF3EA67-95C4-31AE-2EA3-21443DE23D3B}"/>
              </a:ext>
            </a:extLst>
          </p:cNvPr>
          <p:cNvSpPr txBox="1"/>
          <p:nvPr/>
        </p:nvSpPr>
        <p:spPr>
          <a:xfrm>
            <a:off x="1688629" y="2305322"/>
            <a:ext cx="2196887" cy="369332"/>
          </a:xfrm>
          <a:prstGeom prst="rect">
            <a:avLst/>
          </a:prstGeom>
          <a:noFill/>
        </p:spPr>
        <p:txBody>
          <a:bodyPr wrap="square">
            <a:spAutoFit/>
          </a:bodyPr>
          <a:lstStyle/>
          <a:p>
            <a:r>
              <a:rPr lang="ru-RU" b="1" dirty="0" err="1"/>
              <a:t>Template</a:t>
            </a:r>
            <a:r>
              <a:rPr lang="ru-RU" b="1" dirty="0"/>
              <a:t> </a:t>
            </a:r>
            <a:r>
              <a:rPr lang="ru-RU" b="1" dirty="0" err="1"/>
              <a:t>Creation</a:t>
            </a:r>
            <a:endParaRPr lang="ru-RU" b="1" dirty="0"/>
          </a:p>
        </p:txBody>
      </p:sp>
      <p:pic>
        <p:nvPicPr>
          <p:cNvPr id="113" name="Рисунок 112" descr="Фрагменты головоломки контур">
            <a:extLst>
              <a:ext uri="{FF2B5EF4-FFF2-40B4-BE49-F238E27FC236}">
                <a16:creationId xmlns:a16="http://schemas.microsoft.com/office/drawing/2014/main" id="{73326323-EB61-EE48-C102-DF073E4BCD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2135119" y="1453637"/>
            <a:ext cx="842971" cy="842971"/>
          </a:xfrm>
          <a:prstGeom prst="rect">
            <a:avLst/>
          </a:prstGeom>
        </p:spPr>
      </p:pic>
      <p:grpSp>
        <p:nvGrpSpPr>
          <p:cNvPr id="22" name="Группа 21">
            <a:extLst>
              <a:ext uri="{FF2B5EF4-FFF2-40B4-BE49-F238E27FC236}">
                <a16:creationId xmlns:a16="http://schemas.microsoft.com/office/drawing/2014/main" id="{CFA51CBA-E406-9BF5-8DD3-12648272E7F1}"/>
              </a:ext>
            </a:extLst>
          </p:cNvPr>
          <p:cNvGrpSpPr/>
          <p:nvPr/>
        </p:nvGrpSpPr>
        <p:grpSpPr>
          <a:xfrm>
            <a:off x="7481013" y="4205248"/>
            <a:ext cx="4528953" cy="2252117"/>
            <a:chOff x="6018039" y="4396844"/>
            <a:chExt cx="4528953" cy="2252117"/>
          </a:xfrm>
        </p:grpSpPr>
        <p:sp>
          <p:nvSpPr>
            <p:cNvPr id="4" name="Прямоугольник 3">
              <a:extLst>
                <a:ext uri="{FF2B5EF4-FFF2-40B4-BE49-F238E27FC236}">
                  <a16:creationId xmlns:a16="http://schemas.microsoft.com/office/drawing/2014/main" id="{ACD41121-7A21-EBB7-D803-80174B991484}"/>
                </a:ext>
              </a:extLst>
            </p:cNvPr>
            <p:cNvSpPr/>
            <p:nvPr/>
          </p:nvSpPr>
          <p:spPr>
            <a:xfrm rot="16200000">
              <a:off x="6073309" y="4924062"/>
              <a:ext cx="1369489" cy="1098422"/>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descr="Ромб со сплошной заливкой">
              <a:extLst>
                <a:ext uri="{FF2B5EF4-FFF2-40B4-BE49-F238E27FC236}">
                  <a16:creationId xmlns:a16="http://schemas.microsoft.com/office/drawing/2014/main" id="{8B5391D1-C484-B27A-60CE-BFB8CF30A9F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79011" y="5200684"/>
              <a:ext cx="743155" cy="743155"/>
            </a:xfrm>
            <a:prstGeom prst="rect">
              <a:avLst/>
            </a:prstGeom>
          </p:spPr>
        </p:pic>
        <p:pic>
          <p:nvPicPr>
            <p:cNvPr id="10" name="Рисунок 9" descr="Рукопожатие контур">
              <a:extLst>
                <a:ext uri="{FF2B5EF4-FFF2-40B4-BE49-F238E27FC236}">
                  <a16:creationId xmlns:a16="http://schemas.microsoft.com/office/drawing/2014/main" id="{C841D07A-0FB2-5563-3A52-5D4C21032BE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626075" y="5295596"/>
              <a:ext cx="914400" cy="914400"/>
            </a:xfrm>
            <a:prstGeom prst="rect">
              <a:avLst/>
            </a:prstGeom>
          </p:spPr>
        </p:pic>
        <p:sp>
          <p:nvSpPr>
            <p:cNvPr id="12" name="Прямоугольник 11">
              <a:extLst>
                <a:ext uri="{FF2B5EF4-FFF2-40B4-BE49-F238E27FC236}">
                  <a16:creationId xmlns:a16="http://schemas.microsoft.com/office/drawing/2014/main" id="{9E976B62-4C4F-2DEA-6828-99F8E30B10DD}"/>
                </a:ext>
              </a:extLst>
            </p:cNvPr>
            <p:cNvSpPr/>
            <p:nvPr/>
          </p:nvSpPr>
          <p:spPr>
            <a:xfrm rot="16200000">
              <a:off x="8421577" y="4962380"/>
              <a:ext cx="1292849" cy="1098422"/>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B06B9D19-7972-19A3-F3E6-DE98E37B8FF2}"/>
                </a:ext>
              </a:extLst>
            </p:cNvPr>
            <p:cNvSpPr txBox="1"/>
            <p:nvPr/>
          </p:nvSpPr>
          <p:spPr>
            <a:xfrm>
              <a:off x="6490685" y="5811468"/>
              <a:ext cx="743155" cy="369332"/>
            </a:xfrm>
            <a:prstGeom prst="rect">
              <a:avLst/>
            </a:prstGeom>
            <a:noFill/>
          </p:spPr>
          <p:txBody>
            <a:bodyPr wrap="square">
              <a:spAutoFit/>
            </a:bodyPr>
            <a:lstStyle/>
            <a:p>
              <a:r>
                <a:rPr lang="en-US" dirty="0"/>
                <a:t>NFT</a:t>
              </a:r>
              <a:endParaRPr lang="ru-RU" dirty="0"/>
            </a:p>
          </p:txBody>
        </p:sp>
        <p:sp>
          <p:nvSpPr>
            <p:cNvPr id="17" name="TextBox 16">
              <a:extLst>
                <a:ext uri="{FF2B5EF4-FFF2-40B4-BE49-F238E27FC236}">
                  <a16:creationId xmlns:a16="http://schemas.microsoft.com/office/drawing/2014/main" id="{C55CE74A-5B93-14D3-F03D-280EF8B0C258}"/>
                </a:ext>
              </a:extLst>
            </p:cNvPr>
            <p:cNvSpPr txBox="1"/>
            <p:nvPr/>
          </p:nvSpPr>
          <p:spPr>
            <a:xfrm>
              <a:off x="6018039" y="6279629"/>
              <a:ext cx="4164421" cy="369332"/>
            </a:xfrm>
            <a:prstGeom prst="rect">
              <a:avLst/>
            </a:prstGeom>
            <a:noFill/>
          </p:spPr>
          <p:txBody>
            <a:bodyPr wrap="square">
              <a:spAutoFit/>
            </a:bodyPr>
            <a:lstStyle/>
            <a:p>
              <a:r>
                <a:rPr lang="ru-RU" dirty="0"/>
                <a:t>The </a:t>
              </a:r>
              <a:r>
                <a:rPr lang="ru-RU" dirty="0" err="1"/>
                <a:t>minting</a:t>
              </a:r>
              <a:r>
                <a:rPr lang="ru-RU" dirty="0"/>
                <a:t> </a:t>
              </a:r>
              <a:r>
                <a:rPr lang="ru-RU" dirty="0" err="1"/>
                <a:t>and</a:t>
              </a:r>
              <a:r>
                <a:rPr lang="ru-RU" dirty="0"/>
                <a:t> </a:t>
              </a:r>
              <a:r>
                <a:rPr lang="ru-RU" dirty="0" err="1"/>
                <a:t>trading</a:t>
              </a:r>
              <a:r>
                <a:rPr lang="ru-RU" dirty="0"/>
                <a:t> </a:t>
              </a:r>
              <a:r>
                <a:rPr lang="ru-RU" dirty="0" err="1"/>
                <a:t>process</a:t>
              </a:r>
              <a:r>
                <a:rPr lang="ru-RU" dirty="0"/>
                <a:t> </a:t>
              </a:r>
              <a:r>
                <a:rPr lang="ru-RU" dirty="0" err="1"/>
                <a:t>begins</a:t>
              </a:r>
              <a:endParaRPr lang="ru-RU" dirty="0"/>
            </a:p>
          </p:txBody>
        </p:sp>
        <p:grpSp>
          <p:nvGrpSpPr>
            <p:cNvPr id="54" name="Группа 53">
              <a:extLst>
                <a:ext uri="{FF2B5EF4-FFF2-40B4-BE49-F238E27FC236}">
                  <a16:creationId xmlns:a16="http://schemas.microsoft.com/office/drawing/2014/main" id="{B9D83C1F-DD4D-9E48-4298-654E8CDCE0E5}"/>
                </a:ext>
              </a:extLst>
            </p:cNvPr>
            <p:cNvGrpSpPr/>
            <p:nvPr/>
          </p:nvGrpSpPr>
          <p:grpSpPr>
            <a:xfrm rot="16888995">
              <a:off x="7347906" y="4153269"/>
              <a:ext cx="1315923" cy="1941390"/>
              <a:chOff x="7056838" y="3298906"/>
              <a:chExt cx="1315923" cy="1941390"/>
            </a:xfrm>
          </p:grpSpPr>
          <p:pic>
            <p:nvPicPr>
              <p:cNvPr id="55" name="Рисунок 54" descr="Подключенный со сплошной заливкой">
                <a:extLst>
                  <a:ext uri="{FF2B5EF4-FFF2-40B4-BE49-F238E27FC236}">
                    <a16:creationId xmlns:a16="http://schemas.microsoft.com/office/drawing/2014/main" id="{D58237ED-960E-BCE1-6DFA-C515DCFE1A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056838" y="3298906"/>
                <a:ext cx="914400" cy="914400"/>
              </a:xfrm>
              <a:prstGeom prst="rect">
                <a:avLst/>
              </a:prstGeom>
            </p:spPr>
          </p:pic>
          <p:pic>
            <p:nvPicPr>
              <p:cNvPr id="56" name="Рисунок 55" descr="Подключенный со сплошной заливкой">
                <a:extLst>
                  <a:ext uri="{FF2B5EF4-FFF2-40B4-BE49-F238E27FC236}">
                    <a16:creationId xmlns:a16="http://schemas.microsoft.com/office/drawing/2014/main" id="{B8656FD0-3806-4330-0788-F0116205AC6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985454" flipV="1">
                <a:off x="7458361" y="3808919"/>
                <a:ext cx="914400" cy="914400"/>
              </a:xfrm>
              <a:prstGeom prst="rect">
                <a:avLst/>
              </a:prstGeom>
            </p:spPr>
          </p:pic>
          <p:pic>
            <p:nvPicPr>
              <p:cNvPr id="57" name="Рисунок 56" descr="Подключенный со сплошной заливкой">
                <a:extLst>
                  <a:ext uri="{FF2B5EF4-FFF2-40B4-BE49-F238E27FC236}">
                    <a16:creationId xmlns:a16="http://schemas.microsoft.com/office/drawing/2014/main" id="{D2619812-D610-5476-B8DE-79E9AC92F8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V="1">
                <a:off x="7435797" y="4325896"/>
                <a:ext cx="914400" cy="914400"/>
              </a:xfrm>
              <a:prstGeom prst="rect">
                <a:avLst/>
              </a:prstGeom>
            </p:spPr>
          </p:pic>
        </p:grpSp>
        <p:grpSp>
          <p:nvGrpSpPr>
            <p:cNvPr id="97" name="Группа 96">
              <a:extLst>
                <a:ext uri="{FF2B5EF4-FFF2-40B4-BE49-F238E27FC236}">
                  <a16:creationId xmlns:a16="http://schemas.microsoft.com/office/drawing/2014/main" id="{A3CF889D-EDF2-86C7-4C29-4A7FF05D500E}"/>
                </a:ext>
              </a:extLst>
            </p:cNvPr>
            <p:cNvGrpSpPr/>
            <p:nvPr/>
          </p:nvGrpSpPr>
          <p:grpSpPr>
            <a:xfrm rot="16888995">
              <a:off x="8918335" y="4084111"/>
              <a:ext cx="1315923" cy="1941390"/>
              <a:chOff x="7056838" y="3298906"/>
              <a:chExt cx="1315923" cy="1941390"/>
            </a:xfrm>
          </p:grpSpPr>
          <p:pic>
            <p:nvPicPr>
              <p:cNvPr id="98" name="Рисунок 97" descr="Подключенный со сплошной заливкой">
                <a:extLst>
                  <a:ext uri="{FF2B5EF4-FFF2-40B4-BE49-F238E27FC236}">
                    <a16:creationId xmlns:a16="http://schemas.microsoft.com/office/drawing/2014/main" id="{8B6430A4-3E8A-EB85-6E9E-FB46F2E1FF3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056838" y="3298906"/>
                <a:ext cx="914400" cy="914400"/>
              </a:xfrm>
              <a:prstGeom prst="rect">
                <a:avLst/>
              </a:prstGeom>
            </p:spPr>
          </p:pic>
          <p:pic>
            <p:nvPicPr>
              <p:cNvPr id="99" name="Рисунок 98" descr="Подключенный со сплошной заливкой">
                <a:extLst>
                  <a:ext uri="{FF2B5EF4-FFF2-40B4-BE49-F238E27FC236}">
                    <a16:creationId xmlns:a16="http://schemas.microsoft.com/office/drawing/2014/main" id="{938C6976-29E3-6181-3B2E-CF4C0137D09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985454" flipV="1">
                <a:off x="7458361" y="3808919"/>
                <a:ext cx="914400" cy="914400"/>
              </a:xfrm>
              <a:prstGeom prst="rect">
                <a:avLst/>
              </a:prstGeom>
            </p:spPr>
          </p:pic>
          <p:pic>
            <p:nvPicPr>
              <p:cNvPr id="100" name="Рисунок 99" descr="Подключенный со сплошной заливкой">
                <a:extLst>
                  <a:ext uri="{FF2B5EF4-FFF2-40B4-BE49-F238E27FC236}">
                    <a16:creationId xmlns:a16="http://schemas.microsoft.com/office/drawing/2014/main" id="{F2822643-D459-18C1-E527-F967C88468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V="1">
                <a:off x="7435797" y="4325896"/>
                <a:ext cx="914400" cy="914400"/>
              </a:xfrm>
              <a:prstGeom prst="rect">
                <a:avLst/>
              </a:prstGeom>
            </p:spPr>
          </p:pic>
        </p:grpSp>
        <p:sp>
          <p:nvSpPr>
            <p:cNvPr id="2" name="TextBox 1">
              <a:extLst>
                <a:ext uri="{FF2B5EF4-FFF2-40B4-BE49-F238E27FC236}">
                  <a16:creationId xmlns:a16="http://schemas.microsoft.com/office/drawing/2014/main" id="{41D6AF50-3ECC-A519-5A4E-63478409DC0C}"/>
                </a:ext>
              </a:extLst>
            </p:cNvPr>
            <p:cNvSpPr txBox="1"/>
            <p:nvPr/>
          </p:nvSpPr>
          <p:spPr>
            <a:xfrm>
              <a:off x="6256425" y="4866895"/>
              <a:ext cx="977415" cy="369332"/>
            </a:xfrm>
            <a:prstGeom prst="rect">
              <a:avLst/>
            </a:prstGeom>
            <a:noFill/>
          </p:spPr>
          <p:txBody>
            <a:bodyPr wrap="square">
              <a:spAutoFit/>
            </a:bodyPr>
            <a:lstStyle/>
            <a:p>
              <a:r>
                <a:rPr lang="en-US" dirty="0"/>
                <a:t>ID ***</a:t>
              </a:r>
              <a:endParaRPr lang="ru-RU" dirty="0"/>
            </a:p>
          </p:txBody>
        </p:sp>
      </p:grpSp>
      <p:cxnSp>
        <p:nvCxnSpPr>
          <p:cNvPr id="8" name="Прямая со стрелкой 7">
            <a:extLst>
              <a:ext uri="{FF2B5EF4-FFF2-40B4-BE49-F238E27FC236}">
                <a16:creationId xmlns:a16="http://schemas.microsoft.com/office/drawing/2014/main" id="{13F827CE-5229-1006-295C-464881B5BEA7}"/>
              </a:ext>
            </a:extLst>
          </p:cNvPr>
          <p:cNvCxnSpPr>
            <a:cxnSpLocks/>
          </p:cNvCxnSpPr>
          <p:nvPr/>
        </p:nvCxnSpPr>
        <p:spPr>
          <a:xfrm>
            <a:off x="1753352" y="2296608"/>
            <a:ext cx="1936146" cy="871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2" name="Соединитель: уступ 31">
            <a:extLst>
              <a:ext uri="{FF2B5EF4-FFF2-40B4-BE49-F238E27FC236}">
                <a16:creationId xmlns:a16="http://schemas.microsoft.com/office/drawing/2014/main" id="{37CA61CD-8057-98DB-7EA9-39481E4DF1BA}"/>
              </a:ext>
            </a:extLst>
          </p:cNvPr>
          <p:cNvCxnSpPr>
            <a:cxnSpLocks/>
            <a:endCxn id="4" idx="3"/>
          </p:cNvCxnSpPr>
          <p:nvPr/>
        </p:nvCxnSpPr>
        <p:spPr>
          <a:xfrm rot="16200000" flipH="1">
            <a:off x="6131524" y="2507429"/>
            <a:ext cx="2204608" cy="1974400"/>
          </a:xfrm>
          <a:prstGeom prst="bentConnector3">
            <a:avLst>
              <a:gd name="adj1" fmla="val 565"/>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 name="Прямая со стрелкой 6">
            <a:extLst>
              <a:ext uri="{FF2B5EF4-FFF2-40B4-BE49-F238E27FC236}">
                <a16:creationId xmlns:a16="http://schemas.microsoft.com/office/drawing/2014/main" id="{615A11C9-2037-1316-CF6A-21F16B7FB66A}"/>
              </a:ext>
            </a:extLst>
          </p:cNvPr>
          <p:cNvCxnSpPr>
            <a:cxnSpLocks/>
          </p:cNvCxnSpPr>
          <p:nvPr/>
        </p:nvCxnSpPr>
        <p:spPr>
          <a:xfrm flipV="1">
            <a:off x="4545419" y="2296608"/>
            <a:ext cx="846504" cy="871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25" name="Группа 24">
            <a:extLst>
              <a:ext uri="{FF2B5EF4-FFF2-40B4-BE49-F238E27FC236}">
                <a16:creationId xmlns:a16="http://schemas.microsoft.com/office/drawing/2014/main" id="{A25063F0-4EEC-B7FE-5686-89E6C19D5285}"/>
              </a:ext>
            </a:extLst>
          </p:cNvPr>
          <p:cNvGrpSpPr/>
          <p:nvPr/>
        </p:nvGrpSpPr>
        <p:grpSpPr>
          <a:xfrm>
            <a:off x="6036574" y="2382628"/>
            <a:ext cx="2016252" cy="2524755"/>
            <a:chOff x="6036574" y="2382628"/>
            <a:chExt cx="2016252" cy="2524755"/>
          </a:xfrm>
        </p:grpSpPr>
        <p:pic>
          <p:nvPicPr>
            <p:cNvPr id="19" name="Рисунок 18" descr="Подключенный со сплошной заливкой">
              <a:extLst>
                <a:ext uri="{FF2B5EF4-FFF2-40B4-BE49-F238E27FC236}">
                  <a16:creationId xmlns:a16="http://schemas.microsoft.com/office/drawing/2014/main" id="{588B641A-1619-C7FE-4CF3-FC5B6EAFB1F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539153" flipV="1">
              <a:off x="7138426" y="3051187"/>
              <a:ext cx="914400" cy="914400"/>
            </a:xfrm>
            <a:prstGeom prst="rect">
              <a:avLst/>
            </a:prstGeom>
          </p:spPr>
        </p:pic>
        <p:grpSp>
          <p:nvGrpSpPr>
            <p:cNvPr id="24" name="Группа 23">
              <a:extLst>
                <a:ext uri="{FF2B5EF4-FFF2-40B4-BE49-F238E27FC236}">
                  <a16:creationId xmlns:a16="http://schemas.microsoft.com/office/drawing/2014/main" id="{326E4A0A-397B-EA77-97E7-836E93DE82DB}"/>
                </a:ext>
              </a:extLst>
            </p:cNvPr>
            <p:cNvGrpSpPr/>
            <p:nvPr/>
          </p:nvGrpSpPr>
          <p:grpSpPr>
            <a:xfrm>
              <a:off x="6036574" y="2382628"/>
              <a:ext cx="1997821" cy="2524755"/>
              <a:chOff x="6036574" y="2382628"/>
              <a:chExt cx="1997821" cy="2524755"/>
            </a:xfrm>
          </p:grpSpPr>
          <p:pic>
            <p:nvPicPr>
              <p:cNvPr id="9" name="Рисунок 8" descr="Подключенный со сплошной заливкой">
                <a:extLst>
                  <a:ext uri="{FF2B5EF4-FFF2-40B4-BE49-F238E27FC236}">
                    <a16:creationId xmlns:a16="http://schemas.microsoft.com/office/drawing/2014/main" id="{AB63C05D-36C0-B32F-2BB8-B683F7E6032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5329690" flipV="1">
                <a:off x="6036574" y="2382628"/>
                <a:ext cx="914400" cy="914400"/>
              </a:xfrm>
              <a:prstGeom prst="rect">
                <a:avLst/>
              </a:prstGeom>
            </p:spPr>
          </p:pic>
          <p:pic>
            <p:nvPicPr>
              <p:cNvPr id="11" name="Рисунок 10" descr="Подключенный со сплошной заливкой">
                <a:extLst>
                  <a:ext uri="{FF2B5EF4-FFF2-40B4-BE49-F238E27FC236}">
                    <a16:creationId xmlns:a16="http://schemas.microsoft.com/office/drawing/2014/main" id="{74128A7B-7A19-AFB3-42E9-46A95456B0C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5329690" flipV="1">
                <a:off x="6618760" y="2668244"/>
                <a:ext cx="914400" cy="914400"/>
              </a:xfrm>
              <a:prstGeom prst="rect">
                <a:avLst/>
              </a:prstGeom>
            </p:spPr>
          </p:pic>
          <p:pic>
            <p:nvPicPr>
              <p:cNvPr id="20" name="Рисунок 19" descr="Подключенный со сплошной заливкой">
                <a:extLst>
                  <a:ext uri="{FF2B5EF4-FFF2-40B4-BE49-F238E27FC236}">
                    <a16:creationId xmlns:a16="http://schemas.microsoft.com/office/drawing/2014/main" id="{2A30869B-412B-F20F-AFB7-D2B32878915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433011" flipV="1">
                <a:off x="7119995" y="3505170"/>
                <a:ext cx="914400" cy="914400"/>
              </a:xfrm>
              <a:prstGeom prst="rect">
                <a:avLst/>
              </a:prstGeom>
            </p:spPr>
          </p:pic>
          <p:pic>
            <p:nvPicPr>
              <p:cNvPr id="23" name="Рисунок 22" descr="Подключенный со сплошной заливкой">
                <a:extLst>
                  <a:ext uri="{FF2B5EF4-FFF2-40B4-BE49-F238E27FC236}">
                    <a16:creationId xmlns:a16="http://schemas.microsoft.com/office/drawing/2014/main" id="{08F2C61C-3BA0-E188-B251-10A2F063ADC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7084840" flipV="1">
                <a:off x="7069889" y="3992983"/>
                <a:ext cx="914400" cy="914400"/>
              </a:xfrm>
              <a:prstGeom prst="rect">
                <a:avLst/>
              </a:prstGeom>
            </p:spPr>
          </p:pic>
        </p:grpSp>
      </p:grpSp>
    </p:spTree>
    <p:extLst>
      <p:ext uri="{BB962C8B-B14F-4D97-AF65-F5344CB8AC3E}">
        <p14:creationId xmlns:p14="http://schemas.microsoft.com/office/powerpoint/2010/main" val="1198148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35601-ABCC-128F-8B76-F9C80CE1AE33}"/>
            </a:ext>
          </a:extLst>
        </p:cNvPr>
        <p:cNvGrpSpPr/>
        <p:nvPr/>
      </p:nvGrpSpPr>
      <p:grpSpPr>
        <a:xfrm>
          <a:off x="0" y="0"/>
          <a:ext cx="0" cy="0"/>
          <a:chOff x="0" y="0"/>
          <a:chExt cx="0" cy="0"/>
        </a:xfrm>
      </p:grpSpPr>
      <p:pic>
        <p:nvPicPr>
          <p:cNvPr id="21" name="Объект 20" descr="Контрольный список со сплошной заливкой">
            <a:extLst>
              <a:ext uri="{FF2B5EF4-FFF2-40B4-BE49-F238E27FC236}">
                <a16:creationId xmlns:a16="http://schemas.microsoft.com/office/drawing/2014/main" id="{26C5617C-D82E-A6B3-4A84-3135F4CF62E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689498" y="1853815"/>
            <a:ext cx="914400" cy="914400"/>
          </a:xfrm>
        </p:spPr>
      </p:pic>
      <p:grpSp>
        <p:nvGrpSpPr>
          <p:cNvPr id="15" name="Группа 14">
            <a:extLst>
              <a:ext uri="{FF2B5EF4-FFF2-40B4-BE49-F238E27FC236}">
                <a16:creationId xmlns:a16="http://schemas.microsoft.com/office/drawing/2014/main" id="{5417341C-BAE2-9F67-3F75-1F77C47C64A9}"/>
              </a:ext>
            </a:extLst>
          </p:cNvPr>
          <p:cNvGrpSpPr/>
          <p:nvPr/>
        </p:nvGrpSpPr>
        <p:grpSpPr>
          <a:xfrm>
            <a:off x="5038722" y="1451796"/>
            <a:ext cx="1730487" cy="1546770"/>
            <a:chOff x="4553345" y="3214809"/>
            <a:chExt cx="1730487" cy="1546770"/>
          </a:xfrm>
        </p:grpSpPr>
        <p:pic>
          <p:nvPicPr>
            <p:cNvPr id="14" name="Рисунок 13" descr="Контракт со сплошной заливкой">
              <a:extLst>
                <a:ext uri="{FF2B5EF4-FFF2-40B4-BE49-F238E27FC236}">
                  <a16:creationId xmlns:a16="http://schemas.microsoft.com/office/drawing/2014/main" id="{88136DBE-4E4B-D086-0EEB-6AB53860C0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73278" y="3516886"/>
              <a:ext cx="1244693" cy="1244693"/>
            </a:xfrm>
            <a:prstGeom prst="rect">
              <a:avLst/>
            </a:prstGeom>
          </p:spPr>
        </p:pic>
        <p:sp>
          <p:nvSpPr>
            <p:cNvPr id="16" name="TextBox 15">
              <a:extLst>
                <a:ext uri="{FF2B5EF4-FFF2-40B4-BE49-F238E27FC236}">
                  <a16:creationId xmlns:a16="http://schemas.microsoft.com/office/drawing/2014/main" id="{27BEF8F9-AD56-B23F-A7CC-B5A9F5AA7C04}"/>
                </a:ext>
              </a:extLst>
            </p:cNvPr>
            <p:cNvSpPr txBox="1"/>
            <p:nvPr/>
          </p:nvSpPr>
          <p:spPr>
            <a:xfrm>
              <a:off x="4553345" y="3214809"/>
              <a:ext cx="1730487" cy="369332"/>
            </a:xfrm>
            <a:prstGeom prst="rect">
              <a:avLst/>
            </a:prstGeom>
            <a:noFill/>
          </p:spPr>
          <p:txBody>
            <a:bodyPr wrap="square">
              <a:spAutoFit/>
            </a:bodyPr>
            <a:lstStyle/>
            <a:p>
              <a:r>
                <a:rPr lang="en-US" dirty="0"/>
                <a:t>Smart Contract</a:t>
              </a:r>
              <a:endParaRPr lang="ru-RU" dirty="0"/>
            </a:p>
          </p:txBody>
        </p:sp>
      </p:grpSp>
      <p:pic>
        <p:nvPicPr>
          <p:cNvPr id="23" name="Рисунок 22" descr="Частичная проверка содержимого буфера обмена со сплошной заливкой">
            <a:extLst>
              <a:ext uri="{FF2B5EF4-FFF2-40B4-BE49-F238E27FC236}">
                <a16:creationId xmlns:a16="http://schemas.microsoft.com/office/drawing/2014/main" id="{4B2E6C5E-CE09-9FF4-3658-F0B90F7802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90503" y="3158427"/>
            <a:ext cx="914400" cy="914400"/>
          </a:xfrm>
          <a:prstGeom prst="rect">
            <a:avLst/>
          </a:prstGeom>
        </p:spPr>
      </p:pic>
      <p:sp>
        <p:nvSpPr>
          <p:cNvPr id="35" name="TextBox 34">
            <a:extLst>
              <a:ext uri="{FF2B5EF4-FFF2-40B4-BE49-F238E27FC236}">
                <a16:creationId xmlns:a16="http://schemas.microsoft.com/office/drawing/2014/main" id="{55A5B6CB-B7F6-D766-3FC0-0931A0EB6F94}"/>
              </a:ext>
            </a:extLst>
          </p:cNvPr>
          <p:cNvSpPr txBox="1"/>
          <p:nvPr/>
        </p:nvSpPr>
        <p:spPr>
          <a:xfrm>
            <a:off x="6427735" y="2394619"/>
            <a:ext cx="1821459" cy="369332"/>
          </a:xfrm>
          <a:prstGeom prst="rect">
            <a:avLst/>
          </a:prstGeom>
          <a:noFill/>
        </p:spPr>
        <p:txBody>
          <a:bodyPr wrap="square">
            <a:spAutoFit/>
          </a:bodyPr>
          <a:lstStyle/>
          <a:p>
            <a:r>
              <a:rPr lang="ru-RU" b="1" dirty="0" err="1"/>
              <a:t>Randomization</a:t>
            </a:r>
            <a:endParaRPr lang="ru-RU" b="1" dirty="0"/>
          </a:p>
        </p:txBody>
      </p:sp>
      <p:grpSp>
        <p:nvGrpSpPr>
          <p:cNvPr id="3" name="Группа 2">
            <a:extLst>
              <a:ext uri="{FF2B5EF4-FFF2-40B4-BE49-F238E27FC236}">
                <a16:creationId xmlns:a16="http://schemas.microsoft.com/office/drawing/2014/main" id="{5E5372BB-58D5-982A-2842-B8B1653CB283}"/>
              </a:ext>
            </a:extLst>
          </p:cNvPr>
          <p:cNvGrpSpPr/>
          <p:nvPr/>
        </p:nvGrpSpPr>
        <p:grpSpPr>
          <a:xfrm>
            <a:off x="743765" y="1780289"/>
            <a:ext cx="914400" cy="1141359"/>
            <a:chOff x="9889605" y="3011122"/>
            <a:chExt cx="914400" cy="1141359"/>
          </a:xfrm>
        </p:grpSpPr>
        <p:pic>
          <p:nvPicPr>
            <p:cNvPr id="18" name="Объект 4" descr="Художник мужской контур">
              <a:extLst>
                <a:ext uri="{FF2B5EF4-FFF2-40B4-BE49-F238E27FC236}">
                  <a16:creationId xmlns:a16="http://schemas.microsoft.com/office/drawing/2014/main" id="{C315E747-FE9E-1B52-E833-94CA8F6F450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89605" y="3011122"/>
              <a:ext cx="914400" cy="914400"/>
            </a:xfrm>
            <a:prstGeom prst="rect">
              <a:avLst/>
            </a:prstGeom>
          </p:spPr>
        </p:pic>
        <p:sp>
          <p:nvSpPr>
            <p:cNvPr id="104" name="TextBox 103">
              <a:extLst>
                <a:ext uri="{FF2B5EF4-FFF2-40B4-BE49-F238E27FC236}">
                  <a16:creationId xmlns:a16="http://schemas.microsoft.com/office/drawing/2014/main" id="{B3A5D1B1-2F4F-DB05-A594-2F55E6BC8AC7}"/>
                </a:ext>
              </a:extLst>
            </p:cNvPr>
            <p:cNvSpPr txBox="1"/>
            <p:nvPr/>
          </p:nvSpPr>
          <p:spPr>
            <a:xfrm>
              <a:off x="9914269" y="3783149"/>
              <a:ext cx="880432" cy="369332"/>
            </a:xfrm>
            <a:prstGeom prst="rect">
              <a:avLst/>
            </a:prstGeom>
            <a:noFill/>
          </p:spPr>
          <p:txBody>
            <a:bodyPr wrap="square">
              <a:spAutoFit/>
            </a:bodyPr>
            <a:lstStyle/>
            <a:p>
              <a:r>
                <a:rPr lang="ru-RU" dirty="0" err="1"/>
                <a:t>Creator</a:t>
              </a:r>
              <a:endParaRPr lang="ru-RU" dirty="0"/>
            </a:p>
          </p:txBody>
        </p:sp>
      </p:grpSp>
      <p:grpSp>
        <p:nvGrpSpPr>
          <p:cNvPr id="6" name="Группа 5">
            <a:extLst>
              <a:ext uri="{FF2B5EF4-FFF2-40B4-BE49-F238E27FC236}">
                <a16:creationId xmlns:a16="http://schemas.microsoft.com/office/drawing/2014/main" id="{FEEDE3B9-559F-1284-BD33-D97ADC9B28B8}"/>
              </a:ext>
            </a:extLst>
          </p:cNvPr>
          <p:cNvGrpSpPr/>
          <p:nvPr/>
        </p:nvGrpSpPr>
        <p:grpSpPr>
          <a:xfrm>
            <a:off x="2403672" y="3494628"/>
            <a:ext cx="926405" cy="1212805"/>
            <a:chOff x="2400165" y="4965567"/>
            <a:chExt cx="926405" cy="1212805"/>
          </a:xfrm>
        </p:grpSpPr>
        <p:pic>
          <p:nvPicPr>
            <p:cNvPr id="25" name="Рисунок 24" descr="Мужской профиль контур">
              <a:extLst>
                <a:ext uri="{FF2B5EF4-FFF2-40B4-BE49-F238E27FC236}">
                  <a16:creationId xmlns:a16="http://schemas.microsoft.com/office/drawing/2014/main" id="{B472C323-3C3B-722D-7D3D-603843CB4E5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00165" y="4965567"/>
              <a:ext cx="914400" cy="914400"/>
            </a:xfrm>
            <a:prstGeom prst="rect">
              <a:avLst/>
            </a:prstGeom>
          </p:spPr>
        </p:pic>
        <p:sp>
          <p:nvSpPr>
            <p:cNvPr id="106" name="TextBox 105">
              <a:extLst>
                <a:ext uri="{FF2B5EF4-FFF2-40B4-BE49-F238E27FC236}">
                  <a16:creationId xmlns:a16="http://schemas.microsoft.com/office/drawing/2014/main" id="{86CB17D8-8402-ABB5-BB88-A5D2F0312CDE}"/>
                </a:ext>
              </a:extLst>
            </p:cNvPr>
            <p:cNvSpPr txBox="1"/>
            <p:nvPr/>
          </p:nvSpPr>
          <p:spPr>
            <a:xfrm>
              <a:off x="2498560" y="5809040"/>
              <a:ext cx="828010" cy="369332"/>
            </a:xfrm>
            <a:prstGeom prst="rect">
              <a:avLst/>
            </a:prstGeom>
            <a:noFill/>
          </p:spPr>
          <p:txBody>
            <a:bodyPr wrap="square">
              <a:spAutoFit/>
            </a:bodyPr>
            <a:lstStyle/>
            <a:p>
              <a:r>
                <a:rPr lang="ru-RU" dirty="0" err="1"/>
                <a:t>Buyer</a:t>
              </a:r>
              <a:r>
                <a:rPr lang="ru-RU" dirty="0"/>
                <a:t> </a:t>
              </a:r>
            </a:p>
          </p:txBody>
        </p:sp>
      </p:grpSp>
      <p:sp>
        <p:nvSpPr>
          <p:cNvPr id="107" name="Заголовок 1">
            <a:extLst>
              <a:ext uri="{FF2B5EF4-FFF2-40B4-BE49-F238E27FC236}">
                <a16:creationId xmlns:a16="http://schemas.microsoft.com/office/drawing/2014/main" id="{5F5307E8-DC3D-D1A0-DF63-F945C3CDEE2D}"/>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Bottom to Top</a:t>
            </a:r>
            <a:endParaRPr lang="ru-RU" dirty="0"/>
          </a:p>
        </p:txBody>
      </p:sp>
      <p:pic>
        <p:nvPicPr>
          <p:cNvPr id="109" name="Рисунок 108" descr="Игральная кость контур">
            <a:extLst>
              <a:ext uri="{FF2B5EF4-FFF2-40B4-BE49-F238E27FC236}">
                <a16:creationId xmlns:a16="http://schemas.microsoft.com/office/drawing/2014/main" id="{1AA0227A-AC5C-102D-7D5B-2231A3F5084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000271" y="1479240"/>
            <a:ext cx="841714" cy="841714"/>
          </a:xfrm>
          <a:prstGeom prst="rect">
            <a:avLst/>
          </a:prstGeom>
        </p:spPr>
      </p:pic>
      <p:sp>
        <p:nvSpPr>
          <p:cNvPr id="33" name="TextBox 32">
            <a:extLst>
              <a:ext uri="{FF2B5EF4-FFF2-40B4-BE49-F238E27FC236}">
                <a16:creationId xmlns:a16="http://schemas.microsoft.com/office/drawing/2014/main" id="{F3325FE2-111E-2EAE-DC3C-C49255F15A0F}"/>
              </a:ext>
            </a:extLst>
          </p:cNvPr>
          <p:cNvSpPr txBox="1"/>
          <p:nvPr/>
        </p:nvSpPr>
        <p:spPr>
          <a:xfrm>
            <a:off x="1688629" y="2305322"/>
            <a:ext cx="2196887" cy="369332"/>
          </a:xfrm>
          <a:prstGeom prst="rect">
            <a:avLst/>
          </a:prstGeom>
          <a:noFill/>
        </p:spPr>
        <p:txBody>
          <a:bodyPr wrap="square">
            <a:spAutoFit/>
          </a:bodyPr>
          <a:lstStyle/>
          <a:p>
            <a:r>
              <a:rPr lang="ru-RU" b="1" dirty="0" err="1"/>
              <a:t>Template</a:t>
            </a:r>
            <a:r>
              <a:rPr lang="ru-RU" b="1" dirty="0"/>
              <a:t> </a:t>
            </a:r>
            <a:r>
              <a:rPr lang="ru-RU" b="1" dirty="0" err="1"/>
              <a:t>Creation</a:t>
            </a:r>
            <a:endParaRPr lang="ru-RU" b="1" dirty="0"/>
          </a:p>
        </p:txBody>
      </p:sp>
      <p:pic>
        <p:nvPicPr>
          <p:cNvPr id="113" name="Рисунок 112" descr="Фрагменты головоломки контур">
            <a:extLst>
              <a:ext uri="{FF2B5EF4-FFF2-40B4-BE49-F238E27FC236}">
                <a16:creationId xmlns:a16="http://schemas.microsoft.com/office/drawing/2014/main" id="{0D552977-9C9C-1E92-488F-5EFDD21A24C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6200000">
            <a:off x="2135119" y="1453637"/>
            <a:ext cx="842971" cy="842971"/>
          </a:xfrm>
          <a:prstGeom prst="rect">
            <a:avLst/>
          </a:prstGeom>
        </p:spPr>
      </p:pic>
      <p:grpSp>
        <p:nvGrpSpPr>
          <p:cNvPr id="22" name="Группа 21">
            <a:extLst>
              <a:ext uri="{FF2B5EF4-FFF2-40B4-BE49-F238E27FC236}">
                <a16:creationId xmlns:a16="http://schemas.microsoft.com/office/drawing/2014/main" id="{8281638B-9032-9162-CDD4-DD5344953071}"/>
              </a:ext>
            </a:extLst>
          </p:cNvPr>
          <p:cNvGrpSpPr/>
          <p:nvPr/>
        </p:nvGrpSpPr>
        <p:grpSpPr>
          <a:xfrm>
            <a:off x="7481013" y="4205248"/>
            <a:ext cx="4528953" cy="2252117"/>
            <a:chOff x="6018039" y="4396844"/>
            <a:chExt cx="4528953" cy="2252117"/>
          </a:xfrm>
        </p:grpSpPr>
        <p:sp>
          <p:nvSpPr>
            <p:cNvPr id="4" name="Прямоугольник 3">
              <a:extLst>
                <a:ext uri="{FF2B5EF4-FFF2-40B4-BE49-F238E27FC236}">
                  <a16:creationId xmlns:a16="http://schemas.microsoft.com/office/drawing/2014/main" id="{0A08C3CC-C7CD-B597-22E5-A172D2CC38BE}"/>
                </a:ext>
              </a:extLst>
            </p:cNvPr>
            <p:cNvSpPr/>
            <p:nvPr/>
          </p:nvSpPr>
          <p:spPr>
            <a:xfrm rot="16200000">
              <a:off x="6073309" y="4924062"/>
              <a:ext cx="1369489" cy="1098422"/>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descr="Ромб со сплошной заливкой">
              <a:extLst>
                <a:ext uri="{FF2B5EF4-FFF2-40B4-BE49-F238E27FC236}">
                  <a16:creationId xmlns:a16="http://schemas.microsoft.com/office/drawing/2014/main" id="{A738D76C-1459-6321-44A5-45214E64F2F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79011" y="5200684"/>
              <a:ext cx="743155" cy="743155"/>
            </a:xfrm>
            <a:prstGeom prst="rect">
              <a:avLst/>
            </a:prstGeom>
          </p:spPr>
        </p:pic>
        <p:pic>
          <p:nvPicPr>
            <p:cNvPr id="10" name="Рисунок 9" descr="Рукопожатие контур">
              <a:extLst>
                <a:ext uri="{FF2B5EF4-FFF2-40B4-BE49-F238E27FC236}">
                  <a16:creationId xmlns:a16="http://schemas.microsoft.com/office/drawing/2014/main" id="{2479802B-C9B0-4585-E39D-754A9FF4C0F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626075" y="5295596"/>
              <a:ext cx="914400" cy="914400"/>
            </a:xfrm>
            <a:prstGeom prst="rect">
              <a:avLst/>
            </a:prstGeom>
          </p:spPr>
        </p:pic>
        <p:sp>
          <p:nvSpPr>
            <p:cNvPr id="12" name="Прямоугольник 11">
              <a:extLst>
                <a:ext uri="{FF2B5EF4-FFF2-40B4-BE49-F238E27FC236}">
                  <a16:creationId xmlns:a16="http://schemas.microsoft.com/office/drawing/2014/main" id="{85ED3C9A-7ED6-0557-2A33-833C446FDC2D}"/>
                </a:ext>
              </a:extLst>
            </p:cNvPr>
            <p:cNvSpPr/>
            <p:nvPr/>
          </p:nvSpPr>
          <p:spPr>
            <a:xfrm rot="16200000">
              <a:off x="8421577" y="4962380"/>
              <a:ext cx="1292849" cy="1098422"/>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3D1FE93F-BD78-743A-59D1-A29B5E86E428}"/>
                </a:ext>
              </a:extLst>
            </p:cNvPr>
            <p:cNvSpPr txBox="1"/>
            <p:nvPr/>
          </p:nvSpPr>
          <p:spPr>
            <a:xfrm>
              <a:off x="6490685" y="5811468"/>
              <a:ext cx="743155" cy="369332"/>
            </a:xfrm>
            <a:prstGeom prst="rect">
              <a:avLst/>
            </a:prstGeom>
            <a:noFill/>
          </p:spPr>
          <p:txBody>
            <a:bodyPr wrap="square">
              <a:spAutoFit/>
            </a:bodyPr>
            <a:lstStyle/>
            <a:p>
              <a:r>
                <a:rPr lang="en-US" dirty="0"/>
                <a:t>NFT</a:t>
              </a:r>
              <a:endParaRPr lang="ru-RU" dirty="0"/>
            </a:p>
          </p:txBody>
        </p:sp>
        <p:sp>
          <p:nvSpPr>
            <p:cNvPr id="17" name="TextBox 16">
              <a:extLst>
                <a:ext uri="{FF2B5EF4-FFF2-40B4-BE49-F238E27FC236}">
                  <a16:creationId xmlns:a16="http://schemas.microsoft.com/office/drawing/2014/main" id="{27CD04EB-6A36-4FC1-53F4-C575C73B554D}"/>
                </a:ext>
              </a:extLst>
            </p:cNvPr>
            <p:cNvSpPr txBox="1"/>
            <p:nvPr/>
          </p:nvSpPr>
          <p:spPr>
            <a:xfrm>
              <a:off x="6018039" y="6279629"/>
              <a:ext cx="4164421" cy="369332"/>
            </a:xfrm>
            <a:prstGeom prst="rect">
              <a:avLst/>
            </a:prstGeom>
            <a:noFill/>
          </p:spPr>
          <p:txBody>
            <a:bodyPr wrap="square">
              <a:spAutoFit/>
            </a:bodyPr>
            <a:lstStyle/>
            <a:p>
              <a:r>
                <a:rPr lang="ru-RU" dirty="0"/>
                <a:t>The </a:t>
              </a:r>
              <a:r>
                <a:rPr lang="ru-RU" dirty="0" err="1"/>
                <a:t>minting</a:t>
              </a:r>
              <a:r>
                <a:rPr lang="ru-RU" dirty="0"/>
                <a:t> </a:t>
              </a:r>
              <a:r>
                <a:rPr lang="ru-RU" dirty="0" err="1"/>
                <a:t>and</a:t>
              </a:r>
              <a:r>
                <a:rPr lang="ru-RU" dirty="0"/>
                <a:t> </a:t>
              </a:r>
              <a:r>
                <a:rPr lang="ru-RU" dirty="0" err="1"/>
                <a:t>trading</a:t>
              </a:r>
              <a:r>
                <a:rPr lang="ru-RU" dirty="0"/>
                <a:t> </a:t>
              </a:r>
              <a:r>
                <a:rPr lang="ru-RU" dirty="0" err="1"/>
                <a:t>process</a:t>
              </a:r>
              <a:r>
                <a:rPr lang="ru-RU" dirty="0"/>
                <a:t> </a:t>
              </a:r>
              <a:r>
                <a:rPr lang="ru-RU" dirty="0" err="1"/>
                <a:t>begins</a:t>
              </a:r>
              <a:endParaRPr lang="ru-RU" dirty="0"/>
            </a:p>
          </p:txBody>
        </p:sp>
        <p:grpSp>
          <p:nvGrpSpPr>
            <p:cNvPr id="54" name="Группа 53">
              <a:extLst>
                <a:ext uri="{FF2B5EF4-FFF2-40B4-BE49-F238E27FC236}">
                  <a16:creationId xmlns:a16="http://schemas.microsoft.com/office/drawing/2014/main" id="{4D936CDC-9854-9F29-A94A-FE47FFB0D558}"/>
                </a:ext>
              </a:extLst>
            </p:cNvPr>
            <p:cNvGrpSpPr/>
            <p:nvPr/>
          </p:nvGrpSpPr>
          <p:grpSpPr>
            <a:xfrm rot="16888995">
              <a:off x="7347906" y="4153269"/>
              <a:ext cx="1315923" cy="1941390"/>
              <a:chOff x="7056838" y="3298906"/>
              <a:chExt cx="1315923" cy="1941390"/>
            </a:xfrm>
          </p:grpSpPr>
          <p:pic>
            <p:nvPicPr>
              <p:cNvPr id="55" name="Рисунок 54" descr="Подключенный со сплошной заливкой">
                <a:extLst>
                  <a:ext uri="{FF2B5EF4-FFF2-40B4-BE49-F238E27FC236}">
                    <a16:creationId xmlns:a16="http://schemas.microsoft.com/office/drawing/2014/main" id="{EE52CDE7-FB57-7C4A-6803-3003127F163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056838" y="3298906"/>
                <a:ext cx="914400" cy="914400"/>
              </a:xfrm>
              <a:prstGeom prst="rect">
                <a:avLst/>
              </a:prstGeom>
            </p:spPr>
          </p:pic>
          <p:pic>
            <p:nvPicPr>
              <p:cNvPr id="56" name="Рисунок 55" descr="Подключенный со сплошной заливкой">
                <a:extLst>
                  <a:ext uri="{FF2B5EF4-FFF2-40B4-BE49-F238E27FC236}">
                    <a16:creationId xmlns:a16="http://schemas.microsoft.com/office/drawing/2014/main" id="{99BB5932-4F64-22C3-DFD9-890871F8B5E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rot="16985454" flipV="1">
                <a:off x="7458361" y="3808919"/>
                <a:ext cx="914400" cy="914400"/>
              </a:xfrm>
              <a:prstGeom prst="rect">
                <a:avLst/>
              </a:prstGeom>
            </p:spPr>
          </p:pic>
          <p:pic>
            <p:nvPicPr>
              <p:cNvPr id="57" name="Рисунок 56" descr="Подключенный со сплошной заливкой">
                <a:extLst>
                  <a:ext uri="{FF2B5EF4-FFF2-40B4-BE49-F238E27FC236}">
                    <a16:creationId xmlns:a16="http://schemas.microsoft.com/office/drawing/2014/main" id="{A8BFE4C6-DC83-C85F-66E1-7BFCCBA4CC8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flipV="1">
                <a:off x="7435797" y="4325896"/>
                <a:ext cx="914400" cy="914400"/>
              </a:xfrm>
              <a:prstGeom prst="rect">
                <a:avLst/>
              </a:prstGeom>
            </p:spPr>
          </p:pic>
        </p:grpSp>
        <p:grpSp>
          <p:nvGrpSpPr>
            <p:cNvPr id="97" name="Группа 96">
              <a:extLst>
                <a:ext uri="{FF2B5EF4-FFF2-40B4-BE49-F238E27FC236}">
                  <a16:creationId xmlns:a16="http://schemas.microsoft.com/office/drawing/2014/main" id="{3B46944A-CB1B-784F-CD6D-B313050CF1F7}"/>
                </a:ext>
              </a:extLst>
            </p:cNvPr>
            <p:cNvGrpSpPr/>
            <p:nvPr/>
          </p:nvGrpSpPr>
          <p:grpSpPr>
            <a:xfrm rot="16888995">
              <a:off x="8918335" y="4084111"/>
              <a:ext cx="1315923" cy="1941390"/>
              <a:chOff x="7056838" y="3298906"/>
              <a:chExt cx="1315923" cy="1941390"/>
            </a:xfrm>
          </p:grpSpPr>
          <p:pic>
            <p:nvPicPr>
              <p:cNvPr id="98" name="Рисунок 97" descr="Подключенный со сплошной заливкой">
                <a:extLst>
                  <a:ext uri="{FF2B5EF4-FFF2-40B4-BE49-F238E27FC236}">
                    <a16:creationId xmlns:a16="http://schemas.microsoft.com/office/drawing/2014/main" id="{36FC0F89-B6C5-E330-0A79-EF1EFC09222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056838" y="3298906"/>
                <a:ext cx="914400" cy="914400"/>
              </a:xfrm>
              <a:prstGeom prst="rect">
                <a:avLst/>
              </a:prstGeom>
            </p:spPr>
          </p:pic>
          <p:pic>
            <p:nvPicPr>
              <p:cNvPr id="99" name="Рисунок 98" descr="Подключенный со сплошной заливкой">
                <a:extLst>
                  <a:ext uri="{FF2B5EF4-FFF2-40B4-BE49-F238E27FC236}">
                    <a16:creationId xmlns:a16="http://schemas.microsoft.com/office/drawing/2014/main" id="{F9874B83-64A1-FB48-A20E-7CAAF56E951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rot="16985454" flipV="1">
                <a:off x="7458361" y="3808919"/>
                <a:ext cx="914400" cy="914400"/>
              </a:xfrm>
              <a:prstGeom prst="rect">
                <a:avLst/>
              </a:prstGeom>
            </p:spPr>
          </p:pic>
          <p:pic>
            <p:nvPicPr>
              <p:cNvPr id="100" name="Рисунок 99" descr="Подключенный со сплошной заливкой">
                <a:extLst>
                  <a:ext uri="{FF2B5EF4-FFF2-40B4-BE49-F238E27FC236}">
                    <a16:creationId xmlns:a16="http://schemas.microsoft.com/office/drawing/2014/main" id="{979887BA-9386-B00E-EE3D-96D74053BA3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flipV="1">
                <a:off x="7435797" y="4325896"/>
                <a:ext cx="914400" cy="914400"/>
              </a:xfrm>
              <a:prstGeom prst="rect">
                <a:avLst/>
              </a:prstGeom>
            </p:spPr>
          </p:pic>
        </p:grpSp>
        <p:sp>
          <p:nvSpPr>
            <p:cNvPr id="2" name="TextBox 1">
              <a:extLst>
                <a:ext uri="{FF2B5EF4-FFF2-40B4-BE49-F238E27FC236}">
                  <a16:creationId xmlns:a16="http://schemas.microsoft.com/office/drawing/2014/main" id="{214FE445-BB8F-B0FB-24A6-BD8BB380F4B2}"/>
                </a:ext>
              </a:extLst>
            </p:cNvPr>
            <p:cNvSpPr txBox="1"/>
            <p:nvPr/>
          </p:nvSpPr>
          <p:spPr>
            <a:xfrm>
              <a:off x="6256425" y="4866895"/>
              <a:ext cx="977415" cy="369332"/>
            </a:xfrm>
            <a:prstGeom prst="rect">
              <a:avLst/>
            </a:prstGeom>
            <a:noFill/>
          </p:spPr>
          <p:txBody>
            <a:bodyPr wrap="square">
              <a:spAutoFit/>
            </a:bodyPr>
            <a:lstStyle/>
            <a:p>
              <a:r>
                <a:rPr lang="en-US" dirty="0"/>
                <a:t>ID ***</a:t>
              </a:r>
              <a:endParaRPr lang="ru-RU" dirty="0"/>
            </a:p>
          </p:txBody>
        </p:sp>
      </p:grpSp>
      <p:cxnSp>
        <p:nvCxnSpPr>
          <p:cNvPr id="8" name="Прямая со стрелкой 7">
            <a:extLst>
              <a:ext uri="{FF2B5EF4-FFF2-40B4-BE49-F238E27FC236}">
                <a16:creationId xmlns:a16="http://schemas.microsoft.com/office/drawing/2014/main" id="{50C1E270-8533-0BD4-0A2A-8D70A17FD918}"/>
              </a:ext>
            </a:extLst>
          </p:cNvPr>
          <p:cNvCxnSpPr>
            <a:cxnSpLocks/>
          </p:cNvCxnSpPr>
          <p:nvPr/>
        </p:nvCxnSpPr>
        <p:spPr>
          <a:xfrm>
            <a:off x="1753352" y="2296608"/>
            <a:ext cx="1936146" cy="871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2" name="Соединитель: уступ 31">
            <a:extLst>
              <a:ext uri="{FF2B5EF4-FFF2-40B4-BE49-F238E27FC236}">
                <a16:creationId xmlns:a16="http://schemas.microsoft.com/office/drawing/2014/main" id="{F8774C3E-EBC4-32AD-838A-4804C97E39C0}"/>
              </a:ext>
            </a:extLst>
          </p:cNvPr>
          <p:cNvCxnSpPr>
            <a:cxnSpLocks/>
            <a:endCxn id="4" idx="3"/>
          </p:cNvCxnSpPr>
          <p:nvPr/>
        </p:nvCxnSpPr>
        <p:spPr>
          <a:xfrm rot="16200000" flipH="1">
            <a:off x="6131524" y="2507429"/>
            <a:ext cx="2204608" cy="1974400"/>
          </a:xfrm>
          <a:prstGeom prst="bentConnector3">
            <a:avLst>
              <a:gd name="adj1" fmla="val 565"/>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3" name="Прямая со стрелкой 62">
            <a:extLst>
              <a:ext uri="{FF2B5EF4-FFF2-40B4-BE49-F238E27FC236}">
                <a16:creationId xmlns:a16="http://schemas.microsoft.com/office/drawing/2014/main" id="{E51CD9BE-3895-3CF2-F80B-D558BF474886}"/>
              </a:ext>
            </a:extLst>
          </p:cNvPr>
          <p:cNvCxnSpPr>
            <a:cxnSpLocks/>
          </p:cNvCxnSpPr>
          <p:nvPr/>
        </p:nvCxnSpPr>
        <p:spPr>
          <a:xfrm flipV="1">
            <a:off x="4928768" y="2996080"/>
            <a:ext cx="523495" cy="115881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7" name="Прямая соединительная линия 66">
            <a:extLst>
              <a:ext uri="{FF2B5EF4-FFF2-40B4-BE49-F238E27FC236}">
                <a16:creationId xmlns:a16="http://schemas.microsoft.com/office/drawing/2014/main" id="{A10CBB37-FE82-EC96-7577-2C6FE9BB67A4}"/>
              </a:ext>
            </a:extLst>
          </p:cNvPr>
          <p:cNvCxnSpPr>
            <a:cxnSpLocks/>
          </p:cNvCxnSpPr>
          <p:nvPr/>
        </p:nvCxnSpPr>
        <p:spPr>
          <a:xfrm>
            <a:off x="3383913" y="4154891"/>
            <a:ext cx="1570859"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7" name="Прямая со стрелкой 6">
            <a:extLst>
              <a:ext uri="{FF2B5EF4-FFF2-40B4-BE49-F238E27FC236}">
                <a16:creationId xmlns:a16="http://schemas.microsoft.com/office/drawing/2014/main" id="{621F1D3B-1653-C7F8-19CF-5B88411F9CB2}"/>
              </a:ext>
            </a:extLst>
          </p:cNvPr>
          <p:cNvCxnSpPr>
            <a:cxnSpLocks/>
          </p:cNvCxnSpPr>
          <p:nvPr/>
        </p:nvCxnSpPr>
        <p:spPr>
          <a:xfrm flipV="1">
            <a:off x="4545419" y="2296608"/>
            <a:ext cx="846504" cy="871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26" name="Группа 25">
            <a:extLst>
              <a:ext uri="{FF2B5EF4-FFF2-40B4-BE49-F238E27FC236}">
                <a16:creationId xmlns:a16="http://schemas.microsoft.com/office/drawing/2014/main" id="{B60B265C-7DA6-303B-AAE5-E30485FE570F}"/>
              </a:ext>
            </a:extLst>
          </p:cNvPr>
          <p:cNvGrpSpPr/>
          <p:nvPr/>
        </p:nvGrpSpPr>
        <p:grpSpPr>
          <a:xfrm>
            <a:off x="6036574" y="2382628"/>
            <a:ext cx="2016252" cy="2524755"/>
            <a:chOff x="6036574" y="2382628"/>
            <a:chExt cx="2016252" cy="2524755"/>
          </a:xfrm>
        </p:grpSpPr>
        <p:pic>
          <p:nvPicPr>
            <p:cNvPr id="27" name="Рисунок 26" descr="Подключенный со сплошной заливкой">
              <a:extLst>
                <a:ext uri="{FF2B5EF4-FFF2-40B4-BE49-F238E27FC236}">
                  <a16:creationId xmlns:a16="http://schemas.microsoft.com/office/drawing/2014/main" id="{44FE0F67-AF89-5B2E-44F9-9D7980845DA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rot="16539153" flipV="1">
              <a:off x="7138426" y="3051187"/>
              <a:ext cx="914400" cy="914400"/>
            </a:xfrm>
            <a:prstGeom prst="rect">
              <a:avLst/>
            </a:prstGeom>
          </p:spPr>
        </p:pic>
        <p:grpSp>
          <p:nvGrpSpPr>
            <p:cNvPr id="28" name="Группа 27">
              <a:extLst>
                <a:ext uri="{FF2B5EF4-FFF2-40B4-BE49-F238E27FC236}">
                  <a16:creationId xmlns:a16="http://schemas.microsoft.com/office/drawing/2014/main" id="{FC8C74D0-09CD-1767-971C-D1CF368C34E5}"/>
                </a:ext>
              </a:extLst>
            </p:cNvPr>
            <p:cNvGrpSpPr/>
            <p:nvPr/>
          </p:nvGrpSpPr>
          <p:grpSpPr>
            <a:xfrm>
              <a:off x="6036574" y="2382628"/>
              <a:ext cx="1997821" cy="2524755"/>
              <a:chOff x="6036574" y="2382628"/>
              <a:chExt cx="1997821" cy="2524755"/>
            </a:xfrm>
          </p:grpSpPr>
          <p:pic>
            <p:nvPicPr>
              <p:cNvPr id="29" name="Рисунок 28" descr="Подключенный со сплошной заливкой">
                <a:extLst>
                  <a:ext uri="{FF2B5EF4-FFF2-40B4-BE49-F238E27FC236}">
                    <a16:creationId xmlns:a16="http://schemas.microsoft.com/office/drawing/2014/main" id="{AD5C1E6F-769C-B1F0-3D6B-FF208C0D21B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rot="15329690" flipV="1">
                <a:off x="6036574" y="2382628"/>
                <a:ext cx="914400" cy="914400"/>
              </a:xfrm>
              <a:prstGeom prst="rect">
                <a:avLst/>
              </a:prstGeom>
            </p:spPr>
          </p:pic>
          <p:pic>
            <p:nvPicPr>
              <p:cNvPr id="31" name="Рисунок 30" descr="Подключенный со сплошной заливкой">
                <a:extLst>
                  <a:ext uri="{FF2B5EF4-FFF2-40B4-BE49-F238E27FC236}">
                    <a16:creationId xmlns:a16="http://schemas.microsoft.com/office/drawing/2014/main" id="{90D72597-52AD-18CC-1A2B-392372517B2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rot="15329690" flipV="1">
                <a:off x="6618760" y="2668244"/>
                <a:ext cx="914400" cy="914400"/>
              </a:xfrm>
              <a:prstGeom prst="rect">
                <a:avLst/>
              </a:prstGeom>
            </p:spPr>
          </p:pic>
          <p:pic>
            <p:nvPicPr>
              <p:cNvPr id="34" name="Рисунок 33" descr="Подключенный со сплошной заливкой">
                <a:extLst>
                  <a:ext uri="{FF2B5EF4-FFF2-40B4-BE49-F238E27FC236}">
                    <a16:creationId xmlns:a16="http://schemas.microsoft.com/office/drawing/2014/main" id="{CE92C751-95A0-D53E-1A59-17DB62568F6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rot="433011" flipV="1">
                <a:off x="7119995" y="3505170"/>
                <a:ext cx="914400" cy="914400"/>
              </a:xfrm>
              <a:prstGeom prst="rect">
                <a:avLst/>
              </a:prstGeom>
            </p:spPr>
          </p:pic>
          <p:pic>
            <p:nvPicPr>
              <p:cNvPr id="36" name="Рисунок 35" descr="Подключенный со сплошной заливкой">
                <a:extLst>
                  <a:ext uri="{FF2B5EF4-FFF2-40B4-BE49-F238E27FC236}">
                    <a16:creationId xmlns:a16="http://schemas.microsoft.com/office/drawing/2014/main" id="{617FAA54-3132-7ACC-F676-D94514C294F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rot="17084840" flipV="1">
                <a:off x="7069889" y="3992983"/>
                <a:ext cx="914400" cy="914400"/>
              </a:xfrm>
              <a:prstGeom prst="rect">
                <a:avLst/>
              </a:prstGeom>
            </p:spPr>
          </p:pic>
        </p:grpSp>
      </p:grpSp>
    </p:spTree>
    <p:extLst>
      <p:ext uri="{BB962C8B-B14F-4D97-AF65-F5344CB8AC3E}">
        <p14:creationId xmlns:p14="http://schemas.microsoft.com/office/powerpoint/2010/main" val="3458279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27640-6986-2072-5E1A-5588AEEF96C3}"/>
            </a:ext>
          </a:extLst>
        </p:cNvPr>
        <p:cNvGrpSpPr/>
        <p:nvPr/>
      </p:nvGrpSpPr>
      <p:grpSpPr>
        <a:xfrm>
          <a:off x="0" y="0"/>
          <a:ext cx="0" cy="0"/>
          <a:chOff x="0" y="0"/>
          <a:chExt cx="0" cy="0"/>
        </a:xfrm>
      </p:grpSpPr>
      <p:pic>
        <p:nvPicPr>
          <p:cNvPr id="21" name="Объект 20" descr="Контрольный список со сплошной заливкой">
            <a:extLst>
              <a:ext uri="{FF2B5EF4-FFF2-40B4-BE49-F238E27FC236}">
                <a16:creationId xmlns:a16="http://schemas.microsoft.com/office/drawing/2014/main" id="{55624DB9-F912-76BA-F07B-6C927A101F9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689498" y="1853815"/>
            <a:ext cx="914400" cy="914400"/>
          </a:xfrm>
        </p:spPr>
      </p:pic>
      <p:grpSp>
        <p:nvGrpSpPr>
          <p:cNvPr id="15" name="Группа 14">
            <a:extLst>
              <a:ext uri="{FF2B5EF4-FFF2-40B4-BE49-F238E27FC236}">
                <a16:creationId xmlns:a16="http://schemas.microsoft.com/office/drawing/2014/main" id="{39D3FCDD-D9AA-7589-3316-220DB6B4B90F}"/>
              </a:ext>
            </a:extLst>
          </p:cNvPr>
          <p:cNvGrpSpPr/>
          <p:nvPr/>
        </p:nvGrpSpPr>
        <p:grpSpPr>
          <a:xfrm>
            <a:off x="5038722" y="1451796"/>
            <a:ext cx="1730487" cy="1546770"/>
            <a:chOff x="4553345" y="3214809"/>
            <a:chExt cx="1730487" cy="1546770"/>
          </a:xfrm>
        </p:grpSpPr>
        <p:pic>
          <p:nvPicPr>
            <p:cNvPr id="14" name="Рисунок 13" descr="Контракт со сплошной заливкой">
              <a:extLst>
                <a:ext uri="{FF2B5EF4-FFF2-40B4-BE49-F238E27FC236}">
                  <a16:creationId xmlns:a16="http://schemas.microsoft.com/office/drawing/2014/main" id="{D1A5E619-0BFF-77F3-17AD-4D69A9B0BC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73278" y="3516886"/>
              <a:ext cx="1244693" cy="1244693"/>
            </a:xfrm>
            <a:prstGeom prst="rect">
              <a:avLst/>
            </a:prstGeom>
          </p:spPr>
        </p:pic>
        <p:sp>
          <p:nvSpPr>
            <p:cNvPr id="16" name="TextBox 15">
              <a:extLst>
                <a:ext uri="{FF2B5EF4-FFF2-40B4-BE49-F238E27FC236}">
                  <a16:creationId xmlns:a16="http://schemas.microsoft.com/office/drawing/2014/main" id="{0E914759-D435-468C-5CE7-47E09974708C}"/>
                </a:ext>
              </a:extLst>
            </p:cNvPr>
            <p:cNvSpPr txBox="1"/>
            <p:nvPr/>
          </p:nvSpPr>
          <p:spPr>
            <a:xfrm>
              <a:off x="4553345" y="3214809"/>
              <a:ext cx="1730487" cy="369332"/>
            </a:xfrm>
            <a:prstGeom prst="rect">
              <a:avLst/>
            </a:prstGeom>
            <a:noFill/>
          </p:spPr>
          <p:txBody>
            <a:bodyPr wrap="square">
              <a:spAutoFit/>
            </a:bodyPr>
            <a:lstStyle/>
            <a:p>
              <a:r>
                <a:rPr lang="en-US" dirty="0"/>
                <a:t>Smart Contract</a:t>
              </a:r>
              <a:endParaRPr lang="ru-RU" dirty="0"/>
            </a:p>
          </p:txBody>
        </p:sp>
      </p:grpSp>
      <p:pic>
        <p:nvPicPr>
          <p:cNvPr id="23" name="Рисунок 22" descr="Частичная проверка содержимого буфера обмена со сплошной заливкой">
            <a:extLst>
              <a:ext uri="{FF2B5EF4-FFF2-40B4-BE49-F238E27FC236}">
                <a16:creationId xmlns:a16="http://schemas.microsoft.com/office/drawing/2014/main" id="{EBBACE81-B34D-AFFF-7A10-ED06FD3EFA4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90503" y="3158427"/>
            <a:ext cx="914400" cy="914400"/>
          </a:xfrm>
          <a:prstGeom prst="rect">
            <a:avLst/>
          </a:prstGeom>
        </p:spPr>
      </p:pic>
      <p:sp>
        <p:nvSpPr>
          <p:cNvPr id="35" name="TextBox 34">
            <a:extLst>
              <a:ext uri="{FF2B5EF4-FFF2-40B4-BE49-F238E27FC236}">
                <a16:creationId xmlns:a16="http://schemas.microsoft.com/office/drawing/2014/main" id="{0BAF8484-A95F-FFA0-CD1B-E6A5063C7E60}"/>
              </a:ext>
            </a:extLst>
          </p:cNvPr>
          <p:cNvSpPr txBox="1"/>
          <p:nvPr/>
        </p:nvSpPr>
        <p:spPr>
          <a:xfrm>
            <a:off x="6427735" y="2394619"/>
            <a:ext cx="1821459" cy="369332"/>
          </a:xfrm>
          <a:prstGeom prst="rect">
            <a:avLst/>
          </a:prstGeom>
          <a:noFill/>
        </p:spPr>
        <p:txBody>
          <a:bodyPr wrap="square">
            <a:spAutoFit/>
          </a:bodyPr>
          <a:lstStyle/>
          <a:p>
            <a:r>
              <a:rPr lang="ru-RU" b="1" dirty="0" err="1"/>
              <a:t>Randomization</a:t>
            </a:r>
            <a:endParaRPr lang="ru-RU" b="1" dirty="0"/>
          </a:p>
        </p:txBody>
      </p:sp>
      <p:sp>
        <p:nvSpPr>
          <p:cNvPr id="37" name="TextBox 36">
            <a:extLst>
              <a:ext uri="{FF2B5EF4-FFF2-40B4-BE49-F238E27FC236}">
                <a16:creationId xmlns:a16="http://schemas.microsoft.com/office/drawing/2014/main" id="{00C3519D-171A-6623-26B6-75EF44A2F80C}"/>
              </a:ext>
            </a:extLst>
          </p:cNvPr>
          <p:cNvSpPr txBox="1"/>
          <p:nvPr/>
        </p:nvSpPr>
        <p:spPr>
          <a:xfrm>
            <a:off x="5970174" y="5417633"/>
            <a:ext cx="1601311" cy="369332"/>
          </a:xfrm>
          <a:prstGeom prst="rect">
            <a:avLst/>
          </a:prstGeom>
          <a:noFill/>
        </p:spPr>
        <p:txBody>
          <a:bodyPr wrap="square">
            <a:spAutoFit/>
          </a:bodyPr>
          <a:lstStyle/>
          <a:p>
            <a:r>
              <a:rPr lang="ru-RU" b="1" dirty="0" err="1"/>
              <a:t>Customization</a:t>
            </a:r>
            <a:endParaRPr lang="ru-RU" b="1" dirty="0"/>
          </a:p>
        </p:txBody>
      </p:sp>
      <p:grpSp>
        <p:nvGrpSpPr>
          <p:cNvPr id="3" name="Группа 2">
            <a:extLst>
              <a:ext uri="{FF2B5EF4-FFF2-40B4-BE49-F238E27FC236}">
                <a16:creationId xmlns:a16="http://schemas.microsoft.com/office/drawing/2014/main" id="{7098AF2D-7773-4B22-8524-B8146C202AA9}"/>
              </a:ext>
            </a:extLst>
          </p:cNvPr>
          <p:cNvGrpSpPr/>
          <p:nvPr/>
        </p:nvGrpSpPr>
        <p:grpSpPr>
          <a:xfrm>
            <a:off x="743765" y="1780289"/>
            <a:ext cx="914400" cy="1141359"/>
            <a:chOff x="9889605" y="3011122"/>
            <a:chExt cx="914400" cy="1141359"/>
          </a:xfrm>
        </p:grpSpPr>
        <p:pic>
          <p:nvPicPr>
            <p:cNvPr id="18" name="Объект 4" descr="Художник мужской контур">
              <a:extLst>
                <a:ext uri="{FF2B5EF4-FFF2-40B4-BE49-F238E27FC236}">
                  <a16:creationId xmlns:a16="http://schemas.microsoft.com/office/drawing/2014/main" id="{7AA82B15-D5F1-8C32-B10F-84B1C298EE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89605" y="3011122"/>
              <a:ext cx="914400" cy="914400"/>
            </a:xfrm>
            <a:prstGeom prst="rect">
              <a:avLst/>
            </a:prstGeom>
          </p:spPr>
        </p:pic>
        <p:sp>
          <p:nvSpPr>
            <p:cNvPr id="104" name="TextBox 103">
              <a:extLst>
                <a:ext uri="{FF2B5EF4-FFF2-40B4-BE49-F238E27FC236}">
                  <a16:creationId xmlns:a16="http://schemas.microsoft.com/office/drawing/2014/main" id="{0E679C44-6426-53E4-5864-5DBB9ACF35B5}"/>
                </a:ext>
              </a:extLst>
            </p:cNvPr>
            <p:cNvSpPr txBox="1"/>
            <p:nvPr/>
          </p:nvSpPr>
          <p:spPr>
            <a:xfrm>
              <a:off x="9914269" y="3783149"/>
              <a:ext cx="880432" cy="369332"/>
            </a:xfrm>
            <a:prstGeom prst="rect">
              <a:avLst/>
            </a:prstGeom>
            <a:noFill/>
          </p:spPr>
          <p:txBody>
            <a:bodyPr wrap="square">
              <a:spAutoFit/>
            </a:bodyPr>
            <a:lstStyle/>
            <a:p>
              <a:r>
                <a:rPr lang="ru-RU" dirty="0" err="1"/>
                <a:t>Creator</a:t>
              </a:r>
              <a:endParaRPr lang="ru-RU" dirty="0"/>
            </a:p>
          </p:txBody>
        </p:sp>
      </p:grpSp>
      <p:grpSp>
        <p:nvGrpSpPr>
          <p:cNvPr id="6" name="Группа 5">
            <a:extLst>
              <a:ext uri="{FF2B5EF4-FFF2-40B4-BE49-F238E27FC236}">
                <a16:creationId xmlns:a16="http://schemas.microsoft.com/office/drawing/2014/main" id="{FFDB1808-3079-459F-981D-31D0D5B22E3D}"/>
              </a:ext>
            </a:extLst>
          </p:cNvPr>
          <p:cNvGrpSpPr/>
          <p:nvPr/>
        </p:nvGrpSpPr>
        <p:grpSpPr>
          <a:xfrm>
            <a:off x="2403672" y="3494628"/>
            <a:ext cx="926405" cy="1212805"/>
            <a:chOff x="2400165" y="4965567"/>
            <a:chExt cx="926405" cy="1212805"/>
          </a:xfrm>
        </p:grpSpPr>
        <p:pic>
          <p:nvPicPr>
            <p:cNvPr id="25" name="Рисунок 24" descr="Мужской профиль контур">
              <a:extLst>
                <a:ext uri="{FF2B5EF4-FFF2-40B4-BE49-F238E27FC236}">
                  <a16:creationId xmlns:a16="http://schemas.microsoft.com/office/drawing/2014/main" id="{E9F0D762-AFB5-A4BE-E664-0344C1D82A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00165" y="4965567"/>
              <a:ext cx="914400" cy="914400"/>
            </a:xfrm>
            <a:prstGeom prst="rect">
              <a:avLst/>
            </a:prstGeom>
          </p:spPr>
        </p:pic>
        <p:sp>
          <p:nvSpPr>
            <p:cNvPr id="106" name="TextBox 105">
              <a:extLst>
                <a:ext uri="{FF2B5EF4-FFF2-40B4-BE49-F238E27FC236}">
                  <a16:creationId xmlns:a16="http://schemas.microsoft.com/office/drawing/2014/main" id="{C2BF31EC-03E4-A807-0E81-C645FF23193D}"/>
                </a:ext>
              </a:extLst>
            </p:cNvPr>
            <p:cNvSpPr txBox="1"/>
            <p:nvPr/>
          </p:nvSpPr>
          <p:spPr>
            <a:xfrm>
              <a:off x="2498560" y="5809040"/>
              <a:ext cx="828010" cy="369332"/>
            </a:xfrm>
            <a:prstGeom prst="rect">
              <a:avLst/>
            </a:prstGeom>
            <a:noFill/>
          </p:spPr>
          <p:txBody>
            <a:bodyPr wrap="square">
              <a:spAutoFit/>
            </a:bodyPr>
            <a:lstStyle/>
            <a:p>
              <a:r>
                <a:rPr lang="ru-RU" dirty="0" err="1"/>
                <a:t>Buyer</a:t>
              </a:r>
              <a:r>
                <a:rPr lang="ru-RU" dirty="0"/>
                <a:t> </a:t>
              </a:r>
            </a:p>
          </p:txBody>
        </p:sp>
      </p:grpSp>
      <p:sp>
        <p:nvSpPr>
          <p:cNvPr id="107" name="Заголовок 1">
            <a:extLst>
              <a:ext uri="{FF2B5EF4-FFF2-40B4-BE49-F238E27FC236}">
                <a16:creationId xmlns:a16="http://schemas.microsoft.com/office/drawing/2014/main" id="{201AF1F0-8A50-01FE-2595-B30556260067}"/>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Bottom to Top</a:t>
            </a:r>
            <a:endParaRPr lang="ru-RU" dirty="0"/>
          </a:p>
        </p:txBody>
      </p:sp>
      <p:pic>
        <p:nvPicPr>
          <p:cNvPr id="109" name="Рисунок 108" descr="Игральная кость контур">
            <a:extLst>
              <a:ext uri="{FF2B5EF4-FFF2-40B4-BE49-F238E27FC236}">
                <a16:creationId xmlns:a16="http://schemas.microsoft.com/office/drawing/2014/main" id="{FEEEA04E-08AD-1F06-B878-0F316CF0DBA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000271" y="1479240"/>
            <a:ext cx="841714" cy="841714"/>
          </a:xfrm>
          <a:prstGeom prst="rect">
            <a:avLst/>
          </a:prstGeom>
        </p:spPr>
      </p:pic>
      <p:pic>
        <p:nvPicPr>
          <p:cNvPr id="111" name="Рисунок 110" descr="Инструменты контур">
            <a:extLst>
              <a:ext uri="{FF2B5EF4-FFF2-40B4-BE49-F238E27FC236}">
                <a16:creationId xmlns:a16="http://schemas.microsoft.com/office/drawing/2014/main" id="{8877F4FD-62A8-3B0F-E801-F7BAAFCDDC7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264803" y="4559660"/>
            <a:ext cx="700809" cy="700809"/>
          </a:xfrm>
          <a:prstGeom prst="rect">
            <a:avLst/>
          </a:prstGeom>
        </p:spPr>
      </p:pic>
      <p:sp>
        <p:nvSpPr>
          <p:cNvPr id="33" name="TextBox 32">
            <a:extLst>
              <a:ext uri="{FF2B5EF4-FFF2-40B4-BE49-F238E27FC236}">
                <a16:creationId xmlns:a16="http://schemas.microsoft.com/office/drawing/2014/main" id="{C25DC35D-A180-A21E-EF85-108AC8C9AE02}"/>
              </a:ext>
            </a:extLst>
          </p:cNvPr>
          <p:cNvSpPr txBox="1"/>
          <p:nvPr/>
        </p:nvSpPr>
        <p:spPr>
          <a:xfrm>
            <a:off x="1688629" y="2305322"/>
            <a:ext cx="2196887" cy="369332"/>
          </a:xfrm>
          <a:prstGeom prst="rect">
            <a:avLst/>
          </a:prstGeom>
          <a:noFill/>
        </p:spPr>
        <p:txBody>
          <a:bodyPr wrap="square">
            <a:spAutoFit/>
          </a:bodyPr>
          <a:lstStyle/>
          <a:p>
            <a:r>
              <a:rPr lang="ru-RU" b="1" dirty="0" err="1"/>
              <a:t>Template</a:t>
            </a:r>
            <a:r>
              <a:rPr lang="ru-RU" b="1" dirty="0"/>
              <a:t> </a:t>
            </a:r>
            <a:r>
              <a:rPr lang="ru-RU" b="1" dirty="0" err="1"/>
              <a:t>Creation</a:t>
            </a:r>
            <a:endParaRPr lang="ru-RU" b="1" dirty="0"/>
          </a:p>
        </p:txBody>
      </p:sp>
      <p:pic>
        <p:nvPicPr>
          <p:cNvPr id="113" name="Рисунок 112" descr="Фрагменты головоломки контур">
            <a:extLst>
              <a:ext uri="{FF2B5EF4-FFF2-40B4-BE49-F238E27FC236}">
                <a16:creationId xmlns:a16="http://schemas.microsoft.com/office/drawing/2014/main" id="{CEE58609-78C1-0429-460F-67044F2FB68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2135119" y="1453637"/>
            <a:ext cx="842971" cy="842971"/>
          </a:xfrm>
          <a:prstGeom prst="rect">
            <a:avLst/>
          </a:prstGeom>
        </p:spPr>
      </p:pic>
      <p:grpSp>
        <p:nvGrpSpPr>
          <p:cNvPr id="22" name="Группа 21">
            <a:extLst>
              <a:ext uri="{FF2B5EF4-FFF2-40B4-BE49-F238E27FC236}">
                <a16:creationId xmlns:a16="http://schemas.microsoft.com/office/drawing/2014/main" id="{BB995E8B-5D1F-C719-BF41-40DA9082F50D}"/>
              </a:ext>
            </a:extLst>
          </p:cNvPr>
          <p:cNvGrpSpPr/>
          <p:nvPr/>
        </p:nvGrpSpPr>
        <p:grpSpPr>
          <a:xfrm>
            <a:off x="7481013" y="4205248"/>
            <a:ext cx="4528953" cy="2252117"/>
            <a:chOff x="6018039" y="4396844"/>
            <a:chExt cx="4528953" cy="2252117"/>
          </a:xfrm>
        </p:grpSpPr>
        <p:sp>
          <p:nvSpPr>
            <p:cNvPr id="4" name="Прямоугольник 3">
              <a:extLst>
                <a:ext uri="{FF2B5EF4-FFF2-40B4-BE49-F238E27FC236}">
                  <a16:creationId xmlns:a16="http://schemas.microsoft.com/office/drawing/2014/main" id="{0E6FC760-1373-00D1-693A-0AB025DFB23E}"/>
                </a:ext>
              </a:extLst>
            </p:cNvPr>
            <p:cNvSpPr/>
            <p:nvPr/>
          </p:nvSpPr>
          <p:spPr>
            <a:xfrm rot="16200000">
              <a:off x="6073309" y="4924062"/>
              <a:ext cx="1369489" cy="1098422"/>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descr="Ромб со сплошной заливкой">
              <a:extLst>
                <a:ext uri="{FF2B5EF4-FFF2-40B4-BE49-F238E27FC236}">
                  <a16:creationId xmlns:a16="http://schemas.microsoft.com/office/drawing/2014/main" id="{00A506B4-C124-E827-592F-0A4DA6344E4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379011" y="5200684"/>
              <a:ext cx="743155" cy="743155"/>
            </a:xfrm>
            <a:prstGeom prst="rect">
              <a:avLst/>
            </a:prstGeom>
          </p:spPr>
        </p:pic>
        <p:pic>
          <p:nvPicPr>
            <p:cNvPr id="10" name="Рисунок 9" descr="Рукопожатие контур">
              <a:extLst>
                <a:ext uri="{FF2B5EF4-FFF2-40B4-BE49-F238E27FC236}">
                  <a16:creationId xmlns:a16="http://schemas.microsoft.com/office/drawing/2014/main" id="{83577A94-BEBA-C94B-243B-94739E41869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626075" y="5295596"/>
              <a:ext cx="914400" cy="914400"/>
            </a:xfrm>
            <a:prstGeom prst="rect">
              <a:avLst/>
            </a:prstGeom>
          </p:spPr>
        </p:pic>
        <p:sp>
          <p:nvSpPr>
            <p:cNvPr id="12" name="Прямоугольник 11">
              <a:extLst>
                <a:ext uri="{FF2B5EF4-FFF2-40B4-BE49-F238E27FC236}">
                  <a16:creationId xmlns:a16="http://schemas.microsoft.com/office/drawing/2014/main" id="{80291C85-32AE-663F-1C1E-334294105749}"/>
                </a:ext>
              </a:extLst>
            </p:cNvPr>
            <p:cNvSpPr/>
            <p:nvPr/>
          </p:nvSpPr>
          <p:spPr>
            <a:xfrm rot="16200000">
              <a:off x="8421577" y="4962380"/>
              <a:ext cx="1292849" cy="1098422"/>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641A9956-5BE4-DEEA-5BCE-2E91DF59669A}"/>
                </a:ext>
              </a:extLst>
            </p:cNvPr>
            <p:cNvSpPr txBox="1"/>
            <p:nvPr/>
          </p:nvSpPr>
          <p:spPr>
            <a:xfrm>
              <a:off x="6490685" y="5811468"/>
              <a:ext cx="743155" cy="369332"/>
            </a:xfrm>
            <a:prstGeom prst="rect">
              <a:avLst/>
            </a:prstGeom>
            <a:noFill/>
          </p:spPr>
          <p:txBody>
            <a:bodyPr wrap="square">
              <a:spAutoFit/>
            </a:bodyPr>
            <a:lstStyle/>
            <a:p>
              <a:r>
                <a:rPr lang="en-US" dirty="0"/>
                <a:t>NFT</a:t>
              </a:r>
              <a:endParaRPr lang="ru-RU" dirty="0"/>
            </a:p>
          </p:txBody>
        </p:sp>
        <p:sp>
          <p:nvSpPr>
            <p:cNvPr id="17" name="TextBox 16">
              <a:extLst>
                <a:ext uri="{FF2B5EF4-FFF2-40B4-BE49-F238E27FC236}">
                  <a16:creationId xmlns:a16="http://schemas.microsoft.com/office/drawing/2014/main" id="{66080AB6-1959-823C-9729-2E580EA14A34}"/>
                </a:ext>
              </a:extLst>
            </p:cNvPr>
            <p:cNvSpPr txBox="1"/>
            <p:nvPr/>
          </p:nvSpPr>
          <p:spPr>
            <a:xfrm>
              <a:off x="6018039" y="6279629"/>
              <a:ext cx="4164421" cy="369332"/>
            </a:xfrm>
            <a:prstGeom prst="rect">
              <a:avLst/>
            </a:prstGeom>
            <a:noFill/>
          </p:spPr>
          <p:txBody>
            <a:bodyPr wrap="square">
              <a:spAutoFit/>
            </a:bodyPr>
            <a:lstStyle/>
            <a:p>
              <a:r>
                <a:rPr lang="ru-RU" dirty="0"/>
                <a:t>The </a:t>
              </a:r>
              <a:r>
                <a:rPr lang="ru-RU" dirty="0" err="1"/>
                <a:t>minting</a:t>
              </a:r>
              <a:r>
                <a:rPr lang="ru-RU" dirty="0"/>
                <a:t> </a:t>
              </a:r>
              <a:r>
                <a:rPr lang="ru-RU" dirty="0" err="1"/>
                <a:t>and</a:t>
              </a:r>
              <a:r>
                <a:rPr lang="ru-RU" dirty="0"/>
                <a:t> </a:t>
              </a:r>
              <a:r>
                <a:rPr lang="ru-RU" dirty="0" err="1"/>
                <a:t>trading</a:t>
              </a:r>
              <a:r>
                <a:rPr lang="ru-RU" dirty="0"/>
                <a:t> </a:t>
              </a:r>
              <a:r>
                <a:rPr lang="ru-RU" dirty="0" err="1"/>
                <a:t>process</a:t>
              </a:r>
              <a:r>
                <a:rPr lang="ru-RU" dirty="0"/>
                <a:t> </a:t>
              </a:r>
              <a:r>
                <a:rPr lang="ru-RU" dirty="0" err="1"/>
                <a:t>begins</a:t>
              </a:r>
              <a:endParaRPr lang="ru-RU" dirty="0"/>
            </a:p>
          </p:txBody>
        </p:sp>
        <p:grpSp>
          <p:nvGrpSpPr>
            <p:cNvPr id="54" name="Группа 53">
              <a:extLst>
                <a:ext uri="{FF2B5EF4-FFF2-40B4-BE49-F238E27FC236}">
                  <a16:creationId xmlns:a16="http://schemas.microsoft.com/office/drawing/2014/main" id="{E21A6633-EF07-AC4B-B0A1-6B5B51DAA368}"/>
                </a:ext>
              </a:extLst>
            </p:cNvPr>
            <p:cNvGrpSpPr/>
            <p:nvPr/>
          </p:nvGrpSpPr>
          <p:grpSpPr>
            <a:xfrm rot="16888995">
              <a:off x="7347906" y="4153269"/>
              <a:ext cx="1315923" cy="1941390"/>
              <a:chOff x="7056838" y="3298906"/>
              <a:chExt cx="1315923" cy="1941390"/>
            </a:xfrm>
          </p:grpSpPr>
          <p:pic>
            <p:nvPicPr>
              <p:cNvPr id="55" name="Рисунок 54" descr="Подключенный со сплошной заливкой">
                <a:extLst>
                  <a:ext uri="{FF2B5EF4-FFF2-40B4-BE49-F238E27FC236}">
                    <a16:creationId xmlns:a16="http://schemas.microsoft.com/office/drawing/2014/main" id="{514797B7-825F-6E2A-7508-86DF2C14BD8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056838" y="3298906"/>
                <a:ext cx="914400" cy="914400"/>
              </a:xfrm>
              <a:prstGeom prst="rect">
                <a:avLst/>
              </a:prstGeom>
            </p:spPr>
          </p:pic>
          <p:pic>
            <p:nvPicPr>
              <p:cNvPr id="56" name="Рисунок 55" descr="Подключенный со сплошной заливкой">
                <a:extLst>
                  <a:ext uri="{FF2B5EF4-FFF2-40B4-BE49-F238E27FC236}">
                    <a16:creationId xmlns:a16="http://schemas.microsoft.com/office/drawing/2014/main" id="{01350F5B-B86C-37A1-3561-9FE09874578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rot="16985454" flipV="1">
                <a:off x="7458361" y="3808919"/>
                <a:ext cx="914400" cy="914400"/>
              </a:xfrm>
              <a:prstGeom prst="rect">
                <a:avLst/>
              </a:prstGeom>
            </p:spPr>
          </p:pic>
          <p:pic>
            <p:nvPicPr>
              <p:cNvPr id="57" name="Рисунок 56" descr="Подключенный со сплошной заливкой">
                <a:extLst>
                  <a:ext uri="{FF2B5EF4-FFF2-40B4-BE49-F238E27FC236}">
                    <a16:creationId xmlns:a16="http://schemas.microsoft.com/office/drawing/2014/main" id="{D9F6A393-2EEC-73C5-4EB0-7BBEB4A8AE4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flipV="1">
                <a:off x="7435797" y="4325896"/>
                <a:ext cx="914400" cy="914400"/>
              </a:xfrm>
              <a:prstGeom prst="rect">
                <a:avLst/>
              </a:prstGeom>
            </p:spPr>
          </p:pic>
        </p:grpSp>
        <p:grpSp>
          <p:nvGrpSpPr>
            <p:cNvPr id="97" name="Группа 96">
              <a:extLst>
                <a:ext uri="{FF2B5EF4-FFF2-40B4-BE49-F238E27FC236}">
                  <a16:creationId xmlns:a16="http://schemas.microsoft.com/office/drawing/2014/main" id="{C3F04088-2AE1-DED9-ECF3-F9BC30CB2724}"/>
                </a:ext>
              </a:extLst>
            </p:cNvPr>
            <p:cNvGrpSpPr/>
            <p:nvPr/>
          </p:nvGrpSpPr>
          <p:grpSpPr>
            <a:xfrm rot="16888995">
              <a:off x="8918335" y="4084111"/>
              <a:ext cx="1315923" cy="1941390"/>
              <a:chOff x="7056838" y="3298906"/>
              <a:chExt cx="1315923" cy="1941390"/>
            </a:xfrm>
          </p:grpSpPr>
          <p:pic>
            <p:nvPicPr>
              <p:cNvPr id="98" name="Рисунок 97" descr="Подключенный со сплошной заливкой">
                <a:extLst>
                  <a:ext uri="{FF2B5EF4-FFF2-40B4-BE49-F238E27FC236}">
                    <a16:creationId xmlns:a16="http://schemas.microsoft.com/office/drawing/2014/main" id="{4BC30F7F-E216-EE83-C0E6-8216875F3ED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056838" y="3298906"/>
                <a:ext cx="914400" cy="914400"/>
              </a:xfrm>
              <a:prstGeom prst="rect">
                <a:avLst/>
              </a:prstGeom>
            </p:spPr>
          </p:pic>
          <p:pic>
            <p:nvPicPr>
              <p:cNvPr id="99" name="Рисунок 98" descr="Подключенный со сплошной заливкой">
                <a:extLst>
                  <a:ext uri="{FF2B5EF4-FFF2-40B4-BE49-F238E27FC236}">
                    <a16:creationId xmlns:a16="http://schemas.microsoft.com/office/drawing/2014/main" id="{8392E88D-6F78-628D-09BE-F3F18D6A8EB5}"/>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rot="16985454" flipV="1">
                <a:off x="7458361" y="3808919"/>
                <a:ext cx="914400" cy="914400"/>
              </a:xfrm>
              <a:prstGeom prst="rect">
                <a:avLst/>
              </a:prstGeom>
            </p:spPr>
          </p:pic>
          <p:pic>
            <p:nvPicPr>
              <p:cNvPr id="100" name="Рисунок 99" descr="Подключенный со сплошной заливкой">
                <a:extLst>
                  <a:ext uri="{FF2B5EF4-FFF2-40B4-BE49-F238E27FC236}">
                    <a16:creationId xmlns:a16="http://schemas.microsoft.com/office/drawing/2014/main" id="{9D5E3ABA-A8DD-F1D7-A971-A2FC3131ABB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flipV="1">
                <a:off x="7435797" y="4325896"/>
                <a:ext cx="914400" cy="914400"/>
              </a:xfrm>
              <a:prstGeom prst="rect">
                <a:avLst/>
              </a:prstGeom>
            </p:spPr>
          </p:pic>
        </p:grpSp>
        <p:sp>
          <p:nvSpPr>
            <p:cNvPr id="2" name="TextBox 1">
              <a:extLst>
                <a:ext uri="{FF2B5EF4-FFF2-40B4-BE49-F238E27FC236}">
                  <a16:creationId xmlns:a16="http://schemas.microsoft.com/office/drawing/2014/main" id="{FD434C68-89CA-E5A5-8093-82EE063D3A00}"/>
                </a:ext>
              </a:extLst>
            </p:cNvPr>
            <p:cNvSpPr txBox="1"/>
            <p:nvPr/>
          </p:nvSpPr>
          <p:spPr>
            <a:xfrm>
              <a:off x="6256425" y="4866895"/>
              <a:ext cx="977415" cy="369332"/>
            </a:xfrm>
            <a:prstGeom prst="rect">
              <a:avLst/>
            </a:prstGeom>
            <a:noFill/>
          </p:spPr>
          <p:txBody>
            <a:bodyPr wrap="square">
              <a:spAutoFit/>
            </a:bodyPr>
            <a:lstStyle/>
            <a:p>
              <a:r>
                <a:rPr lang="en-US" dirty="0"/>
                <a:t>ID ***</a:t>
              </a:r>
              <a:endParaRPr lang="ru-RU" dirty="0"/>
            </a:p>
          </p:txBody>
        </p:sp>
      </p:grpSp>
      <p:cxnSp>
        <p:nvCxnSpPr>
          <p:cNvPr id="8" name="Прямая со стрелкой 7">
            <a:extLst>
              <a:ext uri="{FF2B5EF4-FFF2-40B4-BE49-F238E27FC236}">
                <a16:creationId xmlns:a16="http://schemas.microsoft.com/office/drawing/2014/main" id="{A060277F-84B8-5D37-2426-B6B75716BAFA}"/>
              </a:ext>
            </a:extLst>
          </p:cNvPr>
          <p:cNvCxnSpPr>
            <a:cxnSpLocks/>
          </p:cNvCxnSpPr>
          <p:nvPr/>
        </p:nvCxnSpPr>
        <p:spPr>
          <a:xfrm>
            <a:off x="1753352" y="2296608"/>
            <a:ext cx="1936146" cy="871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2" name="Соединитель: уступ 31">
            <a:extLst>
              <a:ext uri="{FF2B5EF4-FFF2-40B4-BE49-F238E27FC236}">
                <a16:creationId xmlns:a16="http://schemas.microsoft.com/office/drawing/2014/main" id="{BAD265A8-6666-B6C5-E78C-F32D90D1B6F4}"/>
              </a:ext>
            </a:extLst>
          </p:cNvPr>
          <p:cNvCxnSpPr>
            <a:cxnSpLocks/>
            <a:endCxn id="4" idx="3"/>
          </p:cNvCxnSpPr>
          <p:nvPr/>
        </p:nvCxnSpPr>
        <p:spPr>
          <a:xfrm rot="16200000" flipH="1">
            <a:off x="6131524" y="2507429"/>
            <a:ext cx="2204608" cy="1974400"/>
          </a:xfrm>
          <a:prstGeom prst="bentConnector3">
            <a:avLst>
              <a:gd name="adj1" fmla="val 565"/>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62" name="Группа 61">
            <a:extLst>
              <a:ext uri="{FF2B5EF4-FFF2-40B4-BE49-F238E27FC236}">
                <a16:creationId xmlns:a16="http://schemas.microsoft.com/office/drawing/2014/main" id="{7ABDED35-BF28-05EA-B88E-1EDEACDBDD25}"/>
              </a:ext>
            </a:extLst>
          </p:cNvPr>
          <p:cNvGrpSpPr/>
          <p:nvPr/>
        </p:nvGrpSpPr>
        <p:grpSpPr>
          <a:xfrm>
            <a:off x="5849445" y="2854842"/>
            <a:ext cx="1704420" cy="2533648"/>
            <a:chOff x="5849445" y="2854842"/>
            <a:chExt cx="1704420" cy="2533648"/>
          </a:xfrm>
        </p:grpSpPr>
        <p:cxnSp>
          <p:nvCxnSpPr>
            <p:cNvPr id="43" name="Прямая со стрелкой 42">
              <a:extLst>
                <a:ext uri="{FF2B5EF4-FFF2-40B4-BE49-F238E27FC236}">
                  <a16:creationId xmlns:a16="http://schemas.microsoft.com/office/drawing/2014/main" id="{821499EE-F721-7758-8842-5E1F73C5B876}"/>
                </a:ext>
              </a:extLst>
            </p:cNvPr>
            <p:cNvCxnSpPr>
              <a:cxnSpLocks/>
            </p:cNvCxnSpPr>
            <p:nvPr/>
          </p:nvCxnSpPr>
          <p:spPr>
            <a:xfrm flipV="1">
              <a:off x="5849445" y="5355758"/>
              <a:ext cx="1704420" cy="871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3" name="Прямая соединительная линия 52">
              <a:extLst>
                <a:ext uri="{FF2B5EF4-FFF2-40B4-BE49-F238E27FC236}">
                  <a16:creationId xmlns:a16="http://schemas.microsoft.com/office/drawing/2014/main" id="{234189BD-2977-05F6-7D3D-FDB13FB2641D}"/>
                </a:ext>
              </a:extLst>
            </p:cNvPr>
            <p:cNvCxnSpPr>
              <a:cxnSpLocks/>
            </p:cNvCxnSpPr>
            <p:nvPr/>
          </p:nvCxnSpPr>
          <p:spPr>
            <a:xfrm>
              <a:off x="5849445" y="2854842"/>
              <a:ext cx="0" cy="25336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63" name="Прямая со стрелкой 62">
            <a:extLst>
              <a:ext uri="{FF2B5EF4-FFF2-40B4-BE49-F238E27FC236}">
                <a16:creationId xmlns:a16="http://schemas.microsoft.com/office/drawing/2014/main" id="{62BC867B-C8CF-1AB3-9E88-C248915F5422}"/>
              </a:ext>
            </a:extLst>
          </p:cNvPr>
          <p:cNvCxnSpPr>
            <a:cxnSpLocks/>
          </p:cNvCxnSpPr>
          <p:nvPr/>
        </p:nvCxnSpPr>
        <p:spPr>
          <a:xfrm flipV="1">
            <a:off x="4928768" y="2996080"/>
            <a:ext cx="523495" cy="115881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7" name="Прямая соединительная линия 66">
            <a:extLst>
              <a:ext uri="{FF2B5EF4-FFF2-40B4-BE49-F238E27FC236}">
                <a16:creationId xmlns:a16="http://schemas.microsoft.com/office/drawing/2014/main" id="{A7D0C86E-7378-A17A-5A75-BF739653A1A0}"/>
              </a:ext>
            </a:extLst>
          </p:cNvPr>
          <p:cNvCxnSpPr>
            <a:cxnSpLocks/>
          </p:cNvCxnSpPr>
          <p:nvPr/>
        </p:nvCxnSpPr>
        <p:spPr>
          <a:xfrm>
            <a:off x="3383913" y="4154891"/>
            <a:ext cx="1570859"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7" name="Прямая со стрелкой 6">
            <a:extLst>
              <a:ext uri="{FF2B5EF4-FFF2-40B4-BE49-F238E27FC236}">
                <a16:creationId xmlns:a16="http://schemas.microsoft.com/office/drawing/2014/main" id="{403D6277-A2E1-2A51-039F-5B8E4EAC5C04}"/>
              </a:ext>
            </a:extLst>
          </p:cNvPr>
          <p:cNvCxnSpPr>
            <a:cxnSpLocks/>
          </p:cNvCxnSpPr>
          <p:nvPr/>
        </p:nvCxnSpPr>
        <p:spPr>
          <a:xfrm flipV="1">
            <a:off x="4545419" y="2296608"/>
            <a:ext cx="846504" cy="871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9" name="Группа 8">
            <a:extLst>
              <a:ext uri="{FF2B5EF4-FFF2-40B4-BE49-F238E27FC236}">
                <a16:creationId xmlns:a16="http://schemas.microsoft.com/office/drawing/2014/main" id="{2FE93694-8860-9CC7-823D-725CEDD451D3}"/>
              </a:ext>
            </a:extLst>
          </p:cNvPr>
          <p:cNvGrpSpPr/>
          <p:nvPr/>
        </p:nvGrpSpPr>
        <p:grpSpPr>
          <a:xfrm>
            <a:off x="6036574" y="2382628"/>
            <a:ext cx="2016252" cy="2524755"/>
            <a:chOff x="6036574" y="2382628"/>
            <a:chExt cx="2016252" cy="2524755"/>
          </a:xfrm>
        </p:grpSpPr>
        <p:pic>
          <p:nvPicPr>
            <p:cNvPr id="11" name="Рисунок 10" descr="Подключенный со сплошной заливкой">
              <a:extLst>
                <a:ext uri="{FF2B5EF4-FFF2-40B4-BE49-F238E27FC236}">
                  <a16:creationId xmlns:a16="http://schemas.microsoft.com/office/drawing/2014/main" id="{6A6FAC67-D180-CC33-73F5-B9EBD0843F5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rot="16539153" flipV="1">
              <a:off x="7138426" y="3051187"/>
              <a:ext cx="914400" cy="914400"/>
            </a:xfrm>
            <a:prstGeom prst="rect">
              <a:avLst/>
            </a:prstGeom>
          </p:spPr>
        </p:pic>
        <p:grpSp>
          <p:nvGrpSpPr>
            <p:cNvPr id="19" name="Группа 18">
              <a:extLst>
                <a:ext uri="{FF2B5EF4-FFF2-40B4-BE49-F238E27FC236}">
                  <a16:creationId xmlns:a16="http://schemas.microsoft.com/office/drawing/2014/main" id="{CA6ABDB7-87F7-6F9D-D270-A3F8F6C8F699}"/>
                </a:ext>
              </a:extLst>
            </p:cNvPr>
            <p:cNvGrpSpPr/>
            <p:nvPr/>
          </p:nvGrpSpPr>
          <p:grpSpPr>
            <a:xfrm>
              <a:off x="6036574" y="2382628"/>
              <a:ext cx="1997821" cy="2524755"/>
              <a:chOff x="6036574" y="2382628"/>
              <a:chExt cx="1997821" cy="2524755"/>
            </a:xfrm>
          </p:grpSpPr>
          <p:pic>
            <p:nvPicPr>
              <p:cNvPr id="20" name="Рисунок 19" descr="Подключенный со сплошной заливкой">
                <a:extLst>
                  <a:ext uri="{FF2B5EF4-FFF2-40B4-BE49-F238E27FC236}">
                    <a16:creationId xmlns:a16="http://schemas.microsoft.com/office/drawing/2014/main" id="{45D34DD0-9DF1-DBEB-2E99-E3FD929A74E9}"/>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rot="15329690" flipV="1">
                <a:off x="6036574" y="2382628"/>
                <a:ext cx="914400" cy="914400"/>
              </a:xfrm>
              <a:prstGeom prst="rect">
                <a:avLst/>
              </a:prstGeom>
            </p:spPr>
          </p:pic>
          <p:pic>
            <p:nvPicPr>
              <p:cNvPr id="24" name="Рисунок 23" descr="Подключенный со сплошной заливкой">
                <a:extLst>
                  <a:ext uri="{FF2B5EF4-FFF2-40B4-BE49-F238E27FC236}">
                    <a16:creationId xmlns:a16="http://schemas.microsoft.com/office/drawing/2014/main" id="{2DC7FF95-995B-1221-8CAC-758CAE55F70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rot="15329690" flipV="1">
                <a:off x="6618760" y="2668244"/>
                <a:ext cx="914400" cy="914400"/>
              </a:xfrm>
              <a:prstGeom prst="rect">
                <a:avLst/>
              </a:prstGeom>
            </p:spPr>
          </p:pic>
          <p:pic>
            <p:nvPicPr>
              <p:cNvPr id="26" name="Рисунок 25" descr="Подключенный со сплошной заливкой">
                <a:extLst>
                  <a:ext uri="{FF2B5EF4-FFF2-40B4-BE49-F238E27FC236}">
                    <a16:creationId xmlns:a16="http://schemas.microsoft.com/office/drawing/2014/main" id="{DD209C16-9F81-957E-92F1-8A445605166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rot="433011" flipV="1">
                <a:off x="7119995" y="3505170"/>
                <a:ext cx="914400" cy="914400"/>
              </a:xfrm>
              <a:prstGeom prst="rect">
                <a:avLst/>
              </a:prstGeom>
            </p:spPr>
          </p:pic>
          <p:pic>
            <p:nvPicPr>
              <p:cNvPr id="27" name="Рисунок 26" descr="Подключенный со сплошной заливкой">
                <a:extLst>
                  <a:ext uri="{FF2B5EF4-FFF2-40B4-BE49-F238E27FC236}">
                    <a16:creationId xmlns:a16="http://schemas.microsoft.com/office/drawing/2014/main" id="{3F7EB75D-3E6D-7368-83A6-B4225AB03EC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rot="17084840" flipV="1">
                <a:off x="7069889" y="3992983"/>
                <a:ext cx="914400" cy="914400"/>
              </a:xfrm>
              <a:prstGeom prst="rect">
                <a:avLst/>
              </a:prstGeom>
            </p:spPr>
          </p:pic>
        </p:grpSp>
      </p:grpSp>
    </p:spTree>
    <p:extLst>
      <p:ext uri="{BB962C8B-B14F-4D97-AF65-F5344CB8AC3E}">
        <p14:creationId xmlns:p14="http://schemas.microsoft.com/office/powerpoint/2010/main" val="1742586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2177DC42-D9A6-AC1D-7F6D-9BB76A7CFB03}"/>
              </a:ext>
            </a:extLst>
          </p:cNvPr>
          <p:cNvPicPr>
            <a:picLocks noChangeAspect="1"/>
          </p:cNvPicPr>
          <p:nvPr/>
        </p:nvPicPr>
        <p:blipFill>
          <a:blip r:embed="rId2"/>
          <a:stretch>
            <a:fillRect/>
          </a:stretch>
        </p:blipFill>
        <p:spPr>
          <a:xfrm>
            <a:off x="737191" y="2884685"/>
            <a:ext cx="10467753" cy="3677656"/>
          </a:xfrm>
          <a:prstGeom prst="rect">
            <a:avLst/>
          </a:prstGeom>
        </p:spPr>
      </p:pic>
      <p:sp>
        <p:nvSpPr>
          <p:cNvPr id="2" name="Заголовок 1">
            <a:extLst>
              <a:ext uri="{FF2B5EF4-FFF2-40B4-BE49-F238E27FC236}">
                <a16:creationId xmlns:a16="http://schemas.microsoft.com/office/drawing/2014/main" id="{CD424AE0-351F-9572-931D-03619008763F}"/>
              </a:ext>
            </a:extLst>
          </p:cNvPr>
          <p:cNvSpPr>
            <a:spLocks noGrp="1"/>
          </p:cNvSpPr>
          <p:nvPr>
            <p:ph type="title"/>
          </p:nvPr>
        </p:nvSpPr>
        <p:spPr/>
        <p:txBody>
          <a:bodyPr>
            <a:normAutofit/>
          </a:bodyPr>
          <a:lstStyle/>
          <a:p>
            <a:r>
              <a:rPr lang="en-US" sz="4000" dirty="0"/>
              <a:t>Token Standards ERC-20, ERC-721, and ERC-1155 </a:t>
            </a:r>
            <a:endParaRPr lang="ru-RU" sz="4000" dirty="0"/>
          </a:p>
        </p:txBody>
      </p:sp>
      <p:sp>
        <p:nvSpPr>
          <p:cNvPr id="3" name="Объект 2">
            <a:extLst>
              <a:ext uri="{FF2B5EF4-FFF2-40B4-BE49-F238E27FC236}">
                <a16:creationId xmlns:a16="http://schemas.microsoft.com/office/drawing/2014/main" id="{08C177BF-2B0E-491D-38F2-4924C7790857}"/>
              </a:ext>
            </a:extLst>
          </p:cNvPr>
          <p:cNvSpPr>
            <a:spLocks noGrp="1"/>
          </p:cNvSpPr>
          <p:nvPr>
            <p:ph idx="1"/>
          </p:nvPr>
        </p:nvSpPr>
        <p:spPr>
          <a:xfrm>
            <a:off x="838200" y="1690688"/>
            <a:ext cx="10515600" cy="4351338"/>
          </a:xfrm>
        </p:spPr>
        <p:txBody>
          <a:bodyPr/>
          <a:lstStyle/>
          <a:p>
            <a:pPr marL="0" indent="0">
              <a:buNone/>
            </a:pPr>
            <a:r>
              <a:rPr lang="en-US" dirty="0"/>
              <a:t>Token Standards are a set of rules and guidelines that govern how tokens, especially digital assets on blockchains, function. These standards ensure interoperability and compatibility between different decentralized applications (</a:t>
            </a:r>
            <a:r>
              <a:rPr lang="en-US" dirty="0" err="1"/>
              <a:t>DApps</a:t>
            </a:r>
            <a:r>
              <a:rPr lang="en-US" dirty="0"/>
              <a:t>).</a:t>
            </a:r>
            <a:endParaRPr lang="ru-RU" dirty="0"/>
          </a:p>
        </p:txBody>
      </p:sp>
    </p:spTree>
    <p:extLst>
      <p:ext uri="{BB962C8B-B14F-4D97-AF65-F5344CB8AC3E}">
        <p14:creationId xmlns:p14="http://schemas.microsoft.com/office/powerpoint/2010/main" val="74519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C3D2229-0795-4A05-F8CB-A4968E277444}"/>
              </a:ext>
            </a:extLst>
          </p:cNvPr>
          <p:cNvSpPr>
            <a:spLocks noGrp="1"/>
          </p:cNvSpPr>
          <p:nvPr>
            <p:ph idx="1"/>
          </p:nvPr>
        </p:nvSpPr>
        <p:spPr>
          <a:xfrm>
            <a:off x="641350" y="1200146"/>
            <a:ext cx="10610850" cy="4351338"/>
          </a:xfrm>
        </p:spPr>
        <p:txBody>
          <a:bodyPr/>
          <a:lstStyle/>
          <a:p>
            <a:pPr marL="0" indent="0">
              <a:buNone/>
            </a:pPr>
            <a:r>
              <a:rPr lang="en-US" dirty="0"/>
              <a:t> NFT is unique which cannot be exchanged like-for-like (equivalently, non-fungible), making it suitable for identifying something or someone in a unique way. </a:t>
            </a:r>
          </a:p>
          <a:p>
            <a:endParaRPr lang="ru-RU" dirty="0"/>
          </a:p>
        </p:txBody>
      </p:sp>
      <p:sp>
        <p:nvSpPr>
          <p:cNvPr id="10" name="Заголовок 1">
            <a:extLst>
              <a:ext uri="{FF2B5EF4-FFF2-40B4-BE49-F238E27FC236}">
                <a16:creationId xmlns:a16="http://schemas.microsoft.com/office/drawing/2014/main" id="{65D9F452-ECED-8196-F64B-5CACF8506C8C}"/>
              </a:ext>
            </a:extLst>
          </p:cNvPr>
          <p:cNvSpPr>
            <a:spLocks noGrp="1"/>
          </p:cNvSpPr>
          <p:nvPr>
            <p:ph type="title"/>
          </p:nvPr>
        </p:nvSpPr>
        <p:spPr>
          <a:xfrm>
            <a:off x="838200" y="365125"/>
            <a:ext cx="10515600" cy="1325563"/>
          </a:xfrm>
        </p:spPr>
        <p:txBody>
          <a:bodyPr/>
          <a:lstStyle/>
          <a:p>
            <a:r>
              <a:rPr lang="en-US" b="0" i="0" dirty="0">
                <a:effectLst/>
                <a:latin typeface="Linux Libertine"/>
              </a:rPr>
              <a:t>NFT</a:t>
            </a:r>
            <a:br>
              <a:rPr lang="en-US" b="0" i="0" dirty="0">
                <a:effectLst/>
                <a:latin typeface="Linux Libertine"/>
              </a:rPr>
            </a:br>
            <a:endParaRPr lang="ru-RU" dirty="0"/>
          </a:p>
        </p:txBody>
      </p:sp>
      <p:grpSp>
        <p:nvGrpSpPr>
          <p:cNvPr id="22" name="Группа 21">
            <a:extLst>
              <a:ext uri="{FF2B5EF4-FFF2-40B4-BE49-F238E27FC236}">
                <a16:creationId xmlns:a16="http://schemas.microsoft.com/office/drawing/2014/main" id="{9A6C4B00-F3ED-3748-43AA-1677B0DB5994}"/>
              </a:ext>
            </a:extLst>
          </p:cNvPr>
          <p:cNvGrpSpPr/>
          <p:nvPr/>
        </p:nvGrpSpPr>
        <p:grpSpPr>
          <a:xfrm>
            <a:off x="583913" y="2489709"/>
            <a:ext cx="8468023" cy="4146045"/>
            <a:chOff x="583913" y="2489709"/>
            <a:chExt cx="8468023" cy="4146045"/>
          </a:xfrm>
        </p:grpSpPr>
        <p:grpSp>
          <p:nvGrpSpPr>
            <p:cNvPr id="20" name="Группа 19">
              <a:extLst>
                <a:ext uri="{FF2B5EF4-FFF2-40B4-BE49-F238E27FC236}">
                  <a16:creationId xmlns:a16="http://schemas.microsoft.com/office/drawing/2014/main" id="{6719F187-2D29-2375-7541-23AED507373E}"/>
                </a:ext>
              </a:extLst>
            </p:cNvPr>
            <p:cNvGrpSpPr/>
            <p:nvPr/>
          </p:nvGrpSpPr>
          <p:grpSpPr>
            <a:xfrm>
              <a:off x="583913" y="4518024"/>
              <a:ext cx="8274050" cy="2117730"/>
              <a:chOff x="583913" y="4518024"/>
              <a:chExt cx="8274050" cy="2117730"/>
            </a:xfrm>
          </p:grpSpPr>
          <p:pic>
            <p:nvPicPr>
              <p:cNvPr id="5" name="Picture 2" descr="An image explaining the concept of fungibility using currencies.">
                <a:extLst>
                  <a:ext uri="{FF2B5EF4-FFF2-40B4-BE49-F238E27FC236}">
                    <a16:creationId xmlns:a16="http://schemas.microsoft.com/office/drawing/2014/main" id="{01F36496-24FF-992A-28B5-10F1FE010F99}"/>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279" t="73740" r="9575" b="-1581"/>
              <a:stretch/>
            </p:blipFill>
            <p:spPr bwMode="auto">
              <a:xfrm>
                <a:off x="583913" y="4518024"/>
                <a:ext cx="8274050" cy="2117730"/>
              </a:xfrm>
              <a:prstGeom prst="rect">
                <a:avLst/>
              </a:prstGeom>
              <a:noFill/>
              <a:extLst>
                <a:ext uri="{909E8E84-426E-40DD-AFC4-6F175D3DCCD1}">
                  <a14:hiddenFill xmlns:a14="http://schemas.microsoft.com/office/drawing/2010/main">
                    <a:solidFill>
                      <a:srgbClr val="FFFFFF"/>
                    </a:solidFill>
                  </a14:hiddenFill>
                </a:ext>
              </a:extLst>
            </p:spPr>
          </p:pic>
          <p:sp>
            <p:nvSpPr>
              <p:cNvPr id="19" name="Прямоугольник 18">
                <a:extLst>
                  <a:ext uri="{FF2B5EF4-FFF2-40B4-BE49-F238E27FC236}">
                    <a16:creationId xmlns:a16="http://schemas.microsoft.com/office/drawing/2014/main" id="{A1F835F9-45DF-F6E6-26AC-AE30312FD2A8}"/>
                  </a:ext>
                </a:extLst>
              </p:cNvPr>
              <p:cNvSpPr/>
              <p:nvPr/>
            </p:nvSpPr>
            <p:spPr>
              <a:xfrm>
                <a:off x="5600413" y="5964234"/>
                <a:ext cx="2025937" cy="671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grpSp>
        <p:pic>
          <p:nvPicPr>
            <p:cNvPr id="1026" name="Picture 2" descr="An image explaining the concept of fungibility using currencies.">
              <a:extLst>
                <a:ext uri="{FF2B5EF4-FFF2-40B4-BE49-F238E27FC236}">
                  <a16:creationId xmlns:a16="http://schemas.microsoft.com/office/drawing/2014/main" id="{1545DDAB-8573-330E-20FE-A8333773AF6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t="1002" r="14913" b="83596"/>
            <a:stretch/>
          </p:blipFill>
          <p:spPr bwMode="auto">
            <a:xfrm>
              <a:off x="641350" y="2520947"/>
              <a:ext cx="7761728" cy="117157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Группа 6">
              <a:extLst>
                <a:ext uri="{FF2B5EF4-FFF2-40B4-BE49-F238E27FC236}">
                  <a16:creationId xmlns:a16="http://schemas.microsoft.com/office/drawing/2014/main" id="{1EB44452-DF68-9F5F-2899-B4B2B3F55E6B}"/>
                </a:ext>
              </a:extLst>
            </p:cNvPr>
            <p:cNvGrpSpPr/>
            <p:nvPr/>
          </p:nvGrpSpPr>
          <p:grpSpPr>
            <a:xfrm>
              <a:off x="583913" y="3429000"/>
              <a:ext cx="7665023" cy="1570042"/>
              <a:chOff x="641350" y="3751264"/>
              <a:chExt cx="7665023" cy="1570042"/>
            </a:xfrm>
          </p:grpSpPr>
          <p:pic>
            <p:nvPicPr>
              <p:cNvPr id="2" name="Picture 2" descr="An image explaining the concept of fungibility using currencies.">
                <a:extLst>
                  <a:ext uri="{FF2B5EF4-FFF2-40B4-BE49-F238E27FC236}">
                    <a16:creationId xmlns:a16="http://schemas.microsoft.com/office/drawing/2014/main" id="{C763099A-06D0-22A7-2FF7-C706CAEFFE8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949" t="48393" r="43058" b="34890"/>
              <a:stretch/>
            </p:blipFill>
            <p:spPr bwMode="auto">
              <a:xfrm>
                <a:off x="641350" y="3751264"/>
                <a:ext cx="5016500" cy="12715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n image explaining the concept of fungibility using currencies.">
                <a:extLst>
                  <a:ext uri="{FF2B5EF4-FFF2-40B4-BE49-F238E27FC236}">
                    <a16:creationId xmlns:a16="http://schemas.microsoft.com/office/drawing/2014/main" id="{1C7A8CE1-2D52-27E7-6F88-826D7D448C1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56733" t="19738" r="18068" b="59621"/>
              <a:stretch/>
            </p:blipFill>
            <p:spPr bwMode="auto">
              <a:xfrm>
                <a:off x="6007673" y="3751264"/>
                <a:ext cx="2298700" cy="1570042"/>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2" descr="An image explaining the concept of fungibility using currencies.">
              <a:extLst>
                <a:ext uri="{FF2B5EF4-FFF2-40B4-BE49-F238E27FC236}">
                  <a16:creationId xmlns:a16="http://schemas.microsoft.com/office/drawing/2014/main" id="{2F64CBDA-B366-5699-6183-2421D46C3A1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84398" t="-935" r="10702" b="35069"/>
            <a:stretch/>
          </p:blipFill>
          <p:spPr bwMode="auto">
            <a:xfrm>
              <a:off x="8363248" y="2489709"/>
              <a:ext cx="688688" cy="2392363"/>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a:extLst>
              <a:ext uri="{FF2B5EF4-FFF2-40B4-BE49-F238E27FC236}">
                <a16:creationId xmlns:a16="http://schemas.microsoft.com/office/drawing/2014/main" id="{0FA3CFD4-22D2-8E35-06BA-EF486FE1CC2D}"/>
              </a:ext>
            </a:extLst>
          </p:cNvPr>
          <p:cNvSpPr txBox="1"/>
          <p:nvPr/>
        </p:nvSpPr>
        <p:spPr>
          <a:xfrm>
            <a:off x="8857963" y="5596951"/>
            <a:ext cx="6096000" cy="584775"/>
          </a:xfrm>
          <a:prstGeom prst="rect">
            <a:avLst/>
          </a:prstGeom>
          <a:noFill/>
        </p:spPr>
        <p:txBody>
          <a:bodyPr wrap="square">
            <a:spAutoFit/>
          </a:bodyPr>
          <a:lstStyle/>
          <a:p>
            <a:r>
              <a:rPr lang="en-US" sz="3200" b="1" dirty="0">
                <a:latin typeface="Sohne"/>
              </a:rPr>
              <a:t>Non-fun</a:t>
            </a:r>
            <a:r>
              <a:rPr lang="en-US" sz="3200" b="1" i="0" dirty="0">
                <a:effectLst/>
                <a:latin typeface="Sohne"/>
              </a:rPr>
              <a:t>gible</a:t>
            </a:r>
            <a:endParaRPr lang="ru-RU" sz="3200" dirty="0"/>
          </a:p>
        </p:txBody>
      </p:sp>
      <p:sp>
        <p:nvSpPr>
          <p:cNvPr id="18" name="TextBox 17">
            <a:extLst>
              <a:ext uri="{FF2B5EF4-FFF2-40B4-BE49-F238E27FC236}">
                <a16:creationId xmlns:a16="http://schemas.microsoft.com/office/drawing/2014/main" id="{0670799C-C123-CCF8-7878-6A31E25EABC8}"/>
              </a:ext>
            </a:extLst>
          </p:cNvPr>
          <p:cNvSpPr txBox="1"/>
          <p:nvPr/>
        </p:nvSpPr>
        <p:spPr>
          <a:xfrm>
            <a:off x="9110948" y="3426896"/>
            <a:ext cx="1758950" cy="584775"/>
          </a:xfrm>
          <a:prstGeom prst="rect">
            <a:avLst/>
          </a:prstGeom>
          <a:noFill/>
        </p:spPr>
        <p:txBody>
          <a:bodyPr wrap="square">
            <a:spAutoFit/>
          </a:bodyPr>
          <a:lstStyle/>
          <a:p>
            <a:r>
              <a:rPr lang="en-US" sz="3200" b="1" dirty="0">
                <a:solidFill>
                  <a:srgbClr val="334155"/>
                </a:solidFill>
                <a:latin typeface="Sohne"/>
              </a:rPr>
              <a:t>F</a:t>
            </a:r>
            <a:r>
              <a:rPr lang="en-US" sz="3200" b="1" i="0" dirty="0">
                <a:effectLst/>
                <a:latin typeface="Sohne"/>
              </a:rPr>
              <a:t>ungible</a:t>
            </a:r>
            <a:endParaRPr lang="ru-RU" sz="3200" dirty="0"/>
          </a:p>
        </p:txBody>
      </p:sp>
    </p:spTree>
    <p:extLst>
      <p:ext uri="{BB962C8B-B14F-4D97-AF65-F5344CB8AC3E}">
        <p14:creationId xmlns:p14="http://schemas.microsoft.com/office/powerpoint/2010/main" val="1706821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15DDC4-2239-EA4E-5010-5C51261BCBED}"/>
              </a:ext>
            </a:extLst>
          </p:cNvPr>
          <p:cNvSpPr txBox="1"/>
          <p:nvPr/>
        </p:nvSpPr>
        <p:spPr>
          <a:xfrm>
            <a:off x="823970" y="1673417"/>
            <a:ext cx="6707885" cy="1655518"/>
          </a:xfrm>
          <a:prstGeom prst="rect">
            <a:avLst/>
          </a:prstGeom>
          <a:noFill/>
        </p:spPr>
        <p:txBody>
          <a:bodyPr wrap="square">
            <a:sp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Remix is a powerful, web-based Integrated Development Environment (IDE) specifically designed for writing, deploying, testing, and debugging Ethereum smart contracts</a:t>
            </a:r>
          </a:p>
        </p:txBody>
      </p:sp>
      <p:sp>
        <p:nvSpPr>
          <p:cNvPr id="9" name="TextBox 8">
            <a:extLst>
              <a:ext uri="{FF2B5EF4-FFF2-40B4-BE49-F238E27FC236}">
                <a16:creationId xmlns:a16="http://schemas.microsoft.com/office/drawing/2014/main" id="{20004939-4BCC-3C7E-E157-10915E8A0682}"/>
              </a:ext>
            </a:extLst>
          </p:cNvPr>
          <p:cNvSpPr txBox="1"/>
          <p:nvPr/>
        </p:nvSpPr>
        <p:spPr>
          <a:xfrm>
            <a:off x="639283" y="3661446"/>
            <a:ext cx="9711512" cy="2793329"/>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000" b="1" dirty="0">
                <a:effectLst/>
                <a:latin typeface="Calibri" panose="020F0502020204030204" pitchFamily="34" charset="0"/>
                <a:ea typeface="Calibri" panose="020F0502020204030204" pitchFamily="34" charset="0"/>
                <a:cs typeface="Arial" panose="020B0604020202020204" pitchFamily="34" charset="0"/>
              </a:rPr>
              <a:t>Web-Based:</a:t>
            </a:r>
            <a:r>
              <a:rPr lang="en-US" sz="2000" dirty="0">
                <a:effectLst/>
                <a:latin typeface="Calibri" panose="020F0502020204030204" pitchFamily="34" charset="0"/>
                <a:ea typeface="Calibri" panose="020F0502020204030204" pitchFamily="34" charset="0"/>
                <a:cs typeface="Arial" panose="020B0604020202020204" pitchFamily="34" charset="0"/>
              </a:rPr>
              <a:t> No installation is required; it runs directly in your browser.</a:t>
            </a:r>
            <a:endParaRPr lang="ru-RU"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b="1" dirty="0">
                <a:effectLst/>
                <a:latin typeface="Calibri" panose="020F0502020204030204" pitchFamily="34" charset="0"/>
                <a:ea typeface="Calibri" panose="020F0502020204030204" pitchFamily="34" charset="0"/>
                <a:cs typeface="Arial" panose="020B0604020202020204" pitchFamily="34" charset="0"/>
              </a:rPr>
              <a:t>Built-In Solidity Compiler:</a:t>
            </a:r>
            <a:r>
              <a:rPr lang="en-US" sz="2000" dirty="0">
                <a:effectLst/>
                <a:latin typeface="Calibri" panose="020F0502020204030204" pitchFamily="34" charset="0"/>
                <a:ea typeface="Calibri" panose="020F0502020204030204" pitchFamily="34" charset="0"/>
                <a:cs typeface="Arial" panose="020B0604020202020204" pitchFamily="34" charset="0"/>
              </a:rPr>
              <a:t> Easily compile your smart contracts without additional setup.</a:t>
            </a:r>
            <a:endParaRPr lang="ru-RU"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b="1" dirty="0">
                <a:effectLst/>
                <a:latin typeface="Calibri" panose="020F0502020204030204" pitchFamily="34" charset="0"/>
                <a:ea typeface="Calibri" panose="020F0502020204030204" pitchFamily="34" charset="0"/>
                <a:cs typeface="Arial" panose="020B0604020202020204" pitchFamily="34" charset="0"/>
              </a:rPr>
              <a:t>Deploy and Test:</a:t>
            </a:r>
            <a:r>
              <a:rPr lang="en-US" sz="2000" dirty="0">
                <a:effectLst/>
                <a:latin typeface="Calibri" panose="020F0502020204030204" pitchFamily="34" charset="0"/>
                <a:ea typeface="Calibri" panose="020F0502020204030204" pitchFamily="34" charset="0"/>
                <a:cs typeface="Arial" panose="020B0604020202020204" pitchFamily="34" charset="0"/>
              </a:rPr>
              <a:t> Deploy contracts to test networks or the Ethereum </a:t>
            </a:r>
            <a:r>
              <a:rPr lang="en-US" sz="2000" dirty="0" err="1">
                <a:effectLst/>
                <a:latin typeface="Calibri" panose="020F0502020204030204" pitchFamily="34" charset="0"/>
                <a:ea typeface="Calibri" panose="020F0502020204030204" pitchFamily="34" charset="0"/>
                <a:cs typeface="Arial" panose="020B0604020202020204" pitchFamily="34" charset="0"/>
              </a:rPr>
              <a:t>mainnet</a:t>
            </a:r>
            <a:r>
              <a:rPr lang="en-US" sz="2000" dirty="0">
                <a:effectLst/>
                <a:latin typeface="Calibri" panose="020F0502020204030204" pitchFamily="34" charset="0"/>
                <a:ea typeface="Calibri" panose="020F0502020204030204" pitchFamily="34" charset="0"/>
                <a:cs typeface="Arial" panose="020B0604020202020204" pitchFamily="34" charset="0"/>
              </a:rPr>
              <a:t> and interact with them in real time.</a:t>
            </a:r>
            <a:endParaRPr lang="ru-RU"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b="1" dirty="0">
                <a:effectLst/>
                <a:latin typeface="Calibri" panose="020F0502020204030204" pitchFamily="34" charset="0"/>
                <a:ea typeface="Calibri" panose="020F0502020204030204" pitchFamily="34" charset="0"/>
                <a:cs typeface="Arial" panose="020B0604020202020204" pitchFamily="34" charset="0"/>
              </a:rPr>
              <a:t>Debugging Tools:</a:t>
            </a:r>
            <a:r>
              <a:rPr lang="en-US" sz="2000" dirty="0">
                <a:effectLst/>
                <a:latin typeface="Calibri" panose="020F0502020204030204" pitchFamily="34" charset="0"/>
                <a:ea typeface="Calibri" panose="020F0502020204030204" pitchFamily="34" charset="0"/>
                <a:cs typeface="Arial" panose="020B0604020202020204" pitchFamily="34" charset="0"/>
              </a:rPr>
              <a:t> Step-by-step debugging for tracing and resolving issues in your smart contract code.</a:t>
            </a:r>
            <a:endParaRPr lang="ru-RU"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b="1" dirty="0">
                <a:effectLst/>
                <a:latin typeface="Calibri" panose="020F0502020204030204" pitchFamily="34" charset="0"/>
                <a:ea typeface="Calibri" panose="020F0502020204030204" pitchFamily="34" charset="0"/>
                <a:cs typeface="Arial" panose="020B0604020202020204" pitchFamily="34" charset="0"/>
              </a:rPr>
              <a:t>Plugin Ecosystem:</a:t>
            </a:r>
            <a:r>
              <a:rPr lang="en-US" sz="2000" dirty="0">
                <a:effectLst/>
                <a:latin typeface="Calibri" panose="020F0502020204030204" pitchFamily="34" charset="0"/>
                <a:ea typeface="Calibri" panose="020F0502020204030204" pitchFamily="34" charset="0"/>
                <a:cs typeface="Arial" panose="020B0604020202020204" pitchFamily="34" charset="0"/>
              </a:rPr>
              <a:t> Additional plugins for linting, security analysis, and more.</a:t>
            </a:r>
            <a:endParaRPr lang="ru-RU"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Заголовок 1">
            <a:extLst>
              <a:ext uri="{FF2B5EF4-FFF2-40B4-BE49-F238E27FC236}">
                <a16:creationId xmlns:a16="http://schemas.microsoft.com/office/drawing/2014/main" id="{82C9DF0F-C995-A73D-17A5-12F240E2742F}"/>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r>
              <a:rPr lang="ru-RU" dirty="0"/>
              <a:t>What </a:t>
            </a:r>
            <a:r>
              <a:rPr lang="ru-RU" dirty="0" err="1"/>
              <a:t>is</a:t>
            </a:r>
            <a:r>
              <a:rPr lang="ru-RU" dirty="0"/>
              <a:t> </a:t>
            </a:r>
            <a:r>
              <a:rPr lang="ru-RU" dirty="0" err="1"/>
              <a:t>Remix</a:t>
            </a:r>
            <a:r>
              <a:rPr lang="ru-RU" dirty="0"/>
              <a:t>?</a:t>
            </a:r>
          </a:p>
        </p:txBody>
      </p:sp>
      <p:pic>
        <p:nvPicPr>
          <p:cNvPr id="2050" name="Picture 2" descr="GitHub - ethereum/remix-ide: Documentation for Remix IDE">
            <a:extLst>
              <a:ext uri="{FF2B5EF4-FFF2-40B4-BE49-F238E27FC236}">
                <a16:creationId xmlns:a16="http://schemas.microsoft.com/office/drawing/2014/main" id="{603F87D6-1868-F4C6-2C45-C7B2BC8C8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472" y="208110"/>
            <a:ext cx="4000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416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B7F068-1995-1600-45EE-0DCADD2F3ED4}"/>
              </a:ext>
            </a:extLst>
          </p:cNvPr>
          <p:cNvSpPr txBox="1"/>
          <p:nvPr/>
        </p:nvSpPr>
        <p:spPr>
          <a:xfrm>
            <a:off x="3197506" y="1571310"/>
            <a:ext cx="1486366" cy="369332"/>
          </a:xfrm>
          <a:prstGeom prst="rect">
            <a:avLst/>
          </a:prstGeom>
          <a:noFill/>
        </p:spPr>
        <p:txBody>
          <a:bodyPr wrap="square">
            <a:spAutoFit/>
          </a:bodyPr>
          <a:lstStyle/>
          <a:p>
            <a:r>
              <a:rPr lang="en-US" dirty="0"/>
              <a:t>Metadata</a:t>
            </a:r>
            <a:endParaRPr lang="ru-RU" dirty="0"/>
          </a:p>
        </p:txBody>
      </p:sp>
      <p:sp>
        <p:nvSpPr>
          <p:cNvPr id="10" name="TextBox 9">
            <a:extLst>
              <a:ext uri="{FF2B5EF4-FFF2-40B4-BE49-F238E27FC236}">
                <a16:creationId xmlns:a16="http://schemas.microsoft.com/office/drawing/2014/main" id="{7B44B9D5-3A53-1A84-67F2-75A2E8FE6191}"/>
              </a:ext>
            </a:extLst>
          </p:cNvPr>
          <p:cNvSpPr txBox="1"/>
          <p:nvPr/>
        </p:nvSpPr>
        <p:spPr>
          <a:xfrm>
            <a:off x="3220944" y="2100389"/>
            <a:ext cx="184731" cy="369332"/>
          </a:xfrm>
          <a:prstGeom prst="rect">
            <a:avLst/>
          </a:prstGeom>
          <a:noFill/>
        </p:spPr>
        <p:txBody>
          <a:bodyPr wrap="none" rtlCol="0">
            <a:spAutoFit/>
          </a:bodyPr>
          <a:lstStyle/>
          <a:p>
            <a:endParaRPr lang="ru-RU" dirty="0"/>
          </a:p>
        </p:txBody>
      </p:sp>
      <p:grpSp>
        <p:nvGrpSpPr>
          <p:cNvPr id="11" name="Группа 10">
            <a:extLst>
              <a:ext uri="{FF2B5EF4-FFF2-40B4-BE49-F238E27FC236}">
                <a16:creationId xmlns:a16="http://schemas.microsoft.com/office/drawing/2014/main" id="{7E15CE5A-6AC1-9828-B3D6-DB04F811C7BB}"/>
              </a:ext>
            </a:extLst>
          </p:cNvPr>
          <p:cNvGrpSpPr/>
          <p:nvPr/>
        </p:nvGrpSpPr>
        <p:grpSpPr>
          <a:xfrm>
            <a:off x="2931704" y="1972648"/>
            <a:ext cx="2382541" cy="1294714"/>
            <a:chOff x="1822637" y="1844964"/>
            <a:chExt cx="1859832" cy="1294714"/>
          </a:xfrm>
        </p:grpSpPr>
        <p:sp>
          <p:nvSpPr>
            <p:cNvPr id="12" name="Прямоугольник 11">
              <a:extLst>
                <a:ext uri="{FF2B5EF4-FFF2-40B4-BE49-F238E27FC236}">
                  <a16:creationId xmlns:a16="http://schemas.microsoft.com/office/drawing/2014/main" id="{3C7C03F4-77E5-5A73-509F-98E39C4F9D18}"/>
                </a:ext>
              </a:extLst>
            </p:cNvPr>
            <p:cNvSpPr/>
            <p:nvPr/>
          </p:nvSpPr>
          <p:spPr>
            <a:xfrm rot="16200000">
              <a:off x="1825223" y="1842378"/>
              <a:ext cx="1292849" cy="1298021"/>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D0912D4C-83D8-4019-0A59-D0543019DDEC}"/>
                </a:ext>
              </a:extLst>
            </p:cNvPr>
            <p:cNvSpPr txBox="1"/>
            <p:nvPr/>
          </p:nvSpPr>
          <p:spPr>
            <a:xfrm>
              <a:off x="1905609" y="2216348"/>
              <a:ext cx="1776860" cy="923330"/>
            </a:xfrm>
            <a:prstGeom prst="rect">
              <a:avLst/>
            </a:prstGeom>
            <a:noFill/>
          </p:spPr>
          <p:txBody>
            <a:bodyPr wrap="square">
              <a:spAutoFit/>
            </a:bodyPr>
            <a:lstStyle/>
            <a:p>
              <a:pPr marL="285750" indent="-285750">
                <a:buFont typeface="Arial" panose="020B0604020202020204" pitchFamily="34" charset="0"/>
                <a:buChar char="•"/>
              </a:pPr>
              <a:r>
                <a:rPr lang="ru-RU" dirty="0"/>
                <a:t>Name</a:t>
              </a:r>
              <a:endParaRPr lang="en-US" dirty="0"/>
            </a:p>
            <a:p>
              <a:pPr marL="285750" indent="-285750">
                <a:buFont typeface="Arial" panose="020B0604020202020204" pitchFamily="34" charset="0"/>
                <a:buChar char="•"/>
              </a:pPr>
              <a:r>
                <a:rPr lang="ru-RU" dirty="0" err="1"/>
                <a:t>Description</a:t>
              </a:r>
              <a:endParaRPr lang="en-US" dirty="0"/>
            </a:p>
            <a:p>
              <a:pPr marL="285750" indent="-285750">
                <a:buFont typeface="Arial" panose="020B0604020202020204" pitchFamily="34" charset="0"/>
                <a:buChar char="•"/>
              </a:pPr>
              <a:r>
                <a:rPr lang="ru-RU" dirty="0"/>
                <a:t>URL</a:t>
              </a:r>
            </a:p>
          </p:txBody>
        </p:sp>
        <p:cxnSp>
          <p:nvCxnSpPr>
            <p:cNvPr id="14" name="Прямая соединительная линия 13">
              <a:extLst>
                <a:ext uri="{FF2B5EF4-FFF2-40B4-BE49-F238E27FC236}">
                  <a16:creationId xmlns:a16="http://schemas.microsoft.com/office/drawing/2014/main" id="{A002AD45-4144-EA85-C4A6-D25F43CF6ED3}"/>
                </a:ext>
              </a:extLst>
            </p:cNvPr>
            <p:cNvCxnSpPr/>
            <p:nvPr/>
          </p:nvCxnSpPr>
          <p:spPr>
            <a:xfrm flipH="1">
              <a:off x="1822637" y="2147776"/>
              <a:ext cx="1298021"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8" name="TextBox 17">
            <a:extLst>
              <a:ext uri="{FF2B5EF4-FFF2-40B4-BE49-F238E27FC236}">
                <a16:creationId xmlns:a16="http://schemas.microsoft.com/office/drawing/2014/main" id="{67F82E04-79B1-0C72-86EC-9CB70A945B54}"/>
              </a:ext>
            </a:extLst>
          </p:cNvPr>
          <p:cNvSpPr txBox="1"/>
          <p:nvPr/>
        </p:nvSpPr>
        <p:spPr>
          <a:xfrm>
            <a:off x="3197506" y="1953868"/>
            <a:ext cx="1131227" cy="369332"/>
          </a:xfrm>
          <a:prstGeom prst="rect">
            <a:avLst/>
          </a:prstGeom>
          <a:noFill/>
        </p:spPr>
        <p:txBody>
          <a:bodyPr wrap="square">
            <a:spAutoFit/>
          </a:bodyPr>
          <a:lstStyle/>
          <a:p>
            <a:r>
              <a:rPr lang="ru-RU" dirty="0"/>
              <a:t>JSON </a:t>
            </a:r>
            <a:r>
              <a:rPr lang="ru-RU" dirty="0" err="1"/>
              <a:t>file</a:t>
            </a:r>
            <a:endParaRPr lang="en-US" dirty="0"/>
          </a:p>
        </p:txBody>
      </p:sp>
      <p:cxnSp>
        <p:nvCxnSpPr>
          <p:cNvPr id="44" name="Прямая со стрелкой 43">
            <a:extLst>
              <a:ext uri="{FF2B5EF4-FFF2-40B4-BE49-F238E27FC236}">
                <a16:creationId xmlns:a16="http://schemas.microsoft.com/office/drawing/2014/main" id="{25BF8879-1EC2-E717-6527-A65CD0BCB667}"/>
              </a:ext>
            </a:extLst>
          </p:cNvPr>
          <p:cNvCxnSpPr>
            <a:cxnSpLocks/>
          </p:cNvCxnSpPr>
          <p:nvPr/>
        </p:nvCxnSpPr>
        <p:spPr>
          <a:xfrm flipV="1">
            <a:off x="989034" y="4563772"/>
            <a:ext cx="1942670" cy="68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Прямая со стрелкой 48">
            <a:extLst>
              <a:ext uri="{FF2B5EF4-FFF2-40B4-BE49-F238E27FC236}">
                <a16:creationId xmlns:a16="http://schemas.microsoft.com/office/drawing/2014/main" id="{2AB497C4-6BDC-F2F5-BB3E-0FD696980E20}"/>
              </a:ext>
            </a:extLst>
          </p:cNvPr>
          <p:cNvCxnSpPr>
            <a:cxnSpLocks/>
          </p:cNvCxnSpPr>
          <p:nvPr/>
        </p:nvCxnSpPr>
        <p:spPr>
          <a:xfrm>
            <a:off x="4594536" y="3001848"/>
            <a:ext cx="1699938" cy="224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5" name="Объект 4" descr="Художник мужской контур">
            <a:extLst>
              <a:ext uri="{FF2B5EF4-FFF2-40B4-BE49-F238E27FC236}">
                <a16:creationId xmlns:a16="http://schemas.microsoft.com/office/drawing/2014/main" id="{40F8C0D2-43F2-C122-8EFB-51DB05F91A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945" y="2923157"/>
            <a:ext cx="914400" cy="914400"/>
          </a:xfrm>
          <a:prstGeom prst="rect">
            <a:avLst/>
          </a:prstGeom>
        </p:spPr>
      </p:pic>
      <p:pic>
        <p:nvPicPr>
          <p:cNvPr id="6" name="Рисунок 5" descr="Кот контур">
            <a:extLst>
              <a:ext uri="{FF2B5EF4-FFF2-40B4-BE49-F238E27FC236}">
                <a16:creationId xmlns:a16="http://schemas.microsoft.com/office/drawing/2014/main" id="{D043EB4D-05BE-AECC-939B-5D48C00F39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9769" y="3968813"/>
            <a:ext cx="914400" cy="914400"/>
          </a:xfrm>
          <a:prstGeom prst="rect">
            <a:avLst/>
          </a:prstGeom>
        </p:spPr>
      </p:pic>
      <p:cxnSp>
        <p:nvCxnSpPr>
          <p:cNvPr id="20" name="Прямая со стрелкой 19">
            <a:extLst>
              <a:ext uri="{FF2B5EF4-FFF2-40B4-BE49-F238E27FC236}">
                <a16:creationId xmlns:a16="http://schemas.microsoft.com/office/drawing/2014/main" id="{6DA8E103-F554-E9BB-3280-5CD9202FA406}"/>
              </a:ext>
            </a:extLst>
          </p:cNvPr>
          <p:cNvCxnSpPr>
            <a:cxnSpLocks/>
          </p:cNvCxnSpPr>
          <p:nvPr/>
        </p:nvCxnSpPr>
        <p:spPr>
          <a:xfrm>
            <a:off x="2079427" y="4175810"/>
            <a:ext cx="852277" cy="0"/>
          </a:xfrm>
          <a:prstGeom prst="straightConnector1">
            <a:avLst/>
          </a:prstGeom>
          <a:ln w="57150">
            <a:tailEnd type="triangle"/>
          </a:ln>
          <a:effectLst/>
        </p:spPr>
        <p:style>
          <a:lnRef idx="1">
            <a:schemeClr val="dk1"/>
          </a:lnRef>
          <a:fillRef idx="0">
            <a:schemeClr val="dk1"/>
          </a:fillRef>
          <a:effectRef idx="0">
            <a:schemeClr val="dk1"/>
          </a:effectRef>
          <a:fontRef idx="minor">
            <a:schemeClr val="tx1"/>
          </a:fontRef>
        </p:style>
      </p:cxnSp>
      <p:cxnSp>
        <p:nvCxnSpPr>
          <p:cNvPr id="21" name="Прямая соединительная линия 20">
            <a:extLst>
              <a:ext uri="{FF2B5EF4-FFF2-40B4-BE49-F238E27FC236}">
                <a16:creationId xmlns:a16="http://schemas.microsoft.com/office/drawing/2014/main" id="{905A06F8-E77C-9968-0754-81F0049FED5B}"/>
              </a:ext>
            </a:extLst>
          </p:cNvPr>
          <p:cNvCxnSpPr>
            <a:cxnSpLocks/>
          </p:cNvCxnSpPr>
          <p:nvPr/>
        </p:nvCxnSpPr>
        <p:spPr>
          <a:xfrm>
            <a:off x="1010288" y="3919548"/>
            <a:ext cx="0" cy="651123"/>
          </a:xfrm>
          <a:prstGeom prst="line">
            <a:avLst/>
          </a:prstGeom>
          <a:ln w="57150"/>
          <a:effectLst/>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A0617094-845D-1633-19FE-EDEE3DCCFB80}"/>
              </a:ext>
            </a:extLst>
          </p:cNvPr>
          <p:cNvSpPr txBox="1"/>
          <p:nvPr/>
        </p:nvSpPr>
        <p:spPr>
          <a:xfrm>
            <a:off x="592877" y="2606909"/>
            <a:ext cx="1036570" cy="369332"/>
          </a:xfrm>
          <a:prstGeom prst="rect">
            <a:avLst/>
          </a:prstGeom>
          <a:noFill/>
        </p:spPr>
        <p:txBody>
          <a:bodyPr wrap="square">
            <a:spAutoFit/>
          </a:bodyPr>
          <a:lstStyle/>
          <a:p>
            <a:r>
              <a:rPr lang="ru-RU" dirty="0" err="1"/>
              <a:t>Creator</a:t>
            </a:r>
            <a:endParaRPr lang="ru-RU" dirty="0"/>
          </a:p>
        </p:txBody>
      </p:sp>
      <p:sp>
        <p:nvSpPr>
          <p:cNvPr id="29" name="TextBox 28">
            <a:extLst>
              <a:ext uri="{FF2B5EF4-FFF2-40B4-BE49-F238E27FC236}">
                <a16:creationId xmlns:a16="http://schemas.microsoft.com/office/drawing/2014/main" id="{9CE0608C-D0C7-4EA4-04EE-6D04B0865D26}"/>
              </a:ext>
            </a:extLst>
          </p:cNvPr>
          <p:cNvSpPr txBox="1"/>
          <p:nvPr/>
        </p:nvSpPr>
        <p:spPr>
          <a:xfrm>
            <a:off x="2815241" y="3636882"/>
            <a:ext cx="1303455" cy="369332"/>
          </a:xfrm>
          <a:prstGeom prst="rect">
            <a:avLst/>
          </a:prstGeom>
          <a:noFill/>
        </p:spPr>
        <p:txBody>
          <a:bodyPr wrap="square">
            <a:spAutoFit/>
          </a:bodyPr>
          <a:lstStyle/>
          <a:p>
            <a:r>
              <a:rPr lang="ru-RU" dirty="0"/>
              <a:t>NFT </a:t>
            </a:r>
            <a:r>
              <a:rPr lang="ru-RU" dirty="0" err="1"/>
              <a:t>picture</a:t>
            </a:r>
            <a:endParaRPr lang="ru-RU" dirty="0"/>
          </a:p>
        </p:txBody>
      </p:sp>
      <p:cxnSp>
        <p:nvCxnSpPr>
          <p:cNvPr id="31" name="Прямая со стрелкой 30">
            <a:extLst>
              <a:ext uri="{FF2B5EF4-FFF2-40B4-BE49-F238E27FC236}">
                <a16:creationId xmlns:a16="http://schemas.microsoft.com/office/drawing/2014/main" id="{C4389DED-2E5A-AA6B-714E-4BAF397ABF43}"/>
              </a:ext>
            </a:extLst>
          </p:cNvPr>
          <p:cNvCxnSpPr>
            <a:cxnSpLocks/>
          </p:cNvCxnSpPr>
          <p:nvPr/>
        </p:nvCxnSpPr>
        <p:spPr>
          <a:xfrm>
            <a:off x="3924169" y="4453190"/>
            <a:ext cx="238093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52" name="Группа 51">
            <a:extLst>
              <a:ext uri="{FF2B5EF4-FFF2-40B4-BE49-F238E27FC236}">
                <a16:creationId xmlns:a16="http://schemas.microsoft.com/office/drawing/2014/main" id="{CC9A8891-FBB9-6AB9-55D5-DF47052EEE00}"/>
              </a:ext>
            </a:extLst>
          </p:cNvPr>
          <p:cNvGrpSpPr/>
          <p:nvPr/>
        </p:nvGrpSpPr>
        <p:grpSpPr>
          <a:xfrm>
            <a:off x="7231300" y="3734882"/>
            <a:ext cx="4263236" cy="2796176"/>
            <a:chOff x="4170388" y="3112479"/>
            <a:chExt cx="4263236" cy="2796176"/>
          </a:xfrm>
        </p:grpSpPr>
        <p:grpSp>
          <p:nvGrpSpPr>
            <p:cNvPr id="43" name="Группа 42">
              <a:extLst>
                <a:ext uri="{FF2B5EF4-FFF2-40B4-BE49-F238E27FC236}">
                  <a16:creationId xmlns:a16="http://schemas.microsoft.com/office/drawing/2014/main" id="{CA329FAF-B0FB-40E3-3820-CB4DFB190FE1}"/>
                </a:ext>
              </a:extLst>
            </p:cNvPr>
            <p:cNvGrpSpPr/>
            <p:nvPr/>
          </p:nvGrpSpPr>
          <p:grpSpPr>
            <a:xfrm>
              <a:off x="4170388" y="3553407"/>
              <a:ext cx="4263236" cy="2355248"/>
              <a:chOff x="5029620" y="3507827"/>
              <a:chExt cx="4263236" cy="2355248"/>
            </a:xfrm>
          </p:grpSpPr>
          <p:sp>
            <p:nvSpPr>
              <p:cNvPr id="47" name="TextBox 46">
                <a:extLst>
                  <a:ext uri="{FF2B5EF4-FFF2-40B4-BE49-F238E27FC236}">
                    <a16:creationId xmlns:a16="http://schemas.microsoft.com/office/drawing/2014/main" id="{0D6C0EF9-B45F-B1CE-086A-10DB96C53567}"/>
                  </a:ext>
                </a:extLst>
              </p:cNvPr>
              <p:cNvSpPr txBox="1"/>
              <p:nvPr/>
            </p:nvSpPr>
            <p:spPr>
              <a:xfrm>
                <a:off x="6305423" y="3610921"/>
                <a:ext cx="2750468" cy="369332"/>
              </a:xfrm>
              <a:prstGeom prst="rect">
                <a:avLst/>
              </a:prstGeom>
              <a:noFill/>
            </p:spPr>
            <p:txBody>
              <a:bodyPr wrap="square">
                <a:spAutoFit/>
              </a:bodyPr>
              <a:lstStyle/>
              <a:p>
                <a:r>
                  <a:rPr lang="en-US" b="1" dirty="0" err="1"/>
                  <a:t>InterPlanetary</a:t>
                </a:r>
                <a:r>
                  <a:rPr lang="en-US" b="1" dirty="0"/>
                  <a:t> File System</a:t>
                </a:r>
                <a:endParaRPr lang="ru-RU" b="1" dirty="0"/>
              </a:p>
            </p:txBody>
          </p:sp>
          <p:pic>
            <p:nvPicPr>
              <p:cNvPr id="51" name="Рисунок 50" descr="Земной шар: Северная и Южная Америка со сплошной заливкой">
                <a:extLst>
                  <a:ext uri="{FF2B5EF4-FFF2-40B4-BE49-F238E27FC236}">
                    <a16:creationId xmlns:a16="http://schemas.microsoft.com/office/drawing/2014/main" id="{2D79922F-E895-BDDB-C8EA-087F79E652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92244" y="3572393"/>
                <a:ext cx="1163718" cy="1163718"/>
              </a:xfrm>
              <a:prstGeom prst="rect">
                <a:avLst/>
              </a:prstGeom>
            </p:spPr>
          </p:pic>
          <p:sp>
            <p:nvSpPr>
              <p:cNvPr id="36" name="TextBox 35">
                <a:extLst>
                  <a:ext uri="{FF2B5EF4-FFF2-40B4-BE49-F238E27FC236}">
                    <a16:creationId xmlns:a16="http://schemas.microsoft.com/office/drawing/2014/main" id="{27AE770A-771E-7C74-3DFF-2F6B0C60A7BC}"/>
                  </a:ext>
                </a:extLst>
              </p:cNvPr>
              <p:cNvSpPr txBox="1"/>
              <p:nvPr/>
            </p:nvSpPr>
            <p:spPr>
              <a:xfrm>
                <a:off x="6392192" y="4874687"/>
                <a:ext cx="2842880" cy="923330"/>
              </a:xfrm>
              <a:prstGeom prst="rect">
                <a:avLst/>
              </a:prstGeom>
              <a:noFill/>
            </p:spPr>
            <p:txBody>
              <a:bodyPr wrap="square">
                <a:spAutoFit/>
              </a:bodyPr>
              <a:lstStyle/>
              <a:p>
                <a:r>
                  <a:rPr lang="ru-RU" b="1" dirty="0" err="1"/>
                  <a:t>Centralized</a:t>
                </a:r>
                <a:r>
                  <a:rPr lang="ru-RU" b="1" dirty="0"/>
                  <a:t> </a:t>
                </a:r>
                <a:r>
                  <a:rPr lang="ru-RU" b="1" dirty="0" err="1"/>
                  <a:t>Cloud</a:t>
                </a:r>
                <a:r>
                  <a:rPr lang="ru-RU" b="1" dirty="0"/>
                  <a:t> Storage</a:t>
                </a:r>
                <a:r>
                  <a:rPr lang="ru-RU" dirty="0"/>
                  <a:t>:</a:t>
                </a:r>
                <a:endParaRPr lang="en-US" dirty="0"/>
              </a:p>
              <a:p>
                <a:r>
                  <a:rPr lang="ru-RU" dirty="0"/>
                  <a:t>Amazon S3, Google </a:t>
                </a:r>
                <a:r>
                  <a:rPr lang="ru-RU" dirty="0" err="1"/>
                  <a:t>Cloud</a:t>
                </a:r>
                <a:r>
                  <a:rPr lang="ru-RU" dirty="0"/>
                  <a:t> Storage, </a:t>
                </a:r>
                <a:r>
                  <a:rPr lang="ru-RU" dirty="0" err="1"/>
                  <a:t>and</a:t>
                </a:r>
                <a:r>
                  <a:rPr lang="ru-RU" dirty="0"/>
                  <a:t> </a:t>
                </a:r>
                <a:r>
                  <a:rPr lang="ru-RU" dirty="0" err="1"/>
                  <a:t>others</a:t>
                </a:r>
                <a:endParaRPr lang="ru-RU" dirty="0"/>
              </a:p>
            </p:txBody>
          </p:sp>
          <p:pic>
            <p:nvPicPr>
              <p:cNvPr id="38" name="Рисунок 37" descr="База данных со сплошной заливкой">
                <a:extLst>
                  <a:ext uri="{FF2B5EF4-FFF2-40B4-BE49-F238E27FC236}">
                    <a16:creationId xmlns:a16="http://schemas.microsoft.com/office/drawing/2014/main" id="{DAD52A09-7CB1-5C8D-3559-100F7BBC3D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19245" y="4732411"/>
                <a:ext cx="1078653" cy="1078653"/>
              </a:xfrm>
              <a:prstGeom prst="rect">
                <a:avLst/>
              </a:prstGeom>
            </p:spPr>
          </p:pic>
          <p:sp>
            <p:nvSpPr>
              <p:cNvPr id="39" name="Прямоугольник 38">
                <a:extLst>
                  <a:ext uri="{FF2B5EF4-FFF2-40B4-BE49-F238E27FC236}">
                    <a16:creationId xmlns:a16="http://schemas.microsoft.com/office/drawing/2014/main" id="{7759E0B4-20D1-959B-BBC5-E9F7E52733E8}"/>
                  </a:ext>
                </a:extLst>
              </p:cNvPr>
              <p:cNvSpPr/>
              <p:nvPr/>
            </p:nvSpPr>
            <p:spPr>
              <a:xfrm rot="16200000">
                <a:off x="5983614" y="2553833"/>
                <a:ext cx="2355248" cy="426323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0" name="Прямая соединительная линия 39">
                <a:extLst>
                  <a:ext uri="{FF2B5EF4-FFF2-40B4-BE49-F238E27FC236}">
                    <a16:creationId xmlns:a16="http://schemas.microsoft.com/office/drawing/2014/main" id="{61B7D88C-F120-6969-70D1-39C5FD5D0058}"/>
                  </a:ext>
                </a:extLst>
              </p:cNvPr>
              <p:cNvCxnSpPr>
                <a:cxnSpLocks/>
              </p:cNvCxnSpPr>
              <p:nvPr/>
            </p:nvCxnSpPr>
            <p:spPr>
              <a:xfrm flipH="1">
                <a:off x="5029620" y="4736111"/>
                <a:ext cx="4263236"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50" name="TextBox 49">
              <a:extLst>
                <a:ext uri="{FF2B5EF4-FFF2-40B4-BE49-F238E27FC236}">
                  <a16:creationId xmlns:a16="http://schemas.microsoft.com/office/drawing/2014/main" id="{FB7D901B-901D-4CA5-C5E9-63473BA079C4}"/>
                </a:ext>
              </a:extLst>
            </p:cNvPr>
            <p:cNvSpPr txBox="1"/>
            <p:nvPr/>
          </p:nvSpPr>
          <p:spPr>
            <a:xfrm>
              <a:off x="5067111" y="3112479"/>
              <a:ext cx="2954520" cy="369332"/>
            </a:xfrm>
            <a:prstGeom prst="rect">
              <a:avLst/>
            </a:prstGeom>
            <a:noFill/>
          </p:spPr>
          <p:txBody>
            <a:bodyPr wrap="square">
              <a:spAutoFit/>
            </a:bodyPr>
            <a:lstStyle/>
            <a:p>
              <a:r>
                <a:rPr lang="ru-RU" dirty="0" err="1"/>
                <a:t>Storing</a:t>
              </a:r>
              <a:r>
                <a:rPr lang="ru-RU" dirty="0"/>
                <a:t> NFT </a:t>
              </a:r>
              <a:r>
                <a:rPr lang="ru-RU" dirty="0" err="1"/>
                <a:t>data</a:t>
              </a:r>
              <a:r>
                <a:rPr lang="ru-RU" dirty="0"/>
                <a:t> </a:t>
              </a:r>
              <a:r>
                <a:rPr lang="ru-RU" dirty="0" err="1"/>
                <a:t>off-chain</a:t>
              </a:r>
              <a:endParaRPr lang="ru-RU" dirty="0"/>
            </a:p>
          </p:txBody>
        </p:sp>
      </p:grpSp>
      <p:grpSp>
        <p:nvGrpSpPr>
          <p:cNvPr id="69" name="Группа 68">
            <a:extLst>
              <a:ext uri="{FF2B5EF4-FFF2-40B4-BE49-F238E27FC236}">
                <a16:creationId xmlns:a16="http://schemas.microsoft.com/office/drawing/2014/main" id="{1D0121BE-CAC7-57EE-5ADD-7D8B8C1CBAA6}"/>
              </a:ext>
            </a:extLst>
          </p:cNvPr>
          <p:cNvGrpSpPr/>
          <p:nvPr/>
        </p:nvGrpSpPr>
        <p:grpSpPr>
          <a:xfrm>
            <a:off x="6339108" y="2674651"/>
            <a:ext cx="1954022" cy="2725739"/>
            <a:chOff x="1225451" y="988828"/>
            <a:chExt cx="4405683" cy="2042216"/>
          </a:xfrm>
        </p:grpSpPr>
        <p:cxnSp>
          <p:nvCxnSpPr>
            <p:cNvPr id="64" name="Прямая со стрелкой 63">
              <a:extLst>
                <a:ext uri="{FF2B5EF4-FFF2-40B4-BE49-F238E27FC236}">
                  <a16:creationId xmlns:a16="http://schemas.microsoft.com/office/drawing/2014/main" id="{CA9C4349-F59E-C1D1-1517-115FF23D04B1}"/>
                </a:ext>
              </a:extLst>
            </p:cNvPr>
            <p:cNvCxnSpPr>
              <a:cxnSpLocks/>
            </p:cNvCxnSpPr>
            <p:nvPr/>
          </p:nvCxnSpPr>
          <p:spPr>
            <a:xfrm>
              <a:off x="1225451" y="1007020"/>
              <a:ext cx="4405683" cy="0"/>
            </a:xfrm>
            <a:prstGeom prst="straightConnector1">
              <a:avLst/>
            </a:prstGeom>
            <a:ln w="57150">
              <a:tailEnd type="triangle"/>
            </a:ln>
            <a:effectLst/>
          </p:spPr>
          <p:style>
            <a:lnRef idx="1">
              <a:schemeClr val="dk1"/>
            </a:lnRef>
            <a:fillRef idx="0">
              <a:schemeClr val="dk1"/>
            </a:fillRef>
            <a:effectRef idx="0">
              <a:schemeClr val="dk1"/>
            </a:effectRef>
            <a:fontRef idx="minor">
              <a:schemeClr val="tx1"/>
            </a:fontRef>
          </p:style>
        </p:cxnSp>
        <p:cxnSp>
          <p:nvCxnSpPr>
            <p:cNvPr id="66" name="Прямая соединительная линия 65">
              <a:extLst>
                <a:ext uri="{FF2B5EF4-FFF2-40B4-BE49-F238E27FC236}">
                  <a16:creationId xmlns:a16="http://schemas.microsoft.com/office/drawing/2014/main" id="{6A07E3E4-7DE5-4909-51E7-ED27842341FF}"/>
                </a:ext>
              </a:extLst>
            </p:cNvPr>
            <p:cNvCxnSpPr>
              <a:cxnSpLocks/>
            </p:cNvCxnSpPr>
            <p:nvPr/>
          </p:nvCxnSpPr>
          <p:spPr>
            <a:xfrm>
              <a:off x="1225451" y="988828"/>
              <a:ext cx="0" cy="2042216"/>
            </a:xfrm>
            <a:prstGeom prst="line">
              <a:avLst/>
            </a:prstGeom>
            <a:ln w="57150"/>
            <a:effectLst/>
          </p:spPr>
          <p:style>
            <a:lnRef idx="1">
              <a:schemeClr val="dk1"/>
            </a:lnRef>
            <a:fillRef idx="0">
              <a:schemeClr val="dk1"/>
            </a:fillRef>
            <a:effectRef idx="0">
              <a:schemeClr val="dk1"/>
            </a:effectRef>
            <a:fontRef idx="minor">
              <a:schemeClr val="tx1"/>
            </a:fontRef>
          </p:style>
        </p:cxnSp>
      </p:grpSp>
      <p:sp>
        <p:nvSpPr>
          <p:cNvPr id="72" name="Заголовок 1">
            <a:extLst>
              <a:ext uri="{FF2B5EF4-FFF2-40B4-BE49-F238E27FC236}">
                <a16:creationId xmlns:a16="http://schemas.microsoft.com/office/drawing/2014/main" id="{BFC39C73-1B8B-B09E-71E3-E876CEE04100}"/>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Preparing</a:t>
            </a:r>
            <a:r>
              <a:rPr lang="ru-RU" dirty="0"/>
              <a:t> a </a:t>
            </a:r>
            <a:r>
              <a:rPr lang="ru-RU" dirty="0" err="1"/>
              <a:t>digital</a:t>
            </a:r>
            <a:r>
              <a:rPr lang="ru-RU" dirty="0"/>
              <a:t> </a:t>
            </a:r>
            <a:r>
              <a:rPr lang="ru-RU" dirty="0" err="1"/>
              <a:t>asset</a:t>
            </a:r>
            <a:endParaRPr lang="ru-RU" dirty="0"/>
          </a:p>
        </p:txBody>
      </p:sp>
      <p:grpSp>
        <p:nvGrpSpPr>
          <p:cNvPr id="2" name="Группа 1">
            <a:extLst>
              <a:ext uri="{FF2B5EF4-FFF2-40B4-BE49-F238E27FC236}">
                <a16:creationId xmlns:a16="http://schemas.microsoft.com/office/drawing/2014/main" id="{D4DBB7CC-66B0-D56F-F3E7-BB9F35D9EBE9}"/>
              </a:ext>
            </a:extLst>
          </p:cNvPr>
          <p:cNvGrpSpPr/>
          <p:nvPr/>
        </p:nvGrpSpPr>
        <p:grpSpPr>
          <a:xfrm rot="14569065">
            <a:off x="8873532" y="1441084"/>
            <a:ext cx="1511401" cy="2491328"/>
            <a:chOff x="8001188" y="1667399"/>
            <a:chExt cx="1511401" cy="2491328"/>
          </a:xfrm>
        </p:grpSpPr>
        <p:pic>
          <p:nvPicPr>
            <p:cNvPr id="3" name="Рисунок 2" descr="Подключенный со сплошной заливкой">
              <a:extLst>
                <a:ext uri="{FF2B5EF4-FFF2-40B4-BE49-F238E27FC236}">
                  <a16:creationId xmlns:a16="http://schemas.microsoft.com/office/drawing/2014/main" id="{5EAA1A38-356C-80F8-F942-40CF3E80FAA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344290" flipV="1">
              <a:off x="8001188" y="3244327"/>
              <a:ext cx="914400" cy="914400"/>
            </a:xfrm>
            <a:prstGeom prst="rect">
              <a:avLst/>
            </a:prstGeom>
            <a:effectLst/>
          </p:spPr>
        </p:pic>
        <p:grpSp>
          <p:nvGrpSpPr>
            <p:cNvPr id="4" name="Группа 3">
              <a:extLst>
                <a:ext uri="{FF2B5EF4-FFF2-40B4-BE49-F238E27FC236}">
                  <a16:creationId xmlns:a16="http://schemas.microsoft.com/office/drawing/2014/main" id="{1E2EBB52-165E-1DFF-E9C4-26F1195E1FE1}"/>
                </a:ext>
              </a:extLst>
            </p:cNvPr>
            <p:cNvGrpSpPr/>
            <p:nvPr/>
          </p:nvGrpSpPr>
          <p:grpSpPr>
            <a:xfrm rot="13090462">
              <a:off x="8196666" y="1667399"/>
              <a:ext cx="1315923" cy="1941390"/>
              <a:chOff x="7056838" y="3298906"/>
              <a:chExt cx="1315923" cy="1941390"/>
            </a:xfrm>
          </p:grpSpPr>
          <p:pic>
            <p:nvPicPr>
              <p:cNvPr id="7" name="Рисунок 6" descr="Подключенный со сплошной заливкой">
                <a:extLst>
                  <a:ext uri="{FF2B5EF4-FFF2-40B4-BE49-F238E27FC236}">
                    <a16:creationId xmlns:a16="http://schemas.microsoft.com/office/drawing/2014/main" id="{C442B6B0-7513-4FFE-FD33-F861704E5B5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56838" y="3298906"/>
                <a:ext cx="914400" cy="914400"/>
              </a:xfrm>
              <a:prstGeom prst="rect">
                <a:avLst/>
              </a:prstGeom>
            </p:spPr>
          </p:pic>
          <p:pic>
            <p:nvPicPr>
              <p:cNvPr id="8" name="Рисунок 7" descr="Подключенный со сплошной заливкой">
                <a:extLst>
                  <a:ext uri="{FF2B5EF4-FFF2-40B4-BE49-F238E27FC236}">
                    <a16:creationId xmlns:a16="http://schemas.microsoft.com/office/drawing/2014/main" id="{D0C35BE0-86C4-ABDF-B64C-55BD1E26332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985454" flipV="1">
                <a:off x="7458361" y="3808919"/>
                <a:ext cx="914400" cy="914400"/>
              </a:xfrm>
              <a:prstGeom prst="rect">
                <a:avLst/>
              </a:prstGeom>
            </p:spPr>
          </p:pic>
          <p:pic>
            <p:nvPicPr>
              <p:cNvPr id="15" name="Рисунок 14" descr="Подключенный со сплошной заливкой">
                <a:extLst>
                  <a:ext uri="{FF2B5EF4-FFF2-40B4-BE49-F238E27FC236}">
                    <a16:creationId xmlns:a16="http://schemas.microsoft.com/office/drawing/2014/main" id="{442C0FB3-29A4-844B-C187-C2FF93093E0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V="1">
                <a:off x="7435797" y="4325896"/>
                <a:ext cx="914400" cy="914400"/>
              </a:xfrm>
              <a:prstGeom prst="rect">
                <a:avLst/>
              </a:prstGeom>
            </p:spPr>
          </p:pic>
        </p:grpSp>
      </p:grpSp>
      <p:sp>
        <p:nvSpPr>
          <p:cNvPr id="16" name="TextBox 15">
            <a:extLst>
              <a:ext uri="{FF2B5EF4-FFF2-40B4-BE49-F238E27FC236}">
                <a16:creationId xmlns:a16="http://schemas.microsoft.com/office/drawing/2014/main" id="{6509DE83-9B5A-2621-77FD-A813EE3D918E}"/>
              </a:ext>
            </a:extLst>
          </p:cNvPr>
          <p:cNvSpPr txBox="1"/>
          <p:nvPr/>
        </p:nvSpPr>
        <p:spPr>
          <a:xfrm>
            <a:off x="8787841" y="1947031"/>
            <a:ext cx="2038507" cy="369332"/>
          </a:xfrm>
          <a:prstGeom prst="rect">
            <a:avLst/>
          </a:prstGeom>
          <a:noFill/>
        </p:spPr>
        <p:txBody>
          <a:bodyPr wrap="square">
            <a:spAutoFit/>
          </a:bodyPr>
          <a:lstStyle/>
          <a:p>
            <a:r>
              <a:rPr lang="ru-RU" dirty="0"/>
              <a:t>On-</a:t>
            </a:r>
            <a:r>
              <a:rPr lang="ru-RU" dirty="0" err="1"/>
              <a:t>Chain</a:t>
            </a:r>
            <a:r>
              <a:rPr lang="ru-RU" dirty="0"/>
              <a:t> Storage</a:t>
            </a:r>
          </a:p>
        </p:txBody>
      </p:sp>
      <p:cxnSp>
        <p:nvCxnSpPr>
          <p:cNvPr id="23" name="Прямая соединительная линия 22">
            <a:extLst>
              <a:ext uri="{FF2B5EF4-FFF2-40B4-BE49-F238E27FC236}">
                <a16:creationId xmlns:a16="http://schemas.microsoft.com/office/drawing/2014/main" id="{1BF003E8-2336-5361-267E-3F86CD434A66}"/>
              </a:ext>
            </a:extLst>
          </p:cNvPr>
          <p:cNvCxnSpPr>
            <a:cxnSpLocks/>
          </p:cNvCxnSpPr>
          <p:nvPr/>
        </p:nvCxnSpPr>
        <p:spPr>
          <a:xfrm>
            <a:off x="2103669" y="3046488"/>
            <a:ext cx="0" cy="1158443"/>
          </a:xfrm>
          <a:prstGeom prst="line">
            <a:avLst/>
          </a:prstGeom>
          <a:ln w="57150"/>
          <a:effectLst/>
        </p:spPr>
        <p:style>
          <a:lnRef idx="1">
            <a:schemeClr val="dk1"/>
          </a:lnRef>
          <a:fillRef idx="0">
            <a:schemeClr val="dk1"/>
          </a:fillRef>
          <a:effectRef idx="0">
            <a:schemeClr val="dk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9E074C3C-6B9F-5100-F37C-B6D9371DED80}"/>
              </a:ext>
            </a:extLst>
          </p:cNvPr>
          <p:cNvCxnSpPr>
            <a:cxnSpLocks/>
          </p:cNvCxnSpPr>
          <p:nvPr/>
        </p:nvCxnSpPr>
        <p:spPr>
          <a:xfrm>
            <a:off x="2077090" y="3046488"/>
            <a:ext cx="1009010" cy="0"/>
          </a:xfrm>
          <a:prstGeom prst="line">
            <a:avLst/>
          </a:prstGeom>
          <a:ln w="57150"/>
          <a:effectLst/>
        </p:spPr>
        <p:style>
          <a:lnRef idx="1">
            <a:schemeClr val="dk1"/>
          </a:lnRef>
          <a:fillRef idx="0">
            <a:schemeClr val="dk1"/>
          </a:fillRef>
          <a:effectRef idx="0">
            <a:schemeClr val="dk1"/>
          </a:effectRef>
          <a:fontRef idx="minor">
            <a:schemeClr val="tx1"/>
          </a:fontRef>
        </p:style>
      </p:cxnSp>
      <p:cxnSp>
        <p:nvCxnSpPr>
          <p:cNvPr id="37" name="Прямая со стрелкой 36">
            <a:extLst>
              <a:ext uri="{FF2B5EF4-FFF2-40B4-BE49-F238E27FC236}">
                <a16:creationId xmlns:a16="http://schemas.microsoft.com/office/drawing/2014/main" id="{18DFB9AB-9B97-4160-0915-DAC08D66ED05}"/>
              </a:ext>
            </a:extLst>
          </p:cNvPr>
          <p:cNvCxnSpPr>
            <a:cxnSpLocks/>
          </p:cNvCxnSpPr>
          <p:nvPr/>
        </p:nvCxnSpPr>
        <p:spPr>
          <a:xfrm>
            <a:off x="6357256" y="5375516"/>
            <a:ext cx="852277" cy="0"/>
          </a:xfrm>
          <a:prstGeom prst="straightConnector1">
            <a:avLst/>
          </a:prstGeom>
          <a:ln w="57150">
            <a:tailEnd type="triangle"/>
          </a:ln>
          <a:effectLst/>
        </p:spPr>
        <p:style>
          <a:lnRef idx="1">
            <a:schemeClr val="dk1"/>
          </a:lnRef>
          <a:fillRef idx="0">
            <a:schemeClr val="dk1"/>
          </a:fillRef>
          <a:effectRef idx="0">
            <a:schemeClr val="dk1"/>
          </a:effectRef>
          <a:fontRef idx="minor">
            <a:schemeClr val="tx1"/>
          </a:fontRef>
        </p:style>
      </p:cxnSp>
      <p:cxnSp>
        <p:nvCxnSpPr>
          <p:cNvPr id="53" name="Прямая со стрелкой 52">
            <a:extLst>
              <a:ext uri="{FF2B5EF4-FFF2-40B4-BE49-F238E27FC236}">
                <a16:creationId xmlns:a16="http://schemas.microsoft.com/office/drawing/2014/main" id="{009E787C-C5FC-A218-CC15-4ECCEA27A275}"/>
              </a:ext>
            </a:extLst>
          </p:cNvPr>
          <p:cNvCxnSpPr>
            <a:cxnSpLocks/>
          </p:cNvCxnSpPr>
          <p:nvPr/>
        </p:nvCxnSpPr>
        <p:spPr>
          <a:xfrm flipV="1">
            <a:off x="940991" y="2272010"/>
            <a:ext cx="1942670" cy="68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4" name="Прямая соединительная линия 53">
            <a:extLst>
              <a:ext uri="{FF2B5EF4-FFF2-40B4-BE49-F238E27FC236}">
                <a16:creationId xmlns:a16="http://schemas.microsoft.com/office/drawing/2014/main" id="{CD100B2F-819D-424A-0AF3-3485225F030B}"/>
              </a:ext>
            </a:extLst>
          </p:cNvPr>
          <p:cNvCxnSpPr>
            <a:cxnSpLocks/>
          </p:cNvCxnSpPr>
          <p:nvPr/>
        </p:nvCxnSpPr>
        <p:spPr>
          <a:xfrm>
            <a:off x="965996" y="2266444"/>
            <a:ext cx="0" cy="325649"/>
          </a:xfrm>
          <a:prstGeom prst="line">
            <a:avLst/>
          </a:prstGeom>
          <a:ln w="57150"/>
          <a:effectLst/>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934558E1-0F6E-E990-9FA6-903F959D284D}"/>
              </a:ext>
            </a:extLst>
          </p:cNvPr>
          <p:cNvSpPr txBox="1"/>
          <p:nvPr/>
        </p:nvSpPr>
        <p:spPr>
          <a:xfrm>
            <a:off x="9183895" y="4792348"/>
            <a:ext cx="1662833" cy="369332"/>
          </a:xfrm>
          <a:prstGeom prst="rect">
            <a:avLst/>
          </a:prstGeom>
          <a:noFill/>
        </p:spPr>
        <p:txBody>
          <a:bodyPr wrap="square">
            <a:spAutoFit/>
          </a:bodyPr>
          <a:lstStyle/>
          <a:p>
            <a:r>
              <a:rPr lang="en-US" dirty="0"/>
              <a:t>Pinata Cloud</a:t>
            </a:r>
            <a:endParaRPr lang="ru-RU" dirty="0"/>
          </a:p>
        </p:txBody>
      </p:sp>
      <p:pic>
        <p:nvPicPr>
          <p:cNvPr id="1028" name="Picture 4" descr="Pinata - NFT storage on IPFS Plugin | Bubble">
            <a:extLst>
              <a:ext uri="{FF2B5EF4-FFF2-40B4-BE49-F238E27FC236}">
                <a16:creationId xmlns:a16="http://schemas.microsoft.com/office/drawing/2014/main" id="{8A1A1F0E-7E80-D174-218B-7189A37DA0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35957" y="4612074"/>
            <a:ext cx="726961" cy="726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1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7C5EDFB-3384-4E17-1797-3B4AFDC206BF}"/>
              </a:ext>
            </a:extLst>
          </p:cNvPr>
          <p:cNvSpPr>
            <a:spLocks noGrp="1"/>
          </p:cNvSpPr>
          <p:nvPr>
            <p:ph idx="1"/>
          </p:nvPr>
        </p:nvSpPr>
        <p:spPr>
          <a:xfrm>
            <a:off x="611030" y="1332731"/>
            <a:ext cx="10515600" cy="5033963"/>
          </a:xfrm>
        </p:spPr>
        <p:txBody>
          <a:bodyPr>
            <a:normAutofit fontScale="25000" lnSpcReduction="20000"/>
          </a:bodyPr>
          <a:lstStyle/>
          <a:p>
            <a:pPr marL="0" indent="0">
              <a:lnSpc>
                <a:spcPct val="120000"/>
              </a:lnSpc>
              <a:buNone/>
            </a:pPr>
            <a:r>
              <a:rPr lang="en-US" sz="4800" b="0" dirty="0">
                <a:effectLst/>
                <a:latin typeface="Consolas" panose="020B0609020204030204" pitchFamily="49" charset="0"/>
              </a:rPr>
              <a:t>{</a:t>
            </a:r>
          </a:p>
          <a:p>
            <a:pPr marL="0" indent="0">
              <a:lnSpc>
                <a:spcPct val="120000"/>
              </a:lnSpc>
              <a:buNone/>
            </a:pPr>
            <a:r>
              <a:rPr lang="en-US" sz="4800" b="0" dirty="0">
                <a:effectLst/>
                <a:latin typeface="Consolas" panose="020B0609020204030204" pitchFamily="49" charset="0"/>
              </a:rPr>
              <a:t>  "name": "</a:t>
            </a:r>
            <a:r>
              <a:rPr lang="en-US" sz="4800" b="0" dirty="0" err="1">
                <a:effectLst/>
                <a:latin typeface="Consolas" panose="020B0609020204030204" pitchFamily="49" charset="0"/>
              </a:rPr>
              <a:t>UniqueNFT</a:t>
            </a:r>
            <a:r>
              <a:rPr lang="en-US" sz="4800" b="0" dirty="0">
                <a:effectLst/>
                <a:latin typeface="Consolas" panose="020B0609020204030204" pitchFamily="49" charset="0"/>
              </a:rPr>
              <a:t>",</a:t>
            </a:r>
          </a:p>
          <a:p>
            <a:pPr marL="0" indent="0">
              <a:lnSpc>
                <a:spcPct val="120000"/>
              </a:lnSpc>
              <a:buNone/>
            </a:pPr>
            <a:r>
              <a:rPr lang="en-US" sz="4800" b="0" dirty="0">
                <a:effectLst/>
                <a:latin typeface="Consolas" panose="020B0609020204030204" pitchFamily="49" charset="0"/>
              </a:rPr>
              <a:t>  "description": "Description of unique NFT",</a:t>
            </a:r>
          </a:p>
          <a:p>
            <a:pPr marL="0" indent="0">
              <a:lnSpc>
                <a:spcPct val="120000"/>
              </a:lnSpc>
              <a:buNone/>
            </a:pPr>
            <a:r>
              <a:rPr lang="en-US" sz="4800" b="0" dirty="0">
                <a:effectLst/>
                <a:latin typeface="Consolas" panose="020B0609020204030204" pitchFamily="49" charset="0"/>
              </a:rPr>
              <a:t>  "image": "https://salmon-payable-tahr-551.mypinata.cloud/files/bafkreiefllwpr2ao6ozq2fz2nw67itpebqb2y4wubowwciz7cc272bxb7m?X-Algorithm=PINATA1&amp;X-Date=1736695131&amp;X-Expires=30&amp;X-Method=GET&amp;X-Signature=2d140a5cf38c656a05b1b32f1bb61b33f8df9a8b31fc2dd08798cbf9eea0d611",</a:t>
            </a:r>
          </a:p>
          <a:p>
            <a:pPr marL="0" indent="0">
              <a:lnSpc>
                <a:spcPct val="120000"/>
              </a:lnSpc>
              <a:buNone/>
            </a:pPr>
            <a:r>
              <a:rPr lang="en-US" sz="4800" b="0" dirty="0">
                <a:effectLst/>
                <a:latin typeface="Consolas" panose="020B0609020204030204" pitchFamily="49" charset="0"/>
              </a:rPr>
              <a:t>  "attributes": [</a:t>
            </a:r>
          </a:p>
          <a:p>
            <a:pPr marL="0" indent="0">
              <a:lnSpc>
                <a:spcPct val="120000"/>
              </a:lnSpc>
              <a:spcBef>
                <a:spcPts val="0"/>
              </a:spcBef>
              <a:buNone/>
            </a:pPr>
            <a:r>
              <a:rPr lang="en-US" sz="4800" b="0" dirty="0">
                <a:effectLst/>
                <a:latin typeface="Consolas" panose="020B0609020204030204" pitchFamily="49" charset="0"/>
              </a:rPr>
              <a:t>    {</a:t>
            </a:r>
          </a:p>
          <a:p>
            <a:pPr marL="0" indent="0">
              <a:lnSpc>
                <a:spcPct val="120000"/>
              </a:lnSpc>
              <a:buNone/>
            </a:pPr>
            <a:r>
              <a:rPr lang="en-US" sz="4800" b="0" dirty="0">
                <a:effectLst/>
                <a:latin typeface="Consolas" panose="020B0609020204030204" pitchFamily="49" charset="0"/>
              </a:rPr>
              <a:t>      "</a:t>
            </a:r>
            <a:r>
              <a:rPr lang="en-US" sz="4800" b="0" dirty="0" err="1">
                <a:effectLst/>
                <a:latin typeface="Consolas" panose="020B0609020204030204" pitchFamily="49" charset="0"/>
              </a:rPr>
              <a:t>trait_type</a:t>
            </a:r>
            <a:r>
              <a:rPr lang="en-US" sz="4800" b="0" dirty="0">
                <a:effectLst/>
                <a:latin typeface="Consolas" panose="020B0609020204030204" pitchFamily="49" charset="0"/>
              </a:rPr>
              <a:t>": "Attribute 1",</a:t>
            </a:r>
          </a:p>
          <a:p>
            <a:pPr marL="0" indent="0">
              <a:lnSpc>
                <a:spcPct val="120000"/>
              </a:lnSpc>
              <a:buNone/>
            </a:pPr>
            <a:r>
              <a:rPr lang="en-US" sz="4800" b="0" dirty="0">
                <a:effectLst/>
                <a:latin typeface="Consolas" panose="020B0609020204030204" pitchFamily="49" charset="0"/>
              </a:rPr>
              <a:t>      "value": "length"</a:t>
            </a:r>
          </a:p>
          <a:p>
            <a:pPr marL="0" indent="0">
              <a:lnSpc>
                <a:spcPct val="120000"/>
              </a:lnSpc>
              <a:buNone/>
            </a:pPr>
            <a:r>
              <a:rPr lang="en-US" sz="4800" b="0" dirty="0">
                <a:effectLst/>
                <a:latin typeface="Consolas" panose="020B0609020204030204" pitchFamily="49" charset="0"/>
              </a:rPr>
              <a:t>    },</a:t>
            </a:r>
          </a:p>
          <a:p>
            <a:pPr marL="0" indent="0">
              <a:lnSpc>
                <a:spcPct val="120000"/>
              </a:lnSpc>
              <a:buNone/>
            </a:pPr>
            <a:r>
              <a:rPr lang="en-US" sz="4800" b="0" dirty="0">
                <a:effectLst/>
                <a:latin typeface="Consolas" panose="020B0609020204030204" pitchFamily="49" charset="0"/>
              </a:rPr>
              <a:t>    {</a:t>
            </a:r>
          </a:p>
          <a:p>
            <a:pPr marL="0" indent="0">
              <a:lnSpc>
                <a:spcPct val="120000"/>
              </a:lnSpc>
              <a:buNone/>
            </a:pPr>
            <a:r>
              <a:rPr lang="en-US" sz="4800" b="0" dirty="0">
                <a:effectLst/>
                <a:latin typeface="Consolas" panose="020B0609020204030204" pitchFamily="49" charset="0"/>
              </a:rPr>
              <a:t>      "</a:t>
            </a:r>
            <a:r>
              <a:rPr lang="en-US" sz="4800" b="0" dirty="0" err="1">
                <a:effectLst/>
                <a:latin typeface="Consolas" panose="020B0609020204030204" pitchFamily="49" charset="0"/>
              </a:rPr>
              <a:t>trait_type</a:t>
            </a:r>
            <a:r>
              <a:rPr lang="en-US" sz="4800" b="0" dirty="0">
                <a:effectLst/>
                <a:latin typeface="Consolas" panose="020B0609020204030204" pitchFamily="49" charset="0"/>
              </a:rPr>
              <a:t>": "Attribute 2",</a:t>
            </a:r>
          </a:p>
          <a:p>
            <a:pPr marL="0" indent="0">
              <a:lnSpc>
                <a:spcPct val="120000"/>
              </a:lnSpc>
              <a:buNone/>
            </a:pPr>
            <a:r>
              <a:rPr lang="en-US" sz="4800" b="0" dirty="0">
                <a:effectLst/>
                <a:latin typeface="Consolas" panose="020B0609020204030204" pitchFamily="49" charset="0"/>
              </a:rPr>
              <a:t>      "value": "width"</a:t>
            </a:r>
          </a:p>
          <a:p>
            <a:pPr marL="0" indent="0">
              <a:lnSpc>
                <a:spcPct val="120000"/>
              </a:lnSpc>
              <a:buNone/>
            </a:pPr>
            <a:r>
              <a:rPr lang="en-US" sz="4800" b="0" dirty="0">
                <a:effectLst/>
                <a:latin typeface="Consolas" panose="020B0609020204030204" pitchFamily="49" charset="0"/>
              </a:rPr>
              <a:t>    },</a:t>
            </a:r>
          </a:p>
          <a:p>
            <a:pPr marL="0" indent="0">
              <a:lnSpc>
                <a:spcPct val="120000"/>
              </a:lnSpc>
              <a:buNone/>
            </a:pPr>
            <a:r>
              <a:rPr lang="en-US" sz="4800" b="0" dirty="0">
                <a:effectLst/>
                <a:latin typeface="Consolas" panose="020B0609020204030204" pitchFamily="49" charset="0"/>
              </a:rPr>
              <a:t>  ]</a:t>
            </a:r>
          </a:p>
          <a:p>
            <a:pPr marL="0" indent="0">
              <a:lnSpc>
                <a:spcPct val="120000"/>
              </a:lnSpc>
              <a:buNone/>
            </a:pPr>
            <a:r>
              <a:rPr lang="en-US" sz="4800" b="0" dirty="0">
                <a:effectLst/>
                <a:latin typeface="Consolas" panose="020B0609020204030204" pitchFamily="49" charset="0"/>
              </a:rPr>
              <a:t>}</a:t>
            </a:r>
          </a:p>
          <a:p>
            <a:pPr marL="0" indent="0">
              <a:lnSpc>
                <a:spcPct val="120000"/>
              </a:lnSpc>
              <a:buNone/>
            </a:pPr>
            <a:endParaRPr lang="ru-RU" dirty="0"/>
          </a:p>
        </p:txBody>
      </p:sp>
      <p:sp>
        <p:nvSpPr>
          <p:cNvPr id="5" name="Заголовок 1">
            <a:extLst>
              <a:ext uri="{FF2B5EF4-FFF2-40B4-BE49-F238E27FC236}">
                <a16:creationId xmlns:a16="http://schemas.microsoft.com/office/drawing/2014/main" id="{8F90E797-058B-7741-0987-0D153B4D517F}"/>
              </a:ext>
            </a:extLst>
          </p:cNvPr>
          <p:cNvSpPr txBox="1">
            <a:spLocks/>
          </p:cNvSpPr>
          <p:nvPr/>
        </p:nvSpPr>
        <p:spPr>
          <a:xfrm>
            <a:off x="732810" y="3208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JSON file example</a:t>
            </a:r>
            <a:endParaRPr lang="ru-RU" dirty="0"/>
          </a:p>
        </p:txBody>
      </p:sp>
    </p:spTree>
    <p:extLst>
      <p:ext uri="{BB962C8B-B14F-4D97-AF65-F5344CB8AC3E}">
        <p14:creationId xmlns:p14="http://schemas.microsoft.com/office/powerpoint/2010/main" val="1099526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3175C95F-FF7A-6448-AF96-220A3CA3DF3E}"/>
              </a:ext>
            </a:extLst>
          </p:cNvPr>
          <p:cNvSpPr/>
          <p:nvPr/>
        </p:nvSpPr>
        <p:spPr>
          <a:xfrm rot="16200000">
            <a:off x="8870746" y="1406592"/>
            <a:ext cx="1702520" cy="285167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4BEB44E5-D04F-11AE-5940-6FE3E4BCCCEC}"/>
              </a:ext>
            </a:extLst>
          </p:cNvPr>
          <p:cNvSpPr txBox="1"/>
          <p:nvPr/>
        </p:nvSpPr>
        <p:spPr>
          <a:xfrm>
            <a:off x="8886237" y="1535855"/>
            <a:ext cx="1671537" cy="369332"/>
          </a:xfrm>
          <a:prstGeom prst="rect">
            <a:avLst/>
          </a:prstGeom>
          <a:noFill/>
        </p:spPr>
        <p:txBody>
          <a:bodyPr wrap="square">
            <a:spAutoFit/>
          </a:bodyPr>
          <a:lstStyle/>
          <a:p>
            <a:r>
              <a:rPr lang="en-US" b="1" dirty="0"/>
              <a:t>Smart contract </a:t>
            </a:r>
            <a:endParaRPr lang="ru-RU" b="1" dirty="0"/>
          </a:p>
        </p:txBody>
      </p:sp>
      <p:sp>
        <p:nvSpPr>
          <p:cNvPr id="6" name="TextBox 5">
            <a:extLst>
              <a:ext uri="{FF2B5EF4-FFF2-40B4-BE49-F238E27FC236}">
                <a16:creationId xmlns:a16="http://schemas.microsoft.com/office/drawing/2014/main" id="{BB9D3856-4251-9367-D3EC-03C564CF9FA8}"/>
              </a:ext>
            </a:extLst>
          </p:cNvPr>
          <p:cNvSpPr txBox="1"/>
          <p:nvPr/>
        </p:nvSpPr>
        <p:spPr>
          <a:xfrm>
            <a:off x="8723870" y="2089240"/>
            <a:ext cx="2476057" cy="1754326"/>
          </a:xfrm>
          <a:prstGeom prst="rect">
            <a:avLst/>
          </a:prstGeom>
          <a:noFill/>
        </p:spPr>
        <p:txBody>
          <a:bodyPr wrap="square">
            <a:spAutoFit/>
          </a:bodyPr>
          <a:lstStyle/>
          <a:p>
            <a:pPr marL="285750" indent="-285750">
              <a:buFont typeface="Arial" panose="020B0604020202020204" pitchFamily="34" charset="0"/>
              <a:buChar char="•"/>
            </a:pPr>
            <a:r>
              <a:rPr lang="en-US" dirty="0"/>
              <a:t>mint</a:t>
            </a:r>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updatePrice</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buyToken</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Times New Roman" panose="02020603050405020304" pitchFamily="18" charset="0"/>
              </a:rPr>
              <a:t>burnToken</a:t>
            </a:r>
            <a:r>
              <a:rPr lang="ru-RU" sz="1800" b="1" dirty="0">
                <a:effectLst/>
                <a:latin typeface="Calibri" panose="020F0502020204030204" pitchFamily="34" charset="0"/>
                <a:ea typeface="Times New Roman" panose="02020603050405020304" pitchFamily="18" charset="0"/>
              </a:rPr>
              <a:t> </a:t>
            </a:r>
            <a:endParaRPr lang="en-US" dirty="0"/>
          </a:p>
          <a:p>
            <a:endParaRPr lang="ru-RU" dirty="0"/>
          </a:p>
        </p:txBody>
      </p:sp>
      <p:sp>
        <p:nvSpPr>
          <p:cNvPr id="7" name="TextBox 6">
            <a:extLst>
              <a:ext uri="{FF2B5EF4-FFF2-40B4-BE49-F238E27FC236}">
                <a16:creationId xmlns:a16="http://schemas.microsoft.com/office/drawing/2014/main" id="{A70639F0-CA34-CDC3-9E98-C16659398299}"/>
              </a:ext>
            </a:extLst>
          </p:cNvPr>
          <p:cNvSpPr txBox="1"/>
          <p:nvPr/>
        </p:nvSpPr>
        <p:spPr>
          <a:xfrm>
            <a:off x="2154030" y="3314058"/>
            <a:ext cx="1671537" cy="369332"/>
          </a:xfrm>
          <a:prstGeom prst="rect">
            <a:avLst/>
          </a:prstGeom>
          <a:noFill/>
        </p:spPr>
        <p:txBody>
          <a:bodyPr wrap="square">
            <a:spAutoFit/>
          </a:bodyPr>
          <a:lstStyle/>
          <a:p>
            <a:r>
              <a:rPr lang="en-US" b="1" dirty="0"/>
              <a:t>Transaction</a:t>
            </a:r>
            <a:endParaRPr lang="ru-RU" b="1" dirty="0"/>
          </a:p>
        </p:txBody>
      </p:sp>
      <p:sp>
        <p:nvSpPr>
          <p:cNvPr id="8" name="TextBox 7">
            <a:extLst>
              <a:ext uri="{FF2B5EF4-FFF2-40B4-BE49-F238E27FC236}">
                <a16:creationId xmlns:a16="http://schemas.microsoft.com/office/drawing/2014/main" id="{7C8D3FE2-CC87-6581-A433-2599355E80D0}"/>
              </a:ext>
            </a:extLst>
          </p:cNvPr>
          <p:cNvSpPr txBox="1"/>
          <p:nvPr/>
        </p:nvSpPr>
        <p:spPr>
          <a:xfrm>
            <a:off x="1419775" y="3848981"/>
            <a:ext cx="2476057" cy="1477328"/>
          </a:xfrm>
          <a:prstGeom prst="rect">
            <a:avLst/>
          </a:prstGeom>
          <a:noFill/>
        </p:spPr>
        <p:txBody>
          <a:bodyPr wrap="square">
            <a:spAutoFit/>
          </a:bodyPr>
          <a:lstStyle/>
          <a:p>
            <a:pPr marL="285750" indent="-285750">
              <a:buFont typeface="Arial" panose="020B0604020202020204" pitchFamily="34" charset="0"/>
              <a:buChar char="•"/>
            </a:pPr>
            <a:r>
              <a:rPr lang="en-US" dirty="0"/>
              <a:t>Contract address</a:t>
            </a:r>
          </a:p>
          <a:p>
            <a:pPr marL="285750" indent="-285750">
              <a:buFont typeface="Arial" panose="020B0604020202020204" pitchFamily="34" charset="0"/>
              <a:buChar char="•"/>
            </a:pPr>
            <a:r>
              <a:rPr lang="en-US" dirty="0"/>
              <a:t>Function</a:t>
            </a:r>
          </a:p>
          <a:p>
            <a:pPr marL="285750" indent="-285750">
              <a:buFont typeface="Arial" panose="020B0604020202020204" pitchFamily="34" charset="0"/>
              <a:buChar char="•"/>
            </a:pPr>
            <a:r>
              <a:rPr lang="en-US" dirty="0"/>
              <a:t>Function parameters</a:t>
            </a:r>
          </a:p>
          <a:p>
            <a:pPr marL="285750" indent="-285750">
              <a:buFont typeface="Arial" panose="020B0604020202020204" pitchFamily="34" charset="0"/>
              <a:buChar char="•"/>
            </a:pPr>
            <a:r>
              <a:rPr lang="en-US" dirty="0"/>
              <a:t>Gas</a:t>
            </a:r>
          </a:p>
          <a:p>
            <a:endParaRPr lang="ru-RU" dirty="0"/>
          </a:p>
        </p:txBody>
      </p:sp>
      <p:sp>
        <p:nvSpPr>
          <p:cNvPr id="9" name="Прямоугольник 8">
            <a:extLst>
              <a:ext uri="{FF2B5EF4-FFF2-40B4-BE49-F238E27FC236}">
                <a16:creationId xmlns:a16="http://schemas.microsoft.com/office/drawing/2014/main" id="{5F641B5C-FDFC-0DA3-61CE-3CACFF5EF8D2}"/>
              </a:ext>
            </a:extLst>
          </p:cNvPr>
          <p:cNvSpPr/>
          <p:nvPr/>
        </p:nvSpPr>
        <p:spPr>
          <a:xfrm rot="16200000">
            <a:off x="2031204" y="2995261"/>
            <a:ext cx="1384489" cy="2810081"/>
          </a:xfrm>
          <a:prstGeom prst="rect">
            <a:avLst/>
          </a:prstGeom>
          <a:noFill/>
          <a:ln w="57150">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0" name="TextBox 9">
            <a:extLst>
              <a:ext uri="{FF2B5EF4-FFF2-40B4-BE49-F238E27FC236}">
                <a16:creationId xmlns:a16="http://schemas.microsoft.com/office/drawing/2014/main" id="{B216B317-629F-7415-EB27-99E940D5AB62}"/>
              </a:ext>
            </a:extLst>
          </p:cNvPr>
          <p:cNvSpPr txBox="1"/>
          <p:nvPr/>
        </p:nvSpPr>
        <p:spPr>
          <a:xfrm>
            <a:off x="702019" y="2105019"/>
            <a:ext cx="6151666" cy="369332"/>
          </a:xfrm>
          <a:prstGeom prst="rect">
            <a:avLst/>
          </a:prstGeom>
          <a:noFill/>
        </p:spPr>
        <p:txBody>
          <a:bodyPr wrap="square">
            <a:spAutoFit/>
          </a:bodyPr>
          <a:lstStyle/>
          <a:p>
            <a:r>
              <a:rPr lang="en-US" dirty="0"/>
              <a:t>0x1234567890abcdef1234567890abcdef1234567890abcdef</a:t>
            </a:r>
            <a:endParaRPr lang="ru-RU" dirty="0"/>
          </a:p>
        </p:txBody>
      </p:sp>
      <p:sp>
        <p:nvSpPr>
          <p:cNvPr id="11" name="Прямоугольник 10">
            <a:extLst>
              <a:ext uri="{FF2B5EF4-FFF2-40B4-BE49-F238E27FC236}">
                <a16:creationId xmlns:a16="http://schemas.microsoft.com/office/drawing/2014/main" id="{51905166-006F-3C21-35ED-5DDC58BC048E}"/>
              </a:ext>
            </a:extLst>
          </p:cNvPr>
          <p:cNvSpPr/>
          <p:nvPr/>
        </p:nvSpPr>
        <p:spPr>
          <a:xfrm rot="16200000">
            <a:off x="3379431" y="-746647"/>
            <a:ext cx="439511" cy="605931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443C6168-1EAB-DE4D-5943-905555AF5D54}"/>
              </a:ext>
            </a:extLst>
          </p:cNvPr>
          <p:cNvSpPr txBox="1"/>
          <p:nvPr/>
        </p:nvSpPr>
        <p:spPr>
          <a:xfrm>
            <a:off x="2869579" y="1627615"/>
            <a:ext cx="2153221" cy="369332"/>
          </a:xfrm>
          <a:prstGeom prst="rect">
            <a:avLst/>
          </a:prstGeom>
          <a:noFill/>
        </p:spPr>
        <p:txBody>
          <a:bodyPr wrap="square">
            <a:spAutoFit/>
          </a:bodyPr>
          <a:lstStyle/>
          <a:p>
            <a:r>
              <a:rPr lang="ru-RU" b="1" dirty="0" err="1"/>
              <a:t>Contract</a:t>
            </a:r>
            <a:r>
              <a:rPr lang="ru-RU" b="1" dirty="0"/>
              <a:t> </a:t>
            </a:r>
            <a:r>
              <a:rPr lang="ru-RU" b="1" dirty="0" err="1"/>
              <a:t>address</a:t>
            </a:r>
            <a:endParaRPr lang="ru-RU" b="1" dirty="0"/>
          </a:p>
        </p:txBody>
      </p:sp>
      <p:cxnSp>
        <p:nvCxnSpPr>
          <p:cNvPr id="14" name="Прямая со стрелкой 13">
            <a:extLst>
              <a:ext uri="{FF2B5EF4-FFF2-40B4-BE49-F238E27FC236}">
                <a16:creationId xmlns:a16="http://schemas.microsoft.com/office/drawing/2014/main" id="{906BDF54-84E4-8467-D78F-C4ADC7792658}"/>
              </a:ext>
            </a:extLst>
          </p:cNvPr>
          <p:cNvCxnSpPr>
            <a:cxnSpLocks/>
          </p:cNvCxnSpPr>
          <p:nvPr/>
        </p:nvCxnSpPr>
        <p:spPr>
          <a:xfrm>
            <a:off x="6925194" y="2259296"/>
            <a:ext cx="123503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a:extLst>
              <a:ext uri="{FF2B5EF4-FFF2-40B4-BE49-F238E27FC236}">
                <a16:creationId xmlns:a16="http://schemas.microsoft.com/office/drawing/2014/main" id="{733F0DBB-6488-7C5A-BE0B-1E0604E99055}"/>
              </a:ext>
            </a:extLst>
          </p:cNvPr>
          <p:cNvCxnSpPr>
            <a:cxnSpLocks/>
          </p:cNvCxnSpPr>
          <p:nvPr/>
        </p:nvCxnSpPr>
        <p:spPr>
          <a:xfrm flipV="1">
            <a:off x="4326134" y="2690041"/>
            <a:ext cx="352" cy="13611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5D72EA59-34DE-84A2-2931-0C32BD536AF8}"/>
              </a:ext>
            </a:extLst>
          </p:cNvPr>
          <p:cNvCxnSpPr>
            <a:cxnSpLocks/>
          </p:cNvCxnSpPr>
          <p:nvPr/>
        </p:nvCxnSpPr>
        <p:spPr>
          <a:xfrm rot="10800000">
            <a:off x="3517262" y="4027786"/>
            <a:ext cx="80922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1" name="Прямая со стрелкой 20">
            <a:extLst>
              <a:ext uri="{FF2B5EF4-FFF2-40B4-BE49-F238E27FC236}">
                <a16:creationId xmlns:a16="http://schemas.microsoft.com/office/drawing/2014/main" id="{0716591A-5063-7FA2-B6C5-3A58AE957922}"/>
              </a:ext>
            </a:extLst>
          </p:cNvPr>
          <p:cNvCxnSpPr>
            <a:cxnSpLocks/>
          </p:cNvCxnSpPr>
          <p:nvPr/>
        </p:nvCxnSpPr>
        <p:spPr>
          <a:xfrm>
            <a:off x="5311186" y="3083928"/>
            <a:ext cx="3344167" cy="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2" name="Прямая соединительная линия 21">
            <a:extLst>
              <a:ext uri="{FF2B5EF4-FFF2-40B4-BE49-F238E27FC236}">
                <a16:creationId xmlns:a16="http://schemas.microsoft.com/office/drawing/2014/main" id="{A5A00772-EEE6-9414-8B57-2A32AC94F164}"/>
              </a:ext>
            </a:extLst>
          </p:cNvPr>
          <p:cNvCxnSpPr>
            <a:cxnSpLocks/>
          </p:cNvCxnSpPr>
          <p:nvPr/>
        </p:nvCxnSpPr>
        <p:spPr>
          <a:xfrm flipH="1">
            <a:off x="2747306" y="4287017"/>
            <a:ext cx="256388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ABEC5225-0EA0-32C8-EEB9-F031BA9C475D}"/>
              </a:ext>
            </a:extLst>
          </p:cNvPr>
          <p:cNvCxnSpPr>
            <a:cxnSpLocks/>
            <a:endCxn id="8" idx="3"/>
          </p:cNvCxnSpPr>
          <p:nvPr/>
        </p:nvCxnSpPr>
        <p:spPr>
          <a:xfrm flipH="1">
            <a:off x="3895832" y="4587645"/>
            <a:ext cx="141535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7349C94E-B51E-6E32-9B1D-001179B83D9D}"/>
              </a:ext>
            </a:extLst>
          </p:cNvPr>
          <p:cNvCxnSpPr>
            <a:cxnSpLocks/>
          </p:cNvCxnSpPr>
          <p:nvPr/>
        </p:nvCxnSpPr>
        <p:spPr>
          <a:xfrm>
            <a:off x="5327619" y="3083928"/>
            <a:ext cx="0" cy="1530702"/>
          </a:xfrm>
          <a:prstGeom prst="line">
            <a:avLst/>
          </a:prstGeom>
          <a:ln w="57150"/>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AF029716-6D04-B056-2525-1308F06376E7}"/>
              </a:ext>
            </a:extLst>
          </p:cNvPr>
          <p:cNvSpPr txBox="1"/>
          <p:nvPr/>
        </p:nvSpPr>
        <p:spPr>
          <a:xfrm>
            <a:off x="6136943" y="3703488"/>
            <a:ext cx="2038532" cy="369332"/>
          </a:xfrm>
          <a:prstGeom prst="rect">
            <a:avLst/>
          </a:prstGeom>
          <a:noFill/>
        </p:spPr>
        <p:txBody>
          <a:bodyPr wrap="square">
            <a:spAutoFit/>
          </a:bodyPr>
          <a:lstStyle/>
          <a:p>
            <a:r>
              <a:rPr lang="ru-RU" b="1" dirty="0"/>
              <a:t>Network </a:t>
            </a:r>
            <a:r>
              <a:rPr lang="ru-RU" b="1" dirty="0" err="1"/>
              <a:t>validators</a:t>
            </a:r>
            <a:endParaRPr lang="ru-RU" b="1" dirty="0"/>
          </a:p>
        </p:txBody>
      </p:sp>
      <p:grpSp>
        <p:nvGrpSpPr>
          <p:cNvPr id="70" name="Группа 69">
            <a:extLst>
              <a:ext uri="{FF2B5EF4-FFF2-40B4-BE49-F238E27FC236}">
                <a16:creationId xmlns:a16="http://schemas.microsoft.com/office/drawing/2014/main" id="{0B55DF4B-03E9-3FA2-D8C5-A2ACD678E02A}"/>
              </a:ext>
            </a:extLst>
          </p:cNvPr>
          <p:cNvGrpSpPr/>
          <p:nvPr/>
        </p:nvGrpSpPr>
        <p:grpSpPr>
          <a:xfrm>
            <a:off x="6329952" y="4035924"/>
            <a:ext cx="1600252" cy="928770"/>
            <a:chOff x="6346747" y="4008693"/>
            <a:chExt cx="1600252" cy="928770"/>
          </a:xfrm>
        </p:grpSpPr>
        <p:pic>
          <p:nvPicPr>
            <p:cNvPr id="35" name="Рисунок 34" descr="Мужской профиль контур">
              <a:extLst>
                <a:ext uri="{FF2B5EF4-FFF2-40B4-BE49-F238E27FC236}">
                  <a16:creationId xmlns:a16="http://schemas.microsoft.com/office/drawing/2014/main" id="{C1EF8E0A-693D-36DC-EECF-1AA28CCD05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46747" y="4023063"/>
              <a:ext cx="914400" cy="914400"/>
            </a:xfrm>
            <a:prstGeom prst="rect">
              <a:avLst/>
            </a:prstGeom>
          </p:spPr>
        </p:pic>
        <p:pic>
          <p:nvPicPr>
            <p:cNvPr id="38" name="Рисунок 37" descr="Мужской профиль контур">
              <a:extLst>
                <a:ext uri="{FF2B5EF4-FFF2-40B4-BE49-F238E27FC236}">
                  <a16:creationId xmlns:a16="http://schemas.microsoft.com/office/drawing/2014/main" id="{B47CFD0F-1B0D-6D46-1908-6087E3CE1B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2599" y="4008693"/>
              <a:ext cx="914400" cy="914400"/>
            </a:xfrm>
            <a:prstGeom prst="rect">
              <a:avLst/>
            </a:prstGeom>
          </p:spPr>
        </p:pic>
      </p:grpSp>
      <p:cxnSp>
        <p:nvCxnSpPr>
          <p:cNvPr id="41" name="Прямая со стрелкой 40">
            <a:extLst>
              <a:ext uri="{FF2B5EF4-FFF2-40B4-BE49-F238E27FC236}">
                <a16:creationId xmlns:a16="http://schemas.microsoft.com/office/drawing/2014/main" id="{AF2BF85A-AB52-1573-6BF0-91B736645BA8}"/>
              </a:ext>
            </a:extLst>
          </p:cNvPr>
          <p:cNvCxnSpPr>
            <a:cxnSpLocks/>
          </p:cNvCxnSpPr>
          <p:nvPr/>
        </p:nvCxnSpPr>
        <p:spPr>
          <a:xfrm>
            <a:off x="2376377" y="4853866"/>
            <a:ext cx="387658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43" name="Группа 42">
            <a:extLst>
              <a:ext uri="{FF2B5EF4-FFF2-40B4-BE49-F238E27FC236}">
                <a16:creationId xmlns:a16="http://schemas.microsoft.com/office/drawing/2014/main" id="{9C84739D-FC38-2B04-4DBE-E219F9FB0C2C}"/>
              </a:ext>
            </a:extLst>
          </p:cNvPr>
          <p:cNvGrpSpPr/>
          <p:nvPr/>
        </p:nvGrpSpPr>
        <p:grpSpPr>
          <a:xfrm rot="18799749">
            <a:off x="8737091" y="3891757"/>
            <a:ext cx="1511401" cy="2491328"/>
            <a:chOff x="8001188" y="1667399"/>
            <a:chExt cx="1511401" cy="2491328"/>
          </a:xfrm>
        </p:grpSpPr>
        <p:pic>
          <p:nvPicPr>
            <p:cNvPr id="51" name="Рисунок 50" descr="Подключенный со сплошной заливкой">
              <a:extLst>
                <a:ext uri="{FF2B5EF4-FFF2-40B4-BE49-F238E27FC236}">
                  <a16:creationId xmlns:a16="http://schemas.microsoft.com/office/drawing/2014/main" id="{B2F5E727-BE0C-33A4-BD6C-CEB9245F8C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1344290" flipV="1">
              <a:off x="8001188" y="3244327"/>
              <a:ext cx="914400" cy="914400"/>
            </a:xfrm>
            <a:prstGeom prst="rect">
              <a:avLst/>
            </a:prstGeom>
            <a:effectLst>
              <a:glow rad="101600">
                <a:schemeClr val="accent1">
                  <a:satMod val="175000"/>
                  <a:alpha val="40000"/>
                </a:schemeClr>
              </a:glow>
            </a:effectLst>
          </p:spPr>
        </p:pic>
        <p:grpSp>
          <p:nvGrpSpPr>
            <p:cNvPr id="45" name="Группа 44">
              <a:extLst>
                <a:ext uri="{FF2B5EF4-FFF2-40B4-BE49-F238E27FC236}">
                  <a16:creationId xmlns:a16="http://schemas.microsoft.com/office/drawing/2014/main" id="{568D2784-08F0-DB33-048F-7E05C145B3AD}"/>
                </a:ext>
              </a:extLst>
            </p:cNvPr>
            <p:cNvGrpSpPr/>
            <p:nvPr/>
          </p:nvGrpSpPr>
          <p:grpSpPr>
            <a:xfrm rot="13090462">
              <a:off x="8196666" y="1667399"/>
              <a:ext cx="1315923" cy="1941390"/>
              <a:chOff x="7056838" y="3298906"/>
              <a:chExt cx="1315923" cy="1941390"/>
            </a:xfrm>
          </p:grpSpPr>
          <p:pic>
            <p:nvPicPr>
              <p:cNvPr id="46" name="Рисунок 45" descr="Подключенный со сплошной заливкой">
                <a:extLst>
                  <a:ext uri="{FF2B5EF4-FFF2-40B4-BE49-F238E27FC236}">
                    <a16:creationId xmlns:a16="http://schemas.microsoft.com/office/drawing/2014/main" id="{39D60A63-B825-04BA-C823-8214826BFE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56838" y="3298906"/>
                <a:ext cx="914400" cy="914400"/>
              </a:xfrm>
              <a:prstGeom prst="rect">
                <a:avLst/>
              </a:prstGeom>
            </p:spPr>
          </p:pic>
          <p:pic>
            <p:nvPicPr>
              <p:cNvPr id="47" name="Рисунок 46" descr="Подключенный со сплошной заливкой">
                <a:extLst>
                  <a:ext uri="{FF2B5EF4-FFF2-40B4-BE49-F238E27FC236}">
                    <a16:creationId xmlns:a16="http://schemas.microsoft.com/office/drawing/2014/main" id="{77765424-DAEA-A487-DAC3-A6736DE8E1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985454" flipV="1">
                <a:off x="7458361" y="3808919"/>
                <a:ext cx="914400" cy="914400"/>
              </a:xfrm>
              <a:prstGeom prst="rect">
                <a:avLst/>
              </a:prstGeom>
            </p:spPr>
          </p:pic>
          <p:pic>
            <p:nvPicPr>
              <p:cNvPr id="48" name="Рисунок 47" descr="Подключенный со сплошной заливкой">
                <a:extLst>
                  <a:ext uri="{FF2B5EF4-FFF2-40B4-BE49-F238E27FC236}">
                    <a16:creationId xmlns:a16="http://schemas.microsoft.com/office/drawing/2014/main" id="{47E398FF-05D2-5637-B30D-F7FABB80A8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7435797" y="4325896"/>
                <a:ext cx="914400" cy="914400"/>
              </a:xfrm>
              <a:prstGeom prst="rect">
                <a:avLst/>
              </a:prstGeom>
            </p:spPr>
          </p:pic>
        </p:grpSp>
      </p:grpSp>
      <p:cxnSp>
        <p:nvCxnSpPr>
          <p:cNvPr id="52" name="Прямая со стрелкой 51">
            <a:extLst>
              <a:ext uri="{FF2B5EF4-FFF2-40B4-BE49-F238E27FC236}">
                <a16:creationId xmlns:a16="http://schemas.microsoft.com/office/drawing/2014/main" id="{AD1AB2A8-A84E-20FC-8C75-B0D4C2071B5C}"/>
              </a:ext>
            </a:extLst>
          </p:cNvPr>
          <p:cNvCxnSpPr>
            <a:cxnSpLocks/>
          </p:cNvCxnSpPr>
          <p:nvPr/>
        </p:nvCxnSpPr>
        <p:spPr>
          <a:xfrm>
            <a:off x="2097097" y="6108606"/>
            <a:ext cx="7456295" cy="20359"/>
          </a:xfrm>
          <a:prstGeom prst="straightConnector1">
            <a:avLst/>
          </a:prstGeom>
          <a:ln w="57150">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4" name="Прямая соединительная линия 53">
            <a:extLst>
              <a:ext uri="{FF2B5EF4-FFF2-40B4-BE49-F238E27FC236}">
                <a16:creationId xmlns:a16="http://schemas.microsoft.com/office/drawing/2014/main" id="{17DCA51E-369E-EB6C-0B58-3BFD8A759B41}"/>
              </a:ext>
            </a:extLst>
          </p:cNvPr>
          <p:cNvCxnSpPr>
            <a:cxnSpLocks/>
          </p:cNvCxnSpPr>
          <p:nvPr/>
        </p:nvCxnSpPr>
        <p:spPr>
          <a:xfrm>
            <a:off x="2097097" y="5092546"/>
            <a:ext cx="0" cy="1036419"/>
          </a:xfrm>
          <a:prstGeom prst="line">
            <a:avLst/>
          </a:prstGeom>
          <a:ln w="57150"/>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2" name="Прямоугольник 61">
            <a:extLst>
              <a:ext uri="{FF2B5EF4-FFF2-40B4-BE49-F238E27FC236}">
                <a16:creationId xmlns:a16="http://schemas.microsoft.com/office/drawing/2014/main" id="{B00F47E0-2EEC-ABFF-ED4D-AD387F7F7A84}"/>
              </a:ext>
            </a:extLst>
          </p:cNvPr>
          <p:cNvSpPr/>
          <p:nvPr/>
        </p:nvSpPr>
        <p:spPr>
          <a:xfrm rot="16200000">
            <a:off x="6562510" y="5434205"/>
            <a:ext cx="1050927" cy="1253874"/>
          </a:xfrm>
          <a:prstGeom prst="rect">
            <a:avLst/>
          </a:prstGeom>
          <a:solidFill>
            <a:schemeClr val="bg1"/>
          </a:solidFill>
          <a:ln w="57150">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b="1" spc="5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58" name="Рисунок 57" descr="Интернет вещей контур">
            <a:extLst>
              <a:ext uri="{FF2B5EF4-FFF2-40B4-BE49-F238E27FC236}">
                <a16:creationId xmlns:a16="http://schemas.microsoft.com/office/drawing/2014/main" id="{85CE2F13-3F81-B3C4-2E18-2863C96E5F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6559" y="5614787"/>
            <a:ext cx="914400" cy="914400"/>
          </a:xfrm>
          <a:prstGeom prst="rect">
            <a:avLst/>
          </a:prstGeom>
        </p:spPr>
      </p:pic>
      <p:cxnSp>
        <p:nvCxnSpPr>
          <p:cNvPr id="64" name="Прямая со стрелкой 63">
            <a:extLst>
              <a:ext uri="{FF2B5EF4-FFF2-40B4-BE49-F238E27FC236}">
                <a16:creationId xmlns:a16="http://schemas.microsoft.com/office/drawing/2014/main" id="{1E7ABDB1-C5C3-A7E4-9B04-58B32542197E}"/>
              </a:ext>
            </a:extLst>
          </p:cNvPr>
          <p:cNvCxnSpPr>
            <a:cxnSpLocks/>
            <a:endCxn id="62" idx="3"/>
          </p:cNvCxnSpPr>
          <p:nvPr/>
        </p:nvCxnSpPr>
        <p:spPr>
          <a:xfrm>
            <a:off x="7087973" y="4988725"/>
            <a:ext cx="1" cy="54695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5" name="Заголовок 1">
            <a:extLst>
              <a:ext uri="{FF2B5EF4-FFF2-40B4-BE49-F238E27FC236}">
                <a16:creationId xmlns:a16="http://schemas.microsoft.com/office/drawing/2014/main" id="{CC87F6D2-09FF-0C5B-24F5-14FC21245480}"/>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a:t>
            </a:r>
            <a:r>
              <a:rPr lang="ru-RU" dirty="0" err="1"/>
              <a:t>reate</a:t>
            </a:r>
            <a:r>
              <a:rPr lang="ru-RU" dirty="0"/>
              <a:t> a </a:t>
            </a:r>
            <a:r>
              <a:rPr lang="ru-RU" dirty="0" err="1"/>
              <a:t>transaction</a:t>
            </a:r>
            <a:endParaRPr lang="ru-RU" dirty="0"/>
          </a:p>
        </p:txBody>
      </p:sp>
    </p:spTree>
    <p:extLst>
      <p:ext uri="{BB962C8B-B14F-4D97-AF65-F5344CB8AC3E}">
        <p14:creationId xmlns:p14="http://schemas.microsoft.com/office/powerpoint/2010/main" val="282555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7D333-BFA0-C4A9-C9BB-E5E7D9DA089A}"/>
            </a:ext>
          </a:extLst>
        </p:cNvPr>
        <p:cNvGrpSpPr/>
        <p:nvPr/>
      </p:nvGrpSpPr>
      <p:grpSpPr>
        <a:xfrm>
          <a:off x="0" y="0"/>
          <a:ext cx="0" cy="0"/>
          <a:chOff x="0" y="0"/>
          <a:chExt cx="0" cy="0"/>
        </a:xfrm>
      </p:grpSpPr>
      <p:pic>
        <p:nvPicPr>
          <p:cNvPr id="6" name="Рисунок 5" descr="Мужской профиль контур">
            <a:extLst>
              <a:ext uri="{FF2B5EF4-FFF2-40B4-BE49-F238E27FC236}">
                <a16:creationId xmlns:a16="http://schemas.microsoft.com/office/drawing/2014/main" id="{421DE90D-4C6A-25EB-856F-AB3DE94E69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179" y="4130342"/>
            <a:ext cx="914400" cy="914400"/>
          </a:xfrm>
          <a:prstGeom prst="rect">
            <a:avLst/>
          </a:prstGeom>
        </p:spPr>
      </p:pic>
      <p:grpSp>
        <p:nvGrpSpPr>
          <p:cNvPr id="76" name="Группа 75">
            <a:extLst>
              <a:ext uri="{FF2B5EF4-FFF2-40B4-BE49-F238E27FC236}">
                <a16:creationId xmlns:a16="http://schemas.microsoft.com/office/drawing/2014/main" id="{085BB383-B3DB-5C19-9A33-6156D3FC5E5A}"/>
              </a:ext>
            </a:extLst>
          </p:cNvPr>
          <p:cNvGrpSpPr/>
          <p:nvPr/>
        </p:nvGrpSpPr>
        <p:grpSpPr>
          <a:xfrm>
            <a:off x="712320" y="2214093"/>
            <a:ext cx="2729296" cy="369332"/>
            <a:chOff x="887819" y="751317"/>
            <a:chExt cx="2729296" cy="369332"/>
          </a:xfrm>
        </p:grpSpPr>
        <p:cxnSp>
          <p:nvCxnSpPr>
            <p:cNvPr id="70" name="Прямая со стрелкой 69">
              <a:extLst>
                <a:ext uri="{FF2B5EF4-FFF2-40B4-BE49-F238E27FC236}">
                  <a16:creationId xmlns:a16="http://schemas.microsoft.com/office/drawing/2014/main" id="{061F263A-3F66-56FC-CE1C-E7D67F936406}"/>
                </a:ext>
              </a:extLst>
            </p:cNvPr>
            <p:cNvCxnSpPr>
              <a:cxnSpLocks/>
            </p:cNvCxnSpPr>
            <p:nvPr/>
          </p:nvCxnSpPr>
          <p:spPr>
            <a:xfrm>
              <a:off x="887819" y="935983"/>
              <a:ext cx="97110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E6172F96-585E-F2C9-76C5-53ED39DC0692}"/>
                </a:ext>
              </a:extLst>
            </p:cNvPr>
            <p:cNvSpPr txBox="1"/>
            <p:nvPr/>
          </p:nvSpPr>
          <p:spPr>
            <a:xfrm>
              <a:off x="1945578" y="751317"/>
              <a:ext cx="1671537" cy="369332"/>
            </a:xfrm>
            <a:prstGeom prst="rect">
              <a:avLst/>
            </a:prstGeom>
            <a:noFill/>
          </p:spPr>
          <p:txBody>
            <a:bodyPr wrap="square">
              <a:spAutoFit/>
            </a:bodyPr>
            <a:lstStyle/>
            <a:p>
              <a:r>
                <a:rPr lang="en-US" dirty="0"/>
                <a:t>- Transaction</a:t>
              </a:r>
              <a:endParaRPr lang="ru-RU" dirty="0"/>
            </a:p>
          </p:txBody>
        </p:sp>
      </p:grpSp>
      <p:pic>
        <p:nvPicPr>
          <p:cNvPr id="77" name="Объект 4" descr="Художник мужской контур">
            <a:extLst>
              <a:ext uri="{FF2B5EF4-FFF2-40B4-BE49-F238E27FC236}">
                <a16:creationId xmlns:a16="http://schemas.microsoft.com/office/drawing/2014/main" id="{9F2AA7FF-CF9E-DC3B-4B93-8B55279B5F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671" y="2849326"/>
            <a:ext cx="1013211" cy="1013211"/>
          </a:xfrm>
          <a:prstGeom prst="rect">
            <a:avLst/>
          </a:prstGeom>
        </p:spPr>
      </p:pic>
      <p:sp>
        <p:nvSpPr>
          <p:cNvPr id="79" name="TextBox 78">
            <a:extLst>
              <a:ext uri="{FF2B5EF4-FFF2-40B4-BE49-F238E27FC236}">
                <a16:creationId xmlns:a16="http://schemas.microsoft.com/office/drawing/2014/main" id="{BBDD9625-7D95-2314-FB41-CAAF74DF6E3A}"/>
              </a:ext>
            </a:extLst>
          </p:cNvPr>
          <p:cNvSpPr txBox="1"/>
          <p:nvPr/>
        </p:nvSpPr>
        <p:spPr>
          <a:xfrm>
            <a:off x="1769062" y="3264611"/>
            <a:ext cx="1421155" cy="369332"/>
          </a:xfrm>
          <a:prstGeom prst="rect">
            <a:avLst/>
          </a:prstGeom>
          <a:noFill/>
        </p:spPr>
        <p:txBody>
          <a:bodyPr wrap="square">
            <a:spAutoFit/>
          </a:bodyPr>
          <a:lstStyle/>
          <a:p>
            <a:r>
              <a:rPr lang="en-US" dirty="0"/>
              <a:t>- </a:t>
            </a:r>
            <a:r>
              <a:rPr lang="ru-RU" dirty="0" err="1"/>
              <a:t>Creator</a:t>
            </a:r>
            <a:endParaRPr lang="ru-RU" dirty="0"/>
          </a:p>
        </p:txBody>
      </p:sp>
      <p:sp>
        <p:nvSpPr>
          <p:cNvPr id="80" name="TextBox 79">
            <a:extLst>
              <a:ext uri="{FF2B5EF4-FFF2-40B4-BE49-F238E27FC236}">
                <a16:creationId xmlns:a16="http://schemas.microsoft.com/office/drawing/2014/main" id="{DD943BEC-D71A-984E-5951-4B1D698A39E8}"/>
              </a:ext>
            </a:extLst>
          </p:cNvPr>
          <p:cNvSpPr txBox="1"/>
          <p:nvPr/>
        </p:nvSpPr>
        <p:spPr>
          <a:xfrm>
            <a:off x="1785720" y="4501515"/>
            <a:ext cx="2137694" cy="369332"/>
          </a:xfrm>
          <a:prstGeom prst="rect">
            <a:avLst/>
          </a:prstGeom>
          <a:noFill/>
        </p:spPr>
        <p:txBody>
          <a:bodyPr wrap="square">
            <a:spAutoFit/>
          </a:bodyPr>
          <a:lstStyle/>
          <a:p>
            <a:r>
              <a:rPr lang="en-US" dirty="0"/>
              <a:t>- </a:t>
            </a:r>
            <a:r>
              <a:rPr lang="ru-RU" dirty="0" err="1"/>
              <a:t>Buyer</a:t>
            </a:r>
            <a:r>
              <a:rPr lang="ru-RU" dirty="0"/>
              <a:t>/</a:t>
            </a:r>
            <a:r>
              <a:rPr lang="en-US" dirty="0"/>
              <a:t>new owner</a:t>
            </a:r>
            <a:r>
              <a:rPr lang="ru-RU" dirty="0"/>
              <a:t> </a:t>
            </a:r>
          </a:p>
        </p:txBody>
      </p:sp>
      <p:pic>
        <p:nvPicPr>
          <p:cNvPr id="81" name="Рисунок 80" descr="Подключенный со сплошной заливкой">
            <a:extLst>
              <a:ext uri="{FF2B5EF4-FFF2-40B4-BE49-F238E27FC236}">
                <a16:creationId xmlns:a16="http://schemas.microsoft.com/office/drawing/2014/main" id="{6357D877-AA29-57E6-D1CE-70E2833390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9914" flipV="1">
            <a:off x="760211" y="5198831"/>
            <a:ext cx="914400" cy="914400"/>
          </a:xfrm>
          <a:prstGeom prst="rect">
            <a:avLst/>
          </a:prstGeom>
          <a:effectLst/>
        </p:spPr>
      </p:pic>
      <p:sp>
        <p:nvSpPr>
          <p:cNvPr id="82" name="TextBox 81">
            <a:extLst>
              <a:ext uri="{FF2B5EF4-FFF2-40B4-BE49-F238E27FC236}">
                <a16:creationId xmlns:a16="http://schemas.microsoft.com/office/drawing/2014/main" id="{66AA62AA-DFD1-3486-CD7E-B83D2A4C9EDB}"/>
              </a:ext>
            </a:extLst>
          </p:cNvPr>
          <p:cNvSpPr txBox="1"/>
          <p:nvPr/>
        </p:nvSpPr>
        <p:spPr>
          <a:xfrm>
            <a:off x="1785720" y="5453748"/>
            <a:ext cx="1334856" cy="369332"/>
          </a:xfrm>
          <a:prstGeom prst="rect">
            <a:avLst/>
          </a:prstGeom>
          <a:noFill/>
        </p:spPr>
        <p:txBody>
          <a:bodyPr wrap="square">
            <a:spAutoFit/>
          </a:bodyPr>
          <a:lstStyle/>
          <a:p>
            <a:r>
              <a:rPr lang="ru-RU" dirty="0"/>
              <a:t>- </a:t>
            </a:r>
            <a:r>
              <a:rPr lang="ru-RU" dirty="0" err="1"/>
              <a:t>Вlockchain</a:t>
            </a:r>
            <a:endParaRPr lang="ru-RU" dirty="0"/>
          </a:p>
        </p:txBody>
      </p:sp>
      <p:sp>
        <p:nvSpPr>
          <p:cNvPr id="148" name="Заголовок 1">
            <a:extLst>
              <a:ext uri="{FF2B5EF4-FFF2-40B4-BE49-F238E27FC236}">
                <a16:creationId xmlns:a16="http://schemas.microsoft.com/office/drawing/2014/main" id="{D1CA1D48-5430-3BAD-0F2E-C77FC8D911B7}"/>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Example</a:t>
            </a:r>
            <a:r>
              <a:rPr lang="ru-RU" dirty="0"/>
              <a:t> </a:t>
            </a:r>
            <a:r>
              <a:rPr lang="ru-RU" dirty="0" err="1"/>
              <a:t>of</a:t>
            </a:r>
            <a:r>
              <a:rPr lang="ru-RU" dirty="0"/>
              <a:t> </a:t>
            </a:r>
            <a:r>
              <a:rPr lang="ru-RU" dirty="0" err="1"/>
              <a:t>using</a:t>
            </a:r>
            <a:r>
              <a:rPr lang="ru-RU" dirty="0"/>
              <a:t> NFT </a:t>
            </a:r>
            <a:r>
              <a:rPr lang="ru-RU" dirty="0" err="1"/>
              <a:t>smart</a:t>
            </a:r>
            <a:r>
              <a:rPr lang="ru-RU" dirty="0"/>
              <a:t> </a:t>
            </a:r>
            <a:r>
              <a:rPr lang="ru-RU" dirty="0" err="1"/>
              <a:t>contract</a:t>
            </a:r>
            <a:endParaRPr lang="ru-RU" dirty="0"/>
          </a:p>
        </p:txBody>
      </p:sp>
      <p:grpSp>
        <p:nvGrpSpPr>
          <p:cNvPr id="12" name="Группа 11">
            <a:extLst>
              <a:ext uri="{FF2B5EF4-FFF2-40B4-BE49-F238E27FC236}">
                <a16:creationId xmlns:a16="http://schemas.microsoft.com/office/drawing/2014/main" id="{92BA7EBE-5FCA-ADE3-6F97-2F7D8DD8B99F}"/>
              </a:ext>
            </a:extLst>
          </p:cNvPr>
          <p:cNvGrpSpPr/>
          <p:nvPr/>
        </p:nvGrpSpPr>
        <p:grpSpPr>
          <a:xfrm>
            <a:off x="3554849" y="1839595"/>
            <a:ext cx="1448873" cy="1886710"/>
            <a:chOff x="3534371" y="1831318"/>
            <a:chExt cx="1448873" cy="1886710"/>
          </a:xfrm>
        </p:grpSpPr>
        <p:sp>
          <p:nvSpPr>
            <p:cNvPr id="2" name="TextBox 1">
              <a:extLst>
                <a:ext uri="{FF2B5EF4-FFF2-40B4-BE49-F238E27FC236}">
                  <a16:creationId xmlns:a16="http://schemas.microsoft.com/office/drawing/2014/main" id="{A25901B9-272F-8509-72B1-25C8CB62EBBF}"/>
                </a:ext>
              </a:extLst>
            </p:cNvPr>
            <p:cNvSpPr txBox="1"/>
            <p:nvPr/>
          </p:nvSpPr>
          <p:spPr>
            <a:xfrm>
              <a:off x="3534371" y="1831318"/>
              <a:ext cx="1092419" cy="584775"/>
            </a:xfrm>
            <a:prstGeom prst="rect">
              <a:avLst/>
            </a:prstGeom>
            <a:noFill/>
          </p:spPr>
          <p:txBody>
            <a:bodyPr wrap="square">
              <a:spAutoFit/>
            </a:bodyPr>
            <a:lstStyle/>
            <a:p>
              <a:r>
                <a:rPr lang="en-US" sz="1600" b="1" dirty="0"/>
                <a:t>Smart contract </a:t>
              </a:r>
              <a:endParaRPr lang="ru-RU" sz="1600" b="1" dirty="0"/>
            </a:p>
          </p:txBody>
        </p:sp>
        <p:cxnSp>
          <p:nvCxnSpPr>
            <p:cNvPr id="8" name="Прямая со стрелкой 7">
              <a:extLst>
                <a:ext uri="{FF2B5EF4-FFF2-40B4-BE49-F238E27FC236}">
                  <a16:creationId xmlns:a16="http://schemas.microsoft.com/office/drawing/2014/main" id="{90CEE1A0-9260-92F9-5F86-0A7CC7BB45B5}"/>
                </a:ext>
              </a:extLst>
            </p:cNvPr>
            <p:cNvCxnSpPr>
              <a:cxnSpLocks/>
            </p:cNvCxnSpPr>
            <p:nvPr/>
          </p:nvCxnSpPr>
          <p:spPr>
            <a:xfrm>
              <a:off x="3916323" y="2371891"/>
              <a:ext cx="0" cy="352532"/>
            </a:xfrm>
            <a:prstGeom prst="straightConnector1">
              <a:avLst/>
            </a:prstGeom>
            <a:ln w="57150">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pic>
          <p:nvPicPr>
            <p:cNvPr id="10" name="Рисунок 9" descr="Подключенный со сплошной заливкой">
              <a:extLst>
                <a:ext uri="{FF2B5EF4-FFF2-40B4-BE49-F238E27FC236}">
                  <a16:creationId xmlns:a16="http://schemas.microsoft.com/office/drawing/2014/main" id="{EC29B201-0BF9-F1CF-D644-7277DA2CA1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4068844" y="2803628"/>
              <a:ext cx="914400" cy="914400"/>
            </a:xfrm>
            <a:prstGeom prst="rect">
              <a:avLst/>
            </a:prstGeom>
          </p:spPr>
        </p:pic>
        <p:pic>
          <p:nvPicPr>
            <p:cNvPr id="11" name="Рисунок 10" descr="Подключенный со сплошной заливкой">
              <a:extLst>
                <a:ext uri="{FF2B5EF4-FFF2-40B4-BE49-F238E27FC236}">
                  <a16:creationId xmlns:a16="http://schemas.microsoft.com/office/drawing/2014/main" id="{85C525A6-E4BB-923D-77B4-06BE23ED7B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200977" flipV="1">
              <a:off x="3600384" y="2687294"/>
              <a:ext cx="914400" cy="914400"/>
            </a:xfrm>
            <a:prstGeom prst="rect">
              <a:avLst/>
            </a:prstGeom>
            <a:effectLst>
              <a:glow rad="63500">
                <a:schemeClr val="accent1">
                  <a:satMod val="175000"/>
                  <a:alpha val="40000"/>
                </a:schemeClr>
              </a:glow>
            </a:effectLst>
          </p:spPr>
        </p:pic>
      </p:grpSp>
      <p:grpSp>
        <p:nvGrpSpPr>
          <p:cNvPr id="42" name="Группа 41">
            <a:extLst>
              <a:ext uri="{FF2B5EF4-FFF2-40B4-BE49-F238E27FC236}">
                <a16:creationId xmlns:a16="http://schemas.microsoft.com/office/drawing/2014/main" id="{B8555A3B-D765-0485-69CC-12DA15055746}"/>
              </a:ext>
            </a:extLst>
          </p:cNvPr>
          <p:cNvGrpSpPr/>
          <p:nvPr/>
        </p:nvGrpSpPr>
        <p:grpSpPr>
          <a:xfrm>
            <a:off x="3848985" y="3088758"/>
            <a:ext cx="2349797" cy="3389793"/>
            <a:chOff x="3848985" y="3088758"/>
            <a:chExt cx="2349797" cy="3389793"/>
          </a:xfrm>
        </p:grpSpPr>
        <p:grpSp>
          <p:nvGrpSpPr>
            <p:cNvPr id="19" name="Группа 18">
              <a:extLst>
                <a:ext uri="{FF2B5EF4-FFF2-40B4-BE49-F238E27FC236}">
                  <a16:creationId xmlns:a16="http://schemas.microsoft.com/office/drawing/2014/main" id="{88A9A6C9-62AE-7871-BB7E-26F4AE4244DF}"/>
                </a:ext>
              </a:extLst>
            </p:cNvPr>
            <p:cNvGrpSpPr/>
            <p:nvPr/>
          </p:nvGrpSpPr>
          <p:grpSpPr>
            <a:xfrm>
              <a:off x="4365442" y="4616154"/>
              <a:ext cx="1833340" cy="1862397"/>
              <a:chOff x="5269209" y="4193482"/>
              <a:chExt cx="1833340" cy="1862397"/>
            </a:xfrm>
          </p:grpSpPr>
          <p:sp>
            <p:nvSpPr>
              <p:cNvPr id="15" name="Прямоугольник 14">
                <a:extLst>
                  <a:ext uri="{FF2B5EF4-FFF2-40B4-BE49-F238E27FC236}">
                    <a16:creationId xmlns:a16="http://schemas.microsoft.com/office/drawing/2014/main" id="{9C5331C5-A177-D91E-C13C-59B375AFCB8B}"/>
                  </a:ext>
                </a:extLst>
              </p:cNvPr>
              <p:cNvSpPr/>
              <p:nvPr/>
            </p:nvSpPr>
            <p:spPr>
              <a:xfrm rot="16200000">
                <a:off x="5289893" y="4172798"/>
                <a:ext cx="1702520" cy="174388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a:extLst>
                  <a:ext uri="{FF2B5EF4-FFF2-40B4-BE49-F238E27FC236}">
                    <a16:creationId xmlns:a16="http://schemas.microsoft.com/office/drawing/2014/main" id="{818B7B47-9D1F-3570-FBF8-DA16C3202962}"/>
                  </a:ext>
                </a:extLst>
              </p:cNvPr>
              <p:cNvSpPr txBox="1"/>
              <p:nvPr/>
            </p:nvSpPr>
            <p:spPr>
              <a:xfrm>
                <a:off x="5358664" y="4301553"/>
                <a:ext cx="1743885" cy="1754326"/>
              </a:xfrm>
              <a:prstGeom prst="rect">
                <a:avLst/>
              </a:prstGeom>
              <a:noFill/>
            </p:spPr>
            <p:txBody>
              <a:bodyPr wrap="square">
                <a:spAutoFit/>
              </a:bodyPr>
              <a:lstStyle/>
              <a:p>
                <a:pPr marL="285750" indent="-285750">
                  <a:buFont typeface="Arial" panose="020B0604020202020204" pitchFamily="34" charset="0"/>
                  <a:buChar char="•"/>
                </a:pPr>
                <a:r>
                  <a:rPr lang="en-US" dirty="0"/>
                  <a:t>mint</a:t>
                </a:r>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updatePrice</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buyToken</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Times New Roman" panose="02020603050405020304" pitchFamily="18" charset="0"/>
                  </a:rPr>
                  <a:t>burnToken</a:t>
                </a:r>
                <a:r>
                  <a:rPr lang="ru-RU" sz="1800" b="1" dirty="0">
                    <a:effectLst/>
                    <a:latin typeface="Calibri" panose="020F0502020204030204" pitchFamily="34" charset="0"/>
                    <a:ea typeface="Times New Roman" panose="02020603050405020304" pitchFamily="18" charset="0"/>
                  </a:rPr>
                  <a:t> </a:t>
                </a:r>
                <a:endParaRPr lang="en-US" dirty="0"/>
              </a:p>
              <a:p>
                <a:endParaRPr lang="ru-RU" dirty="0"/>
              </a:p>
            </p:txBody>
          </p:sp>
        </p:grpSp>
        <p:cxnSp>
          <p:nvCxnSpPr>
            <p:cNvPr id="35" name="Соединитель: уступ 34">
              <a:extLst>
                <a:ext uri="{FF2B5EF4-FFF2-40B4-BE49-F238E27FC236}">
                  <a16:creationId xmlns:a16="http://schemas.microsoft.com/office/drawing/2014/main" id="{50FCC8AD-BA1D-2CBE-1A4A-02108A158147}"/>
                </a:ext>
              </a:extLst>
            </p:cNvPr>
            <p:cNvCxnSpPr>
              <a:cxnSpLocks/>
              <a:endCxn id="15" idx="3"/>
            </p:cNvCxnSpPr>
            <p:nvPr/>
          </p:nvCxnSpPr>
          <p:spPr>
            <a:xfrm rot="16200000" flipH="1">
              <a:off x="3779488" y="3158255"/>
              <a:ext cx="1527396" cy="1388402"/>
            </a:xfrm>
            <a:prstGeom prst="bentConnector3">
              <a:avLst>
                <a:gd name="adj1" fmla="val 60790"/>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93572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F155F-5E96-9392-5810-8B65BA5C0D65}"/>
            </a:ext>
          </a:extLst>
        </p:cNvPr>
        <p:cNvGrpSpPr/>
        <p:nvPr/>
      </p:nvGrpSpPr>
      <p:grpSpPr>
        <a:xfrm>
          <a:off x="0" y="0"/>
          <a:ext cx="0" cy="0"/>
          <a:chOff x="0" y="0"/>
          <a:chExt cx="0" cy="0"/>
        </a:xfrm>
      </p:grpSpPr>
      <p:pic>
        <p:nvPicPr>
          <p:cNvPr id="6" name="Рисунок 5" descr="Мужской профиль контур">
            <a:extLst>
              <a:ext uri="{FF2B5EF4-FFF2-40B4-BE49-F238E27FC236}">
                <a16:creationId xmlns:a16="http://schemas.microsoft.com/office/drawing/2014/main" id="{854E7F50-F652-E6F8-AE9E-8899F814A7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179" y="4130342"/>
            <a:ext cx="914400" cy="914400"/>
          </a:xfrm>
          <a:prstGeom prst="rect">
            <a:avLst/>
          </a:prstGeom>
        </p:spPr>
      </p:pic>
      <p:sp>
        <p:nvSpPr>
          <p:cNvPr id="16" name="TextBox 15">
            <a:extLst>
              <a:ext uri="{FF2B5EF4-FFF2-40B4-BE49-F238E27FC236}">
                <a16:creationId xmlns:a16="http://schemas.microsoft.com/office/drawing/2014/main" id="{4743C179-AD6B-886A-2D3C-F1FB82B8E09D}"/>
              </a:ext>
            </a:extLst>
          </p:cNvPr>
          <p:cNvSpPr txBox="1"/>
          <p:nvPr/>
        </p:nvSpPr>
        <p:spPr>
          <a:xfrm>
            <a:off x="4552255" y="1941721"/>
            <a:ext cx="1938921" cy="369332"/>
          </a:xfrm>
          <a:prstGeom prst="rect">
            <a:avLst/>
          </a:prstGeom>
          <a:noFill/>
        </p:spPr>
        <p:txBody>
          <a:bodyPr wrap="square">
            <a:spAutoFit/>
          </a:bodyPr>
          <a:lstStyle/>
          <a:p>
            <a:r>
              <a:rPr lang="en-US" dirty="0"/>
              <a:t>mint(</a:t>
            </a:r>
            <a:r>
              <a:rPr lang="en-US" dirty="0" err="1"/>
              <a:t>tokenURI</a:t>
            </a:r>
            <a:r>
              <a:rPr lang="en-US" dirty="0"/>
              <a:t>)</a:t>
            </a:r>
          </a:p>
        </p:txBody>
      </p:sp>
      <p:cxnSp>
        <p:nvCxnSpPr>
          <p:cNvPr id="33" name="Прямая со стрелкой 32">
            <a:extLst>
              <a:ext uri="{FF2B5EF4-FFF2-40B4-BE49-F238E27FC236}">
                <a16:creationId xmlns:a16="http://schemas.microsoft.com/office/drawing/2014/main" id="{B6D1A086-DB74-FB0E-74CF-B77A82185154}"/>
              </a:ext>
            </a:extLst>
          </p:cNvPr>
          <p:cNvCxnSpPr>
            <a:cxnSpLocks/>
          </p:cNvCxnSpPr>
          <p:nvPr/>
        </p:nvCxnSpPr>
        <p:spPr>
          <a:xfrm>
            <a:off x="4816548" y="2285190"/>
            <a:ext cx="0" cy="624904"/>
          </a:xfrm>
          <a:prstGeom prst="straightConnector1">
            <a:avLst/>
          </a:prstGeom>
          <a:ln w="57150">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pic>
        <p:nvPicPr>
          <p:cNvPr id="43" name="Объект 4" descr="Художник мужской контур">
            <a:extLst>
              <a:ext uri="{FF2B5EF4-FFF2-40B4-BE49-F238E27FC236}">
                <a16:creationId xmlns:a16="http://schemas.microsoft.com/office/drawing/2014/main" id="{D82567E8-D2BC-C45D-A990-339C97EBDE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7695" y="1584536"/>
            <a:ext cx="450179" cy="450179"/>
          </a:xfrm>
          <a:prstGeom prst="rect">
            <a:avLst/>
          </a:prstGeom>
        </p:spPr>
      </p:pic>
      <p:pic>
        <p:nvPicPr>
          <p:cNvPr id="31" name="Рисунок 30" descr="Подключенный со сплошной заливкой">
            <a:extLst>
              <a:ext uri="{FF2B5EF4-FFF2-40B4-BE49-F238E27FC236}">
                <a16:creationId xmlns:a16="http://schemas.microsoft.com/office/drawing/2014/main" id="{19A6DECA-F107-9A23-9258-C8E7683E39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953315" flipV="1">
            <a:off x="4587687" y="2909397"/>
            <a:ext cx="914400" cy="914400"/>
          </a:xfrm>
          <a:prstGeom prst="rect">
            <a:avLst/>
          </a:prstGeom>
          <a:effectLst>
            <a:glow rad="63500">
              <a:schemeClr val="accent1">
                <a:satMod val="175000"/>
                <a:alpha val="40000"/>
              </a:schemeClr>
            </a:glow>
          </a:effectLst>
        </p:spPr>
      </p:pic>
      <p:grpSp>
        <p:nvGrpSpPr>
          <p:cNvPr id="76" name="Группа 75">
            <a:extLst>
              <a:ext uri="{FF2B5EF4-FFF2-40B4-BE49-F238E27FC236}">
                <a16:creationId xmlns:a16="http://schemas.microsoft.com/office/drawing/2014/main" id="{DBCAA8CE-59DD-67C4-85E9-A90DD51E5F22}"/>
              </a:ext>
            </a:extLst>
          </p:cNvPr>
          <p:cNvGrpSpPr/>
          <p:nvPr/>
        </p:nvGrpSpPr>
        <p:grpSpPr>
          <a:xfrm>
            <a:off x="712320" y="2214093"/>
            <a:ext cx="2729296" cy="369332"/>
            <a:chOff x="887819" y="751317"/>
            <a:chExt cx="2729296" cy="369332"/>
          </a:xfrm>
        </p:grpSpPr>
        <p:cxnSp>
          <p:nvCxnSpPr>
            <p:cNvPr id="70" name="Прямая со стрелкой 69">
              <a:extLst>
                <a:ext uri="{FF2B5EF4-FFF2-40B4-BE49-F238E27FC236}">
                  <a16:creationId xmlns:a16="http://schemas.microsoft.com/office/drawing/2014/main" id="{AD82166C-D567-F4B3-3AB0-0C9EBB7FBD11}"/>
                </a:ext>
              </a:extLst>
            </p:cNvPr>
            <p:cNvCxnSpPr>
              <a:cxnSpLocks/>
            </p:cNvCxnSpPr>
            <p:nvPr/>
          </p:nvCxnSpPr>
          <p:spPr>
            <a:xfrm>
              <a:off x="887819" y="935983"/>
              <a:ext cx="97110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6120A149-512B-B526-BF83-1B62FC3FA24B}"/>
                </a:ext>
              </a:extLst>
            </p:cNvPr>
            <p:cNvSpPr txBox="1"/>
            <p:nvPr/>
          </p:nvSpPr>
          <p:spPr>
            <a:xfrm>
              <a:off x="1945578" y="751317"/>
              <a:ext cx="1671537" cy="369332"/>
            </a:xfrm>
            <a:prstGeom prst="rect">
              <a:avLst/>
            </a:prstGeom>
            <a:noFill/>
          </p:spPr>
          <p:txBody>
            <a:bodyPr wrap="square">
              <a:spAutoFit/>
            </a:bodyPr>
            <a:lstStyle/>
            <a:p>
              <a:r>
                <a:rPr lang="en-US" dirty="0"/>
                <a:t>- Transaction</a:t>
              </a:r>
              <a:endParaRPr lang="ru-RU" dirty="0"/>
            </a:p>
          </p:txBody>
        </p:sp>
      </p:grpSp>
      <p:pic>
        <p:nvPicPr>
          <p:cNvPr id="77" name="Объект 4" descr="Художник мужской контур">
            <a:extLst>
              <a:ext uri="{FF2B5EF4-FFF2-40B4-BE49-F238E27FC236}">
                <a16:creationId xmlns:a16="http://schemas.microsoft.com/office/drawing/2014/main" id="{28284388-A4B4-8899-EF4B-6568D09873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671" y="2849326"/>
            <a:ext cx="1013211" cy="1013211"/>
          </a:xfrm>
          <a:prstGeom prst="rect">
            <a:avLst/>
          </a:prstGeom>
        </p:spPr>
      </p:pic>
      <p:sp>
        <p:nvSpPr>
          <p:cNvPr id="79" name="TextBox 78">
            <a:extLst>
              <a:ext uri="{FF2B5EF4-FFF2-40B4-BE49-F238E27FC236}">
                <a16:creationId xmlns:a16="http://schemas.microsoft.com/office/drawing/2014/main" id="{312F2707-374E-59FA-16F4-F19D8A89620A}"/>
              </a:ext>
            </a:extLst>
          </p:cNvPr>
          <p:cNvSpPr txBox="1"/>
          <p:nvPr/>
        </p:nvSpPr>
        <p:spPr>
          <a:xfrm>
            <a:off x="1769062" y="3264611"/>
            <a:ext cx="1421155" cy="369332"/>
          </a:xfrm>
          <a:prstGeom prst="rect">
            <a:avLst/>
          </a:prstGeom>
          <a:noFill/>
        </p:spPr>
        <p:txBody>
          <a:bodyPr wrap="square">
            <a:spAutoFit/>
          </a:bodyPr>
          <a:lstStyle/>
          <a:p>
            <a:r>
              <a:rPr lang="en-US" dirty="0"/>
              <a:t>- </a:t>
            </a:r>
            <a:r>
              <a:rPr lang="ru-RU" dirty="0" err="1"/>
              <a:t>Creator</a:t>
            </a:r>
            <a:endParaRPr lang="ru-RU" dirty="0"/>
          </a:p>
        </p:txBody>
      </p:sp>
      <p:sp>
        <p:nvSpPr>
          <p:cNvPr id="80" name="TextBox 79">
            <a:extLst>
              <a:ext uri="{FF2B5EF4-FFF2-40B4-BE49-F238E27FC236}">
                <a16:creationId xmlns:a16="http://schemas.microsoft.com/office/drawing/2014/main" id="{38EAD872-D97A-AAA9-092F-B79E9258FE03}"/>
              </a:ext>
            </a:extLst>
          </p:cNvPr>
          <p:cNvSpPr txBox="1"/>
          <p:nvPr/>
        </p:nvSpPr>
        <p:spPr>
          <a:xfrm>
            <a:off x="1785720" y="4501515"/>
            <a:ext cx="2137694" cy="369332"/>
          </a:xfrm>
          <a:prstGeom prst="rect">
            <a:avLst/>
          </a:prstGeom>
          <a:noFill/>
        </p:spPr>
        <p:txBody>
          <a:bodyPr wrap="square">
            <a:spAutoFit/>
          </a:bodyPr>
          <a:lstStyle/>
          <a:p>
            <a:r>
              <a:rPr lang="en-US" dirty="0"/>
              <a:t>- </a:t>
            </a:r>
            <a:r>
              <a:rPr lang="ru-RU" dirty="0" err="1"/>
              <a:t>Buyer</a:t>
            </a:r>
            <a:r>
              <a:rPr lang="ru-RU" dirty="0"/>
              <a:t>/</a:t>
            </a:r>
            <a:r>
              <a:rPr lang="en-US" dirty="0"/>
              <a:t>new owner</a:t>
            </a:r>
            <a:r>
              <a:rPr lang="ru-RU" dirty="0"/>
              <a:t> </a:t>
            </a:r>
          </a:p>
        </p:txBody>
      </p:sp>
      <p:pic>
        <p:nvPicPr>
          <p:cNvPr id="81" name="Рисунок 80" descr="Подключенный со сплошной заливкой">
            <a:extLst>
              <a:ext uri="{FF2B5EF4-FFF2-40B4-BE49-F238E27FC236}">
                <a16:creationId xmlns:a16="http://schemas.microsoft.com/office/drawing/2014/main" id="{CD902A37-9A62-3367-3135-E0D0A93542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9914" flipV="1">
            <a:off x="760211" y="5198831"/>
            <a:ext cx="914400" cy="914400"/>
          </a:xfrm>
          <a:prstGeom prst="rect">
            <a:avLst/>
          </a:prstGeom>
          <a:effectLst/>
        </p:spPr>
      </p:pic>
      <p:sp>
        <p:nvSpPr>
          <p:cNvPr id="82" name="TextBox 81">
            <a:extLst>
              <a:ext uri="{FF2B5EF4-FFF2-40B4-BE49-F238E27FC236}">
                <a16:creationId xmlns:a16="http://schemas.microsoft.com/office/drawing/2014/main" id="{1CEF80B1-1C34-802E-DC47-FF3701D2C904}"/>
              </a:ext>
            </a:extLst>
          </p:cNvPr>
          <p:cNvSpPr txBox="1"/>
          <p:nvPr/>
        </p:nvSpPr>
        <p:spPr>
          <a:xfrm>
            <a:off x="1785720" y="5453748"/>
            <a:ext cx="1334856" cy="369332"/>
          </a:xfrm>
          <a:prstGeom prst="rect">
            <a:avLst/>
          </a:prstGeom>
          <a:noFill/>
        </p:spPr>
        <p:txBody>
          <a:bodyPr wrap="square">
            <a:spAutoFit/>
          </a:bodyPr>
          <a:lstStyle/>
          <a:p>
            <a:r>
              <a:rPr lang="ru-RU" dirty="0"/>
              <a:t>- </a:t>
            </a:r>
            <a:r>
              <a:rPr lang="ru-RU" dirty="0" err="1"/>
              <a:t>Вlockchain</a:t>
            </a:r>
            <a:endParaRPr lang="ru-RU" dirty="0"/>
          </a:p>
        </p:txBody>
      </p:sp>
      <p:sp>
        <p:nvSpPr>
          <p:cNvPr id="148" name="Заголовок 1">
            <a:extLst>
              <a:ext uri="{FF2B5EF4-FFF2-40B4-BE49-F238E27FC236}">
                <a16:creationId xmlns:a16="http://schemas.microsoft.com/office/drawing/2014/main" id="{93A407D4-AC20-B177-7BB3-189D141452CD}"/>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Example</a:t>
            </a:r>
            <a:r>
              <a:rPr lang="ru-RU" dirty="0"/>
              <a:t> </a:t>
            </a:r>
            <a:r>
              <a:rPr lang="ru-RU" dirty="0" err="1"/>
              <a:t>of</a:t>
            </a:r>
            <a:r>
              <a:rPr lang="ru-RU" dirty="0"/>
              <a:t> </a:t>
            </a:r>
            <a:r>
              <a:rPr lang="ru-RU" dirty="0" err="1"/>
              <a:t>using</a:t>
            </a:r>
            <a:r>
              <a:rPr lang="ru-RU" dirty="0"/>
              <a:t> NFT </a:t>
            </a:r>
            <a:r>
              <a:rPr lang="ru-RU" dirty="0" err="1"/>
              <a:t>smart</a:t>
            </a:r>
            <a:r>
              <a:rPr lang="ru-RU" dirty="0"/>
              <a:t> </a:t>
            </a:r>
            <a:r>
              <a:rPr lang="ru-RU" dirty="0" err="1"/>
              <a:t>contract</a:t>
            </a:r>
            <a:endParaRPr lang="ru-RU" dirty="0"/>
          </a:p>
        </p:txBody>
      </p:sp>
      <p:grpSp>
        <p:nvGrpSpPr>
          <p:cNvPr id="12" name="Группа 11">
            <a:extLst>
              <a:ext uri="{FF2B5EF4-FFF2-40B4-BE49-F238E27FC236}">
                <a16:creationId xmlns:a16="http://schemas.microsoft.com/office/drawing/2014/main" id="{D5A5C778-F844-922B-F7EC-994522FBFF79}"/>
              </a:ext>
            </a:extLst>
          </p:cNvPr>
          <p:cNvGrpSpPr/>
          <p:nvPr/>
        </p:nvGrpSpPr>
        <p:grpSpPr>
          <a:xfrm>
            <a:off x="3554849" y="1839595"/>
            <a:ext cx="1448873" cy="1886710"/>
            <a:chOff x="3534371" y="1831318"/>
            <a:chExt cx="1448873" cy="1886710"/>
          </a:xfrm>
        </p:grpSpPr>
        <p:sp>
          <p:nvSpPr>
            <p:cNvPr id="2" name="TextBox 1">
              <a:extLst>
                <a:ext uri="{FF2B5EF4-FFF2-40B4-BE49-F238E27FC236}">
                  <a16:creationId xmlns:a16="http://schemas.microsoft.com/office/drawing/2014/main" id="{0B02C778-3E34-0B16-835D-25E0096BD41E}"/>
                </a:ext>
              </a:extLst>
            </p:cNvPr>
            <p:cNvSpPr txBox="1"/>
            <p:nvPr/>
          </p:nvSpPr>
          <p:spPr>
            <a:xfrm>
              <a:off x="3534371" y="1831318"/>
              <a:ext cx="1092419" cy="584775"/>
            </a:xfrm>
            <a:prstGeom prst="rect">
              <a:avLst/>
            </a:prstGeom>
            <a:noFill/>
          </p:spPr>
          <p:txBody>
            <a:bodyPr wrap="square">
              <a:spAutoFit/>
            </a:bodyPr>
            <a:lstStyle/>
            <a:p>
              <a:r>
                <a:rPr lang="en-US" sz="1600" b="1" dirty="0"/>
                <a:t>Smart contract </a:t>
              </a:r>
              <a:endParaRPr lang="ru-RU" sz="1600" b="1" dirty="0"/>
            </a:p>
          </p:txBody>
        </p:sp>
        <p:cxnSp>
          <p:nvCxnSpPr>
            <p:cNvPr id="8" name="Прямая со стрелкой 7">
              <a:extLst>
                <a:ext uri="{FF2B5EF4-FFF2-40B4-BE49-F238E27FC236}">
                  <a16:creationId xmlns:a16="http://schemas.microsoft.com/office/drawing/2014/main" id="{D5963FED-ED3D-87DD-DD4C-B0A2706629FF}"/>
                </a:ext>
              </a:extLst>
            </p:cNvPr>
            <p:cNvCxnSpPr>
              <a:cxnSpLocks/>
            </p:cNvCxnSpPr>
            <p:nvPr/>
          </p:nvCxnSpPr>
          <p:spPr>
            <a:xfrm>
              <a:off x="3916323" y="2371891"/>
              <a:ext cx="0" cy="3525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0" name="Рисунок 9" descr="Подключенный со сплошной заливкой">
              <a:extLst>
                <a:ext uri="{FF2B5EF4-FFF2-40B4-BE49-F238E27FC236}">
                  <a16:creationId xmlns:a16="http://schemas.microsoft.com/office/drawing/2014/main" id="{D85D5588-DA3F-FD9F-DD7D-E4049200B6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4068844" y="2803628"/>
              <a:ext cx="914400" cy="914400"/>
            </a:xfrm>
            <a:prstGeom prst="rect">
              <a:avLst/>
            </a:prstGeom>
          </p:spPr>
        </p:pic>
        <p:pic>
          <p:nvPicPr>
            <p:cNvPr id="11" name="Рисунок 10" descr="Подключенный со сплошной заливкой">
              <a:extLst>
                <a:ext uri="{FF2B5EF4-FFF2-40B4-BE49-F238E27FC236}">
                  <a16:creationId xmlns:a16="http://schemas.microsoft.com/office/drawing/2014/main" id="{D5D9BF2F-756E-F66F-FB73-74DF7DD690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200977" flipV="1">
              <a:off x="3600384" y="2687294"/>
              <a:ext cx="914400" cy="914400"/>
            </a:xfrm>
            <a:prstGeom prst="rect">
              <a:avLst/>
            </a:prstGeom>
            <a:effectLst>
              <a:glow rad="63500">
                <a:schemeClr val="accent1">
                  <a:satMod val="175000"/>
                  <a:alpha val="40000"/>
                </a:schemeClr>
              </a:glow>
            </a:effectLst>
          </p:spPr>
        </p:pic>
      </p:grpSp>
      <p:grpSp>
        <p:nvGrpSpPr>
          <p:cNvPr id="3" name="Группа 2">
            <a:extLst>
              <a:ext uri="{FF2B5EF4-FFF2-40B4-BE49-F238E27FC236}">
                <a16:creationId xmlns:a16="http://schemas.microsoft.com/office/drawing/2014/main" id="{17F6385D-F7AE-8978-8E38-88955CD9BC2E}"/>
              </a:ext>
            </a:extLst>
          </p:cNvPr>
          <p:cNvGrpSpPr/>
          <p:nvPr/>
        </p:nvGrpSpPr>
        <p:grpSpPr>
          <a:xfrm>
            <a:off x="3848985" y="3088758"/>
            <a:ext cx="2349797" cy="3389793"/>
            <a:chOff x="3848985" y="3088758"/>
            <a:chExt cx="2349797" cy="3389793"/>
          </a:xfrm>
        </p:grpSpPr>
        <p:grpSp>
          <p:nvGrpSpPr>
            <p:cNvPr id="4" name="Группа 3">
              <a:extLst>
                <a:ext uri="{FF2B5EF4-FFF2-40B4-BE49-F238E27FC236}">
                  <a16:creationId xmlns:a16="http://schemas.microsoft.com/office/drawing/2014/main" id="{0ECC22DD-D4D9-EC15-F5EA-EC6912E1EF42}"/>
                </a:ext>
              </a:extLst>
            </p:cNvPr>
            <p:cNvGrpSpPr/>
            <p:nvPr/>
          </p:nvGrpSpPr>
          <p:grpSpPr>
            <a:xfrm>
              <a:off x="4365442" y="4616154"/>
              <a:ext cx="1833340" cy="1862397"/>
              <a:chOff x="5269209" y="4193482"/>
              <a:chExt cx="1833340" cy="1862397"/>
            </a:xfrm>
          </p:grpSpPr>
          <p:sp>
            <p:nvSpPr>
              <p:cNvPr id="7" name="Прямоугольник 6">
                <a:extLst>
                  <a:ext uri="{FF2B5EF4-FFF2-40B4-BE49-F238E27FC236}">
                    <a16:creationId xmlns:a16="http://schemas.microsoft.com/office/drawing/2014/main" id="{B994C6D8-4DB6-A7DB-7230-A337A0A19002}"/>
                  </a:ext>
                </a:extLst>
              </p:cNvPr>
              <p:cNvSpPr/>
              <p:nvPr/>
            </p:nvSpPr>
            <p:spPr>
              <a:xfrm rot="16200000">
                <a:off x="5289893" y="4172798"/>
                <a:ext cx="1702520" cy="174388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a:extLst>
                  <a:ext uri="{FF2B5EF4-FFF2-40B4-BE49-F238E27FC236}">
                    <a16:creationId xmlns:a16="http://schemas.microsoft.com/office/drawing/2014/main" id="{8CD10103-D348-E52D-B599-93E5C5A768BD}"/>
                  </a:ext>
                </a:extLst>
              </p:cNvPr>
              <p:cNvSpPr txBox="1"/>
              <p:nvPr/>
            </p:nvSpPr>
            <p:spPr>
              <a:xfrm>
                <a:off x="5358664" y="4301553"/>
                <a:ext cx="1743885" cy="1754326"/>
              </a:xfrm>
              <a:prstGeom prst="rect">
                <a:avLst/>
              </a:prstGeom>
              <a:noFill/>
            </p:spPr>
            <p:txBody>
              <a:bodyPr wrap="square">
                <a:spAutoFit/>
              </a:bodyPr>
              <a:lstStyle/>
              <a:p>
                <a:pPr marL="285750" indent="-285750">
                  <a:buFont typeface="Arial" panose="020B0604020202020204" pitchFamily="34" charset="0"/>
                  <a:buChar char="•"/>
                </a:pPr>
                <a:r>
                  <a:rPr lang="en-US" dirty="0"/>
                  <a:t>mint</a:t>
                </a:r>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updatePrice</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buyToken</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Times New Roman" panose="02020603050405020304" pitchFamily="18" charset="0"/>
                  </a:rPr>
                  <a:t>burnToken</a:t>
                </a:r>
                <a:r>
                  <a:rPr lang="ru-RU" sz="1800" b="1" dirty="0">
                    <a:effectLst/>
                    <a:latin typeface="Calibri" panose="020F0502020204030204" pitchFamily="34" charset="0"/>
                    <a:ea typeface="Times New Roman" panose="02020603050405020304" pitchFamily="18" charset="0"/>
                  </a:rPr>
                  <a:t> </a:t>
                </a:r>
                <a:endParaRPr lang="en-US" dirty="0"/>
              </a:p>
              <a:p>
                <a:endParaRPr lang="ru-RU" dirty="0"/>
              </a:p>
            </p:txBody>
          </p:sp>
        </p:grpSp>
        <p:cxnSp>
          <p:nvCxnSpPr>
            <p:cNvPr id="5" name="Соединитель: уступ 4">
              <a:extLst>
                <a:ext uri="{FF2B5EF4-FFF2-40B4-BE49-F238E27FC236}">
                  <a16:creationId xmlns:a16="http://schemas.microsoft.com/office/drawing/2014/main" id="{5109D0BD-C21F-1063-C552-215F336CF4B7}"/>
                </a:ext>
              </a:extLst>
            </p:cNvPr>
            <p:cNvCxnSpPr>
              <a:cxnSpLocks/>
              <a:endCxn id="7" idx="3"/>
            </p:cNvCxnSpPr>
            <p:nvPr/>
          </p:nvCxnSpPr>
          <p:spPr>
            <a:xfrm rot="16200000" flipH="1">
              <a:off x="3779488" y="3158255"/>
              <a:ext cx="1527396" cy="1388402"/>
            </a:xfrm>
            <a:prstGeom prst="bentConnector3">
              <a:avLst>
                <a:gd name="adj1" fmla="val 60790"/>
              </a:avLst>
            </a:prstGeom>
            <a:ln w="28575"/>
          </p:spPr>
          <p:style>
            <a:lnRef idx="1">
              <a:schemeClr val="dk1"/>
            </a:lnRef>
            <a:fillRef idx="0">
              <a:schemeClr val="dk1"/>
            </a:fillRef>
            <a:effectRef idx="0">
              <a:schemeClr val="dk1"/>
            </a:effectRef>
            <a:fontRef idx="minor">
              <a:schemeClr val="tx1"/>
            </a:fontRef>
          </p:style>
        </p:cxnSp>
      </p:grpSp>
      <p:grpSp>
        <p:nvGrpSpPr>
          <p:cNvPr id="20" name="Группа 19">
            <a:extLst>
              <a:ext uri="{FF2B5EF4-FFF2-40B4-BE49-F238E27FC236}">
                <a16:creationId xmlns:a16="http://schemas.microsoft.com/office/drawing/2014/main" id="{F3D4969D-1A7B-00AF-9FD9-130BF4785BFF}"/>
              </a:ext>
            </a:extLst>
          </p:cNvPr>
          <p:cNvGrpSpPr/>
          <p:nvPr/>
        </p:nvGrpSpPr>
        <p:grpSpPr>
          <a:xfrm>
            <a:off x="6227364" y="3366597"/>
            <a:ext cx="1524830" cy="1858121"/>
            <a:chOff x="6322201" y="3545598"/>
            <a:chExt cx="1524830" cy="1858121"/>
          </a:xfrm>
        </p:grpSpPr>
        <p:pic>
          <p:nvPicPr>
            <p:cNvPr id="14" name="Рисунок 13" descr="Бумажник контур">
              <a:extLst>
                <a:ext uri="{FF2B5EF4-FFF2-40B4-BE49-F238E27FC236}">
                  <a16:creationId xmlns:a16="http://schemas.microsoft.com/office/drawing/2014/main" id="{56A6979E-0E3C-4D00-0856-2CB9835774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724860">
              <a:off x="6322201" y="3878889"/>
              <a:ext cx="1524830" cy="1524830"/>
            </a:xfrm>
            <a:prstGeom prst="rect">
              <a:avLst/>
            </a:prstGeom>
          </p:spPr>
        </p:pic>
        <p:sp>
          <p:nvSpPr>
            <p:cNvPr id="19" name="Прямоугольник 18">
              <a:extLst>
                <a:ext uri="{FF2B5EF4-FFF2-40B4-BE49-F238E27FC236}">
                  <a16:creationId xmlns:a16="http://schemas.microsoft.com/office/drawing/2014/main" id="{31780F13-74FC-ED1B-A8E8-CC3BEF59E926}"/>
                </a:ext>
              </a:extLst>
            </p:cNvPr>
            <p:cNvSpPr/>
            <p:nvPr/>
          </p:nvSpPr>
          <p:spPr>
            <a:xfrm rot="20769822">
              <a:off x="6728351" y="4137572"/>
              <a:ext cx="422808" cy="1238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8" name="Группа 17">
              <a:extLst>
                <a:ext uri="{FF2B5EF4-FFF2-40B4-BE49-F238E27FC236}">
                  <a16:creationId xmlns:a16="http://schemas.microsoft.com/office/drawing/2014/main" id="{03DC612B-1EBE-0C6F-85F9-1EA74B04F699}"/>
                </a:ext>
              </a:extLst>
            </p:cNvPr>
            <p:cNvGrpSpPr/>
            <p:nvPr/>
          </p:nvGrpSpPr>
          <p:grpSpPr>
            <a:xfrm>
              <a:off x="6527015" y="3545598"/>
              <a:ext cx="914400" cy="943259"/>
              <a:chOff x="7418793" y="3239406"/>
              <a:chExt cx="914400" cy="943259"/>
            </a:xfrm>
          </p:grpSpPr>
          <p:pic>
            <p:nvPicPr>
              <p:cNvPr id="15" name="Рисунок 14" descr="Кот контур">
                <a:extLst>
                  <a:ext uri="{FF2B5EF4-FFF2-40B4-BE49-F238E27FC236}">
                    <a16:creationId xmlns:a16="http://schemas.microsoft.com/office/drawing/2014/main" id="{4EBCE80C-46CB-A5A0-9AE2-2D541B293B8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418793" y="3239406"/>
                <a:ext cx="914400" cy="914400"/>
              </a:xfrm>
              <a:prstGeom prst="rect">
                <a:avLst/>
              </a:prstGeom>
            </p:spPr>
          </p:pic>
          <p:sp>
            <p:nvSpPr>
              <p:cNvPr id="17" name="Прямоугольник 16">
                <a:extLst>
                  <a:ext uri="{FF2B5EF4-FFF2-40B4-BE49-F238E27FC236}">
                    <a16:creationId xmlns:a16="http://schemas.microsoft.com/office/drawing/2014/main" id="{13A63D2C-2271-D493-78BD-4FBA46257738}"/>
                  </a:ext>
                </a:extLst>
              </p:cNvPr>
              <p:cNvSpPr/>
              <p:nvPr/>
            </p:nvSpPr>
            <p:spPr>
              <a:xfrm rot="20769822">
                <a:off x="7722259" y="4058840"/>
                <a:ext cx="422808" cy="1238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grpSp>
      <p:cxnSp>
        <p:nvCxnSpPr>
          <p:cNvPr id="21" name="Соединитель: уступ 20">
            <a:extLst>
              <a:ext uri="{FF2B5EF4-FFF2-40B4-BE49-F238E27FC236}">
                <a16:creationId xmlns:a16="http://schemas.microsoft.com/office/drawing/2014/main" id="{8F0E78AD-F2C1-809A-778E-932713CDA84E}"/>
              </a:ext>
            </a:extLst>
          </p:cNvPr>
          <p:cNvCxnSpPr>
            <a:cxnSpLocks/>
          </p:cNvCxnSpPr>
          <p:nvPr/>
        </p:nvCxnSpPr>
        <p:spPr>
          <a:xfrm>
            <a:off x="5156242" y="3325538"/>
            <a:ext cx="1231696" cy="869272"/>
          </a:xfrm>
          <a:prstGeom prst="bent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B2025ABC-B41D-CF7B-73BD-6C921A5377DE}"/>
              </a:ext>
            </a:extLst>
          </p:cNvPr>
          <p:cNvSpPr txBox="1"/>
          <p:nvPr/>
        </p:nvSpPr>
        <p:spPr>
          <a:xfrm>
            <a:off x="6595418" y="3191131"/>
            <a:ext cx="609600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ID ***</a:t>
            </a:r>
            <a:endParaRPr lang="ru-RU" dirty="0"/>
          </a:p>
        </p:txBody>
      </p:sp>
      <p:pic>
        <p:nvPicPr>
          <p:cNvPr id="27" name="Объект 4" descr="Художник мужской контур">
            <a:extLst>
              <a:ext uri="{FF2B5EF4-FFF2-40B4-BE49-F238E27FC236}">
                <a16:creationId xmlns:a16="http://schemas.microsoft.com/office/drawing/2014/main" id="{92851E84-57AF-8B60-EBA3-7617817128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615822">
            <a:off x="6571420" y="4482875"/>
            <a:ext cx="450179" cy="450179"/>
          </a:xfrm>
          <a:prstGeom prst="rect">
            <a:avLst/>
          </a:prstGeom>
        </p:spPr>
      </p:pic>
    </p:spTree>
    <p:extLst>
      <p:ext uri="{BB962C8B-B14F-4D97-AF65-F5344CB8AC3E}">
        <p14:creationId xmlns:p14="http://schemas.microsoft.com/office/powerpoint/2010/main" val="2706326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74A73-1ADD-0149-59E2-375919B4575E}"/>
            </a:ext>
          </a:extLst>
        </p:cNvPr>
        <p:cNvGrpSpPr/>
        <p:nvPr/>
      </p:nvGrpSpPr>
      <p:grpSpPr>
        <a:xfrm>
          <a:off x="0" y="0"/>
          <a:ext cx="0" cy="0"/>
          <a:chOff x="0" y="0"/>
          <a:chExt cx="0" cy="0"/>
        </a:xfrm>
      </p:grpSpPr>
      <p:pic>
        <p:nvPicPr>
          <p:cNvPr id="6" name="Рисунок 5" descr="Мужской профиль контур">
            <a:extLst>
              <a:ext uri="{FF2B5EF4-FFF2-40B4-BE49-F238E27FC236}">
                <a16:creationId xmlns:a16="http://schemas.microsoft.com/office/drawing/2014/main" id="{249DA879-B17B-F8BA-6A30-096713B7E8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179" y="4130342"/>
            <a:ext cx="914400" cy="914400"/>
          </a:xfrm>
          <a:prstGeom prst="rect">
            <a:avLst/>
          </a:prstGeom>
        </p:spPr>
      </p:pic>
      <p:sp>
        <p:nvSpPr>
          <p:cNvPr id="16" name="TextBox 15">
            <a:extLst>
              <a:ext uri="{FF2B5EF4-FFF2-40B4-BE49-F238E27FC236}">
                <a16:creationId xmlns:a16="http://schemas.microsoft.com/office/drawing/2014/main" id="{FDB06B05-10FE-DE3B-CDEC-E570A0464210}"/>
              </a:ext>
            </a:extLst>
          </p:cNvPr>
          <p:cNvSpPr txBox="1"/>
          <p:nvPr/>
        </p:nvSpPr>
        <p:spPr>
          <a:xfrm>
            <a:off x="4552256" y="1941721"/>
            <a:ext cx="914400" cy="369332"/>
          </a:xfrm>
          <a:prstGeom prst="rect">
            <a:avLst/>
          </a:prstGeom>
          <a:noFill/>
        </p:spPr>
        <p:txBody>
          <a:bodyPr wrap="square">
            <a:spAutoFit/>
          </a:bodyPr>
          <a:lstStyle/>
          <a:p>
            <a:r>
              <a:rPr lang="en-US" dirty="0"/>
              <a:t>mint</a:t>
            </a:r>
          </a:p>
        </p:txBody>
      </p:sp>
      <p:cxnSp>
        <p:nvCxnSpPr>
          <p:cNvPr id="33" name="Прямая со стрелкой 32">
            <a:extLst>
              <a:ext uri="{FF2B5EF4-FFF2-40B4-BE49-F238E27FC236}">
                <a16:creationId xmlns:a16="http://schemas.microsoft.com/office/drawing/2014/main" id="{F4AC9512-88DA-D2F3-40A7-EB577A92FFF4}"/>
              </a:ext>
            </a:extLst>
          </p:cNvPr>
          <p:cNvCxnSpPr>
            <a:cxnSpLocks/>
          </p:cNvCxnSpPr>
          <p:nvPr/>
        </p:nvCxnSpPr>
        <p:spPr>
          <a:xfrm>
            <a:off x="4816548" y="2285190"/>
            <a:ext cx="0" cy="624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43" name="Объект 4" descr="Художник мужской контур">
            <a:extLst>
              <a:ext uri="{FF2B5EF4-FFF2-40B4-BE49-F238E27FC236}">
                <a16:creationId xmlns:a16="http://schemas.microsoft.com/office/drawing/2014/main" id="{04277DE9-D2E9-96DB-3999-8925036420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7695" y="1584536"/>
            <a:ext cx="450179" cy="450179"/>
          </a:xfrm>
          <a:prstGeom prst="rect">
            <a:avLst/>
          </a:prstGeom>
        </p:spPr>
      </p:pic>
      <p:sp>
        <p:nvSpPr>
          <p:cNvPr id="36" name="TextBox 35">
            <a:extLst>
              <a:ext uri="{FF2B5EF4-FFF2-40B4-BE49-F238E27FC236}">
                <a16:creationId xmlns:a16="http://schemas.microsoft.com/office/drawing/2014/main" id="{2754FDF8-00A5-1D27-3CF5-249185B12A48}"/>
              </a:ext>
            </a:extLst>
          </p:cNvPr>
          <p:cNvSpPr txBox="1"/>
          <p:nvPr/>
        </p:nvSpPr>
        <p:spPr>
          <a:xfrm>
            <a:off x="5628191" y="1975594"/>
            <a:ext cx="2047184" cy="369332"/>
          </a:xfrm>
          <a:prstGeom prst="rect">
            <a:avLst/>
          </a:prstGeom>
          <a:noFill/>
        </p:spPr>
        <p:txBody>
          <a:bodyPr wrap="square">
            <a:spAutoFit/>
          </a:bodyPr>
          <a:lstStyle/>
          <a:p>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r>
              <a:rPr lang="en-US" sz="1800" dirty="0">
                <a:effectLst/>
                <a:latin typeface="Calibri" panose="020F0502020204030204" pitchFamily="34" charset="0"/>
                <a:ea typeface="Calibri" panose="020F0502020204030204" pitchFamily="34" charset="0"/>
                <a:cs typeface="Arial" panose="020B0604020202020204" pitchFamily="34" charset="0"/>
              </a:rPr>
              <a:t>(price)</a:t>
            </a:r>
            <a:endParaRPr lang="en-US" dirty="0"/>
          </a:p>
        </p:txBody>
      </p:sp>
      <p:cxnSp>
        <p:nvCxnSpPr>
          <p:cNvPr id="37" name="Прямая со стрелкой 36">
            <a:extLst>
              <a:ext uri="{FF2B5EF4-FFF2-40B4-BE49-F238E27FC236}">
                <a16:creationId xmlns:a16="http://schemas.microsoft.com/office/drawing/2014/main" id="{1CE35FAD-571C-C795-505C-41D288A57FDD}"/>
              </a:ext>
            </a:extLst>
          </p:cNvPr>
          <p:cNvCxnSpPr>
            <a:cxnSpLocks/>
          </p:cNvCxnSpPr>
          <p:nvPr/>
        </p:nvCxnSpPr>
        <p:spPr>
          <a:xfrm>
            <a:off x="6083616" y="2315719"/>
            <a:ext cx="10218" cy="642603"/>
          </a:xfrm>
          <a:prstGeom prst="straightConnector1">
            <a:avLst/>
          </a:prstGeom>
          <a:ln w="57150">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pic>
        <p:nvPicPr>
          <p:cNvPr id="38" name="Объект 4" descr="Художник мужской контур">
            <a:extLst>
              <a:ext uri="{FF2B5EF4-FFF2-40B4-BE49-F238E27FC236}">
                <a16:creationId xmlns:a16="http://schemas.microsoft.com/office/drawing/2014/main" id="{03C3E752-79D9-8D44-CF76-B36DE1CB77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3635" y="1579248"/>
            <a:ext cx="450179" cy="450179"/>
          </a:xfrm>
          <a:prstGeom prst="rect">
            <a:avLst/>
          </a:prstGeom>
        </p:spPr>
      </p:pic>
      <p:grpSp>
        <p:nvGrpSpPr>
          <p:cNvPr id="28" name="Группа 27">
            <a:extLst>
              <a:ext uri="{FF2B5EF4-FFF2-40B4-BE49-F238E27FC236}">
                <a16:creationId xmlns:a16="http://schemas.microsoft.com/office/drawing/2014/main" id="{E8DBE29C-1111-9C6E-D442-26D9BC8B33F6}"/>
              </a:ext>
            </a:extLst>
          </p:cNvPr>
          <p:cNvGrpSpPr/>
          <p:nvPr/>
        </p:nvGrpSpPr>
        <p:grpSpPr>
          <a:xfrm rot="5953315">
            <a:off x="4922341" y="2302301"/>
            <a:ext cx="1315923" cy="1941390"/>
            <a:chOff x="7056838" y="3298906"/>
            <a:chExt cx="1315923" cy="1941390"/>
          </a:xfrm>
        </p:grpSpPr>
        <p:pic>
          <p:nvPicPr>
            <p:cNvPr id="29" name="Рисунок 28" descr="Подключенный со сплошной заливкой">
              <a:extLst>
                <a:ext uri="{FF2B5EF4-FFF2-40B4-BE49-F238E27FC236}">
                  <a16:creationId xmlns:a16="http://schemas.microsoft.com/office/drawing/2014/main" id="{F047D928-1CDF-49F9-DB23-E7B8B6D6AF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30" name="Рисунок 29" descr="Подключенный со сплошной заливкой">
              <a:extLst>
                <a:ext uri="{FF2B5EF4-FFF2-40B4-BE49-F238E27FC236}">
                  <a16:creationId xmlns:a16="http://schemas.microsoft.com/office/drawing/2014/main" id="{643A4C3C-BAC0-83FC-9E63-3DADF415C3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p:spPr>
        </p:pic>
        <p:pic>
          <p:nvPicPr>
            <p:cNvPr id="31" name="Рисунок 30" descr="Подключенный со сплошной заливкой">
              <a:extLst>
                <a:ext uri="{FF2B5EF4-FFF2-40B4-BE49-F238E27FC236}">
                  <a16:creationId xmlns:a16="http://schemas.microsoft.com/office/drawing/2014/main" id="{77AEA7AC-B4A7-6A19-74B9-CC05A22DAC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a:glow rad="63500">
                <a:schemeClr val="accent1">
                  <a:satMod val="175000"/>
                  <a:alpha val="40000"/>
                </a:schemeClr>
              </a:glow>
            </a:effectLst>
          </p:spPr>
        </p:pic>
      </p:grpSp>
      <p:grpSp>
        <p:nvGrpSpPr>
          <p:cNvPr id="76" name="Группа 75">
            <a:extLst>
              <a:ext uri="{FF2B5EF4-FFF2-40B4-BE49-F238E27FC236}">
                <a16:creationId xmlns:a16="http://schemas.microsoft.com/office/drawing/2014/main" id="{8DE367DD-AE6E-76E8-22C6-1E06707AB4BB}"/>
              </a:ext>
            </a:extLst>
          </p:cNvPr>
          <p:cNvGrpSpPr/>
          <p:nvPr/>
        </p:nvGrpSpPr>
        <p:grpSpPr>
          <a:xfrm>
            <a:off x="712320" y="2214093"/>
            <a:ext cx="2729296" cy="369332"/>
            <a:chOff x="887819" y="751317"/>
            <a:chExt cx="2729296" cy="369332"/>
          </a:xfrm>
        </p:grpSpPr>
        <p:cxnSp>
          <p:nvCxnSpPr>
            <p:cNvPr id="70" name="Прямая со стрелкой 69">
              <a:extLst>
                <a:ext uri="{FF2B5EF4-FFF2-40B4-BE49-F238E27FC236}">
                  <a16:creationId xmlns:a16="http://schemas.microsoft.com/office/drawing/2014/main" id="{03C53CE6-A04C-99A5-D0DA-A7B9F9228985}"/>
                </a:ext>
              </a:extLst>
            </p:cNvPr>
            <p:cNvCxnSpPr>
              <a:cxnSpLocks/>
            </p:cNvCxnSpPr>
            <p:nvPr/>
          </p:nvCxnSpPr>
          <p:spPr>
            <a:xfrm>
              <a:off x="887819" y="935983"/>
              <a:ext cx="97110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48CD69E8-9B2F-2AC6-B698-41E01E94CF05}"/>
                </a:ext>
              </a:extLst>
            </p:cNvPr>
            <p:cNvSpPr txBox="1"/>
            <p:nvPr/>
          </p:nvSpPr>
          <p:spPr>
            <a:xfrm>
              <a:off x="1945578" y="751317"/>
              <a:ext cx="1671537" cy="369332"/>
            </a:xfrm>
            <a:prstGeom prst="rect">
              <a:avLst/>
            </a:prstGeom>
            <a:noFill/>
          </p:spPr>
          <p:txBody>
            <a:bodyPr wrap="square">
              <a:spAutoFit/>
            </a:bodyPr>
            <a:lstStyle/>
            <a:p>
              <a:r>
                <a:rPr lang="en-US" dirty="0"/>
                <a:t>- Transaction</a:t>
              </a:r>
              <a:endParaRPr lang="ru-RU" dirty="0"/>
            </a:p>
          </p:txBody>
        </p:sp>
      </p:grpSp>
      <p:pic>
        <p:nvPicPr>
          <p:cNvPr id="77" name="Объект 4" descr="Художник мужской контур">
            <a:extLst>
              <a:ext uri="{FF2B5EF4-FFF2-40B4-BE49-F238E27FC236}">
                <a16:creationId xmlns:a16="http://schemas.microsoft.com/office/drawing/2014/main" id="{9FBA1DEC-7382-66D4-0D20-1CBCB2FBB3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671" y="2849326"/>
            <a:ext cx="1013211" cy="1013211"/>
          </a:xfrm>
          <a:prstGeom prst="rect">
            <a:avLst/>
          </a:prstGeom>
        </p:spPr>
      </p:pic>
      <p:sp>
        <p:nvSpPr>
          <p:cNvPr id="79" name="TextBox 78">
            <a:extLst>
              <a:ext uri="{FF2B5EF4-FFF2-40B4-BE49-F238E27FC236}">
                <a16:creationId xmlns:a16="http://schemas.microsoft.com/office/drawing/2014/main" id="{7E6488AC-4553-DA8C-75B1-38AEEE404AED}"/>
              </a:ext>
            </a:extLst>
          </p:cNvPr>
          <p:cNvSpPr txBox="1"/>
          <p:nvPr/>
        </p:nvSpPr>
        <p:spPr>
          <a:xfrm>
            <a:off x="1769062" y="3264611"/>
            <a:ext cx="1421155" cy="369332"/>
          </a:xfrm>
          <a:prstGeom prst="rect">
            <a:avLst/>
          </a:prstGeom>
          <a:noFill/>
        </p:spPr>
        <p:txBody>
          <a:bodyPr wrap="square">
            <a:spAutoFit/>
          </a:bodyPr>
          <a:lstStyle/>
          <a:p>
            <a:r>
              <a:rPr lang="en-US" dirty="0"/>
              <a:t>- </a:t>
            </a:r>
            <a:r>
              <a:rPr lang="ru-RU" dirty="0" err="1"/>
              <a:t>Creator</a:t>
            </a:r>
            <a:endParaRPr lang="ru-RU" dirty="0"/>
          </a:p>
        </p:txBody>
      </p:sp>
      <p:sp>
        <p:nvSpPr>
          <p:cNvPr id="80" name="TextBox 79">
            <a:extLst>
              <a:ext uri="{FF2B5EF4-FFF2-40B4-BE49-F238E27FC236}">
                <a16:creationId xmlns:a16="http://schemas.microsoft.com/office/drawing/2014/main" id="{DEA71C3B-BF87-6B82-994F-371A6A72E1F5}"/>
              </a:ext>
            </a:extLst>
          </p:cNvPr>
          <p:cNvSpPr txBox="1"/>
          <p:nvPr/>
        </p:nvSpPr>
        <p:spPr>
          <a:xfrm>
            <a:off x="1785720" y="4501515"/>
            <a:ext cx="2137694" cy="369332"/>
          </a:xfrm>
          <a:prstGeom prst="rect">
            <a:avLst/>
          </a:prstGeom>
          <a:noFill/>
        </p:spPr>
        <p:txBody>
          <a:bodyPr wrap="square">
            <a:spAutoFit/>
          </a:bodyPr>
          <a:lstStyle/>
          <a:p>
            <a:r>
              <a:rPr lang="en-US" dirty="0"/>
              <a:t>- </a:t>
            </a:r>
            <a:r>
              <a:rPr lang="ru-RU" dirty="0" err="1"/>
              <a:t>Buyer</a:t>
            </a:r>
            <a:r>
              <a:rPr lang="ru-RU" dirty="0"/>
              <a:t>/</a:t>
            </a:r>
            <a:r>
              <a:rPr lang="en-US" dirty="0"/>
              <a:t>new owner</a:t>
            </a:r>
            <a:r>
              <a:rPr lang="ru-RU" dirty="0"/>
              <a:t> </a:t>
            </a:r>
          </a:p>
        </p:txBody>
      </p:sp>
      <p:pic>
        <p:nvPicPr>
          <p:cNvPr id="81" name="Рисунок 80" descr="Подключенный со сплошной заливкой">
            <a:extLst>
              <a:ext uri="{FF2B5EF4-FFF2-40B4-BE49-F238E27FC236}">
                <a16:creationId xmlns:a16="http://schemas.microsoft.com/office/drawing/2014/main" id="{A6961410-761B-44F7-F725-9590030D50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9914" flipV="1">
            <a:off x="760211" y="5198831"/>
            <a:ext cx="914400" cy="914400"/>
          </a:xfrm>
          <a:prstGeom prst="rect">
            <a:avLst/>
          </a:prstGeom>
          <a:effectLst/>
        </p:spPr>
      </p:pic>
      <p:sp>
        <p:nvSpPr>
          <p:cNvPr id="82" name="TextBox 81">
            <a:extLst>
              <a:ext uri="{FF2B5EF4-FFF2-40B4-BE49-F238E27FC236}">
                <a16:creationId xmlns:a16="http://schemas.microsoft.com/office/drawing/2014/main" id="{3FD0AFCF-659F-1AA3-6604-192138E84C40}"/>
              </a:ext>
            </a:extLst>
          </p:cNvPr>
          <p:cNvSpPr txBox="1"/>
          <p:nvPr/>
        </p:nvSpPr>
        <p:spPr>
          <a:xfrm>
            <a:off x="1785720" y="5453748"/>
            <a:ext cx="1334856" cy="369332"/>
          </a:xfrm>
          <a:prstGeom prst="rect">
            <a:avLst/>
          </a:prstGeom>
          <a:noFill/>
        </p:spPr>
        <p:txBody>
          <a:bodyPr wrap="square">
            <a:spAutoFit/>
          </a:bodyPr>
          <a:lstStyle/>
          <a:p>
            <a:r>
              <a:rPr lang="ru-RU" dirty="0"/>
              <a:t>- </a:t>
            </a:r>
            <a:r>
              <a:rPr lang="ru-RU" dirty="0" err="1"/>
              <a:t>Вlockchain</a:t>
            </a:r>
            <a:endParaRPr lang="ru-RU" dirty="0"/>
          </a:p>
        </p:txBody>
      </p:sp>
      <p:sp>
        <p:nvSpPr>
          <p:cNvPr id="148" name="Заголовок 1">
            <a:extLst>
              <a:ext uri="{FF2B5EF4-FFF2-40B4-BE49-F238E27FC236}">
                <a16:creationId xmlns:a16="http://schemas.microsoft.com/office/drawing/2014/main" id="{633D52C9-4601-C707-5FBE-48F511117B6A}"/>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Example</a:t>
            </a:r>
            <a:r>
              <a:rPr lang="ru-RU" dirty="0"/>
              <a:t> </a:t>
            </a:r>
            <a:r>
              <a:rPr lang="ru-RU" dirty="0" err="1"/>
              <a:t>of</a:t>
            </a:r>
            <a:r>
              <a:rPr lang="ru-RU" dirty="0"/>
              <a:t> </a:t>
            </a:r>
            <a:r>
              <a:rPr lang="ru-RU" dirty="0" err="1"/>
              <a:t>using</a:t>
            </a:r>
            <a:r>
              <a:rPr lang="ru-RU" dirty="0"/>
              <a:t> NFT </a:t>
            </a:r>
            <a:r>
              <a:rPr lang="ru-RU" dirty="0" err="1"/>
              <a:t>smart</a:t>
            </a:r>
            <a:r>
              <a:rPr lang="ru-RU" dirty="0"/>
              <a:t> </a:t>
            </a:r>
            <a:r>
              <a:rPr lang="ru-RU" dirty="0" err="1"/>
              <a:t>contract</a:t>
            </a:r>
            <a:endParaRPr lang="ru-RU" dirty="0"/>
          </a:p>
        </p:txBody>
      </p:sp>
      <p:grpSp>
        <p:nvGrpSpPr>
          <p:cNvPr id="3" name="Группа 2">
            <a:extLst>
              <a:ext uri="{FF2B5EF4-FFF2-40B4-BE49-F238E27FC236}">
                <a16:creationId xmlns:a16="http://schemas.microsoft.com/office/drawing/2014/main" id="{0FACD940-9959-7ACD-8952-853264A5E29D}"/>
              </a:ext>
            </a:extLst>
          </p:cNvPr>
          <p:cNvGrpSpPr/>
          <p:nvPr/>
        </p:nvGrpSpPr>
        <p:grpSpPr>
          <a:xfrm>
            <a:off x="3554849" y="1839595"/>
            <a:ext cx="1448873" cy="1886710"/>
            <a:chOff x="3534371" y="1831318"/>
            <a:chExt cx="1448873" cy="1886710"/>
          </a:xfrm>
        </p:grpSpPr>
        <p:sp>
          <p:nvSpPr>
            <p:cNvPr id="4" name="TextBox 3">
              <a:extLst>
                <a:ext uri="{FF2B5EF4-FFF2-40B4-BE49-F238E27FC236}">
                  <a16:creationId xmlns:a16="http://schemas.microsoft.com/office/drawing/2014/main" id="{CAE812B9-306D-B77F-8486-163851EC54BC}"/>
                </a:ext>
              </a:extLst>
            </p:cNvPr>
            <p:cNvSpPr txBox="1"/>
            <p:nvPr/>
          </p:nvSpPr>
          <p:spPr>
            <a:xfrm>
              <a:off x="3534371" y="1831318"/>
              <a:ext cx="1092419" cy="584775"/>
            </a:xfrm>
            <a:prstGeom prst="rect">
              <a:avLst/>
            </a:prstGeom>
            <a:noFill/>
          </p:spPr>
          <p:txBody>
            <a:bodyPr wrap="square">
              <a:spAutoFit/>
            </a:bodyPr>
            <a:lstStyle/>
            <a:p>
              <a:r>
                <a:rPr lang="en-US" sz="1600" b="1" dirty="0"/>
                <a:t>Smart contract </a:t>
              </a:r>
              <a:endParaRPr lang="ru-RU" sz="1600" b="1" dirty="0"/>
            </a:p>
          </p:txBody>
        </p:sp>
        <p:cxnSp>
          <p:nvCxnSpPr>
            <p:cNvPr id="7" name="Прямая со стрелкой 6">
              <a:extLst>
                <a:ext uri="{FF2B5EF4-FFF2-40B4-BE49-F238E27FC236}">
                  <a16:creationId xmlns:a16="http://schemas.microsoft.com/office/drawing/2014/main" id="{6FD2606A-4452-F0DD-7AEC-CC0430A559F2}"/>
                </a:ext>
              </a:extLst>
            </p:cNvPr>
            <p:cNvCxnSpPr>
              <a:cxnSpLocks/>
            </p:cNvCxnSpPr>
            <p:nvPr/>
          </p:nvCxnSpPr>
          <p:spPr>
            <a:xfrm>
              <a:off x="3916323" y="2371891"/>
              <a:ext cx="0" cy="3525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8" name="Рисунок 7" descr="Подключенный со сплошной заливкой">
              <a:extLst>
                <a:ext uri="{FF2B5EF4-FFF2-40B4-BE49-F238E27FC236}">
                  <a16:creationId xmlns:a16="http://schemas.microsoft.com/office/drawing/2014/main" id="{8193C822-185F-E4F5-FC4D-C7727F5C24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4068844" y="2803628"/>
              <a:ext cx="914400" cy="914400"/>
            </a:xfrm>
            <a:prstGeom prst="rect">
              <a:avLst/>
            </a:prstGeom>
          </p:spPr>
        </p:pic>
        <p:pic>
          <p:nvPicPr>
            <p:cNvPr id="9" name="Рисунок 8" descr="Подключенный со сплошной заливкой">
              <a:extLst>
                <a:ext uri="{FF2B5EF4-FFF2-40B4-BE49-F238E27FC236}">
                  <a16:creationId xmlns:a16="http://schemas.microsoft.com/office/drawing/2014/main" id="{7EDCE39F-6603-5605-41D7-C9770E7A65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200977" flipV="1">
              <a:off x="3600384" y="2687294"/>
              <a:ext cx="914400" cy="914400"/>
            </a:xfrm>
            <a:prstGeom prst="rect">
              <a:avLst/>
            </a:prstGeom>
            <a:effectLst>
              <a:glow rad="63500">
                <a:schemeClr val="accent1">
                  <a:satMod val="175000"/>
                  <a:alpha val="40000"/>
                </a:schemeClr>
              </a:glow>
            </a:effectLst>
          </p:spPr>
        </p:pic>
      </p:grpSp>
      <p:grpSp>
        <p:nvGrpSpPr>
          <p:cNvPr id="10" name="Группа 9">
            <a:extLst>
              <a:ext uri="{FF2B5EF4-FFF2-40B4-BE49-F238E27FC236}">
                <a16:creationId xmlns:a16="http://schemas.microsoft.com/office/drawing/2014/main" id="{C9148F6E-5B59-0B98-BFA4-98CFAA6AC5C4}"/>
              </a:ext>
            </a:extLst>
          </p:cNvPr>
          <p:cNvGrpSpPr/>
          <p:nvPr/>
        </p:nvGrpSpPr>
        <p:grpSpPr>
          <a:xfrm>
            <a:off x="3848985" y="3088758"/>
            <a:ext cx="2349797" cy="3389793"/>
            <a:chOff x="3848985" y="3088758"/>
            <a:chExt cx="2349797" cy="3389793"/>
          </a:xfrm>
        </p:grpSpPr>
        <p:grpSp>
          <p:nvGrpSpPr>
            <p:cNvPr id="11" name="Группа 10">
              <a:extLst>
                <a:ext uri="{FF2B5EF4-FFF2-40B4-BE49-F238E27FC236}">
                  <a16:creationId xmlns:a16="http://schemas.microsoft.com/office/drawing/2014/main" id="{D93661DF-EB8A-BD24-3001-9276D55F6508}"/>
                </a:ext>
              </a:extLst>
            </p:cNvPr>
            <p:cNvGrpSpPr/>
            <p:nvPr/>
          </p:nvGrpSpPr>
          <p:grpSpPr>
            <a:xfrm>
              <a:off x="4365442" y="4616154"/>
              <a:ext cx="1833340" cy="1862397"/>
              <a:chOff x="5269209" y="4193482"/>
              <a:chExt cx="1833340" cy="1862397"/>
            </a:xfrm>
          </p:grpSpPr>
          <p:sp>
            <p:nvSpPr>
              <p:cNvPr id="13" name="Прямоугольник 12">
                <a:extLst>
                  <a:ext uri="{FF2B5EF4-FFF2-40B4-BE49-F238E27FC236}">
                    <a16:creationId xmlns:a16="http://schemas.microsoft.com/office/drawing/2014/main" id="{470CA753-6BF5-9701-AE15-FC75A01D94C0}"/>
                  </a:ext>
                </a:extLst>
              </p:cNvPr>
              <p:cNvSpPr/>
              <p:nvPr/>
            </p:nvSpPr>
            <p:spPr>
              <a:xfrm rot="16200000">
                <a:off x="5289893" y="4172798"/>
                <a:ext cx="1702520" cy="174388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DC8A888A-AF53-DE1E-4F32-6B6C4CFD5A8C}"/>
                  </a:ext>
                </a:extLst>
              </p:cNvPr>
              <p:cNvSpPr txBox="1"/>
              <p:nvPr/>
            </p:nvSpPr>
            <p:spPr>
              <a:xfrm>
                <a:off x="5358664" y="4301553"/>
                <a:ext cx="1743885" cy="1754326"/>
              </a:xfrm>
              <a:prstGeom prst="rect">
                <a:avLst/>
              </a:prstGeom>
              <a:noFill/>
            </p:spPr>
            <p:txBody>
              <a:bodyPr wrap="square">
                <a:spAutoFit/>
              </a:bodyPr>
              <a:lstStyle/>
              <a:p>
                <a:pPr marL="285750" indent="-285750">
                  <a:buFont typeface="Arial" panose="020B0604020202020204" pitchFamily="34" charset="0"/>
                  <a:buChar char="•"/>
                </a:pPr>
                <a:r>
                  <a:rPr lang="en-US" dirty="0"/>
                  <a:t>mint</a:t>
                </a:r>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updatePrice</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buyToken</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Times New Roman" panose="02020603050405020304" pitchFamily="18" charset="0"/>
                  </a:rPr>
                  <a:t>burnToken</a:t>
                </a:r>
                <a:r>
                  <a:rPr lang="ru-RU" sz="1800" b="1" dirty="0">
                    <a:effectLst/>
                    <a:latin typeface="Calibri" panose="020F0502020204030204" pitchFamily="34" charset="0"/>
                    <a:ea typeface="Times New Roman" panose="02020603050405020304" pitchFamily="18" charset="0"/>
                  </a:rPr>
                  <a:t> </a:t>
                </a:r>
                <a:endParaRPr lang="en-US" dirty="0"/>
              </a:p>
              <a:p>
                <a:endParaRPr lang="ru-RU" dirty="0"/>
              </a:p>
            </p:txBody>
          </p:sp>
        </p:grpSp>
        <p:cxnSp>
          <p:nvCxnSpPr>
            <p:cNvPr id="12" name="Соединитель: уступ 11">
              <a:extLst>
                <a:ext uri="{FF2B5EF4-FFF2-40B4-BE49-F238E27FC236}">
                  <a16:creationId xmlns:a16="http://schemas.microsoft.com/office/drawing/2014/main" id="{70434691-6918-BAA3-2801-88FBBF453D21}"/>
                </a:ext>
              </a:extLst>
            </p:cNvPr>
            <p:cNvCxnSpPr>
              <a:cxnSpLocks/>
              <a:endCxn id="13" idx="3"/>
            </p:cNvCxnSpPr>
            <p:nvPr/>
          </p:nvCxnSpPr>
          <p:spPr>
            <a:xfrm rot="16200000" flipH="1">
              <a:off x="3779488" y="3158255"/>
              <a:ext cx="1527396" cy="1388402"/>
            </a:xfrm>
            <a:prstGeom prst="bentConnector3">
              <a:avLst>
                <a:gd name="adj1" fmla="val 60790"/>
              </a:avLst>
            </a:prstGeom>
            <a:ln w="28575"/>
          </p:spPr>
          <p:style>
            <a:lnRef idx="1">
              <a:schemeClr val="dk1"/>
            </a:lnRef>
            <a:fillRef idx="0">
              <a:schemeClr val="dk1"/>
            </a:fillRef>
            <a:effectRef idx="0">
              <a:schemeClr val="dk1"/>
            </a:effectRef>
            <a:fontRef idx="minor">
              <a:schemeClr val="tx1"/>
            </a:fontRef>
          </p:style>
        </p:cxnSp>
      </p:grpSp>
      <p:grpSp>
        <p:nvGrpSpPr>
          <p:cNvPr id="47" name="Группа 46">
            <a:extLst>
              <a:ext uri="{FF2B5EF4-FFF2-40B4-BE49-F238E27FC236}">
                <a16:creationId xmlns:a16="http://schemas.microsoft.com/office/drawing/2014/main" id="{9D703920-38E6-17A8-2926-002A52575E17}"/>
              </a:ext>
            </a:extLst>
          </p:cNvPr>
          <p:cNvGrpSpPr/>
          <p:nvPr/>
        </p:nvGrpSpPr>
        <p:grpSpPr>
          <a:xfrm>
            <a:off x="6926339" y="3177045"/>
            <a:ext cx="6259240" cy="1089866"/>
            <a:chOff x="7505466" y="3011155"/>
            <a:chExt cx="6259240" cy="1089866"/>
          </a:xfrm>
        </p:grpSpPr>
        <p:grpSp>
          <p:nvGrpSpPr>
            <p:cNvPr id="39" name="Группа 38">
              <a:extLst>
                <a:ext uri="{FF2B5EF4-FFF2-40B4-BE49-F238E27FC236}">
                  <a16:creationId xmlns:a16="http://schemas.microsoft.com/office/drawing/2014/main" id="{2F873D77-88B1-AD7A-6FFE-FCF30B642B88}"/>
                </a:ext>
              </a:extLst>
            </p:cNvPr>
            <p:cNvGrpSpPr/>
            <p:nvPr/>
          </p:nvGrpSpPr>
          <p:grpSpPr>
            <a:xfrm>
              <a:off x="7505466" y="3186621"/>
              <a:ext cx="914400" cy="914400"/>
              <a:chOff x="6527015" y="3545598"/>
              <a:chExt cx="914400" cy="914400"/>
            </a:xfrm>
          </p:grpSpPr>
          <p:sp>
            <p:nvSpPr>
              <p:cNvPr id="41" name="Прямоугольник 40">
                <a:extLst>
                  <a:ext uri="{FF2B5EF4-FFF2-40B4-BE49-F238E27FC236}">
                    <a16:creationId xmlns:a16="http://schemas.microsoft.com/office/drawing/2014/main" id="{E13BF582-A58F-E073-9E96-F3126E52DF1E}"/>
                  </a:ext>
                </a:extLst>
              </p:cNvPr>
              <p:cNvSpPr/>
              <p:nvPr/>
            </p:nvSpPr>
            <p:spPr>
              <a:xfrm rot="20769822">
                <a:off x="6728351" y="4137572"/>
                <a:ext cx="422808" cy="1238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44" name="Рисунок 43" descr="Кот контур">
                <a:extLst>
                  <a:ext uri="{FF2B5EF4-FFF2-40B4-BE49-F238E27FC236}">
                    <a16:creationId xmlns:a16="http://schemas.microsoft.com/office/drawing/2014/main" id="{4F4B2678-D6AE-F0C4-2F89-5BBFB20A3A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27015" y="3545598"/>
                <a:ext cx="914400" cy="914400"/>
              </a:xfrm>
              <a:prstGeom prst="rect">
                <a:avLst/>
              </a:prstGeom>
            </p:spPr>
          </p:pic>
        </p:grpSp>
        <p:sp>
          <p:nvSpPr>
            <p:cNvPr id="46" name="TextBox 45">
              <a:extLst>
                <a:ext uri="{FF2B5EF4-FFF2-40B4-BE49-F238E27FC236}">
                  <a16:creationId xmlns:a16="http://schemas.microsoft.com/office/drawing/2014/main" id="{21A1BAB4-9A5B-852E-2FAE-1603D59295D8}"/>
                </a:ext>
              </a:extLst>
            </p:cNvPr>
            <p:cNvSpPr txBox="1"/>
            <p:nvPr/>
          </p:nvSpPr>
          <p:spPr>
            <a:xfrm>
              <a:off x="7668706" y="3011155"/>
              <a:ext cx="609600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ID ***</a:t>
              </a:r>
              <a:endParaRPr lang="ru-RU" dirty="0"/>
            </a:p>
          </p:txBody>
        </p:sp>
      </p:grpSp>
      <p:cxnSp>
        <p:nvCxnSpPr>
          <p:cNvPr id="48" name="Соединитель: уступ 47">
            <a:extLst>
              <a:ext uri="{FF2B5EF4-FFF2-40B4-BE49-F238E27FC236}">
                <a16:creationId xmlns:a16="http://schemas.microsoft.com/office/drawing/2014/main" id="{039B4083-767A-3AC2-B12E-F975D28878D6}"/>
              </a:ext>
            </a:extLst>
          </p:cNvPr>
          <p:cNvCxnSpPr>
            <a:cxnSpLocks/>
          </p:cNvCxnSpPr>
          <p:nvPr/>
        </p:nvCxnSpPr>
        <p:spPr>
          <a:xfrm>
            <a:off x="6083616" y="3219564"/>
            <a:ext cx="941385" cy="642973"/>
          </a:xfrm>
          <a:prstGeom prst="bentConnector3">
            <a:avLst>
              <a:gd name="adj1" fmla="val 4632"/>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5239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88CC8-65AC-4CB6-3B0A-D07979F5F81F}"/>
            </a:ext>
          </a:extLst>
        </p:cNvPr>
        <p:cNvGrpSpPr/>
        <p:nvPr/>
      </p:nvGrpSpPr>
      <p:grpSpPr>
        <a:xfrm>
          <a:off x="0" y="0"/>
          <a:ext cx="0" cy="0"/>
          <a:chOff x="0" y="0"/>
          <a:chExt cx="0" cy="0"/>
        </a:xfrm>
      </p:grpSpPr>
      <p:pic>
        <p:nvPicPr>
          <p:cNvPr id="6" name="Рисунок 5" descr="Мужской профиль контур">
            <a:extLst>
              <a:ext uri="{FF2B5EF4-FFF2-40B4-BE49-F238E27FC236}">
                <a16:creationId xmlns:a16="http://schemas.microsoft.com/office/drawing/2014/main" id="{6C3A4AB9-BF89-62E8-5359-3F59F24BE3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179" y="4130342"/>
            <a:ext cx="914400" cy="914400"/>
          </a:xfrm>
          <a:prstGeom prst="rect">
            <a:avLst/>
          </a:prstGeom>
        </p:spPr>
      </p:pic>
      <p:sp>
        <p:nvSpPr>
          <p:cNvPr id="16" name="TextBox 15">
            <a:extLst>
              <a:ext uri="{FF2B5EF4-FFF2-40B4-BE49-F238E27FC236}">
                <a16:creationId xmlns:a16="http://schemas.microsoft.com/office/drawing/2014/main" id="{CA0964BD-7859-2D2F-6110-3F06A43EC691}"/>
              </a:ext>
            </a:extLst>
          </p:cNvPr>
          <p:cNvSpPr txBox="1"/>
          <p:nvPr/>
        </p:nvSpPr>
        <p:spPr>
          <a:xfrm>
            <a:off x="4552256" y="1941721"/>
            <a:ext cx="914400" cy="369332"/>
          </a:xfrm>
          <a:prstGeom prst="rect">
            <a:avLst/>
          </a:prstGeom>
          <a:noFill/>
        </p:spPr>
        <p:txBody>
          <a:bodyPr wrap="square">
            <a:spAutoFit/>
          </a:bodyPr>
          <a:lstStyle/>
          <a:p>
            <a:r>
              <a:rPr lang="en-US" dirty="0"/>
              <a:t>mint</a:t>
            </a:r>
          </a:p>
        </p:txBody>
      </p:sp>
      <p:cxnSp>
        <p:nvCxnSpPr>
          <p:cNvPr id="33" name="Прямая со стрелкой 32">
            <a:extLst>
              <a:ext uri="{FF2B5EF4-FFF2-40B4-BE49-F238E27FC236}">
                <a16:creationId xmlns:a16="http://schemas.microsoft.com/office/drawing/2014/main" id="{0AC72EAE-0436-444C-444C-94969A0F519B}"/>
              </a:ext>
            </a:extLst>
          </p:cNvPr>
          <p:cNvCxnSpPr>
            <a:cxnSpLocks/>
          </p:cNvCxnSpPr>
          <p:nvPr/>
        </p:nvCxnSpPr>
        <p:spPr>
          <a:xfrm>
            <a:off x="4816548" y="2285190"/>
            <a:ext cx="0" cy="624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43" name="Объект 4" descr="Художник мужской контур">
            <a:extLst>
              <a:ext uri="{FF2B5EF4-FFF2-40B4-BE49-F238E27FC236}">
                <a16:creationId xmlns:a16="http://schemas.microsoft.com/office/drawing/2014/main" id="{49543F8E-9A38-1192-5DE6-B19FA3FF8D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7695" y="1584536"/>
            <a:ext cx="450179" cy="450179"/>
          </a:xfrm>
          <a:prstGeom prst="rect">
            <a:avLst/>
          </a:prstGeom>
        </p:spPr>
      </p:pic>
      <p:sp>
        <p:nvSpPr>
          <p:cNvPr id="36" name="TextBox 35">
            <a:extLst>
              <a:ext uri="{FF2B5EF4-FFF2-40B4-BE49-F238E27FC236}">
                <a16:creationId xmlns:a16="http://schemas.microsoft.com/office/drawing/2014/main" id="{1A2FE876-F790-61F0-6B04-81333983C7EF}"/>
              </a:ext>
            </a:extLst>
          </p:cNvPr>
          <p:cNvSpPr txBox="1"/>
          <p:nvPr/>
        </p:nvSpPr>
        <p:spPr>
          <a:xfrm>
            <a:off x="5628191" y="1975594"/>
            <a:ext cx="2047184" cy="369332"/>
          </a:xfrm>
          <a:prstGeom prst="rect">
            <a:avLst/>
          </a:prstGeom>
          <a:noFill/>
        </p:spPr>
        <p:txBody>
          <a:bodyPr wrap="square">
            <a:spAutoFit/>
          </a:bodyPr>
          <a:lstStyle/>
          <a:p>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p:txBody>
      </p:sp>
      <p:cxnSp>
        <p:nvCxnSpPr>
          <p:cNvPr id="37" name="Прямая со стрелкой 36">
            <a:extLst>
              <a:ext uri="{FF2B5EF4-FFF2-40B4-BE49-F238E27FC236}">
                <a16:creationId xmlns:a16="http://schemas.microsoft.com/office/drawing/2014/main" id="{AEA99E77-B433-DE0A-7EF8-07B76DE5B5D7}"/>
              </a:ext>
            </a:extLst>
          </p:cNvPr>
          <p:cNvCxnSpPr>
            <a:cxnSpLocks/>
          </p:cNvCxnSpPr>
          <p:nvPr/>
        </p:nvCxnSpPr>
        <p:spPr>
          <a:xfrm>
            <a:off x="6083616" y="2315719"/>
            <a:ext cx="10218" cy="64260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38" name="Объект 4" descr="Художник мужской контур">
            <a:extLst>
              <a:ext uri="{FF2B5EF4-FFF2-40B4-BE49-F238E27FC236}">
                <a16:creationId xmlns:a16="http://schemas.microsoft.com/office/drawing/2014/main" id="{92D9021E-65F5-B694-5129-7A70BAB35E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3635" y="1579248"/>
            <a:ext cx="450179" cy="450179"/>
          </a:xfrm>
          <a:prstGeom prst="rect">
            <a:avLst/>
          </a:prstGeom>
        </p:spPr>
      </p:pic>
      <p:grpSp>
        <p:nvGrpSpPr>
          <p:cNvPr id="32" name="Группа 31">
            <a:extLst>
              <a:ext uri="{FF2B5EF4-FFF2-40B4-BE49-F238E27FC236}">
                <a16:creationId xmlns:a16="http://schemas.microsoft.com/office/drawing/2014/main" id="{03A02CF8-FA5A-AFAE-CD31-79D14B9B6FB0}"/>
              </a:ext>
            </a:extLst>
          </p:cNvPr>
          <p:cNvGrpSpPr/>
          <p:nvPr/>
        </p:nvGrpSpPr>
        <p:grpSpPr>
          <a:xfrm rot="17263104">
            <a:off x="5603236" y="1753515"/>
            <a:ext cx="2491328" cy="3570434"/>
            <a:chOff x="9097732" y="800549"/>
            <a:chExt cx="2491328" cy="3570434"/>
          </a:xfrm>
        </p:grpSpPr>
        <p:grpSp>
          <p:nvGrpSpPr>
            <p:cNvPr id="22" name="Группа 21">
              <a:extLst>
                <a:ext uri="{FF2B5EF4-FFF2-40B4-BE49-F238E27FC236}">
                  <a16:creationId xmlns:a16="http://schemas.microsoft.com/office/drawing/2014/main" id="{44B34DD7-C4D7-B3FF-3BF8-E610F7190725}"/>
                </a:ext>
              </a:extLst>
            </p:cNvPr>
            <p:cNvGrpSpPr/>
            <p:nvPr/>
          </p:nvGrpSpPr>
          <p:grpSpPr>
            <a:xfrm rot="10290211">
              <a:off x="10114894" y="2429593"/>
              <a:ext cx="1315923" cy="1941390"/>
              <a:chOff x="7056838" y="3298906"/>
              <a:chExt cx="1315923" cy="1941390"/>
            </a:xfrm>
          </p:grpSpPr>
          <p:pic>
            <p:nvPicPr>
              <p:cNvPr id="23" name="Рисунок 22" descr="Подключенный со сплошной заливкой">
                <a:extLst>
                  <a:ext uri="{FF2B5EF4-FFF2-40B4-BE49-F238E27FC236}">
                    <a16:creationId xmlns:a16="http://schemas.microsoft.com/office/drawing/2014/main" id="{5B863DF6-897F-CFCF-8F04-4AC3319BBA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24" name="Рисунок 23" descr="Подключенный со сплошной заливкой">
                <a:extLst>
                  <a:ext uri="{FF2B5EF4-FFF2-40B4-BE49-F238E27FC236}">
                    <a16:creationId xmlns:a16="http://schemas.microsoft.com/office/drawing/2014/main" id="{DEA78556-62DB-5E80-C739-9E33228983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a:effectLst/>
            </p:spPr>
          </p:pic>
          <p:pic>
            <p:nvPicPr>
              <p:cNvPr id="25" name="Рисунок 24" descr="Подключенный со сплошной заливкой">
                <a:extLst>
                  <a:ext uri="{FF2B5EF4-FFF2-40B4-BE49-F238E27FC236}">
                    <a16:creationId xmlns:a16="http://schemas.microsoft.com/office/drawing/2014/main" id="{16928229-662B-EA33-6FF7-3DF1DD30FC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p:spPr>
          </p:pic>
        </p:grpSp>
        <p:grpSp>
          <p:nvGrpSpPr>
            <p:cNvPr id="26" name="Группа 25">
              <a:extLst>
                <a:ext uri="{FF2B5EF4-FFF2-40B4-BE49-F238E27FC236}">
                  <a16:creationId xmlns:a16="http://schemas.microsoft.com/office/drawing/2014/main" id="{2FE18D44-CD72-FBF7-963B-411F4991D236}"/>
                </a:ext>
              </a:extLst>
            </p:cNvPr>
            <p:cNvGrpSpPr/>
            <p:nvPr/>
          </p:nvGrpSpPr>
          <p:grpSpPr>
            <a:xfrm rot="18799749">
              <a:off x="9587695" y="310586"/>
              <a:ext cx="1511401" cy="2491328"/>
              <a:chOff x="8001188" y="1667399"/>
              <a:chExt cx="1511401" cy="2491328"/>
            </a:xfrm>
          </p:grpSpPr>
          <p:pic>
            <p:nvPicPr>
              <p:cNvPr id="27" name="Рисунок 26" descr="Подключенный со сплошной заливкой">
                <a:extLst>
                  <a:ext uri="{FF2B5EF4-FFF2-40B4-BE49-F238E27FC236}">
                    <a16:creationId xmlns:a16="http://schemas.microsoft.com/office/drawing/2014/main" id="{AB38AD89-5763-43A2-4109-5F1DFB4C76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28" name="Группа 27">
                <a:extLst>
                  <a:ext uri="{FF2B5EF4-FFF2-40B4-BE49-F238E27FC236}">
                    <a16:creationId xmlns:a16="http://schemas.microsoft.com/office/drawing/2014/main" id="{D1D477B9-BDF4-EA37-429A-436945E80208}"/>
                  </a:ext>
                </a:extLst>
              </p:cNvPr>
              <p:cNvGrpSpPr/>
              <p:nvPr/>
            </p:nvGrpSpPr>
            <p:grpSpPr>
              <a:xfrm rot="13090462">
                <a:off x="8196666" y="1667399"/>
                <a:ext cx="1315923" cy="1941390"/>
                <a:chOff x="7056838" y="3298906"/>
                <a:chExt cx="1315923" cy="1941390"/>
              </a:xfrm>
            </p:grpSpPr>
            <p:pic>
              <p:nvPicPr>
                <p:cNvPr id="29" name="Рисунок 28" descr="Подключенный со сплошной заливкой">
                  <a:extLst>
                    <a:ext uri="{FF2B5EF4-FFF2-40B4-BE49-F238E27FC236}">
                      <a16:creationId xmlns:a16="http://schemas.microsoft.com/office/drawing/2014/main" id="{71557ED7-5EAB-DE73-D79E-C825FBE9EF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30" name="Рисунок 29" descr="Подключенный со сплошной заливкой">
                  <a:extLst>
                    <a:ext uri="{FF2B5EF4-FFF2-40B4-BE49-F238E27FC236}">
                      <a16:creationId xmlns:a16="http://schemas.microsoft.com/office/drawing/2014/main" id="{6DD09F5A-AF8D-2CEC-2D23-E22C2D06F9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p:spPr>
            </p:pic>
            <p:pic>
              <p:nvPicPr>
                <p:cNvPr id="31" name="Рисунок 30" descr="Подключенный со сплошной заливкой">
                  <a:extLst>
                    <a:ext uri="{FF2B5EF4-FFF2-40B4-BE49-F238E27FC236}">
                      <a16:creationId xmlns:a16="http://schemas.microsoft.com/office/drawing/2014/main" id="{CEDF5B2F-9E68-9B4C-33B1-0A063CEF8B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a:glow rad="63500">
                    <a:schemeClr val="accent1">
                      <a:satMod val="175000"/>
                      <a:alpha val="40000"/>
                    </a:schemeClr>
                  </a:glow>
                </a:effectLst>
              </p:spPr>
            </p:pic>
          </p:grpSp>
        </p:grpSp>
      </p:grpSp>
      <p:pic>
        <p:nvPicPr>
          <p:cNvPr id="60" name="Объект 4" descr="Художник мужской контур">
            <a:extLst>
              <a:ext uri="{FF2B5EF4-FFF2-40B4-BE49-F238E27FC236}">
                <a16:creationId xmlns:a16="http://schemas.microsoft.com/office/drawing/2014/main" id="{C702F57A-C093-0063-9AB2-D9609A7654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63508" y="1599415"/>
            <a:ext cx="450179" cy="450179"/>
          </a:xfrm>
          <a:prstGeom prst="rect">
            <a:avLst/>
          </a:prstGeom>
        </p:spPr>
      </p:pic>
      <p:cxnSp>
        <p:nvCxnSpPr>
          <p:cNvPr id="61" name="Прямая со стрелкой 60">
            <a:extLst>
              <a:ext uri="{FF2B5EF4-FFF2-40B4-BE49-F238E27FC236}">
                <a16:creationId xmlns:a16="http://schemas.microsoft.com/office/drawing/2014/main" id="{331EFD0D-0C5E-F870-6D5E-D12BE5372BCA}"/>
              </a:ext>
            </a:extLst>
          </p:cNvPr>
          <p:cNvCxnSpPr>
            <a:cxnSpLocks/>
          </p:cNvCxnSpPr>
          <p:nvPr/>
        </p:nvCxnSpPr>
        <p:spPr>
          <a:xfrm>
            <a:off x="8224610" y="2297325"/>
            <a:ext cx="0" cy="738416"/>
          </a:xfrm>
          <a:prstGeom prst="straightConnector1">
            <a:avLst/>
          </a:prstGeom>
          <a:ln w="57150">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00763D4C-722E-0F5D-4454-282D51EBC1A9}"/>
              </a:ext>
            </a:extLst>
          </p:cNvPr>
          <p:cNvSpPr txBox="1"/>
          <p:nvPr/>
        </p:nvSpPr>
        <p:spPr>
          <a:xfrm>
            <a:off x="7527041" y="1941306"/>
            <a:ext cx="233017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u</a:t>
            </a:r>
            <a:r>
              <a:rPr lang="ru-RU" sz="1800" dirty="0" err="1">
                <a:effectLst/>
                <a:latin typeface="Calibri" panose="020F0502020204030204" pitchFamily="34" charset="0"/>
                <a:ea typeface="Calibri" panose="020F0502020204030204" pitchFamily="34" charset="0"/>
                <a:cs typeface="Arial" panose="020B0604020202020204" pitchFamily="34" charset="0"/>
              </a:rPr>
              <a:t>pdate</a:t>
            </a:r>
            <a:r>
              <a:rPr lang="en-US" sz="1800" dirty="0">
                <a:effectLst/>
                <a:latin typeface="Calibri" panose="020F0502020204030204" pitchFamily="34" charset="0"/>
                <a:ea typeface="Calibri" panose="020F0502020204030204" pitchFamily="34" charset="0"/>
                <a:cs typeface="Arial" panose="020B0604020202020204" pitchFamily="34" charset="0"/>
              </a:rPr>
              <a:t>P</a:t>
            </a:r>
            <a:r>
              <a:rPr lang="ru-RU" sz="1800" dirty="0" err="1">
                <a:effectLst/>
                <a:latin typeface="Calibri" panose="020F0502020204030204" pitchFamily="34" charset="0"/>
                <a:ea typeface="Calibri" panose="020F0502020204030204" pitchFamily="34" charset="0"/>
                <a:cs typeface="Arial" panose="020B0604020202020204" pitchFamily="34" charset="0"/>
              </a:rPr>
              <a:t>rice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newPrice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ru-RU" dirty="0"/>
          </a:p>
        </p:txBody>
      </p:sp>
      <p:grpSp>
        <p:nvGrpSpPr>
          <p:cNvPr id="76" name="Группа 75">
            <a:extLst>
              <a:ext uri="{FF2B5EF4-FFF2-40B4-BE49-F238E27FC236}">
                <a16:creationId xmlns:a16="http://schemas.microsoft.com/office/drawing/2014/main" id="{F2D2AA4E-B358-E144-F002-07A3C915D089}"/>
              </a:ext>
            </a:extLst>
          </p:cNvPr>
          <p:cNvGrpSpPr/>
          <p:nvPr/>
        </p:nvGrpSpPr>
        <p:grpSpPr>
          <a:xfrm>
            <a:off x="712320" y="2214093"/>
            <a:ext cx="2729296" cy="369332"/>
            <a:chOff x="887819" y="751317"/>
            <a:chExt cx="2729296" cy="369332"/>
          </a:xfrm>
        </p:grpSpPr>
        <p:cxnSp>
          <p:nvCxnSpPr>
            <p:cNvPr id="70" name="Прямая со стрелкой 69">
              <a:extLst>
                <a:ext uri="{FF2B5EF4-FFF2-40B4-BE49-F238E27FC236}">
                  <a16:creationId xmlns:a16="http://schemas.microsoft.com/office/drawing/2014/main" id="{DC7A3FCA-4615-4A7C-73DE-4CFA646A8887}"/>
                </a:ext>
              </a:extLst>
            </p:cNvPr>
            <p:cNvCxnSpPr>
              <a:cxnSpLocks/>
            </p:cNvCxnSpPr>
            <p:nvPr/>
          </p:nvCxnSpPr>
          <p:spPr>
            <a:xfrm>
              <a:off x="887819" y="935983"/>
              <a:ext cx="97110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7FD62499-632F-AD45-BA33-58EDAC2FEDEC}"/>
                </a:ext>
              </a:extLst>
            </p:cNvPr>
            <p:cNvSpPr txBox="1"/>
            <p:nvPr/>
          </p:nvSpPr>
          <p:spPr>
            <a:xfrm>
              <a:off x="1945578" y="751317"/>
              <a:ext cx="1671537" cy="369332"/>
            </a:xfrm>
            <a:prstGeom prst="rect">
              <a:avLst/>
            </a:prstGeom>
            <a:noFill/>
          </p:spPr>
          <p:txBody>
            <a:bodyPr wrap="square">
              <a:spAutoFit/>
            </a:bodyPr>
            <a:lstStyle/>
            <a:p>
              <a:r>
                <a:rPr lang="en-US" dirty="0"/>
                <a:t>- Transaction</a:t>
              </a:r>
              <a:endParaRPr lang="ru-RU" dirty="0"/>
            </a:p>
          </p:txBody>
        </p:sp>
      </p:grpSp>
      <p:pic>
        <p:nvPicPr>
          <p:cNvPr id="77" name="Объект 4" descr="Художник мужской контур">
            <a:extLst>
              <a:ext uri="{FF2B5EF4-FFF2-40B4-BE49-F238E27FC236}">
                <a16:creationId xmlns:a16="http://schemas.microsoft.com/office/drawing/2014/main" id="{68954BFA-2B4E-1178-61FD-DCB65CCFE9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671" y="2849326"/>
            <a:ext cx="1013211" cy="1013211"/>
          </a:xfrm>
          <a:prstGeom prst="rect">
            <a:avLst/>
          </a:prstGeom>
        </p:spPr>
      </p:pic>
      <p:sp>
        <p:nvSpPr>
          <p:cNvPr id="79" name="TextBox 78">
            <a:extLst>
              <a:ext uri="{FF2B5EF4-FFF2-40B4-BE49-F238E27FC236}">
                <a16:creationId xmlns:a16="http://schemas.microsoft.com/office/drawing/2014/main" id="{90CE9635-2964-8DDD-5383-5C6D385AA617}"/>
              </a:ext>
            </a:extLst>
          </p:cNvPr>
          <p:cNvSpPr txBox="1"/>
          <p:nvPr/>
        </p:nvSpPr>
        <p:spPr>
          <a:xfrm>
            <a:off x="1769062" y="3264611"/>
            <a:ext cx="1421155" cy="369332"/>
          </a:xfrm>
          <a:prstGeom prst="rect">
            <a:avLst/>
          </a:prstGeom>
          <a:noFill/>
        </p:spPr>
        <p:txBody>
          <a:bodyPr wrap="square">
            <a:spAutoFit/>
          </a:bodyPr>
          <a:lstStyle/>
          <a:p>
            <a:r>
              <a:rPr lang="en-US" dirty="0"/>
              <a:t>- </a:t>
            </a:r>
            <a:r>
              <a:rPr lang="ru-RU" dirty="0" err="1"/>
              <a:t>Creator</a:t>
            </a:r>
            <a:endParaRPr lang="ru-RU" dirty="0"/>
          </a:p>
        </p:txBody>
      </p:sp>
      <p:sp>
        <p:nvSpPr>
          <p:cNvPr id="80" name="TextBox 79">
            <a:extLst>
              <a:ext uri="{FF2B5EF4-FFF2-40B4-BE49-F238E27FC236}">
                <a16:creationId xmlns:a16="http://schemas.microsoft.com/office/drawing/2014/main" id="{0E65CBA9-AA17-D8FF-9522-0495664E6EDC}"/>
              </a:ext>
            </a:extLst>
          </p:cNvPr>
          <p:cNvSpPr txBox="1"/>
          <p:nvPr/>
        </p:nvSpPr>
        <p:spPr>
          <a:xfrm>
            <a:off x="1785720" y="4501515"/>
            <a:ext cx="2137694" cy="369332"/>
          </a:xfrm>
          <a:prstGeom prst="rect">
            <a:avLst/>
          </a:prstGeom>
          <a:noFill/>
        </p:spPr>
        <p:txBody>
          <a:bodyPr wrap="square">
            <a:spAutoFit/>
          </a:bodyPr>
          <a:lstStyle/>
          <a:p>
            <a:r>
              <a:rPr lang="en-US" dirty="0"/>
              <a:t>- </a:t>
            </a:r>
            <a:r>
              <a:rPr lang="ru-RU" dirty="0" err="1"/>
              <a:t>Buyer</a:t>
            </a:r>
            <a:r>
              <a:rPr lang="ru-RU" dirty="0"/>
              <a:t>/</a:t>
            </a:r>
            <a:r>
              <a:rPr lang="en-US" dirty="0"/>
              <a:t>new owner</a:t>
            </a:r>
            <a:r>
              <a:rPr lang="ru-RU" dirty="0"/>
              <a:t> </a:t>
            </a:r>
          </a:p>
        </p:txBody>
      </p:sp>
      <p:pic>
        <p:nvPicPr>
          <p:cNvPr id="81" name="Рисунок 80" descr="Подключенный со сплошной заливкой">
            <a:extLst>
              <a:ext uri="{FF2B5EF4-FFF2-40B4-BE49-F238E27FC236}">
                <a16:creationId xmlns:a16="http://schemas.microsoft.com/office/drawing/2014/main" id="{8269E08E-164E-2400-C5A9-7F1C205894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9914" flipV="1">
            <a:off x="760211" y="5198831"/>
            <a:ext cx="914400" cy="914400"/>
          </a:xfrm>
          <a:prstGeom prst="rect">
            <a:avLst/>
          </a:prstGeom>
          <a:effectLst/>
        </p:spPr>
      </p:pic>
      <p:sp>
        <p:nvSpPr>
          <p:cNvPr id="82" name="TextBox 81">
            <a:extLst>
              <a:ext uri="{FF2B5EF4-FFF2-40B4-BE49-F238E27FC236}">
                <a16:creationId xmlns:a16="http://schemas.microsoft.com/office/drawing/2014/main" id="{640FC627-3DD8-EEDD-B294-D2FDF7A7EC10}"/>
              </a:ext>
            </a:extLst>
          </p:cNvPr>
          <p:cNvSpPr txBox="1"/>
          <p:nvPr/>
        </p:nvSpPr>
        <p:spPr>
          <a:xfrm>
            <a:off x="1785720" y="5453748"/>
            <a:ext cx="1334856" cy="369332"/>
          </a:xfrm>
          <a:prstGeom prst="rect">
            <a:avLst/>
          </a:prstGeom>
          <a:noFill/>
        </p:spPr>
        <p:txBody>
          <a:bodyPr wrap="square">
            <a:spAutoFit/>
          </a:bodyPr>
          <a:lstStyle/>
          <a:p>
            <a:r>
              <a:rPr lang="ru-RU" dirty="0"/>
              <a:t>- </a:t>
            </a:r>
            <a:r>
              <a:rPr lang="ru-RU" dirty="0" err="1"/>
              <a:t>Вlockchain</a:t>
            </a:r>
            <a:endParaRPr lang="ru-RU" dirty="0"/>
          </a:p>
        </p:txBody>
      </p:sp>
      <p:sp>
        <p:nvSpPr>
          <p:cNvPr id="148" name="Заголовок 1">
            <a:extLst>
              <a:ext uri="{FF2B5EF4-FFF2-40B4-BE49-F238E27FC236}">
                <a16:creationId xmlns:a16="http://schemas.microsoft.com/office/drawing/2014/main" id="{4B2B1141-1C79-97D3-0858-FBABF4BF0C26}"/>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Example</a:t>
            </a:r>
            <a:r>
              <a:rPr lang="ru-RU" dirty="0"/>
              <a:t> </a:t>
            </a:r>
            <a:r>
              <a:rPr lang="ru-RU" dirty="0" err="1"/>
              <a:t>of</a:t>
            </a:r>
            <a:r>
              <a:rPr lang="ru-RU" dirty="0"/>
              <a:t> </a:t>
            </a:r>
            <a:r>
              <a:rPr lang="ru-RU" dirty="0" err="1"/>
              <a:t>using</a:t>
            </a:r>
            <a:r>
              <a:rPr lang="ru-RU" dirty="0"/>
              <a:t> NFT </a:t>
            </a:r>
            <a:r>
              <a:rPr lang="ru-RU" dirty="0" err="1"/>
              <a:t>smart</a:t>
            </a:r>
            <a:r>
              <a:rPr lang="ru-RU" dirty="0"/>
              <a:t> </a:t>
            </a:r>
            <a:r>
              <a:rPr lang="ru-RU" dirty="0" err="1"/>
              <a:t>contract</a:t>
            </a:r>
            <a:endParaRPr lang="ru-RU" dirty="0"/>
          </a:p>
        </p:txBody>
      </p:sp>
      <p:grpSp>
        <p:nvGrpSpPr>
          <p:cNvPr id="2" name="Группа 1">
            <a:extLst>
              <a:ext uri="{FF2B5EF4-FFF2-40B4-BE49-F238E27FC236}">
                <a16:creationId xmlns:a16="http://schemas.microsoft.com/office/drawing/2014/main" id="{6F88E902-DECB-6EA3-72EA-CEEF6AC0A829}"/>
              </a:ext>
            </a:extLst>
          </p:cNvPr>
          <p:cNvGrpSpPr/>
          <p:nvPr/>
        </p:nvGrpSpPr>
        <p:grpSpPr>
          <a:xfrm>
            <a:off x="3554849" y="1839595"/>
            <a:ext cx="1448873" cy="1886710"/>
            <a:chOff x="3534371" y="1831318"/>
            <a:chExt cx="1448873" cy="1886710"/>
          </a:xfrm>
        </p:grpSpPr>
        <p:sp>
          <p:nvSpPr>
            <p:cNvPr id="3" name="TextBox 2">
              <a:extLst>
                <a:ext uri="{FF2B5EF4-FFF2-40B4-BE49-F238E27FC236}">
                  <a16:creationId xmlns:a16="http://schemas.microsoft.com/office/drawing/2014/main" id="{2F881F8E-0EFB-3586-B6F4-9A4C5D520B94}"/>
                </a:ext>
              </a:extLst>
            </p:cNvPr>
            <p:cNvSpPr txBox="1"/>
            <p:nvPr/>
          </p:nvSpPr>
          <p:spPr>
            <a:xfrm>
              <a:off x="3534371" y="1831318"/>
              <a:ext cx="1092419" cy="584775"/>
            </a:xfrm>
            <a:prstGeom prst="rect">
              <a:avLst/>
            </a:prstGeom>
            <a:noFill/>
          </p:spPr>
          <p:txBody>
            <a:bodyPr wrap="square">
              <a:spAutoFit/>
            </a:bodyPr>
            <a:lstStyle/>
            <a:p>
              <a:r>
                <a:rPr lang="en-US" sz="1600" b="1" dirty="0"/>
                <a:t>Smart contract </a:t>
              </a:r>
              <a:endParaRPr lang="ru-RU" sz="1600" b="1" dirty="0"/>
            </a:p>
          </p:txBody>
        </p:sp>
        <p:cxnSp>
          <p:nvCxnSpPr>
            <p:cNvPr id="4" name="Прямая со стрелкой 3">
              <a:extLst>
                <a:ext uri="{FF2B5EF4-FFF2-40B4-BE49-F238E27FC236}">
                  <a16:creationId xmlns:a16="http://schemas.microsoft.com/office/drawing/2014/main" id="{7B86E8BB-7E1B-422B-9A55-36ABD4040C50}"/>
                </a:ext>
              </a:extLst>
            </p:cNvPr>
            <p:cNvCxnSpPr>
              <a:cxnSpLocks/>
            </p:cNvCxnSpPr>
            <p:nvPr/>
          </p:nvCxnSpPr>
          <p:spPr>
            <a:xfrm>
              <a:off x="3916323" y="2371891"/>
              <a:ext cx="0" cy="3525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Рисунок 6" descr="Подключенный со сплошной заливкой">
              <a:extLst>
                <a:ext uri="{FF2B5EF4-FFF2-40B4-BE49-F238E27FC236}">
                  <a16:creationId xmlns:a16="http://schemas.microsoft.com/office/drawing/2014/main" id="{7DEC1E7C-CC40-A704-3EAA-7D17D850EB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4068844" y="2803628"/>
              <a:ext cx="914400" cy="914400"/>
            </a:xfrm>
            <a:prstGeom prst="rect">
              <a:avLst/>
            </a:prstGeom>
          </p:spPr>
        </p:pic>
        <p:pic>
          <p:nvPicPr>
            <p:cNvPr id="8" name="Рисунок 7" descr="Подключенный со сплошной заливкой">
              <a:extLst>
                <a:ext uri="{FF2B5EF4-FFF2-40B4-BE49-F238E27FC236}">
                  <a16:creationId xmlns:a16="http://schemas.microsoft.com/office/drawing/2014/main" id="{D1CAF478-B570-390E-DCC0-929888CEB8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200977" flipV="1">
              <a:off x="3600384" y="2687294"/>
              <a:ext cx="914400" cy="914400"/>
            </a:xfrm>
            <a:prstGeom prst="rect">
              <a:avLst/>
            </a:prstGeom>
            <a:effectLst>
              <a:glow rad="63500">
                <a:schemeClr val="accent1">
                  <a:satMod val="175000"/>
                  <a:alpha val="40000"/>
                </a:schemeClr>
              </a:glow>
            </a:effectLst>
          </p:spPr>
        </p:pic>
      </p:grpSp>
      <p:grpSp>
        <p:nvGrpSpPr>
          <p:cNvPr id="9" name="Группа 8">
            <a:extLst>
              <a:ext uri="{FF2B5EF4-FFF2-40B4-BE49-F238E27FC236}">
                <a16:creationId xmlns:a16="http://schemas.microsoft.com/office/drawing/2014/main" id="{EC765E4A-A8DC-B323-F41C-BDB39E1E155B}"/>
              </a:ext>
            </a:extLst>
          </p:cNvPr>
          <p:cNvGrpSpPr/>
          <p:nvPr/>
        </p:nvGrpSpPr>
        <p:grpSpPr>
          <a:xfrm>
            <a:off x="3848985" y="3088758"/>
            <a:ext cx="2349797" cy="3389793"/>
            <a:chOff x="3848985" y="3088758"/>
            <a:chExt cx="2349797" cy="3389793"/>
          </a:xfrm>
        </p:grpSpPr>
        <p:grpSp>
          <p:nvGrpSpPr>
            <p:cNvPr id="10" name="Группа 9">
              <a:extLst>
                <a:ext uri="{FF2B5EF4-FFF2-40B4-BE49-F238E27FC236}">
                  <a16:creationId xmlns:a16="http://schemas.microsoft.com/office/drawing/2014/main" id="{4E3D2E79-EE95-05FB-1377-2833FE5E51FB}"/>
                </a:ext>
              </a:extLst>
            </p:cNvPr>
            <p:cNvGrpSpPr/>
            <p:nvPr/>
          </p:nvGrpSpPr>
          <p:grpSpPr>
            <a:xfrm>
              <a:off x="4365442" y="4616154"/>
              <a:ext cx="1833340" cy="1862397"/>
              <a:chOff x="5269209" y="4193482"/>
              <a:chExt cx="1833340" cy="1862397"/>
            </a:xfrm>
          </p:grpSpPr>
          <p:sp>
            <p:nvSpPr>
              <p:cNvPr id="12" name="Прямоугольник 11">
                <a:extLst>
                  <a:ext uri="{FF2B5EF4-FFF2-40B4-BE49-F238E27FC236}">
                    <a16:creationId xmlns:a16="http://schemas.microsoft.com/office/drawing/2014/main" id="{A3FDEBBD-FC10-4B04-1D4C-47A8BB1FA9F0}"/>
                  </a:ext>
                </a:extLst>
              </p:cNvPr>
              <p:cNvSpPr/>
              <p:nvPr/>
            </p:nvSpPr>
            <p:spPr>
              <a:xfrm rot="16200000">
                <a:off x="5289893" y="4172798"/>
                <a:ext cx="1702520" cy="174388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762A0ABC-6F9E-2FE5-8DD8-01FD6CC14E91}"/>
                  </a:ext>
                </a:extLst>
              </p:cNvPr>
              <p:cNvSpPr txBox="1"/>
              <p:nvPr/>
            </p:nvSpPr>
            <p:spPr>
              <a:xfrm>
                <a:off x="5358664" y="4301553"/>
                <a:ext cx="1743885" cy="1754326"/>
              </a:xfrm>
              <a:prstGeom prst="rect">
                <a:avLst/>
              </a:prstGeom>
              <a:noFill/>
            </p:spPr>
            <p:txBody>
              <a:bodyPr wrap="square">
                <a:spAutoFit/>
              </a:bodyPr>
              <a:lstStyle/>
              <a:p>
                <a:pPr marL="285750" indent="-285750">
                  <a:buFont typeface="Arial" panose="020B0604020202020204" pitchFamily="34" charset="0"/>
                  <a:buChar char="•"/>
                </a:pPr>
                <a:r>
                  <a:rPr lang="en-US" dirty="0"/>
                  <a:t>mint</a:t>
                </a:r>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updatePrice</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buyToken</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Times New Roman" panose="02020603050405020304" pitchFamily="18" charset="0"/>
                  </a:rPr>
                  <a:t>burnToken</a:t>
                </a:r>
                <a:r>
                  <a:rPr lang="ru-RU" sz="1800" b="1" dirty="0">
                    <a:effectLst/>
                    <a:latin typeface="Calibri" panose="020F0502020204030204" pitchFamily="34" charset="0"/>
                    <a:ea typeface="Times New Roman" panose="02020603050405020304" pitchFamily="18" charset="0"/>
                  </a:rPr>
                  <a:t> </a:t>
                </a:r>
                <a:endParaRPr lang="en-US" dirty="0"/>
              </a:p>
              <a:p>
                <a:endParaRPr lang="ru-RU" dirty="0"/>
              </a:p>
            </p:txBody>
          </p:sp>
        </p:grpSp>
        <p:cxnSp>
          <p:nvCxnSpPr>
            <p:cNvPr id="11" name="Соединитель: уступ 10">
              <a:extLst>
                <a:ext uri="{FF2B5EF4-FFF2-40B4-BE49-F238E27FC236}">
                  <a16:creationId xmlns:a16="http://schemas.microsoft.com/office/drawing/2014/main" id="{B856C833-1E14-ACDD-BA5E-016776C8F0AF}"/>
                </a:ext>
              </a:extLst>
            </p:cNvPr>
            <p:cNvCxnSpPr>
              <a:cxnSpLocks/>
              <a:endCxn id="12" idx="3"/>
            </p:cNvCxnSpPr>
            <p:nvPr/>
          </p:nvCxnSpPr>
          <p:spPr>
            <a:xfrm rot="16200000" flipH="1">
              <a:off x="3779488" y="3158255"/>
              <a:ext cx="1527396" cy="1388402"/>
            </a:xfrm>
            <a:prstGeom prst="bentConnector3">
              <a:avLst>
                <a:gd name="adj1" fmla="val 60790"/>
              </a:avLst>
            </a:prstGeom>
            <a:ln w="28575"/>
          </p:spPr>
          <p:style>
            <a:lnRef idx="1">
              <a:schemeClr val="dk1"/>
            </a:lnRef>
            <a:fillRef idx="0">
              <a:schemeClr val="dk1"/>
            </a:fillRef>
            <a:effectRef idx="0">
              <a:schemeClr val="dk1"/>
            </a:effectRef>
            <a:fontRef idx="minor">
              <a:schemeClr val="tx1"/>
            </a:fontRef>
          </p:style>
        </p:cxnSp>
      </p:grpSp>
      <p:pic>
        <p:nvPicPr>
          <p:cNvPr id="19" name="Рисунок 18" descr="График тенденции к понижению со сплошной заливкой">
            <a:extLst>
              <a:ext uri="{FF2B5EF4-FFF2-40B4-BE49-F238E27FC236}">
                <a16:creationId xmlns:a16="http://schemas.microsoft.com/office/drawing/2014/main" id="{7E2C3960-EB41-DA1C-7529-C34BDBEB20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80886" y="3329022"/>
            <a:ext cx="914400" cy="914400"/>
          </a:xfrm>
          <a:prstGeom prst="rect">
            <a:avLst/>
          </a:prstGeom>
        </p:spPr>
      </p:pic>
      <p:cxnSp>
        <p:nvCxnSpPr>
          <p:cNvPr id="15" name="Соединитель: уступ 14">
            <a:extLst>
              <a:ext uri="{FF2B5EF4-FFF2-40B4-BE49-F238E27FC236}">
                <a16:creationId xmlns:a16="http://schemas.microsoft.com/office/drawing/2014/main" id="{D5B6AF6C-2F94-AA5D-CA89-A49A73A5B478}"/>
              </a:ext>
            </a:extLst>
          </p:cNvPr>
          <p:cNvCxnSpPr>
            <a:cxnSpLocks/>
          </p:cNvCxnSpPr>
          <p:nvPr/>
        </p:nvCxnSpPr>
        <p:spPr>
          <a:xfrm>
            <a:off x="8292024" y="3314486"/>
            <a:ext cx="978314" cy="574429"/>
          </a:xfrm>
          <a:prstGeom prst="bentConnector3">
            <a:avLst>
              <a:gd name="adj1" fmla="val 6"/>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8236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19A75-0B72-1597-63EA-7F3CBF72C48C}"/>
            </a:ext>
          </a:extLst>
        </p:cNvPr>
        <p:cNvGrpSpPr/>
        <p:nvPr/>
      </p:nvGrpSpPr>
      <p:grpSpPr>
        <a:xfrm>
          <a:off x="0" y="0"/>
          <a:ext cx="0" cy="0"/>
          <a:chOff x="0" y="0"/>
          <a:chExt cx="0" cy="0"/>
        </a:xfrm>
      </p:grpSpPr>
      <p:pic>
        <p:nvPicPr>
          <p:cNvPr id="5" name="Рисунок 4" descr="Мужской профиль контур">
            <a:extLst>
              <a:ext uri="{FF2B5EF4-FFF2-40B4-BE49-F238E27FC236}">
                <a16:creationId xmlns:a16="http://schemas.microsoft.com/office/drawing/2014/main" id="{A4A33B51-D610-BDD8-2A13-05C31CB267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53244" y="1620926"/>
            <a:ext cx="509817" cy="509817"/>
          </a:xfrm>
          <a:prstGeom prst="rect">
            <a:avLst/>
          </a:prstGeom>
        </p:spPr>
      </p:pic>
      <p:pic>
        <p:nvPicPr>
          <p:cNvPr id="6" name="Рисунок 5" descr="Мужской профиль контур">
            <a:extLst>
              <a:ext uri="{FF2B5EF4-FFF2-40B4-BE49-F238E27FC236}">
                <a16:creationId xmlns:a16="http://schemas.microsoft.com/office/drawing/2014/main" id="{3DEE790C-95A9-FD6D-235D-942EBC74B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179" y="4130342"/>
            <a:ext cx="914400" cy="914400"/>
          </a:xfrm>
          <a:prstGeom prst="rect">
            <a:avLst/>
          </a:prstGeom>
        </p:spPr>
      </p:pic>
      <p:sp>
        <p:nvSpPr>
          <p:cNvPr id="16" name="TextBox 15">
            <a:extLst>
              <a:ext uri="{FF2B5EF4-FFF2-40B4-BE49-F238E27FC236}">
                <a16:creationId xmlns:a16="http://schemas.microsoft.com/office/drawing/2014/main" id="{A894C89C-2562-E690-4DCE-D71768EC7EC1}"/>
              </a:ext>
            </a:extLst>
          </p:cNvPr>
          <p:cNvSpPr txBox="1"/>
          <p:nvPr/>
        </p:nvSpPr>
        <p:spPr>
          <a:xfrm>
            <a:off x="4552256" y="1941721"/>
            <a:ext cx="914400" cy="369332"/>
          </a:xfrm>
          <a:prstGeom prst="rect">
            <a:avLst/>
          </a:prstGeom>
          <a:noFill/>
        </p:spPr>
        <p:txBody>
          <a:bodyPr wrap="square">
            <a:spAutoFit/>
          </a:bodyPr>
          <a:lstStyle/>
          <a:p>
            <a:r>
              <a:rPr lang="en-US" dirty="0"/>
              <a:t>mint</a:t>
            </a:r>
          </a:p>
        </p:txBody>
      </p:sp>
      <p:cxnSp>
        <p:nvCxnSpPr>
          <p:cNvPr id="33" name="Прямая со стрелкой 32">
            <a:extLst>
              <a:ext uri="{FF2B5EF4-FFF2-40B4-BE49-F238E27FC236}">
                <a16:creationId xmlns:a16="http://schemas.microsoft.com/office/drawing/2014/main" id="{85B07B5E-FB62-78B8-366C-F86093BB52D2}"/>
              </a:ext>
            </a:extLst>
          </p:cNvPr>
          <p:cNvCxnSpPr>
            <a:cxnSpLocks/>
          </p:cNvCxnSpPr>
          <p:nvPr/>
        </p:nvCxnSpPr>
        <p:spPr>
          <a:xfrm>
            <a:off x="4816548" y="2285190"/>
            <a:ext cx="0" cy="624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43" name="Объект 4" descr="Художник мужской контур">
            <a:extLst>
              <a:ext uri="{FF2B5EF4-FFF2-40B4-BE49-F238E27FC236}">
                <a16:creationId xmlns:a16="http://schemas.microsoft.com/office/drawing/2014/main" id="{A90F5B05-A939-5F56-DE81-5F42E1E83E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7695" y="1584536"/>
            <a:ext cx="450179" cy="450179"/>
          </a:xfrm>
          <a:prstGeom prst="rect">
            <a:avLst/>
          </a:prstGeom>
        </p:spPr>
      </p:pic>
      <p:sp>
        <p:nvSpPr>
          <p:cNvPr id="36" name="TextBox 35">
            <a:extLst>
              <a:ext uri="{FF2B5EF4-FFF2-40B4-BE49-F238E27FC236}">
                <a16:creationId xmlns:a16="http://schemas.microsoft.com/office/drawing/2014/main" id="{BDA2CE79-A63B-2E2C-8DA0-4395515F6AEC}"/>
              </a:ext>
            </a:extLst>
          </p:cNvPr>
          <p:cNvSpPr txBox="1"/>
          <p:nvPr/>
        </p:nvSpPr>
        <p:spPr>
          <a:xfrm>
            <a:off x="5628191" y="1975594"/>
            <a:ext cx="2047184" cy="369332"/>
          </a:xfrm>
          <a:prstGeom prst="rect">
            <a:avLst/>
          </a:prstGeom>
          <a:noFill/>
        </p:spPr>
        <p:txBody>
          <a:bodyPr wrap="square">
            <a:spAutoFit/>
          </a:bodyPr>
          <a:lstStyle/>
          <a:p>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p:txBody>
      </p:sp>
      <p:cxnSp>
        <p:nvCxnSpPr>
          <p:cNvPr id="37" name="Прямая со стрелкой 36">
            <a:extLst>
              <a:ext uri="{FF2B5EF4-FFF2-40B4-BE49-F238E27FC236}">
                <a16:creationId xmlns:a16="http://schemas.microsoft.com/office/drawing/2014/main" id="{450FABCB-DC33-A914-4D70-7F8C945954AE}"/>
              </a:ext>
            </a:extLst>
          </p:cNvPr>
          <p:cNvCxnSpPr>
            <a:cxnSpLocks/>
          </p:cNvCxnSpPr>
          <p:nvPr/>
        </p:nvCxnSpPr>
        <p:spPr>
          <a:xfrm>
            <a:off x="6083616" y="2315719"/>
            <a:ext cx="10218" cy="64260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38" name="Объект 4" descr="Художник мужской контур">
            <a:extLst>
              <a:ext uri="{FF2B5EF4-FFF2-40B4-BE49-F238E27FC236}">
                <a16:creationId xmlns:a16="http://schemas.microsoft.com/office/drawing/2014/main" id="{1D398505-7ABF-1545-9A0A-3F81D3132E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3635" y="1579248"/>
            <a:ext cx="450179" cy="450179"/>
          </a:xfrm>
          <a:prstGeom prst="rect">
            <a:avLst/>
          </a:prstGeom>
        </p:spPr>
      </p:pic>
      <p:grpSp>
        <p:nvGrpSpPr>
          <p:cNvPr id="57" name="Группа 56">
            <a:extLst>
              <a:ext uri="{FF2B5EF4-FFF2-40B4-BE49-F238E27FC236}">
                <a16:creationId xmlns:a16="http://schemas.microsoft.com/office/drawing/2014/main" id="{A7703EB1-CF53-0A86-19A9-3640807AE4BC}"/>
              </a:ext>
            </a:extLst>
          </p:cNvPr>
          <p:cNvGrpSpPr/>
          <p:nvPr/>
        </p:nvGrpSpPr>
        <p:grpSpPr>
          <a:xfrm>
            <a:off x="5148203" y="1750810"/>
            <a:ext cx="5947020" cy="3053740"/>
            <a:chOff x="3581684" y="2330286"/>
            <a:chExt cx="5947020" cy="3053740"/>
          </a:xfrm>
        </p:grpSpPr>
        <p:grpSp>
          <p:nvGrpSpPr>
            <p:cNvPr id="32" name="Группа 31">
              <a:extLst>
                <a:ext uri="{FF2B5EF4-FFF2-40B4-BE49-F238E27FC236}">
                  <a16:creationId xmlns:a16="http://schemas.microsoft.com/office/drawing/2014/main" id="{0E478169-A4C9-C244-E408-637D9B82507E}"/>
                </a:ext>
              </a:extLst>
            </p:cNvPr>
            <p:cNvGrpSpPr/>
            <p:nvPr/>
          </p:nvGrpSpPr>
          <p:grpSpPr>
            <a:xfrm rot="17263104">
              <a:off x="3862423" y="2049547"/>
              <a:ext cx="3053740" cy="3615218"/>
              <a:chOff x="9097732" y="800549"/>
              <a:chExt cx="3053740" cy="3615218"/>
            </a:xfrm>
          </p:grpSpPr>
          <p:grpSp>
            <p:nvGrpSpPr>
              <p:cNvPr id="20" name="Группа 19">
                <a:extLst>
                  <a:ext uri="{FF2B5EF4-FFF2-40B4-BE49-F238E27FC236}">
                    <a16:creationId xmlns:a16="http://schemas.microsoft.com/office/drawing/2014/main" id="{BC599481-FE48-C7E8-F254-E0BD7A0B7AB2}"/>
                  </a:ext>
                </a:extLst>
              </p:cNvPr>
              <p:cNvGrpSpPr/>
              <p:nvPr/>
            </p:nvGrpSpPr>
            <p:grpSpPr>
              <a:xfrm rot="18799749">
                <a:off x="10150107" y="2414403"/>
                <a:ext cx="1511401" cy="2491328"/>
                <a:chOff x="8001188" y="1667399"/>
                <a:chExt cx="1511401" cy="2491328"/>
              </a:xfrm>
            </p:grpSpPr>
            <p:pic>
              <p:nvPicPr>
                <p:cNvPr id="21" name="Рисунок 20" descr="Подключенный со сплошной заливкой">
                  <a:extLst>
                    <a:ext uri="{FF2B5EF4-FFF2-40B4-BE49-F238E27FC236}">
                      <a16:creationId xmlns:a16="http://schemas.microsoft.com/office/drawing/2014/main" id="{F536D172-33B6-DEA9-7B97-928DC8EE5C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22" name="Группа 21">
                  <a:extLst>
                    <a:ext uri="{FF2B5EF4-FFF2-40B4-BE49-F238E27FC236}">
                      <a16:creationId xmlns:a16="http://schemas.microsoft.com/office/drawing/2014/main" id="{7552178F-0F8A-160E-2958-ECF5B757CB7C}"/>
                    </a:ext>
                  </a:extLst>
                </p:cNvPr>
                <p:cNvGrpSpPr/>
                <p:nvPr/>
              </p:nvGrpSpPr>
              <p:grpSpPr>
                <a:xfrm rot="13090462">
                  <a:off x="8196666" y="1667399"/>
                  <a:ext cx="1315923" cy="1941390"/>
                  <a:chOff x="7056838" y="3298906"/>
                  <a:chExt cx="1315923" cy="1941390"/>
                </a:xfrm>
              </p:grpSpPr>
              <p:pic>
                <p:nvPicPr>
                  <p:cNvPr id="23" name="Рисунок 22" descr="Подключенный со сплошной заливкой">
                    <a:extLst>
                      <a:ext uri="{FF2B5EF4-FFF2-40B4-BE49-F238E27FC236}">
                        <a16:creationId xmlns:a16="http://schemas.microsoft.com/office/drawing/2014/main" id="{02960D52-7036-D090-03C7-3F4E10C8AB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24" name="Рисунок 23" descr="Подключенный со сплошной заливкой">
                    <a:extLst>
                      <a:ext uri="{FF2B5EF4-FFF2-40B4-BE49-F238E27FC236}">
                        <a16:creationId xmlns:a16="http://schemas.microsoft.com/office/drawing/2014/main" id="{7EAB93DF-EB6E-A15F-61D2-476698DE11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a:effectLst/>
                </p:spPr>
              </p:pic>
              <p:pic>
                <p:nvPicPr>
                  <p:cNvPr id="25" name="Рисунок 24" descr="Подключенный со сплошной заливкой">
                    <a:extLst>
                      <a:ext uri="{FF2B5EF4-FFF2-40B4-BE49-F238E27FC236}">
                        <a16:creationId xmlns:a16="http://schemas.microsoft.com/office/drawing/2014/main" id="{0F3308D2-D519-DA98-C017-82AC738FE4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p:spPr>
              </p:pic>
            </p:grpSp>
          </p:grpSp>
          <p:grpSp>
            <p:nvGrpSpPr>
              <p:cNvPr id="26" name="Группа 25">
                <a:extLst>
                  <a:ext uri="{FF2B5EF4-FFF2-40B4-BE49-F238E27FC236}">
                    <a16:creationId xmlns:a16="http://schemas.microsoft.com/office/drawing/2014/main" id="{426C9B5C-35B2-C0A2-60FF-77C921CA1F61}"/>
                  </a:ext>
                </a:extLst>
              </p:cNvPr>
              <p:cNvGrpSpPr/>
              <p:nvPr/>
            </p:nvGrpSpPr>
            <p:grpSpPr>
              <a:xfrm rot="18799749">
                <a:off x="9587695" y="310586"/>
                <a:ext cx="1511401" cy="2491328"/>
                <a:chOff x="8001188" y="1667399"/>
                <a:chExt cx="1511401" cy="2491328"/>
              </a:xfrm>
            </p:grpSpPr>
            <p:pic>
              <p:nvPicPr>
                <p:cNvPr id="27" name="Рисунок 26" descr="Подключенный со сплошной заливкой">
                  <a:extLst>
                    <a:ext uri="{FF2B5EF4-FFF2-40B4-BE49-F238E27FC236}">
                      <a16:creationId xmlns:a16="http://schemas.microsoft.com/office/drawing/2014/main" id="{BD4B8FD0-1B4F-2534-ACA2-6B510E54BB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28" name="Группа 27">
                  <a:extLst>
                    <a:ext uri="{FF2B5EF4-FFF2-40B4-BE49-F238E27FC236}">
                      <a16:creationId xmlns:a16="http://schemas.microsoft.com/office/drawing/2014/main" id="{0555B8FF-0FFE-3158-3621-260801191812}"/>
                    </a:ext>
                  </a:extLst>
                </p:cNvPr>
                <p:cNvGrpSpPr/>
                <p:nvPr/>
              </p:nvGrpSpPr>
              <p:grpSpPr>
                <a:xfrm rot="13090462">
                  <a:off x="8196666" y="1667399"/>
                  <a:ext cx="1315923" cy="1941390"/>
                  <a:chOff x="7056838" y="3298906"/>
                  <a:chExt cx="1315923" cy="1941390"/>
                </a:xfrm>
              </p:grpSpPr>
              <p:pic>
                <p:nvPicPr>
                  <p:cNvPr id="29" name="Рисунок 28" descr="Подключенный со сплошной заливкой">
                    <a:extLst>
                      <a:ext uri="{FF2B5EF4-FFF2-40B4-BE49-F238E27FC236}">
                        <a16:creationId xmlns:a16="http://schemas.microsoft.com/office/drawing/2014/main" id="{8C1CAF3F-B4C5-25CA-5429-1F32BC9065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30" name="Рисунок 29" descr="Подключенный со сплошной заливкой">
                    <a:extLst>
                      <a:ext uri="{FF2B5EF4-FFF2-40B4-BE49-F238E27FC236}">
                        <a16:creationId xmlns:a16="http://schemas.microsoft.com/office/drawing/2014/main" id="{FA924D1E-569E-AEFB-00F7-31F10ED2F5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p:spPr>
              </p:pic>
              <p:pic>
                <p:nvPicPr>
                  <p:cNvPr id="31" name="Рисунок 30" descr="Подключенный со сплошной заливкой">
                    <a:extLst>
                      <a:ext uri="{FF2B5EF4-FFF2-40B4-BE49-F238E27FC236}">
                        <a16:creationId xmlns:a16="http://schemas.microsoft.com/office/drawing/2014/main" id="{65ADB64B-AFE8-4A68-C7AD-7F222E14B7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a:glow rad="63500">
                      <a:schemeClr val="accent1">
                        <a:satMod val="175000"/>
                        <a:alpha val="40000"/>
                      </a:schemeClr>
                    </a:glow>
                  </a:effectLst>
                </p:spPr>
              </p:pic>
            </p:grpSp>
          </p:grpSp>
        </p:grpSp>
        <p:grpSp>
          <p:nvGrpSpPr>
            <p:cNvPr id="55" name="Группа 54">
              <a:extLst>
                <a:ext uri="{FF2B5EF4-FFF2-40B4-BE49-F238E27FC236}">
                  <a16:creationId xmlns:a16="http://schemas.microsoft.com/office/drawing/2014/main" id="{F7A32598-D556-4AF5-A4B4-2AFDB2162AC8}"/>
                </a:ext>
              </a:extLst>
            </p:cNvPr>
            <p:cNvGrpSpPr/>
            <p:nvPr/>
          </p:nvGrpSpPr>
          <p:grpSpPr>
            <a:xfrm rot="11331217">
              <a:off x="7463227" y="3326900"/>
              <a:ext cx="2065477" cy="1281197"/>
              <a:chOff x="7863896" y="2949581"/>
              <a:chExt cx="2065477" cy="1281197"/>
            </a:xfrm>
          </p:grpSpPr>
          <p:pic>
            <p:nvPicPr>
              <p:cNvPr id="52" name="Рисунок 51" descr="Подключенный со сплошной заливкой">
                <a:extLst>
                  <a:ext uri="{FF2B5EF4-FFF2-40B4-BE49-F238E27FC236}">
                    <a16:creationId xmlns:a16="http://schemas.microsoft.com/office/drawing/2014/main" id="{DB310D44-F1AF-94D0-F500-25673F897E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4207143" flipV="1">
                <a:off x="9014973" y="2949581"/>
                <a:ext cx="914400" cy="914400"/>
              </a:xfrm>
              <a:prstGeom prst="rect">
                <a:avLst/>
              </a:prstGeom>
              <a:effectLst/>
            </p:spPr>
          </p:pic>
          <p:pic>
            <p:nvPicPr>
              <p:cNvPr id="53" name="Рисунок 52" descr="Подключенный со сплошной заливкой">
                <a:extLst>
                  <a:ext uri="{FF2B5EF4-FFF2-40B4-BE49-F238E27FC236}">
                    <a16:creationId xmlns:a16="http://schemas.microsoft.com/office/drawing/2014/main" id="{7D730368-274B-8676-AACB-5E29778328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953315">
                <a:off x="8431664" y="3001778"/>
                <a:ext cx="914400" cy="914400"/>
              </a:xfrm>
              <a:prstGeom prst="rect">
                <a:avLst/>
              </a:prstGeom>
            </p:spPr>
          </p:pic>
          <p:pic>
            <p:nvPicPr>
              <p:cNvPr id="54" name="Рисунок 53" descr="Подключенный со сплошной заливкой">
                <a:extLst>
                  <a:ext uri="{FF2B5EF4-FFF2-40B4-BE49-F238E27FC236}">
                    <a16:creationId xmlns:a16="http://schemas.microsoft.com/office/drawing/2014/main" id="{D663F135-F974-ACB8-B0F7-AC3BE5E3ED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7863896" y="3316378"/>
                <a:ext cx="914400" cy="914400"/>
              </a:xfrm>
              <a:prstGeom prst="rect">
                <a:avLst/>
              </a:prstGeom>
              <a:effectLst>
                <a:glow rad="63500">
                  <a:schemeClr val="accent1">
                    <a:satMod val="175000"/>
                    <a:alpha val="40000"/>
                  </a:schemeClr>
                </a:glow>
              </a:effectLst>
            </p:spPr>
          </p:pic>
        </p:grpSp>
      </p:grpSp>
      <p:pic>
        <p:nvPicPr>
          <p:cNvPr id="60" name="Объект 4" descr="Художник мужской контур">
            <a:extLst>
              <a:ext uri="{FF2B5EF4-FFF2-40B4-BE49-F238E27FC236}">
                <a16:creationId xmlns:a16="http://schemas.microsoft.com/office/drawing/2014/main" id="{636CD7E5-0D5C-A38D-4ECF-1B10BE01A0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63508" y="1599415"/>
            <a:ext cx="450179" cy="450179"/>
          </a:xfrm>
          <a:prstGeom prst="rect">
            <a:avLst/>
          </a:prstGeom>
        </p:spPr>
      </p:pic>
      <p:cxnSp>
        <p:nvCxnSpPr>
          <p:cNvPr id="61" name="Прямая со стрелкой 60">
            <a:extLst>
              <a:ext uri="{FF2B5EF4-FFF2-40B4-BE49-F238E27FC236}">
                <a16:creationId xmlns:a16="http://schemas.microsoft.com/office/drawing/2014/main" id="{6AFD0A71-FFAE-9A57-6373-868FA7AE5382}"/>
              </a:ext>
            </a:extLst>
          </p:cNvPr>
          <p:cNvCxnSpPr>
            <a:cxnSpLocks/>
          </p:cNvCxnSpPr>
          <p:nvPr/>
        </p:nvCxnSpPr>
        <p:spPr>
          <a:xfrm>
            <a:off x="8224610" y="2297325"/>
            <a:ext cx="0" cy="7384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A9EFE7B-8C6B-2B2F-B371-D13E6F6CA35C}"/>
              </a:ext>
            </a:extLst>
          </p:cNvPr>
          <p:cNvSpPr txBox="1"/>
          <p:nvPr/>
        </p:nvSpPr>
        <p:spPr>
          <a:xfrm>
            <a:off x="7527041" y="1941306"/>
            <a:ext cx="144837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u</a:t>
            </a:r>
            <a:r>
              <a:rPr lang="ru-RU" sz="1800" dirty="0" err="1">
                <a:effectLst/>
                <a:latin typeface="Calibri" panose="020F0502020204030204" pitchFamily="34" charset="0"/>
                <a:ea typeface="Calibri" panose="020F0502020204030204" pitchFamily="34" charset="0"/>
                <a:cs typeface="Arial" panose="020B0604020202020204" pitchFamily="34" charset="0"/>
              </a:rPr>
              <a:t>pdate</a:t>
            </a:r>
            <a:r>
              <a:rPr lang="en-US" sz="1800" dirty="0">
                <a:effectLst/>
                <a:latin typeface="Calibri" panose="020F0502020204030204" pitchFamily="34" charset="0"/>
                <a:ea typeface="Calibri" panose="020F0502020204030204" pitchFamily="34" charset="0"/>
                <a:cs typeface="Arial" panose="020B0604020202020204" pitchFamily="34" charset="0"/>
              </a:rPr>
              <a:t>P</a:t>
            </a:r>
            <a:r>
              <a:rPr lang="ru-RU" sz="1800" dirty="0" err="1">
                <a:effectLst/>
                <a:latin typeface="Calibri" panose="020F0502020204030204" pitchFamily="34" charset="0"/>
                <a:ea typeface="Calibri" panose="020F0502020204030204" pitchFamily="34" charset="0"/>
                <a:cs typeface="Arial" panose="020B0604020202020204" pitchFamily="34" charset="0"/>
              </a:rPr>
              <a:t>rice</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ru-RU" dirty="0"/>
          </a:p>
        </p:txBody>
      </p:sp>
      <p:cxnSp>
        <p:nvCxnSpPr>
          <p:cNvPr id="67" name="Прямая со стрелкой 66">
            <a:extLst>
              <a:ext uri="{FF2B5EF4-FFF2-40B4-BE49-F238E27FC236}">
                <a16:creationId xmlns:a16="http://schemas.microsoft.com/office/drawing/2014/main" id="{9CD7678A-5159-A9AD-9D30-B144594C29C2}"/>
              </a:ext>
            </a:extLst>
          </p:cNvPr>
          <p:cNvCxnSpPr>
            <a:cxnSpLocks/>
          </p:cNvCxnSpPr>
          <p:nvPr/>
        </p:nvCxnSpPr>
        <p:spPr>
          <a:xfrm>
            <a:off x="10309510" y="2463825"/>
            <a:ext cx="0" cy="624904"/>
          </a:xfrm>
          <a:prstGeom prst="straightConnector1">
            <a:avLst/>
          </a:prstGeom>
          <a:ln w="57150">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D326D52A-C88E-711A-F3FD-0CCBE8E92F0E}"/>
              </a:ext>
            </a:extLst>
          </p:cNvPr>
          <p:cNvSpPr txBox="1"/>
          <p:nvPr/>
        </p:nvSpPr>
        <p:spPr>
          <a:xfrm>
            <a:off x="10035716" y="2013233"/>
            <a:ext cx="560279" cy="369332"/>
          </a:xfrm>
          <a:prstGeom prst="rect">
            <a:avLst/>
          </a:prstGeom>
          <a:noFill/>
        </p:spPr>
        <p:txBody>
          <a:bodyPr wrap="square">
            <a:spAutoFit/>
          </a:bodyPr>
          <a:lstStyle/>
          <a:p>
            <a:r>
              <a:rPr lang="en-US" dirty="0"/>
              <a:t>buy</a:t>
            </a:r>
            <a:endParaRPr lang="ru-RU" dirty="0"/>
          </a:p>
        </p:txBody>
      </p:sp>
      <p:grpSp>
        <p:nvGrpSpPr>
          <p:cNvPr id="76" name="Группа 75">
            <a:extLst>
              <a:ext uri="{FF2B5EF4-FFF2-40B4-BE49-F238E27FC236}">
                <a16:creationId xmlns:a16="http://schemas.microsoft.com/office/drawing/2014/main" id="{6298B811-9FAB-47D1-A8E3-200313BA19AB}"/>
              </a:ext>
            </a:extLst>
          </p:cNvPr>
          <p:cNvGrpSpPr/>
          <p:nvPr/>
        </p:nvGrpSpPr>
        <p:grpSpPr>
          <a:xfrm>
            <a:off x="712320" y="2214093"/>
            <a:ext cx="2729296" cy="369332"/>
            <a:chOff x="887819" y="751317"/>
            <a:chExt cx="2729296" cy="369332"/>
          </a:xfrm>
        </p:grpSpPr>
        <p:cxnSp>
          <p:nvCxnSpPr>
            <p:cNvPr id="70" name="Прямая со стрелкой 69">
              <a:extLst>
                <a:ext uri="{FF2B5EF4-FFF2-40B4-BE49-F238E27FC236}">
                  <a16:creationId xmlns:a16="http://schemas.microsoft.com/office/drawing/2014/main" id="{737C5E40-7361-57D2-F060-7DA2C4E3C8D2}"/>
                </a:ext>
              </a:extLst>
            </p:cNvPr>
            <p:cNvCxnSpPr>
              <a:cxnSpLocks/>
            </p:cNvCxnSpPr>
            <p:nvPr/>
          </p:nvCxnSpPr>
          <p:spPr>
            <a:xfrm>
              <a:off x="887819" y="935983"/>
              <a:ext cx="97110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D3384B67-4A41-C2D9-E1EB-550D9C613EAE}"/>
                </a:ext>
              </a:extLst>
            </p:cNvPr>
            <p:cNvSpPr txBox="1"/>
            <p:nvPr/>
          </p:nvSpPr>
          <p:spPr>
            <a:xfrm>
              <a:off x="1945578" y="751317"/>
              <a:ext cx="1671537" cy="369332"/>
            </a:xfrm>
            <a:prstGeom prst="rect">
              <a:avLst/>
            </a:prstGeom>
            <a:noFill/>
          </p:spPr>
          <p:txBody>
            <a:bodyPr wrap="square">
              <a:spAutoFit/>
            </a:bodyPr>
            <a:lstStyle/>
            <a:p>
              <a:r>
                <a:rPr lang="en-US" dirty="0"/>
                <a:t>- Transaction</a:t>
              </a:r>
              <a:endParaRPr lang="ru-RU" dirty="0"/>
            </a:p>
          </p:txBody>
        </p:sp>
      </p:grpSp>
      <p:pic>
        <p:nvPicPr>
          <p:cNvPr id="77" name="Объект 4" descr="Художник мужской контур">
            <a:extLst>
              <a:ext uri="{FF2B5EF4-FFF2-40B4-BE49-F238E27FC236}">
                <a16:creationId xmlns:a16="http://schemas.microsoft.com/office/drawing/2014/main" id="{7CF1CA73-B78B-F069-D7E7-3E93FF0433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671" y="2849326"/>
            <a:ext cx="1013211" cy="1013211"/>
          </a:xfrm>
          <a:prstGeom prst="rect">
            <a:avLst/>
          </a:prstGeom>
        </p:spPr>
      </p:pic>
      <p:sp>
        <p:nvSpPr>
          <p:cNvPr id="79" name="TextBox 78">
            <a:extLst>
              <a:ext uri="{FF2B5EF4-FFF2-40B4-BE49-F238E27FC236}">
                <a16:creationId xmlns:a16="http://schemas.microsoft.com/office/drawing/2014/main" id="{00AF2C47-5651-6ADB-FFD6-7002F01DD59D}"/>
              </a:ext>
            </a:extLst>
          </p:cNvPr>
          <p:cNvSpPr txBox="1"/>
          <p:nvPr/>
        </p:nvSpPr>
        <p:spPr>
          <a:xfrm>
            <a:off x="1769062" y="3264611"/>
            <a:ext cx="1421155" cy="369332"/>
          </a:xfrm>
          <a:prstGeom prst="rect">
            <a:avLst/>
          </a:prstGeom>
          <a:noFill/>
        </p:spPr>
        <p:txBody>
          <a:bodyPr wrap="square">
            <a:spAutoFit/>
          </a:bodyPr>
          <a:lstStyle/>
          <a:p>
            <a:r>
              <a:rPr lang="en-US" dirty="0"/>
              <a:t>- </a:t>
            </a:r>
            <a:r>
              <a:rPr lang="ru-RU" dirty="0" err="1"/>
              <a:t>Creator</a:t>
            </a:r>
            <a:endParaRPr lang="ru-RU" dirty="0"/>
          </a:p>
        </p:txBody>
      </p:sp>
      <p:sp>
        <p:nvSpPr>
          <p:cNvPr id="80" name="TextBox 79">
            <a:extLst>
              <a:ext uri="{FF2B5EF4-FFF2-40B4-BE49-F238E27FC236}">
                <a16:creationId xmlns:a16="http://schemas.microsoft.com/office/drawing/2014/main" id="{CC73EB45-D110-D553-BAFC-9411BA68C542}"/>
              </a:ext>
            </a:extLst>
          </p:cNvPr>
          <p:cNvSpPr txBox="1"/>
          <p:nvPr/>
        </p:nvSpPr>
        <p:spPr>
          <a:xfrm>
            <a:off x="1785720" y="4501515"/>
            <a:ext cx="2137694" cy="369332"/>
          </a:xfrm>
          <a:prstGeom prst="rect">
            <a:avLst/>
          </a:prstGeom>
          <a:noFill/>
        </p:spPr>
        <p:txBody>
          <a:bodyPr wrap="square">
            <a:spAutoFit/>
          </a:bodyPr>
          <a:lstStyle/>
          <a:p>
            <a:r>
              <a:rPr lang="en-US" dirty="0"/>
              <a:t>- </a:t>
            </a:r>
            <a:r>
              <a:rPr lang="ru-RU" dirty="0" err="1"/>
              <a:t>Buyer</a:t>
            </a:r>
            <a:r>
              <a:rPr lang="ru-RU" dirty="0"/>
              <a:t>/</a:t>
            </a:r>
            <a:r>
              <a:rPr lang="en-US" dirty="0"/>
              <a:t>new owner</a:t>
            </a:r>
            <a:r>
              <a:rPr lang="ru-RU" dirty="0"/>
              <a:t> </a:t>
            </a:r>
          </a:p>
        </p:txBody>
      </p:sp>
      <p:pic>
        <p:nvPicPr>
          <p:cNvPr id="81" name="Рисунок 80" descr="Подключенный со сплошной заливкой">
            <a:extLst>
              <a:ext uri="{FF2B5EF4-FFF2-40B4-BE49-F238E27FC236}">
                <a16:creationId xmlns:a16="http://schemas.microsoft.com/office/drawing/2014/main" id="{E5B596CC-79B1-5AEA-4706-E765934887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9914" flipV="1">
            <a:off x="760211" y="5198831"/>
            <a:ext cx="914400" cy="914400"/>
          </a:xfrm>
          <a:prstGeom prst="rect">
            <a:avLst/>
          </a:prstGeom>
          <a:effectLst/>
        </p:spPr>
      </p:pic>
      <p:sp>
        <p:nvSpPr>
          <p:cNvPr id="82" name="TextBox 81">
            <a:extLst>
              <a:ext uri="{FF2B5EF4-FFF2-40B4-BE49-F238E27FC236}">
                <a16:creationId xmlns:a16="http://schemas.microsoft.com/office/drawing/2014/main" id="{5F15818E-C77A-8E6B-3513-3873DB8A4B62}"/>
              </a:ext>
            </a:extLst>
          </p:cNvPr>
          <p:cNvSpPr txBox="1"/>
          <p:nvPr/>
        </p:nvSpPr>
        <p:spPr>
          <a:xfrm>
            <a:off x="1785720" y="5453748"/>
            <a:ext cx="1334856" cy="369332"/>
          </a:xfrm>
          <a:prstGeom prst="rect">
            <a:avLst/>
          </a:prstGeom>
          <a:noFill/>
        </p:spPr>
        <p:txBody>
          <a:bodyPr wrap="square">
            <a:spAutoFit/>
          </a:bodyPr>
          <a:lstStyle/>
          <a:p>
            <a:r>
              <a:rPr lang="ru-RU" dirty="0"/>
              <a:t>- </a:t>
            </a:r>
            <a:r>
              <a:rPr lang="ru-RU" dirty="0" err="1"/>
              <a:t>Вlockchain</a:t>
            </a:r>
            <a:endParaRPr lang="ru-RU" dirty="0"/>
          </a:p>
        </p:txBody>
      </p:sp>
      <p:sp>
        <p:nvSpPr>
          <p:cNvPr id="113" name="TextBox 112">
            <a:extLst>
              <a:ext uri="{FF2B5EF4-FFF2-40B4-BE49-F238E27FC236}">
                <a16:creationId xmlns:a16="http://schemas.microsoft.com/office/drawing/2014/main" id="{D89B4584-87D9-DB9F-CE64-F5982A1FC092}"/>
              </a:ext>
            </a:extLst>
          </p:cNvPr>
          <p:cNvSpPr txBox="1"/>
          <p:nvPr/>
        </p:nvSpPr>
        <p:spPr>
          <a:xfrm>
            <a:off x="10159882" y="1844761"/>
            <a:ext cx="352520" cy="369332"/>
          </a:xfrm>
          <a:prstGeom prst="rect">
            <a:avLst/>
          </a:prstGeom>
          <a:noFill/>
        </p:spPr>
        <p:txBody>
          <a:bodyPr wrap="square">
            <a:spAutoFit/>
          </a:bodyPr>
          <a:lstStyle/>
          <a:p>
            <a:r>
              <a:rPr lang="ru-RU" dirty="0"/>
              <a:t>1</a:t>
            </a:r>
            <a:endParaRPr lang="en-US" dirty="0"/>
          </a:p>
        </p:txBody>
      </p:sp>
      <p:sp>
        <p:nvSpPr>
          <p:cNvPr id="148" name="Заголовок 1">
            <a:extLst>
              <a:ext uri="{FF2B5EF4-FFF2-40B4-BE49-F238E27FC236}">
                <a16:creationId xmlns:a16="http://schemas.microsoft.com/office/drawing/2014/main" id="{8002C095-6E95-0B37-C1A9-51916961CB07}"/>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Example</a:t>
            </a:r>
            <a:r>
              <a:rPr lang="ru-RU" dirty="0"/>
              <a:t> </a:t>
            </a:r>
            <a:r>
              <a:rPr lang="ru-RU" dirty="0" err="1"/>
              <a:t>of</a:t>
            </a:r>
            <a:r>
              <a:rPr lang="ru-RU" dirty="0"/>
              <a:t> </a:t>
            </a:r>
            <a:r>
              <a:rPr lang="ru-RU" dirty="0" err="1"/>
              <a:t>using</a:t>
            </a:r>
            <a:r>
              <a:rPr lang="ru-RU" dirty="0"/>
              <a:t> NFT </a:t>
            </a:r>
            <a:r>
              <a:rPr lang="ru-RU" dirty="0" err="1"/>
              <a:t>smart</a:t>
            </a:r>
            <a:r>
              <a:rPr lang="ru-RU" dirty="0"/>
              <a:t> </a:t>
            </a:r>
            <a:r>
              <a:rPr lang="ru-RU" dirty="0" err="1"/>
              <a:t>contract</a:t>
            </a:r>
            <a:endParaRPr lang="ru-RU" dirty="0"/>
          </a:p>
        </p:txBody>
      </p:sp>
      <p:grpSp>
        <p:nvGrpSpPr>
          <p:cNvPr id="2" name="Группа 1">
            <a:extLst>
              <a:ext uri="{FF2B5EF4-FFF2-40B4-BE49-F238E27FC236}">
                <a16:creationId xmlns:a16="http://schemas.microsoft.com/office/drawing/2014/main" id="{6CAE5D63-7F91-282C-A75C-937847B05D56}"/>
              </a:ext>
            </a:extLst>
          </p:cNvPr>
          <p:cNvGrpSpPr/>
          <p:nvPr/>
        </p:nvGrpSpPr>
        <p:grpSpPr>
          <a:xfrm>
            <a:off x="3554849" y="1839595"/>
            <a:ext cx="1448873" cy="1886710"/>
            <a:chOff x="3534371" y="1831318"/>
            <a:chExt cx="1448873" cy="1886710"/>
          </a:xfrm>
        </p:grpSpPr>
        <p:sp>
          <p:nvSpPr>
            <p:cNvPr id="3" name="TextBox 2">
              <a:extLst>
                <a:ext uri="{FF2B5EF4-FFF2-40B4-BE49-F238E27FC236}">
                  <a16:creationId xmlns:a16="http://schemas.microsoft.com/office/drawing/2014/main" id="{13EF391E-2146-10A4-00E9-E65B59D666B0}"/>
                </a:ext>
              </a:extLst>
            </p:cNvPr>
            <p:cNvSpPr txBox="1"/>
            <p:nvPr/>
          </p:nvSpPr>
          <p:spPr>
            <a:xfrm>
              <a:off x="3534371" y="1831318"/>
              <a:ext cx="1092419" cy="584775"/>
            </a:xfrm>
            <a:prstGeom prst="rect">
              <a:avLst/>
            </a:prstGeom>
            <a:noFill/>
          </p:spPr>
          <p:txBody>
            <a:bodyPr wrap="square">
              <a:spAutoFit/>
            </a:bodyPr>
            <a:lstStyle/>
            <a:p>
              <a:r>
                <a:rPr lang="en-US" sz="1600" b="1" dirty="0"/>
                <a:t>Smart contract </a:t>
              </a:r>
              <a:endParaRPr lang="ru-RU" sz="1600" b="1" dirty="0"/>
            </a:p>
          </p:txBody>
        </p:sp>
        <p:cxnSp>
          <p:nvCxnSpPr>
            <p:cNvPr id="4" name="Прямая со стрелкой 3">
              <a:extLst>
                <a:ext uri="{FF2B5EF4-FFF2-40B4-BE49-F238E27FC236}">
                  <a16:creationId xmlns:a16="http://schemas.microsoft.com/office/drawing/2014/main" id="{F0B69B4B-91B0-FD0D-E268-DC68EF206F18}"/>
                </a:ext>
              </a:extLst>
            </p:cNvPr>
            <p:cNvCxnSpPr>
              <a:cxnSpLocks/>
            </p:cNvCxnSpPr>
            <p:nvPr/>
          </p:nvCxnSpPr>
          <p:spPr>
            <a:xfrm>
              <a:off x="3916323" y="2371891"/>
              <a:ext cx="0" cy="3525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Рисунок 6" descr="Подключенный со сплошной заливкой">
              <a:extLst>
                <a:ext uri="{FF2B5EF4-FFF2-40B4-BE49-F238E27FC236}">
                  <a16:creationId xmlns:a16="http://schemas.microsoft.com/office/drawing/2014/main" id="{51296234-AB3F-AC82-576C-C7CE10D0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4068844" y="2803628"/>
              <a:ext cx="914400" cy="914400"/>
            </a:xfrm>
            <a:prstGeom prst="rect">
              <a:avLst/>
            </a:prstGeom>
          </p:spPr>
        </p:pic>
        <p:pic>
          <p:nvPicPr>
            <p:cNvPr id="8" name="Рисунок 7" descr="Подключенный со сплошной заливкой">
              <a:extLst>
                <a:ext uri="{FF2B5EF4-FFF2-40B4-BE49-F238E27FC236}">
                  <a16:creationId xmlns:a16="http://schemas.microsoft.com/office/drawing/2014/main" id="{3A279089-7C51-9A12-5EEC-16C92C3073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200977" flipV="1">
              <a:off x="3600384" y="2687294"/>
              <a:ext cx="914400" cy="914400"/>
            </a:xfrm>
            <a:prstGeom prst="rect">
              <a:avLst/>
            </a:prstGeom>
            <a:effectLst>
              <a:glow rad="63500">
                <a:schemeClr val="accent1">
                  <a:satMod val="175000"/>
                  <a:alpha val="40000"/>
                </a:schemeClr>
              </a:glow>
            </a:effectLst>
          </p:spPr>
        </p:pic>
      </p:grpSp>
      <p:grpSp>
        <p:nvGrpSpPr>
          <p:cNvPr id="9" name="Группа 8">
            <a:extLst>
              <a:ext uri="{FF2B5EF4-FFF2-40B4-BE49-F238E27FC236}">
                <a16:creationId xmlns:a16="http://schemas.microsoft.com/office/drawing/2014/main" id="{8AE9991E-BA18-E4A0-9D97-45E2140A1E30}"/>
              </a:ext>
            </a:extLst>
          </p:cNvPr>
          <p:cNvGrpSpPr/>
          <p:nvPr/>
        </p:nvGrpSpPr>
        <p:grpSpPr>
          <a:xfrm>
            <a:off x="3848985" y="3088758"/>
            <a:ext cx="2349797" cy="3389793"/>
            <a:chOff x="3848985" y="3088758"/>
            <a:chExt cx="2349797" cy="3389793"/>
          </a:xfrm>
        </p:grpSpPr>
        <p:grpSp>
          <p:nvGrpSpPr>
            <p:cNvPr id="10" name="Группа 9">
              <a:extLst>
                <a:ext uri="{FF2B5EF4-FFF2-40B4-BE49-F238E27FC236}">
                  <a16:creationId xmlns:a16="http://schemas.microsoft.com/office/drawing/2014/main" id="{CA20A249-FE2D-5B89-D206-020EBCFF5BB8}"/>
                </a:ext>
              </a:extLst>
            </p:cNvPr>
            <p:cNvGrpSpPr/>
            <p:nvPr/>
          </p:nvGrpSpPr>
          <p:grpSpPr>
            <a:xfrm>
              <a:off x="4365442" y="4616154"/>
              <a:ext cx="1833340" cy="1862397"/>
              <a:chOff x="5269209" y="4193482"/>
              <a:chExt cx="1833340" cy="1862397"/>
            </a:xfrm>
          </p:grpSpPr>
          <p:sp>
            <p:nvSpPr>
              <p:cNvPr id="12" name="Прямоугольник 11">
                <a:extLst>
                  <a:ext uri="{FF2B5EF4-FFF2-40B4-BE49-F238E27FC236}">
                    <a16:creationId xmlns:a16="http://schemas.microsoft.com/office/drawing/2014/main" id="{7FEA6B4E-52EA-D756-8825-3BF0C7705B91}"/>
                  </a:ext>
                </a:extLst>
              </p:cNvPr>
              <p:cNvSpPr/>
              <p:nvPr/>
            </p:nvSpPr>
            <p:spPr>
              <a:xfrm rot="16200000">
                <a:off x="5289893" y="4172798"/>
                <a:ext cx="1702520" cy="174388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60089F61-6A45-94DF-622E-58718F288693}"/>
                  </a:ext>
                </a:extLst>
              </p:cNvPr>
              <p:cNvSpPr txBox="1"/>
              <p:nvPr/>
            </p:nvSpPr>
            <p:spPr>
              <a:xfrm>
                <a:off x="5358664" y="4301553"/>
                <a:ext cx="1743885" cy="1754326"/>
              </a:xfrm>
              <a:prstGeom prst="rect">
                <a:avLst/>
              </a:prstGeom>
              <a:noFill/>
            </p:spPr>
            <p:txBody>
              <a:bodyPr wrap="square">
                <a:spAutoFit/>
              </a:bodyPr>
              <a:lstStyle/>
              <a:p>
                <a:pPr marL="285750" indent="-285750">
                  <a:buFont typeface="Arial" panose="020B0604020202020204" pitchFamily="34" charset="0"/>
                  <a:buChar char="•"/>
                </a:pPr>
                <a:r>
                  <a:rPr lang="en-US" dirty="0"/>
                  <a:t>mint</a:t>
                </a:r>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updatePrice</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buyToken</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Times New Roman" panose="02020603050405020304" pitchFamily="18" charset="0"/>
                  </a:rPr>
                  <a:t>burnToken</a:t>
                </a:r>
                <a:r>
                  <a:rPr lang="ru-RU" sz="1800" b="1" dirty="0">
                    <a:effectLst/>
                    <a:latin typeface="Calibri" panose="020F0502020204030204" pitchFamily="34" charset="0"/>
                    <a:ea typeface="Times New Roman" panose="02020603050405020304" pitchFamily="18" charset="0"/>
                  </a:rPr>
                  <a:t> </a:t>
                </a:r>
                <a:endParaRPr lang="en-US" dirty="0"/>
              </a:p>
              <a:p>
                <a:endParaRPr lang="ru-RU" dirty="0"/>
              </a:p>
            </p:txBody>
          </p:sp>
        </p:grpSp>
        <p:cxnSp>
          <p:nvCxnSpPr>
            <p:cNvPr id="11" name="Соединитель: уступ 10">
              <a:extLst>
                <a:ext uri="{FF2B5EF4-FFF2-40B4-BE49-F238E27FC236}">
                  <a16:creationId xmlns:a16="http://schemas.microsoft.com/office/drawing/2014/main" id="{6BFC2D44-681F-CD60-7A12-53709F917D38}"/>
                </a:ext>
              </a:extLst>
            </p:cNvPr>
            <p:cNvCxnSpPr>
              <a:cxnSpLocks/>
              <a:endCxn id="12" idx="3"/>
            </p:cNvCxnSpPr>
            <p:nvPr/>
          </p:nvCxnSpPr>
          <p:spPr>
            <a:xfrm rot="16200000" flipH="1">
              <a:off x="3779488" y="3158255"/>
              <a:ext cx="1527396" cy="1388402"/>
            </a:xfrm>
            <a:prstGeom prst="bentConnector3">
              <a:avLst>
                <a:gd name="adj1" fmla="val 60790"/>
              </a:avLst>
            </a:prstGeom>
            <a:ln w="28575"/>
          </p:spPr>
          <p:style>
            <a:lnRef idx="1">
              <a:schemeClr val="dk1"/>
            </a:lnRef>
            <a:fillRef idx="0">
              <a:schemeClr val="dk1"/>
            </a:fillRef>
            <a:effectRef idx="0">
              <a:schemeClr val="dk1"/>
            </a:effectRef>
            <a:fontRef idx="minor">
              <a:schemeClr val="tx1"/>
            </a:fontRef>
          </p:style>
        </p:cxnSp>
      </p:grpSp>
      <p:pic>
        <p:nvPicPr>
          <p:cNvPr id="17" name="Рисунок 16" descr="Кредит со сплошной заливкой">
            <a:extLst>
              <a:ext uri="{FF2B5EF4-FFF2-40B4-BE49-F238E27FC236}">
                <a16:creationId xmlns:a16="http://schemas.microsoft.com/office/drawing/2014/main" id="{C23CBDCB-834B-5309-0605-BB875D9388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84830" y="4172810"/>
            <a:ext cx="914400" cy="914400"/>
          </a:xfrm>
          <a:prstGeom prst="rect">
            <a:avLst/>
          </a:prstGeom>
        </p:spPr>
      </p:pic>
      <p:grpSp>
        <p:nvGrpSpPr>
          <p:cNvPr id="34" name="Группа 33">
            <a:extLst>
              <a:ext uri="{FF2B5EF4-FFF2-40B4-BE49-F238E27FC236}">
                <a16:creationId xmlns:a16="http://schemas.microsoft.com/office/drawing/2014/main" id="{DF77B750-B6E3-778C-B75B-29CEC046D8DB}"/>
              </a:ext>
            </a:extLst>
          </p:cNvPr>
          <p:cNvGrpSpPr/>
          <p:nvPr/>
        </p:nvGrpSpPr>
        <p:grpSpPr>
          <a:xfrm>
            <a:off x="10681522" y="3944623"/>
            <a:ext cx="509817" cy="593167"/>
            <a:chOff x="10869066" y="3644788"/>
            <a:chExt cx="509817" cy="593167"/>
          </a:xfrm>
        </p:grpSpPr>
        <p:pic>
          <p:nvPicPr>
            <p:cNvPr id="15" name="Рисунок 14" descr="Мужской профиль контур">
              <a:extLst>
                <a:ext uri="{FF2B5EF4-FFF2-40B4-BE49-F238E27FC236}">
                  <a16:creationId xmlns:a16="http://schemas.microsoft.com/office/drawing/2014/main" id="{D04A51FC-3998-8460-5A0E-2164CE2BF3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9066" y="3644788"/>
              <a:ext cx="509817" cy="509817"/>
            </a:xfrm>
            <a:prstGeom prst="rect">
              <a:avLst/>
            </a:prstGeom>
          </p:spPr>
        </p:pic>
        <p:sp>
          <p:nvSpPr>
            <p:cNvPr id="18" name="TextBox 17">
              <a:extLst>
                <a:ext uri="{FF2B5EF4-FFF2-40B4-BE49-F238E27FC236}">
                  <a16:creationId xmlns:a16="http://schemas.microsoft.com/office/drawing/2014/main" id="{C1B6435B-F3CA-29F4-7EB3-69F2F71B67FF}"/>
                </a:ext>
              </a:extLst>
            </p:cNvPr>
            <p:cNvSpPr txBox="1"/>
            <p:nvPr/>
          </p:nvSpPr>
          <p:spPr>
            <a:xfrm>
              <a:off x="10975704" y="3868623"/>
              <a:ext cx="352520" cy="369332"/>
            </a:xfrm>
            <a:prstGeom prst="rect">
              <a:avLst/>
            </a:prstGeom>
            <a:noFill/>
          </p:spPr>
          <p:txBody>
            <a:bodyPr wrap="square">
              <a:spAutoFit/>
            </a:bodyPr>
            <a:lstStyle/>
            <a:p>
              <a:r>
                <a:rPr lang="ru-RU" dirty="0"/>
                <a:t>1</a:t>
              </a:r>
              <a:endParaRPr lang="en-US" dirty="0"/>
            </a:p>
          </p:txBody>
        </p:sp>
      </p:grpSp>
      <p:pic>
        <p:nvPicPr>
          <p:cNvPr id="19" name="Объект 4" descr="Художник мужской контур">
            <a:extLst>
              <a:ext uri="{FF2B5EF4-FFF2-40B4-BE49-F238E27FC236}">
                <a16:creationId xmlns:a16="http://schemas.microsoft.com/office/drawing/2014/main" id="{9C92BC5D-5030-6B72-7E57-F8DBA22F1A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31614" y="4822256"/>
            <a:ext cx="557380" cy="557380"/>
          </a:xfrm>
          <a:prstGeom prst="rect">
            <a:avLst/>
          </a:prstGeom>
        </p:spPr>
      </p:pic>
      <p:cxnSp>
        <p:nvCxnSpPr>
          <p:cNvPr id="35" name="Соединитель: уступ 34">
            <a:extLst>
              <a:ext uri="{FF2B5EF4-FFF2-40B4-BE49-F238E27FC236}">
                <a16:creationId xmlns:a16="http://schemas.microsoft.com/office/drawing/2014/main" id="{682EED24-63C7-7558-7315-DA493D85C0F7}"/>
              </a:ext>
            </a:extLst>
          </p:cNvPr>
          <p:cNvCxnSpPr>
            <a:cxnSpLocks/>
          </p:cNvCxnSpPr>
          <p:nvPr/>
        </p:nvCxnSpPr>
        <p:spPr>
          <a:xfrm rot="5400000">
            <a:off x="10012341" y="3578321"/>
            <a:ext cx="877419" cy="496359"/>
          </a:xfrm>
          <a:prstGeom prst="bentConnector3">
            <a:avLst>
              <a:gd name="adj1" fmla="val 50000"/>
            </a:avLst>
          </a:prstGeom>
          <a:ln w="28575"/>
        </p:spPr>
        <p:style>
          <a:lnRef idx="1">
            <a:schemeClr val="dk1"/>
          </a:lnRef>
          <a:fillRef idx="0">
            <a:schemeClr val="dk1"/>
          </a:fillRef>
          <a:effectRef idx="0">
            <a:schemeClr val="dk1"/>
          </a:effectRef>
          <a:fontRef idx="minor">
            <a:schemeClr val="tx1"/>
          </a:fontRef>
        </p:style>
      </p:cxnSp>
      <p:grpSp>
        <p:nvGrpSpPr>
          <p:cNvPr id="51" name="Группа 50">
            <a:extLst>
              <a:ext uri="{FF2B5EF4-FFF2-40B4-BE49-F238E27FC236}">
                <a16:creationId xmlns:a16="http://schemas.microsoft.com/office/drawing/2014/main" id="{BC08BD84-0810-1C96-36F5-22EAE466375F}"/>
              </a:ext>
            </a:extLst>
          </p:cNvPr>
          <p:cNvGrpSpPr/>
          <p:nvPr/>
        </p:nvGrpSpPr>
        <p:grpSpPr>
          <a:xfrm>
            <a:off x="7636073" y="4787384"/>
            <a:ext cx="6425013" cy="2022635"/>
            <a:chOff x="7559417" y="4165010"/>
            <a:chExt cx="6425013" cy="2022635"/>
          </a:xfrm>
        </p:grpSpPr>
        <p:grpSp>
          <p:nvGrpSpPr>
            <p:cNvPr id="40" name="Группа 39">
              <a:extLst>
                <a:ext uri="{FF2B5EF4-FFF2-40B4-BE49-F238E27FC236}">
                  <a16:creationId xmlns:a16="http://schemas.microsoft.com/office/drawing/2014/main" id="{C36998FC-52D3-A3DB-0E86-536D7F8419CC}"/>
                </a:ext>
              </a:extLst>
            </p:cNvPr>
            <p:cNvGrpSpPr/>
            <p:nvPr/>
          </p:nvGrpSpPr>
          <p:grpSpPr>
            <a:xfrm>
              <a:off x="7559417" y="4329524"/>
              <a:ext cx="1524830" cy="1858121"/>
              <a:chOff x="6322201" y="3545598"/>
              <a:chExt cx="1524830" cy="1858121"/>
            </a:xfrm>
          </p:grpSpPr>
          <p:pic>
            <p:nvPicPr>
              <p:cNvPr id="41" name="Рисунок 40" descr="Бумажник контур">
                <a:extLst>
                  <a:ext uri="{FF2B5EF4-FFF2-40B4-BE49-F238E27FC236}">
                    <a16:creationId xmlns:a16="http://schemas.microsoft.com/office/drawing/2014/main" id="{058B7CE0-02EA-39FB-C812-00913CD0E77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20724860">
                <a:off x="6322201" y="3878889"/>
                <a:ext cx="1524830" cy="1524830"/>
              </a:xfrm>
              <a:prstGeom prst="rect">
                <a:avLst/>
              </a:prstGeom>
            </p:spPr>
          </p:pic>
          <p:sp>
            <p:nvSpPr>
              <p:cNvPr id="42" name="Прямоугольник 41">
                <a:extLst>
                  <a:ext uri="{FF2B5EF4-FFF2-40B4-BE49-F238E27FC236}">
                    <a16:creationId xmlns:a16="http://schemas.microsoft.com/office/drawing/2014/main" id="{41F0613F-A622-6429-8B41-7A161B79653F}"/>
                  </a:ext>
                </a:extLst>
              </p:cNvPr>
              <p:cNvSpPr/>
              <p:nvPr/>
            </p:nvSpPr>
            <p:spPr>
              <a:xfrm rot="20769822">
                <a:off x="6728351" y="4137572"/>
                <a:ext cx="422808" cy="1238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44" name="Группа 43">
                <a:extLst>
                  <a:ext uri="{FF2B5EF4-FFF2-40B4-BE49-F238E27FC236}">
                    <a16:creationId xmlns:a16="http://schemas.microsoft.com/office/drawing/2014/main" id="{F70161D3-305A-039A-F4DC-B39A2AD1A6DE}"/>
                  </a:ext>
                </a:extLst>
              </p:cNvPr>
              <p:cNvGrpSpPr/>
              <p:nvPr/>
            </p:nvGrpSpPr>
            <p:grpSpPr>
              <a:xfrm>
                <a:off x="6527015" y="3545598"/>
                <a:ext cx="914400" cy="943259"/>
                <a:chOff x="7418793" y="3239406"/>
                <a:chExt cx="914400" cy="943259"/>
              </a:xfrm>
            </p:grpSpPr>
            <p:pic>
              <p:nvPicPr>
                <p:cNvPr id="45" name="Рисунок 44" descr="Кот контур">
                  <a:extLst>
                    <a:ext uri="{FF2B5EF4-FFF2-40B4-BE49-F238E27FC236}">
                      <a16:creationId xmlns:a16="http://schemas.microsoft.com/office/drawing/2014/main" id="{DC8BE55B-3DDB-BD25-24D1-99605F6B88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418793" y="3239406"/>
                  <a:ext cx="914400" cy="914400"/>
                </a:xfrm>
                <a:prstGeom prst="rect">
                  <a:avLst/>
                </a:prstGeom>
              </p:spPr>
            </p:pic>
            <p:sp>
              <p:nvSpPr>
                <p:cNvPr id="46" name="Прямоугольник 45">
                  <a:extLst>
                    <a:ext uri="{FF2B5EF4-FFF2-40B4-BE49-F238E27FC236}">
                      <a16:creationId xmlns:a16="http://schemas.microsoft.com/office/drawing/2014/main" id="{EB8BFF6B-B0B8-825B-10D3-37ABD2ED424C}"/>
                    </a:ext>
                  </a:extLst>
                </p:cNvPr>
                <p:cNvSpPr/>
                <p:nvPr/>
              </p:nvSpPr>
              <p:spPr>
                <a:xfrm rot="20769822">
                  <a:off x="7722259" y="4058840"/>
                  <a:ext cx="422808" cy="1238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grpSp>
        <p:grpSp>
          <p:nvGrpSpPr>
            <p:cNvPr id="47" name="Группа 46">
              <a:extLst>
                <a:ext uri="{FF2B5EF4-FFF2-40B4-BE49-F238E27FC236}">
                  <a16:creationId xmlns:a16="http://schemas.microsoft.com/office/drawing/2014/main" id="{447C9156-AB9A-B722-404A-55340EACB26F}"/>
                </a:ext>
              </a:extLst>
            </p:cNvPr>
            <p:cNvGrpSpPr/>
            <p:nvPr/>
          </p:nvGrpSpPr>
          <p:grpSpPr>
            <a:xfrm rot="20661105">
              <a:off x="7933688" y="5349811"/>
              <a:ext cx="509817" cy="593167"/>
              <a:chOff x="10869066" y="3644788"/>
              <a:chExt cx="509817" cy="593167"/>
            </a:xfrm>
          </p:grpSpPr>
          <p:pic>
            <p:nvPicPr>
              <p:cNvPr id="48" name="Рисунок 47" descr="Мужской профиль контур">
                <a:extLst>
                  <a:ext uri="{FF2B5EF4-FFF2-40B4-BE49-F238E27FC236}">
                    <a16:creationId xmlns:a16="http://schemas.microsoft.com/office/drawing/2014/main" id="{064280C6-401E-6BAB-4CB0-67EB734648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9066" y="3644788"/>
                <a:ext cx="509817" cy="509817"/>
              </a:xfrm>
              <a:prstGeom prst="rect">
                <a:avLst/>
              </a:prstGeom>
            </p:spPr>
          </p:pic>
          <p:sp>
            <p:nvSpPr>
              <p:cNvPr id="49" name="TextBox 48">
                <a:extLst>
                  <a:ext uri="{FF2B5EF4-FFF2-40B4-BE49-F238E27FC236}">
                    <a16:creationId xmlns:a16="http://schemas.microsoft.com/office/drawing/2014/main" id="{2382C815-1FDE-B605-8AC8-3DDA41A12841}"/>
                  </a:ext>
                </a:extLst>
              </p:cNvPr>
              <p:cNvSpPr txBox="1"/>
              <p:nvPr/>
            </p:nvSpPr>
            <p:spPr>
              <a:xfrm>
                <a:off x="10975704" y="3868623"/>
                <a:ext cx="352520" cy="369332"/>
              </a:xfrm>
              <a:prstGeom prst="rect">
                <a:avLst/>
              </a:prstGeom>
              <a:noFill/>
            </p:spPr>
            <p:txBody>
              <a:bodyPr wrap="square">
                <a:spAutoFit/>
              </a:bodyPr>
              <a:lstStyle/>
              <a:p>
                <a:r>
                  <a:rPr lang="ru-RU" dirty="0"/>
                  <a:t>1</a:t>
                </a:r>
                <a:endParaRPr lang="en-US" dirty="0"/>
              </a:p>
            </p:txBody>
          </p:sp>
        </p:grpSp>
        <p:sp>
          <p:nvSpPr>
            <p:cNvPr id="50" name="TextBox 49">
              <a:extLst>
                <a:ext uri="{FF2B5EF4-FFF2-40B4-BE49-F238E27FC236}">
                  <a16:creationId xmlns:a16="http://schemas.microsoft.com/office/drawing/2014/main" id="{50F6D7EE-113C-75C9-AC87-6BEB49B12076}"/>
                </a:ext>
              </a:extLst>
            </p:cNvPr>
            <p:cNvSpPr txBox="1"/>
            <p:nvPr/>
          </p:nvSpPr>
          <p:spPr>
            <a:xfrm>
              <a:off x="7888430" y="4165010"/>
              <a:ext cx="609600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ID ***</a:t>
              </a:r>
              <a:endParaRPr lang="ru-RU" dirty="0"/>
            </a:p>
          </p:txBody>
        </p:sp>
      </p:grpSp>
      <p:cxnSp>
        <p:nvCxnSpPr>
          <p:cNvPr id="56" name="Соединитель: уступ 55">
            <a:extLst>
              <a:ext uri="{FF2B5EF4-FFF2-40B4-BE49-F238E27FC236}">
                <a16:creationId xmlns:a16="http://schemas.microsoft.com/office/drawing/2014/main" id="{2E5DDA51-A75F-B977-6F6C-03F5AEAE693F}"/>
              </a:ext>
            </a:extLst>
          </p:cNvPr>
          <p:cNvCxnSpPr>
            <a:cxnSpLocks/>
          </p:cNvCxnSpPr>
          <p:nvPr/>
        </p:nvCxnSpPr>
        <p:spPr>
          <a:xfrm rot="10800000" flipV="1">
            <a:off x="9021337" y="5012573"/>
            <a:ext cx="1218671" cy="948086"/>
          </a:xfrm>
          <a:prstGeom prst="bentConnector3">
            <a:avLst>
              <a:gd name="adj1" fmla="val 128"/>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0188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A4F27-95FC-7A27-2E7E-9E8B2C4024FF}"/>
            </a:ext>
          </a:extLst>
        </p:cNvPr>
        <p:cNvGrpSpPr/>
        <p:nvPr/>
      </p:nvGrpSpPr>
      <p:grpSpPr>
        <a:xfrm>
          <a:off x="0" y="0"/>
          <a:ext cx="0" cy="0"/>
          <a:chOff x="0" y="0"/>
          <a:chExt cx="0" cy="0"/>
        </a:xfrm>
      </p:grpSpPr>
      <p:pic>
        <p:nvPicPr>
          <p:cNvPr id="5" name="Рисунок 4" descr="Мужской профиль контур">
            <a:extLst>
              <a:ext uri="{FF2B5EF4-FFF2-40B4-BE49-F238E27FC236}">
                <a16:creationId xmlns:a16="http://schemas.microsoft.com/office/drawing/2014/main" id="{CBCD2C88-8BE3-10D9-62A2-0A308D9ED5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53244" y="1620926"/>
            <a:ext cx="509817" cy="509817"/>
          </a:xfrm>
          <a:prstGeom prst="rect">
            <a:avLst/>
          </a:prstGeom>
        </p:spPr>
      </p:pic>
      <p:pic>
        <p:nvPicPr>
          <p:cNvPr id="6" name="Рисунок 5" descr="Мужской профиль контур">
            <a:extLst>
              <a:ext uri="{FF2B5EF4-FFF2-40B4-BE49-F238E27FC236}">
                <a16:creationId xmlns:a16="http://schemas.microsoft.com/office/drawing/2014/main" id="{D5CE152D-424B-B1E0-90A3-9DBF5E6231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179" y="4130342"/>
            <a:ext cx="914400" cy="914400"/>
          </a:xfrm>
          <a:prstGeom prst="rect">
            <a:avLst/>
          </a:prstGeom>
        </p:spPr>
      </p:pic>
      <p:sp>
        <p:nvSpPr>
          <p:cNvPr id="16" name="TextBox 15">
            <a:extLst>
              <a:ext uri="{FF2B5EF4-FFF2-40B4-BE49-F238E27FC236}">
                <a16:creationId xmlns:a16="http://schemas.microsoft.com/office/drawing/2014/main" id="{2834836C-56CE-D741-2C8A-0DE6293AECE8}"/>
              </a:ext>
            </a:extLst>
          </p:cNvPr>
          <p:cNvSpPr txBox="1"/>
          <p:nvPr/>
        </p:nvSpPr>
        <p:spPr>
          <a:xfrm>
            <a:off x="4552256" y="1941721"/>
            <a:ext cx="914400" cy="369332"/>
          </a:xfrm>
          <a:prstGeom prst="rect">
            <a:avLst/>
          </a:prstGeom>
          <a:noFill/>
        </p:spPr>
        <p:txBody>
          <a:bodyPr wrap="square">
            <a:spAutoFit/>
          </a:bodyPr>
          <a:lstStyle/>
          <a:p>
            <a:r>
              <a:rPr lang="en-US" dirty="0"/>
              <a:t>mint</a:t>
            </a:r>
          </a:p>
        </p:txBody>
      </p:sp>
      <p:cxnSp>
        <p:nvCxnSpPr>
          <p:cNvPr id="33" name="Прямая со стрелкой 32">
            <a:extLst>
              <a:ext uri="{FF2B5EF4-FFF2-40B4-BE49-F238E27FC236}">
                <a16:creationId xmlns:a16="http://schemas.microsoft.com/office/drawing/2014/main" id="{572B1523-0262-8EDA-D250-A95A23C5ED38}"/>
              </a:ext>
            </a:extLst>
          </p:cNvPr>
          <p:cNvCxnSpPr>
            <a:cxnSpLocks/>
          </p:cNvCxnSpPr>
          <p:nvPr/>
        </p:nvCxnSpPr>
        <p:spPr>
          <a:xfrm>
            <a:off x="4816548" y="2285190"/>
            <a:ext cx="0" cy="624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43" name="Объект 4" descr="Художник мужской контур">
            <a:extLst>
              <a:ext uri="{FF2B5EF4-FFF2-40B4-BE49-F238E27FC236}">
                <a16:creationId xmlns:a16="http://schemas.microsoft.com/office/drawing/2014/main" id="{39499250-5769-5ECA-6285-2CF9687C8F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7695" y="1584536"/>
            <a:ext cx="450179" cy="450179"/>
          </a:xfrm>
          <a:prstGeom prst="rect">
            <a:avLst/>
          </a:prstGeom>
        </p:spPr>
      </p:pic>
      <p:sp>
        <p:nvSpPr>
          <p:cNvPr id="36" name="TextBox 35">
            <a:extLst>
              <a:ext uri="{FF2B5EF4-FFF2-40B4-BE49-F238E27FC236}">
                <a16:creationId xmlns:a16="http://schemas.microsoft.com/office/drawing/2014/main" id="{E125EF9B-A567-42BB-EDA2-404DBC7C3CC1}"/>
              </a:ext>
            </a:extLst>
          </p:cNvPr>
          <p:cNvSpPr txBox="1"/>
          <p:nvPr/>
        </p:nvSpPr>
        <p:spPr>
          <a:xfrm>
            <a:off x="5628191" y="1975594"/>
            <a:ext cx="2047184" cy="369332"/>
          </a:xfrm>
          <a:prstGeom prst="rect">
            <a:avLst/>
          </a:prstGeom>
          <a:noFill/>
        </p:spPr>
        <p:txBody>
          <a:bodyPr wrap="square">
            <a:spAutoFit/>
          </a:bodyPr>
          <a:lstStyle/>
          <a:p>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p:txBody>
      </p:sp>
      <p:cxnSp>
        <p:nvCxnSpPr>
          <p:cNvPr id="37" name="Прямая со стрелкой 36">
            <a:extLst>
              <a:ext uri="{FF2B5EF4-FFF2-40B4-BE49-F238E27FC236}">
                <a16:creationId xmlns:a16="http://schemas.microsoft.com/office/drawing/2014/main" id="{0AFF7634-8523-D3CB-537A-6CDAE6BFF9D0}"/>
              </a:ext>
            </a:extLst>
          </p:cNvPr>
          <p:cNvCxnSpPr>
            <a:cxnSpLocks/>
          </p:cNvCxnSpPr>
          <p:nvPr/>
        </p:nvCxnSpPr>
        <p:spPr>
          <a:xfrm>
            <a:off x="6083616" y="2315719"/>
            <a:ext cx="10218" cy="64260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38" name="Объект 4" descr="Художник мужской контур">
            <a:extLst>
              <a:ext uri="{FF2B5EF4-FFF2-40B4-BE49-F238E27FC236}">
                <a16:creationId xmlns:a16="http://schemas.microsoft.com/office/drawing/2014/main" id="{82747478-E074-7522-2A3E-6229B89A63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3635" y="1579248"/>
            <a:ext cx="450179" cy="450179"/>
          </a:xfrm>
          <a:prstGeom prst="rect">
            <a:avLst/>
          </a:prstGeom>
        </p:spPr>
      </p:pic>
      <p:grpSp>
        <p:nvGrpSpPr>
          <p:cNvPr id="57" name="Группа 56">
            <a:extLst>
              <a:ext uri="{FF2B5EF4-FFF2-40B4-BE49-F238E27FC236}">
                <a16:creationId xmlns:a16="http://schemas.microsoft.com/office/drawing/2014/main" id="{E478BBDF-6B1A-E4F3-52C4-E13E1C3B3942}"/>
              </a:ext>
            </a:extLst>
          </p:cNvPr>
          <p:cNvGrpSpPr/>
          <p:nvPr/>
        </p:nvGrpSpPr>
        <p:grpSpPr>
          <a:xfrm>
            <a:off x="5148203" y="1750810"/>
            <a:ext cx="5947020" cy="3053740"/>
            <a:chOff x="3581684" y="2330286"/>
            <a:chExt cx="5947020" cy="3053740"/>
          </a:xfrm>
        </p:grpSpPr>
        <p:grpSp>
          <p:nvGrpSpPr>
            <p:cNvPr id="32" name="Группа 31">
              <a:extLst>
                <a:ext uri="{FF2B5EF4-FFF2-40B4-BE49-F238E27FC236}">
                  <a16:creationId xmlns:a16="http://schemas.microsoft.com/office/drawing/2014/main" id="{9FFAEBDD-2C14-58CE-FCAB-07EA8CBE5DA9}"/>
                </a:ext>
              </a:extLst>
            </p:cNvPr>
            <p:cNvGrpSpPr/>
            <p:nvPr/>
          </p:nvGrpSpPr>
          <p:grpSpPr>
            <a:xfrm rot="17263104">
              <a:off x="3862423" y="2049547"/>
              <a:ext cx="3053740" cy="3615218"/>
              <a:chOff x="9097732" y="800549"/>
              <a:chExt cx="3053740" cy="3615218"/>
            </a:xfrm>
          </p:grpSpPr>
          <p:grpSp>
            <p:nvGrpSpPr>
              <p:cNvPr id="20" name="Группа 19">
                <a:extLst>
                  <a:ext uri="{FF2B5EF4-FFF2-40B4-BE49-F238E27FC236}">
                    <a16:creationId xmlns:a16="http://schemas.microsoft.com/office/drawing/2014/main" id="{72A2FE5E-549F-38DB-929D-E291F9039C4D}"/>
                  </a:ext>
                </a:extLst>
              </p:cNvPr>
              <p:cNvGrpSpPr/>
              <p:nvPr/>
            </p:nvGrpSpPr>
            <p:grpSpPr>
              <a:xfrm rot="18799749">
                <a:off x="10150107" y="2414403"/>
                <a:ext cx="1511401" cy="2491328"/>
                <a:chOff x="8001188" y="1667399"/>
                <a:chExt cx="1511401" cy="2491328"/>
              </a:xfrm>
            </p:grpSpPr>
            <p:pic>
              <p:nvPicPr>
                <p:cNvPr id="21" name="Рисунок 20" descr="Подключенный со сплошной заливкой">
                  <a:extLst>
                    <a:ext uri="{FF2B5EF4-FFF2-40B4-BE49-F238E27FC236}">
                      <a16:creationId xmlns:a16="http://schemas.microsoft.com/office/drawing/2014/main" id="{9A92B645-1D4A-3F2A-3F53-3DB9276BB6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22" name="Группа 21">
                  <a:extLst>
                    <a:ext uri="{FF2B5EF4-FFF2-40B4-BE49-F238E27FC236}">
                      <a16:creationId xmlns:a16="http://schemas.microsoft.com/office/drawing/2014/main" id="{E59B38CC-99DD-A644-5A50-85A3E69C90BB}"/>
                    </a:ext>
                  </a:extLst>
                </p:cNvPr>
                <p:cNvGrpSpPr/>
                <p:nvPr/>
              </p:nvGrpSpPr>
              <p:grpSpPr>
                <a:xfrm rot="13090462">
                  <a:off x="8196666" y="1667399"/>
                  <a:ext cx="1315923" cy="1941390"/>
                  <a:chOff x="7056838" y="3298906"/>
                  <a:chExt cx="1315923" cy="1941390"/>
                </a:xfrm>
              </p:grpSpPr>
              <p:pic>
                <p:nvPicPr>
                  <p:cNvPr id="23" name="Рисунок 22" descr="Подключенный со сплошной заливкой">
                    <a:extLst>
                      <a:ext uri="{FF2B5EF4-FFF2-40B4-BE49-F238E27FC236}">
                        <a16:creationId xmlns:a16="http://schemas.microsoft.com/office/drawing/2014/main" id="{DB047920-9584-E5D2-FB19-BF6F7A603E4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24" name="Рисунок 23" descr="Подключенный со сплошной заливкой">
                    <a:extLst>
                      <a:ext uri="{FF2B5EF4-FFF2-40B4-BE49-F238E27FC236}">
                        <a16:creationId xmlns:a16="http://schemas.microsoft.com/office/drawing/2014/main" id="{EEBEDFA1-F637-B294-8374-6565561147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a:effectLst/>
                </p:spPr>
              </p:pic>
              <p:pic>
                <p:nvPicPr>
                  <p:cNvPr id="25" name="Рисунок 24" descr="Подключенный со сплошной заливкой">
                    <a:extLst>
                      <a:ext uri="{FF2B5EF4-FFF2-40B4-BE49-F238E27FC236}">
                        <a16:creationId xmlns:a16="http://schemas.microsoft.com/office/drawing/2014/main" id="{E17DAB76-1636-8CA9-C7A4-A5F5109772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p:spPr>
              </p:pic>
            </p:grpSp>
          </p:grpSp>
          <p:grpSp>
            <p:nvGrpSpPr>
              <p:cNvPr id="26" name="Группа 25">
                <a:extLst>
                  <a:ext uri="{FF2B5EF4-FFF2-40B4-BE49-F238E27FC236}">
                    <a16:creationId xmlns:a16="http://schemas.microsoft.com/office/drawing/2014/main" id="{4D65B4D1-7A03-81F5-86ED-F242789C7B4B}"/>
                  </a:ext>
                </a:extLst>
              </p:cNvPr>
              <p:cNvGrpSpPr/>
              <p:nvPr/>
            </p:nvGrpSpPr>
            <p:grpSpPr>
              <a:xfrm rot="18799749">
                <a:off x="9587695" y="310586"/>
                <a:ext cx="1511401" cy="2491328"/>
                <a:chOff x="8001188" y="1667399"/>
                <a:chExt cx="1511401" cy="2491328"/>
              </a:xfrm>
            </p:grpSpPr>
            <p:pic>
              <p:nvPicPr>
                <p:cNvPr id="27" name="Рисунок 26" descr="Подключенный со сплошной заливкой">
                  <a:extLst>
                    <a:ext uri="{FF2B5EF4-FFF2-40B4-BE49-F238E27FC236}">
                      <a16:creationId xmlns:a16="http://schemas.microsoft.com/office/drawing/2014/main" id="{7E936994-3712-0F55-A875-3A2DC2B5A8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28" name="Группа 27">
                  <a:extLst>
                    <a:ext uri="{FF2B5EF4-FFF2-40B4-BE49-F238E27FC236}">
                      <a16:creationId xmlns:a16="http://schemas.microsoft.com/office/drawing/2014/main" id="{34466A8D-9CB3-4A9C-3F1A-EBF5F705DF5B}"/>
                    </a:ext>
                  </a:extLst>
                </p:cNvPr>
                <p:cNvGrpSpPr/>
                <p:nvPr/>
              </p:nvGrpSpPr>
              <p:grpSpPr>
                <a:xfrm rot="13090462">
                  <a:off x="8196666" y="1667399"/>
                  <a:ext cx="1315923" cy="1941390"/>
                  <a:chOff x="7056838" y="3298906"/>
                  <a:chExt cx="1315923" cy="1941390"/>
                </a:xfrm>
              </p:grpSpPr>
              <p:pic>
                <p:nvPicPr>
                  <p:cNvPr id="29" name="Рисунок 28" descr="Подключенный со сплошной заливкой">
                    <a:extLst>
                      <a:ext uri="{FF2B5EF4-FFF2-40B4-BE49-F238E27FC236}">
                        <a16:creationId xmlns:a16="http://schemas.microsoft.com/office/drawing/2014/main" id="{71F1107E-AEBF-A048-4CB1-BA18C364ED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30" name="Рисунок 29" descr="Подключенный со сплошной заливкой">
                    <a:extLst>
                      <a:ext uri="{FF2B5EF4-FFF2-40B4-BE49-F238E27FC236}">
                        <a16:creationId xmlns:a16="http://schemas.microsoft.com/office/drawing/2014/main" id="{B1828F76-DC32-8E16-6F11-F948830DD6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p:spPr>
              </p:pic>
              <p:pic>
                <p:nvPicPr>
                  <p:cNvPr id="31" name="Рисунок 30" descr="Подключенный со сплошной заливкой">
                    <a:extLst>
                      <a:ext uri="{FF2B5EF4-FFF2-40B4-BE49-F238E27FC236}">
                        <a16:creationId xmlns:a16="http://schemas.microsoft.com/office/drawing/2014/main" id="{A99F7099-F79E-C22C-6D4C-1C7F2038FA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a:glow rad="63500">
                      <a:schemeClr val="accent1">
                        <a:satMod val="175000"/>
                        <a:alpha val="40000"/>
                      </a:schemeClr>
                    </a:glow>
                  </a:effectLst>
                </p:spPr>
              </p:pic>
            </p:grpSp>
          </p:grpSp>
        </p:grpSp>
        <p:grpSp>
          <p:nvGrpSpPr>
            <p:cNvPr id="55" name="Группа 54">
              <a:extLst>
                <a:ext uri="{FF2B5EF4-FFF2-40B4-BE49-F238E27FC236}">
                  <a16:creationId xmlns:a16="http://schemas.microsoft.com/office/drawing/2014/main" id="{947FB3CF-B930-43FB-314F-4119CF276E49}"/>
                </a:ext>
              </a:extLst>
            </p:cNvPr>
            <p:cNvGrpSpPr/>
            <p:nvPr/>
          </p:nvGrpSpPr>
          <p:grpSpPr>
            <a:xfrm rot="11331217">
              <a:off x="7463227" y="3326900"/>
              <a:ext cx="2065477" cy="1281197"/>
              <a:chOff x="7863896" y="2949581"/>
              <a:chExt cx="2065477" cy="1281197"/>
            </a:xfrm>
          </p:grpSpPr>
          <p:pic>
            <p:nvPicPr>
              <p:cNvPr id="52" name="Рисунок 51" descr="Подключенный со сплошной заливкой">
                <a:extLst>
                  <a:ext uri="{FF2B5EF4-FFF2-40B4-BE49-F238E27FC236}">
                    <a16:creationId xmlns:a16="http://schemas.microsoft.com/office/drawing/2014/main" id="{FEC24A54-2778-C2E5-AF76-FA22FBEDA3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4207143" flipV="1">
                <a:off x="9014973" y="2949581"/>
                <a:ext cx="914400" cy="914400"/>
              </a:xfrm>
              <a:prstGeom prst="rect">
                <a:avLst/>
              </a:prstGeom>
              <a:effectLst/>
            </p:spPr>
          </p:pic>
          <p:pic>
            <p:nvPicPr>
              <p:cNvPr id="53" name="Рисунок 52" descr="Подключенный со сплошной заливкой">
                <a:extLst>
                  <a:ext uri="{FF2B5EF4-FFF2-40B4-BE49-F238E27FC236}">
                    <a16:creationId xmlns:a16="http://schemas.microsoft.com/office/drawing/2014/main" id="{1D0EEB80-EC25-1364-0199-218353428A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953315">
                <a:off x="8431664" y="3001778"/>
                <a:ext cx="914400" cy="914400"/>
              </a:xfrm>
              <a:prstGeom prst="rect">
                <a:avLst/>
              </a:prstGeom>
            </p:spPr>
          </p:pic>
          <p:pic>
            <p:nvPicPr>
              <p:cNvPr id="54" name="Рисунок 53" descr="Подключенный со сплошной заливкой">
                <a:extLst>
                  <a:ext uri="{FF2B5EF4-FFF2-40B4-BE49-F238E27FC236}">
                    <a16:creationId xmlns:a16="http://schemas.microsoft.com/office/drawing/2014/main" id="{826901C1-F4F3-BEAB-86AC-E231F71F13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7863896" y="3316378"/>
                <a:ext cx="914400" cy="914400"/>
              </a:xfrm>
              <a:prstGeom prst="rect">
                <a:avLst/>
              </a:prstGeom>
              <a:effectLst>
                <a:glow rad="63500">
                  <a:schemeClr val="accent1">
                    <a:satMod val="175000"/>
                    <a:alpha val="40000"/>
                  </a:schemeClr>
                </a:glow>
              </a:effectLst>
            </p:spPr>
          </p:pic>
        </p:grpSp>
      </p:grpSp>
      <p:pic>
        <p:nvPicPr>
          <p:cNvPr id="60" name="Объект 4" descr="Художник мужской контур">
            <a:extLst>
              <a:ext uri="{FF2B5EF4-FFF2-40B4-BE49-F238E27FC236}">
                <a16:creationId xmlns:a16="http://schemas.microsoft.com/office/drawing/2014/main" id="{46FB6FD8-8C0E-C837-F420-0EEABF558C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63508" y="1599415"/>
            <a:ext cx="450179" cy="450179"/>
          </a:xfrm>
          <a:prstGeom prst="rect">
            <a:avLst/>
          </a:prstGeom>
        </p:spPr>
      </p:pic>
      <p:cxnSp>
        <p:nvCxnSpPr>
          <p:cNvPr id="61" name="Прямая со стрелкой 60">
            <a:extLst>
              <a:ext uri="{FF2B5EF4-FFF2-40B4-BE49-F238E27FC236}">
                <a16:creationId xmlns:a16="http://schemas.microsoft.com/office/drawing/2014/main" id="{21916045-1EDA-5F2F-1CC7-3916CABBDBC2}"/>
              </a:ext>
            </a:extLst>
          </p:cNvPr>
          <p:cNvCxnSpPr>
            <a:cxnSpLocks/>
          </p:cNvCxnSpPr>
          <p:nvPr/>
        </p:nvCxnSpPr>
        <p:spPr>
          <a:xfrm>
            <a:off x="8224610" y="2297325"/>
            <a:ext cx="0" cy="7384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B4522CF4-683A-7CE4-309D-F7FA3AA18B52}"/>
              </a:ext>
            </a:extLst>
          </p:cNvPr>
          <p:cNvSpPr txBox="1"/>
          <p:nvPr/>
        </p:nvSpPr>
        <p:spPr>
          <a:xfrm>
            <a:off x="7527041" y="1941306"/>
            <a:ext cx="144837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u</a:t>
            </a:r>
            <a:r>
              <a:rPr lang="ru-RU" sz="1800" dirty="0" err="1">
                <a:effectLst/>
                <a:latin typeface="Calibri" panose="020F0502020204030204" pitchFamily="34" charset="0"/>
                <a:ea typeface="Calibri" panose="020F0502020204030204" pitchFamily="34" charset="0"/>
                <a:cs typeface="Arial" panose="020B0604020202020204" pitchFamily="34" charset="0"/>
              </a:rPr>
              <a:t>pdate</a:t>
            </a:r>
            <a:r>
              <a:rPr lang="en-US" sz="1800" dirty="0">
                <a:effectLst/>
                <a:latin typeface="Calibri" panose="020F0502020204030204" pitchFamily="34" charset="0"/>
                <a:ea typeface="Calibri" panose="020F0502020204030204" pitchFamily="34" charset="0"/>
                <a:cs typeface="Arial" panose="020B0604020202020204" pitchFamily="34" charset="0"/>
              </a:rPr>
              <a:t>P</a:t>
            </a:r>
            <a:r>
              <a:rPr lang="ru-RU" sz="1800" dirty="0" err="1">
                <a:effectLst/>
                <a:latin typeface="Calibri" panose="020F0502020204030204" pitchFamily="34" charset="0"/>
                <a:ea typeface="Calibri" panose="020F0502020204030204" pitchFamily="34" charset="0"/>
                <a:cs typeface="Arial" panose="020B0604020202020204" pitchFamily="34" charset="0"/>
              </a:rPr>
              <a:t>rice</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ru-RU" dirty="0"/>
          </a:p>
        </p:txBody>
      </p:sp>
      <p:cxnSp>
        <p:nvCxnSpPr>
          <p:cNvPr id="67" name="Прямая со стрелкой 66">
            <a:extLst>
              <a:ext uri="{FF2B5EF4-FFF2-40B4-BE49-F238E27FC236}">
                <a16:creationId xmlns:a16="http://schemas.microsoft.com/office/drawing/2014/main" id="{6D51EEDA-F1AB-B4AD-37D0-159EE79D22B1}"/>
              </a:ext>
            </a:extLst>
          </p:cNvPr>
          <p:cNvCxnSpPr>
            <a:cxnSpLocks/>
          </p:cNvCxnSpPr>
          <p:nvPr/>
        </p:nvCxnSpPr>
        <p:spPr>
          <a:xfrm>
            <a:off x="10309510" y="2463825"/>
            <a:ext cx="0" cy="624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A59F4B43-722F-451F-E80A-784EE1051959}"/>
              </a:ext>
            </a:extLst>
          </p:cNvPr>
          <p:cNvSpPr txBox="1"/>
          <p:nvPr/>
        </p:nvSpPr>
        <p:spPr>
          <a:xfrm>
            <a:off x="10035716" y="2013233"/>
            <a:ext cx="560279" cy="369332"/>
          </a:xfrm>
          <a:prstGeom prst="rect">
            <a:avLst/>
          </a:prstGeom>
          <a:noFill/>
        </p:spPr>
        <p:txBody>
          <a:bodyPr wrap="square">
            <a:spAutoFit/>
          </a:bodyPr>
          <a:lstStyle/>
          <a:p>
            <a:r>
              <a:rPr lang="en-US" dirty="0"/>
              <a:t>buy</a:t>
            </a:r>
            <a:endParaRPr lang="ru-RU" dirty="0"/>
          </a:p>
        </p:txBody>
      </p:sp>
      <p:grpSp>
        <p:nvGrpSpPr>
          <p:cNvPr id="76" name="Группа 75">
            <a:extLst>
              <a:ext uri="{FF2B5EF4-FFF2-40B4-BE49-F238E27FC236}">
                <a16:creationId xmlns:a16="http://schemas.microsoft.com/office/drawing/2014/main" id="{FA6B1D1D-04D0-0A09-4535-A3F716953BAC}"/>
              </a:ext>
            </a:extLst>
          </p:cNvPr>
          <p:cNvGrpSpPr/>
          <p:nvPr/>
        </p:nvGrpSpPr>
        <p:grpSpPr>
          <a:xfrm>
            <a:off x="712320" y="2214093"/>
            <a:ext cx="2729296" cy="369332"/>
            <a:chOff x="887819" y="751317"/>
            <a:chExt cx="2729296" cy="369332"/>
          </a:xfrm>
        </p:grpSpPr>
        <p:cxnSp>
          <p:nvCxnSpPr>
            <p:cNvPr id="70" name="Прямая со стрелкой 69">
              <a:extLst>
                <a:ext uri="{FF2B5EF4-FFF2-40B4-BE49-F238E27FC236}">
                  <a16:creationId xmlns:a16="http://schemas.microsoft.com/office/drawing/2014/main" id="{180F619F-490C-483F-7345-9D3DF9E6A8BF}"/>
                </a:ext>
              </a:extLst>
            </p:cNvPr>
            <p:cNvCxnSpPr>
              <a:cxnSpLocks/>
            </p:cNvCxnSpPr>
            <p:nvPr/>
          </p:nvCxnSpPr>
          <p:spPr>
            <a:xfrm>
              <a:off x="887819" y="935983"/>
              <a:ext cx="97110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4C2A45D2-D490-1EEC-97E3-D074EF2FF957}"/>
                </a:ext>
              </a:extLst>
            </p:cNvPr>
            <p:cNvSpPr txBox="1"/>
            <p:nvPr/>
          </p:nvSpPr>
          <p:spPr>
            <a:xfrm>
              <a:off x="1945578" y="751317"/>
              <a:ext cx="1671537" cy="369332"/>
            </a:xfrm>
            <a:prstGeom prst="rect">
              <a:avLst/>
            </a:prstGeom>
            <a:noFill/>
          </p:spPr>
          <p:txBody>
            <a:bodyPr wrap="square">
              <a:spAutoFit/>
            </a:bodyPr>
            <a:lstStyle/>
            <a:p>
              <a:r>
                <a:rPr lang="en-US" dirty="0"/>
                <a:t>- Transaction</a:t>
              </a:r>
              <a:endParaRPr lang="ru-RU" dirty="0"/>
            </a:p>
          </p:txBody>
        </p:sp>
      </p:grpSp>
      <p:pic>
        <p:nvPicPr>
          <p:cNvPr id="77" name="Объект 4" descr="Художник мужской контур">
            <a:extLst>
              <a:ext uri="{FF2B5EF4-FFF2-40B4-BE49-F238E27FC236}">
                <a16:creationId xmlns:a16="http://schemas.microsoft.com/office/drawing/2014/main" id="{F5226056-C161-A741-9895-AEB1C95A09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671" y="2849326"/>
            <a:ext cx="1013211" cy="1013211"/>
          </a:xfrm>
          <a:prstGeom prst="rect">
            <a:avLst/>
          </a:prstGeom>
        </p:spPr>
      </p:pic>
      <p:sp>
        <p:nvSpPr>
          <p:cNvPr id="79" name="TextBox 78">
            <a:extLst>
              <a:ext uri="{FF2B5EF4-FFF2-40B4-BE49-F238E27FC236}">
                <a16:creationId xmlns:a16="http://schemas.microsoft.com/office/drawing/2014/main" id="{E2D3B30E-3C0C-DBE5-0467-5B7756D295E2}"/>
              </a:ext>
            </a:extLst>
          </p:cNvPr>
          <p:cNvSpPr txBox="1"/>
          <p:nvPr/>
        </p:nvSpPr>
        <p:spPr>
          <a:xfrm>
            <a:off x="1769062" y="3264611"/>
            <a:ext cx="1421155" cy="369332"/>
          </a:xfrm>
          <a:prstGeom prst="rect">
            <a:avLst/>
          </a:prstGeom>
          <a:noFill/>
        </p:spPr>
        <p:txBody>
          <a:bodyPr wrap="square">
            <a:spAutoFit/>
          </a:bodyPr>
          <a:lstStyle/>
          <a:p>
            <a:r>
              <a:rPr lang="en-US" dirty="0"/>
              <a:t>- </a:t>
            </a:r>
            <a:r>
              <a:rPr lang="ru-RU" dirty="0" err="1"/>
              <a:t>Creator</a:t>
            </a:r>
            <a:endParaRPr lang="ru-RU" dirty="0"/>
          </a:p>
        </p:txBody>
      </p:sp>
      <p:sp>
        <p:nvSpPr>
          <p:cNvPr id="80" name="TextBox 79">
            <a:extLst>
              <a:ext uri="{FF2B5EF4-FFF2-40B4-BE49-F238E27FC236}">
                <a16:creationId xmlns:a16="http://schemas.microsoft.com/office/drawing/2014/main" id="{E5153DD8-3BE8-33A3-DBC4-600D815E4350}"/>
              </a:ext>
            </a:extLst>
          </p:cNvPr>
          <p:cNvSpPr txBox="1"/>
          <p:nvPr/>
        </p:nvSpPr>
        <p:spPr>
          <a:xfrm>
            <a:off x="1785720" y="4501515"/>
            <a:ext cx="2137694" cy="369332"/>
          </a:xfrm>
          <a:prstGeom prst="rect">
            <a:avLst/>
          </a:prstGeom>
          <a:noFill/>
        </p:spPr>
        <p:txBody>
          <a:bodyPr wrap="square">
            <a:spAutoFit/>
          </a:bodyPr>
          <a:lstStyle/>
          <a:p>
            <a:r>
              <a:rPr lang="en-US" dirty="0"/>
              <a:t>- </a:t>
            </a:r>
            <a:r>
              <a:rPr lang="ru-RU" dirty="0" err="1"/>
              <a:t>Buyer</a:t>
            </a:r>
            <a:r>
              <a:rPr lang="ru-RU" dirty="0"/>
              <a:t>/</a:t>
            </a:r>
            <a:r>
              <a:rPr lang="en-US" dirty="0"/>
              <a:t>new owner</a:t>
            </a:r>
            <a:r>
              <a:rPr lang="ru-RU" dirty="0"/>
              <a:t> </a:t>
            </a:r>
          </a:p>
        </p:txBody>
      </p:sp>
      <p:pic>
        <p:nvPicPr>
          <p:cNvPr id="81" name="Рисунок 80" descr="Подключенный со сплошной заливкой">
            <a:extLst>
              <a:ext uri="{FF2B5EF4-FFF2-40B4-BE49-F238E27FC236}">
                <a16:creationId xmlns:a16="http://schemas.microsoft.com/office/drawing/2014/main" id="{F4B2192C-BAE6-45E4-2787-23063B3ABB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9914" flipV="1">
            <a:off x="760211" y="5198831"/>
            <a:ext cx="914400" cy="914400"/>
          </a:xfrm>
          <a:prstGeom prst="rect">
            <a:avLst/>
          </a:prstGeom>
          <a:effectLst/>
        </p:spPr>
      </p:pic>
      <p:sp>
        <p:nvSpPr>
          <p:cNvPr id="82" name="TextBox 81">
            <a:extLst>
              <a:ext uri="{FF2B5EF4-FFF2-40B4-BE49-F238E27FC236}">
                <a16:creationId xmlns:a16="http://schemas.microsoft.com/office/drawing/2014/main" id="{3BAFF113-8A2F-5C4E-909E-EB47F510F849}"/>
              </a:ext>
            </a:extLst>
          </p:cNvPr>
          <p:cNvSpPr txBox="1"/>
          <p:nvPr/>
        </p:nvSpPr>
        <p:spPr>
          <a:xfrm>
            <a:off x="1785720" y="5453748"/>
            <a:ext cx="1334856" cy="369332"/>
          </a:xfrm>
          <a:prstGeom prst="rect">
            <a:avLst/>
          </a:prstGeom>
          <a:noFill/>
        </p:spPr>
        <p:txBody>
          <a:bodyPr wrap="square">
            <a:spAutoFit/>
          </a:bodyPr>
          <a:lstStyle/>
          <a:p>
            <a:r>
              <a:rPr lang="ru-RU" dirty="0"/>
              <a:t>- </a:t>
            </a:r>
            <a:r>
              <a:rPr lang="ru-RU" dirty="0" err="1"/>
              <a:t>Вlockchain</a:t>
            </a:r>
            <a:endParaRPr lang="ru-RU" dirty="0"/>
          </a:p>
        </p:txBody>
      </p:sp>
      <p:grpSp>
        <p:nvGrpSpPr>
          <p:cNvPr id="85" name="Группа 84">
            <a:extLst>
              <a:ext uri="{FF2B5EF4-FFF2-40B4-BE49-F238E27FC236}">
                <a16:creationId xmlns:a16="http://schemas.microsoft.com/office/drawing/2014/main" id="{E2C929A9-2591-FE91-2722-B7C2223EF61C}"/>
              </a:ext>
            </a:extLst>
          </p:cNvPr>
          <p:cNvGrpSpPr/>
          <p:nvPr/>
        </p:nvGrpSpPr>
        <p:grpSpPr>
          <a:xfrm rot="11331217">
            <a:off x="9938049" y="4028836"/>
            <a:ext cx="1482168" cy="1229000"/>
            <a:chOff x="7863896" y="3001778"/>
            <a:chExt cx="1482168" cy="1229000"/>
          </a:xfrm>
        </p:grpSpPr>
        <p:pic>
          <p:nvPicPr>
            <p:cNvPr id="87" name="Рисунок 86" descr="Подключенный со сплошной заливкой">
              <a:extLst>
                <a:ext uri="{FF2B5EF4-FFF2-40B4-BE49-F238E27FC236}">
                  <a16:creationId xmlns:a16="http://schemas.microsoft.com/office/drawing/2014/main" id="{FC893CB9-6972-4E3E-7315-E2970E0FC6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953315">
              <a:off x="8431664" y="3001778"/>
              <a:ext cx="914400" cy="914400"/>
            </a:xfrm>
            <a:prstGeom prst="rect">
              <a:avLst/>
            </a:prstGeom>
            <a:effectLst>
              <a:glow rad="63500">
                <a:schemeClr val="accent1">
                  <a:satMod val="175000"/>
                  <a:alpha val="40000"/>
                </a:schemeClr>
              </a:glow>
            </a:effectLst>
          </p:spPr>
        </p:pic>
        <p:pic>
          <p:nvPicPr>
            <p:cNvPr id="88" name="Рисунок 87" descr="Подключенный со сплошной заливкой">
              <a:extLst>
                <a:ext uri="{FF2B5EF4-FFF2-40B4-BE49-F238E27FC236}">
                  <a16:creationId xmlns:a16="http://schemas.microsoft.com/office/drawing/2014/main" id="{BFF2575B-E513-9276-1541-E7F344ECCE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7863896" y="3316378"/>
              <a:ext cx="914400" cy="914400"/>
            </a:xfrm>
            <a:prstGeom prst="rect">
              <a:avLst/>
            </a:prstGeom>
            <a:effectLst/>
          </p:spPr>
        </p:pic>
      </p:grpSp>
      <p:pic>
        <p:nvPicPr>
          <p:cNvPr id="103" name="Рисунок 102" descr="Подключенный со сплошной заливкой">
            <a:extLst>
              <a:ext uri="{FF2B5EF4-FFF2-40B4-BE49-F238E27FC236}">
                <a16:creationId xmlns:a16="http://schemas.microsoft.com/office/drawing/2014/main" id="{581286D1-341D-9B68-B1C9-88ADF34CC4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662108" flipH="1" flipV="1">
            <a:off x="10658621" y="3031227"/>
            <a:ext cx="914400" cy="914400"/>
          </a:xfrm>
          <a:prstGeom prst="rect">
            <a:avLst/>
          </a:prstGeom>
          <a:effectLst/>
        </p:spPr>
      </p:pic>
      <p:pic>
        <p:nvPicPr>
          <p:cNvPr id="104" name="Рисунок 103" descr="Подключенный со сплошной заливкой">
            <a:extLst>
              <a:ext uri="{FF2B5EF4-FFF2-40B4-BE49-F238E27FC236}">
                <a16:creationId xmlns:a16="http://schemas.microsoft.com/office/drawing/2014/main" id="{CC670B6D-52AE-BA66-F215-60E4F0A40D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008786" flipV="1">
            <a:off x="10819232" y="3648246"/>
            <a:ext cx="914400" cy="914400"/>
          </a:xfrm>
          <a:prstGeom prst="rect">
            <a:avLst/>
          </a:prstGeom>
          <a:effectLst/>
        </p:spPr>
      </p:pic>
      <p:cxnSp>
        <p:nvCxnSpPr>
          <p:cNvPr id="108" name="Прямая со стрелкой 107">
            <a:extLst>
              <a:ext uri="{FF2B5EF4-FFF2-40B4-BE49-F238E27FC236}">
                <a16:creationId xmlns:a16="http://schemas.microsoft.com/office/drawing/2014/main" id="{7D9EFE80-7460-B9D0-C5A9-FF5E08C29CF0}"/>
              </a:ext>
            </a:extLst>
          </p:cNvPr>
          <p:cNvCxnSpPr>
            <a:cxnSpLocks/>
          </p:cNvCxnSpPr>
          <p:nvPr/>
        </p:nvCxnSpPr>
        <p:spPr>
          <a:xfrm flipV="1">
            <a:off x="10385711" y="4921119"/>
            <a:ext cx="0" cy="644203"/>
          </a:xfrm>
          <a:prstGeom prst="straightConnector1">
            <a:avLst/>
          </a:prstGeom>
          <a:ln w="57150">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FDAB2D8D-D4AB-2581-5B29-B5861106DEEA}"/>
              </a:ext>
            </a:extLst>
          </p:cNvPr>
          <p:cNvSpPr txBox="1"/>
          <p:nvPr/>
        </p:nvSpPr>
        <p:spPr>
          <a:xfrm>
            <a:off x="9930105" y="5531674"/>
            <a:ext cx="2047184" cy="369332"/>
          </a:xfrm>
          <a:prstGeom prst="rect">
            <a:avLst/>
          </a:prstGeom>
          <a:noFill/>
        </p:spPr>
        <p:txBody>
          <a:bodyPr wrap="square">
            <a:spAutoFit/>
          </a:bodyPr>
          <a:lstStyle/>
          <a:p>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p:txBody>
      </p:sp>
      <p:sp>
        <p:nvSpPr>
          <p:cNvPr id="113" name="TextBox 112">
            <a:extLst>
              <a:ext uri="{FF2B5EF4-FFF2-40B4-BE49-F238E27FC236}">
                <a16:creationId xmlns:a16="http://schemas.microsoft.com/office/drawing/2014/main" id="{721AA5CE-3D90-8B95-E6B8-E7AA34A17EA0}"/>
              </a:ext>
            </a:extLst>
          </p:cNvPr>
          <p:cNvSpPr txBox="1"/>
          <p:nvPr/>
        </p:nvSpPr>
        <p:spPr>
          <a:xfrm>
            <a:off x="10159882" y="1844761"/>
            <a:ext cx="352520" cy="369332"/>
          </a:xfrm>
          <a:prstGeom prst="rect">
            <a:avLst/>
          </a:prstGeom>
          <a:noFill/>
        </p:spPr>
        <p:txBody>
          <a:bodyPr wrap="square">
            <a:spAutoFit/>
          </a:bodyPr>
          <a:lstStyle/>
          <a:p>
            <a:r>
              <a:rPr lang="ru-RU" dirty="0"/>
              <a:t>1</a:t>
            </a:r>
            <a:endParaRPr lang="en-US" dirty="0"/>
          </a:p>
        </p:txBody>
      </p:sp>
      <p:pic>
        <p:nvPicPr>
          <p:cNvPr id="115" name="Рисунок 114" descr="Мужской профиль контур">
            <a:extLst>
              <a:ext uri="{FF2B5EF4-FFF2-40B4-BE49-F238E27FC236}">
                <a16:creationId xmlns:a16="http://schemas.microsoft.com/office/drawing/2014/main" id="{C3AA52E2-52C3-2376-92D7-8865043DA8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59882" y="5823080"/>
            <a:ext cx="509817" cy="509817"/>
          </a:xfrm>
          <a:prstGeom prst="rect">
            <a:avLst/>
          </a:prstGeom>
        </p:spPr>
      </p:pic>
      <p:sp>
        <p:nvSpPr>
          <p:cNvPr id="116" name="TextBox 115">
            <a:extLst>
              <a:ext uri="{FF2B5EF4-FFF2-40B4-BE49-F238E27FC236}">
                <a16:creationId xmlns:a16="http://schemas.microsoft.com/office/drawing/2014/main" id="{C1B6BE2C-EB84-FC40-11DD-12D6F4555CA4}"/>
              </a:ext>
            </a:extLst>
          </p:cNvPr>
          <p:cNvSpPr txBox="1"/>
          <p:nvPr/>
        </p:nvSpPr>
        <p:spPr>
          <a:xfrm>
            <a:off x="10266520" y="6046915"/>
            <a:ext cx="352520" cy="369332"/>
          </a:xfrm>
          <a:prstGeom prst="rect">
            <a:avLst/>
          </a:prstGeom>
          <a:noFill/>
        </p:spPr>
        <p:txBody>
          <a:bodyPr wrap="square">
            <a:spAutoFit/>
          </a:bodyPr>
          <a:lstStyle/>
          <a:p>
            <a:r>
              <a:rPr lang="ru-RU" dirty="0"/>
              <a:t>1</a:t>
            </a:r>
            <a:endParaRPr lang="en-US" dirty="0"/>
          </a:p>
        </p:txBody>
      </p:sp>
      <p:sp>
        <p:nvSpPr>
          <p:cNvPr id="148" name="Заголовок 1">
            <a:extLst>
              <a:ext uri="{FF2B5EF4-FFF2-40B4-BE49-F238E27FC236}">
                <a16:creationId xmlns:a16="http://schemas.microsoft.com/office/drawing/2014/main" id="{DEA91C37-1AF6-252C-2B81-6FAF02822EAD}"/>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Example</a:t>
            </a:r>
            <a:r>
              <a:rPr lang="ru-RU" dirty="0"/>
              <a:t> </a:t>
            </a:r>
            <a:r>
              <a:rPr lang="ru-RU" dirty="0" err="1"/>
              <a:t>of</a:t>
            </a:r>
            <a:r>
              <a:rPr lang="ru-RU" dirty="0"/>
              <a:t> </a:t>
            </a:r>
            <a:r>
              <a:rPr lang="ru-RU" dirty="0" err="1"/>
              <a:t>using</a:t>
            </a:r>
            <a:r>
              <a:rPr lang="ru-RU" dirty="0"/>
              <a:t> NFT </a:t>
            </a:r>
            <a:r>
              <a:rPr lang="ru-RU" dirty="0" err="1"/>
              <a:t>smart</a:t>
            </a:r>
            <a:r>
              <a:rPr lang="ru-RU" dirty="0"/>
              <a:t> </a:t>
            </a:r>
            <a:r>
              <a:rPr lang="ru-RU" dirty="0" err="1"/>
              <a:t>contract</a:t>
            </a:r>
            <a:endParaRPr lang="ru-RU" dirty="0"/>
          </a:p>
        </p:txBody>
      </p:sp>
      <p:grpSp>
        <p:nvGrpSpPr>
          <p:cNvPr id="2" name="Группа 1">
            <a:extLst>
              <a:ext uri="{FF2B5EF4-FFF2-40B4-BE49-F238E27FC236}">
                <a16:creationId xmlns:a16="http://schemas.microsoft.com/office/drawing/2014/main" id="{001941E0-69AD-E351-36AC-2C39FF8225F2}"/>
              </a:ext>
            </a:extLst>
          </p:cNvPr>
          <p:cNvGrpSpPr/>
          <p:nvPr/>
        </p:nvGrpSpPr>
        <p:grpSpPr>
          <a:xfrm>
            <a:off x="3554849" y="1839595"/>
            <a:ext cx="1448873" cy="1886710"/>
            <a:chOff x="3534371" y="1831318"/>
            <a:chExt cx="1448873" cy="1886710"/>
          </a:xfrm>
        </p:grpSpPr>
        <p:sp>
          <p:nvSpPr>
            <p:cNvPr id="3" name="TextBox 2">
              <a:extLst>
                <a:ext uri="{FF2B5EF4-FFF2-40B4-BE49-F238E27FC236}">
                  <a16:creationId xmlns:a16="http://schemas.microsoft.com/office/drawing/2014/main" id="{F3AC24E6-0410-6C00-47B1-907511C4211F}"/>
                </a:ext>
              </a:extLst>
            </p:cNvPr>
            <p:cNvSpPr txBox="1"/>
            <p:nvPr/>
          </p:nvSpPr>
          <p:spPr>
            <a:xfrm>
              <a:off x="3534371" y="1831318"/>
              <a:ext cx="1092419" cy="584775"/>
            </a:xfrm>
            <a:prstGeom prst="rect">
              <a:avLst/>
            </a:prstGeom>
            <a:noFill/>
          </p:spPr>
          <p:txBody>
            <a:bodyPr wrap="square">
              <a:spAutoFit/>
            </a:bodyPr>
            <a:lstStyle/>
            <a:p>
              <a:r>
                <a:rPr lang="en-US" sz="1600" b="1" dirty="0"/>
                <a:t>Smart contract </a:t>
              </a:r>
              <a:endParaRPr lang="ru-RU" sz="1600" b="1" dirty="0"/>
            </a:p>
          </p:txBody>
        </p:sp>
        <p:cxnSp>
          <p:nvCxnSpPr>
            <p:cNvPr id="4" name="Прямая со стрелкой 3">
              <a:extLst>
                <a:ext uri="{FF2B5EF4-FFF2-40B4-BE49-F238E27FC236}">
                  <a16:creationId xmlns:a16="http://schemas.microsoft.com/office/drawing/2014/main" id="{CF720381-B887-E46F-DABE-C491CA622B3B}"/>
                </a:ext>
              </a:extLst>
            </p:cNvPr>
            <p:cNvCxnSpPr>
              <a:cxnSpLocks/>
            </p:cNvCxnSpPr>
            <p:nvPr/>
          </p:nvCxnSpPr>
          <p:spPr>
            <a:xfrm>
              <a:off x="3916323" y="2371891"/>
              <a:ext cx="0" cy="3525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Рисунок 6" descr="Подключенный со сплошной заливкой">
              <a:extLst>
                <a:ext uri="{FF2B5EF4-FFF2-40B4-BE49-F238E27FC236}">
                  <a16:creationId xmlns:a16="http://schemas.microsoft.com/office/drawing/2014/main" id="{00DB1401-8B5D-58CC-FDB9-56B7541542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4068844" y="2803628"/>
              <a:ext cx="914400" cy="914400"/>
            </a:xfrm>
            <a:prstGeom prst="rect">
              <a:avLst/>
            </a:prstGeom>
          </p:spPr>
        </p:pic>
        <p:pic>
          <p:nvPicPr>
            <p:cNvPr id="8" name="Рисунок 7" descr="Подключенный со сплошной заливкой">
              <a:extLst>
                <a:ext uri="{FF2B5EF4-FFF2-40B4-BE49-F238E27FC236}">
                  <a16:creationId xmlns:a16="http://schemas.microsoft.com/office/drawing/2014/main" id="{E4F35ED2-1A15-23FE-8EE7-7A6E15089A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200977" flipV="1">
              <a:off x="3600384" y="2687294"/>
              <a:ext cx="914400" cy="914400"/>
            </a:xfrm>
            <a:prstGeom prst="rect">
              <a:avLst/>
            </a:prstGeom>
            <a:effectLst>
              <a:glow rad="63500">
                <a:schemeClr val="accent1">
                  <a:satMod val="175000"/>
                  <a:alpha val="40000"/>
                </a:schemeClr>
              </a:glow>
            </a:effectLst>
          </p:spPr>
        </p:pic>
      </p:grpSp>
      <p:grpSp>
        <p:nvGrpSpPr>
          <p:cNvPr id="9" name="Группа 8">
            <a:extLst>
              <a:ext uri="{FF2B5EF4-FFF2-40B4-BE49-F238E27FC236}">
                <a16:creationId xmlns:a16="http://schemas.microsoft.com/office/drawing/2014/main" id="{2F483D50-D5FF-C9E3-57AC-99EFAF88F6B5}"/>
              </a:ext>
            </a:extLst>
          </p:cNvPr>
          <p:cNvGrpSpPr/>
          <p:nvPr/>
        </p:nvGrpSpPr>
        <p:grpSpPr>
          <a:xfrm>
            <a:off x="3848985" y="3088758"/>
            <a:ext cx="2349797" cy="3389793"/>
            <a:chOff x="3848985" y="3088758"/>
            <a:chExt cx="2349797" cy="3389793"/>
          </a:xfrm>
        </p:grpSpPr>
        <p:grpSp>
          <p:nvGrpSpPr>
            <p:cNvPr id="10" name="Группа 9">
              <a:extLst>
                <a:ext uri="{FF2B5EF4-FFF2-40B4-BE49-F238E27FC236}">
                  <a16:creationId xmlns:a16="http://schemas.microsoft.com/office/drawing/2014/main" id="{8D2F33FA-F76C-C924-602F-1B6E05461ADE}"/>
                </a:ext>
              </a:extLst>
            </p:cNvPr>
            <p:cNvGrpSpPr/>
            <p:nvPr/>
          </p:nvGrpSpPr>
          <p:grpSpPr>
            <a:xfrm>
              <a:off x="4365442" y="4616154"/>
              <a:ext cx="1833340" cy="1862397"/>
              <a:chOff x="5269209" y="4193482"/>
              <a:chExt cx="1833340" cy="1862397"/>
            </a:xfrm>
          </p:grpSpPr>
          <p:sp>
            <p:nvSpPr>
              <p:cNvPr id="12" name="Прямоугольник 11">
                <a:extLst>
                  <a:ext uri="{FF2B5EF4-FFF2-40B4-BE49-F238E27FC236}">
                    <a16:creationId xmlns:a16="http://schemas.microsoft.com/office/drawing/2014/main" id="{E2E4E030-F79A-D515-780E-AC080B053632}"/>
                  </a:ext>
                </a:extLst>
              </p:cNvPr>
              <p:cNvSpPr/>
              <p:nvPr/>
            </p:nvSpPr>
            <p:spPr>
              <a:xfrm rot="16200000">
                <a:off x="5289893" y="4172798"/>
                <a:ext cx="1702520" cy="174388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F42EBC0F-3DC1-6C16-29AF-40463DC5E583}"/>
                  </a:ext>
                </a:extLst>
              </p:cNvPr>
              <p:cNvSpPr txBox="1"/>
              <p:nvPr/>
            </p:nvSpPr>
            <p:spPr>
              <a:xfrm>
                <a:off x="5358664" y="4301553"/>
                <a:ext cx="1743885" cy="1754326"/>
              </a:xfrm>
              <a:prstGeom prst="rect">
                <a:avLst/>
              </a:prstGeom>
              <a:noFill/>
            </p:spPr>
            <p:txBody>
              <a:bodyPr wrap="square">
                <a:spAutoFit/>
              </a:bodyPr>
              <a:lstStyle/>
              <a:p>
                <a:pPr marL="285750" indent="-285750">
                  <a:buFont typeface="Arial" panose="020B0604020202020204" pitchFamily="34" charset="0"/>
                  <a:buChar char="•"/>
                </a:pPr>
                <a:r>
                  <a:rPr lang="en-US" dirty="0"/>
                  <a:t>mint</a:t>
                </a:r>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updatePrice</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buyToken</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Times New Roman" panose="02020603050405020304" pitchFamily="18" charset="0"/>
                  </a:rPr>
                  <a:t>burnToken</a:t>
                </a:r>
                <a:r>
                  <a:rPr lang="ru-RU" sz="1800" b="1" dirty="0">
                    <a:effectLst/>
                    <a:latin typeface="Calibri" panose="020F0502020204030204" pitchFamily="34" charset="0"/>
                    <a:ea typeface="Times New Roman" panose="02020603050405020304" pitchFamily="18" charset="0"/>
                  </a:rPr>
                  <a:t> </a:t>
                </a:r>
                <a:endParaRPr lang="en-US" dirty="0"/>
              </a:p>
              <a:p>
                <a:endParaRPr lang="ru-RU" dirty="0"/>
              </a:p>
            </p:txBody>
          </p:sp>
        </p:grpSp>
        <p:cxnSp>
          <p:nvCxnSpPr>
            <p:cNvPr id="11" name="Соединитель: уступ 10">
              <a:extLst>
                <a:ext uri="{FF2B5EF4-FFF2-40B4-BE49-F238E27FC236}">
                  <a16:creationId xmlns:a16="http://schemas.microsoft.com/office/drawing/2014/main" id="{C9F12983-D8D1-62FE-FF41-0CD883336E80}"/>
                </a:ext>
              </a:extLst>
            </p:cNvPr>
            <p:cNvCxnSpPr>
              <a:cxnSpLocks/>
              <a:endCxn id="12" idx="3"/>
            </p:cNvCxnSpPr>
            <p:nvPr/>
          </p:nvCxnSpPr>
          <p:spPr>
            <a:xfrm rot="16200000" flipH="1">
              <a:off x="3779488" y="3158255"/>
              <a:ext cx="1527396" cy="1388402"/>
            </a:xfrm>
            <a:prstGeom prst="bentConnector3">
              <a:avLst>
                <a:gd name="adj1" fmla="val 60790"/>
              </a:avLst>
            </a:prstGeom>
            <a:ln w="28575"/>
          </p:spPr>
          <p:style>
            <a:lnRef idx="1">
              <a:schemeClr val="dk1"/>
            </a:lnRef>
            <a:fillRef idx="0">
              <a:schemeClr val="dk1"/>
            </a:fillRef>
            <a:effectRef idx="0">
              <a:schemeClr val="dk1"/>
            </a:effectRef>
            <a:fontRef idx="minor">
              <a:schemeClr val="tx1"/>
            </a:fontRef>
          </p:style>
        </p:cxnSp>
      </p:grpSp>
      <p:grpSp>
        <p:nvGrpSpPr>
          <p:cNvPr id="14" name="Группа 13">
            <a:extLst>
              <a:ext uri="{FF2B5EF4-FFF2-40B4-BE49-F238E27FC236}">
                <a16:creationId xmlns:a16="http://schemas.microsoft.com/office/drawing/2014/main" id="{ACC1908C-D16F-CD23-213E-4E18B8B649C9}"/>
              </a:ext>
            </a:extLst>
          </p:cNvPr>
          <p:cNvGrpSpPr/>
          <p:nvPr/>
        </p:nvGrpSpPr>
        <p:grpSpPr>
          <a:xfrm>
            <a:off x="7821294" y="4418279"/>
            <a:ext cx="6259240" cy="1089866"/>
            <a:chOff x="7505466" y="3011155"/>
            <a:chExt cx="6259240" cy="1089866"/>
          </a:xfrm>
        </p:grpSpPr>
        <p:grpSp>
          <p:nvGrpSpPr>
            <p:cNvPr id="15" name="Группа 14">
              <a:extLst>
                <a:ext uri="{FF2B5EF4-FFF2-40B4-BE49-F238E27FC236}">
                  <a16:creationId xmlns:a16="http://schemas.microsoft.com/office/drawing/2014/main" id="{80446775-CF31-FEDB-0077-E9B07EF99772}"/>
                </a:ext>
              </a:extLst>
            </p:cNvPr>
            <p:cNvGrpSpPr/>
            <p:nvPr/>
          </p:nvGrpSpPr>
          <p:grpSpPr>
            <a:xfrm>
              <a:off x="7505466" y="3186621"/>
              <a:ext cx="914400" cy="914400"/>
              <a:chOff x="6527015" y="3545598"/>
              <a:chExt cx="914400" cy="914400"/>
            </a:xfrm>
          </p:grpSpPr>
          <p:sp>
            <p:nvSpPr>
              <p:cNvPr id="18" name="Прямоугольник 17">
                <a:extLst>
                  <a:ext uri="{FF2B5EF4-FFF2-40B4-BE49-F238E27FC236}">
                    <a16:creationId xmlns:a16="http://schemas.microsoft.com/office/drawing/2014/main" id="{B54FA348-1CAE-4F45-3461-3EECE948B23B}"/>
                  </a:ext>
                </a:extLst>
              </p:cNvPr>
              <p:cNvSpPr/>
              <p:nvPr/>
            </p:nvSpPr>
            <p:spPr>
              <a:xfrm rot="20769822">
                <a:off x="6728351" y="4137572"/>
                <a:ext cx="422808" cy="1238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9" name="Рисунок 18" descr="Кот контур">
                <a:extLst>
                  <a:ext uri="{FF2B5EF4-FFF2-40B4-BE49-F238E27FC236}">
                    <a16:creationId xmlns:a16="http://schemas.microsoft.com/office/drawing/2014/main" id="{6B1046EA-9669-3704-136C-D1E4A9A15A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27015" y="3545598"/>
                <a:ext cx="914400" cy="914400"/>
              </a:xfrm>
              <a:prstGeom prst="rect">
                <a:avLst/>
              </a:prstGeom>
            </p:spPr>
          </p:pic>
        </p:grpSp>
        <p:sp>
          <p:nvSpPr>
            <p:cNvPr id="17" name="TextBox 16">
              <a:extLst>
                <a:ext uri="{FF2B5EF4-FFF2-40B4-BE49-F238E27FC236}">
                  <a16:creationId xmlns:a16="http://schemas.microsoft.com/office/drawing/2014/main" id="{2681E44B-F46A-42FC-2317-D8F3D9C4D412}"/>
                </a:ext>
              </a:extLst>
            </p:cNvPr>
            <p:cNvSpPr txBox="1"/>
            <p:nvPr/>
          </p:nvSpPr>
          <p:spPr>
            <a:xfrm>
              <a:off x="7668706" y="3011155"/>
              <a:ext cx="609600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ID ***</a:t>
              </a:r>
              <a:endParaRPr lang="ru-RU" dirty="0"/>
            </a:p>
          </p:txBody>
        </p:sp>
      </p:grpSp>
      <p:cxnSp>
        <p:nvCxnSpPr>
          <p:cNvPr id="34" name="Соединитель: уступ 33">
            <a:extLst>
              <a:ext uri="{FF2B5EF4-FFF2-40B4-BE49-F238E27FC236}">
                <a16:creationId xmlns:a16="http://schemas.microsoft.com/office/drawing/2014/main" id="{AA7A0987-C2A4-D5DA-AA8B-3DF48B7B4390}"/>
              </a:ext>
            </a:extLst>
          </p:cNvPr>
          <p:cNvCxnSpPr>
            <a:cxnSpLocks/>
          </p:cNvCxnSpPr>
          <p:nvPr/>
        </p:nvCxnSpPr>
        <p:spPr>
          <a:xfrm rot="10800000" flipV="1">
            <a:off x="8624138" y="4686178"/>
            <a:ext cx="1586187" cy="424361"/>
          </a:xfrm>
          <a:prstGeom prst="bentConnector3">
            <a:avLst>
              <a:gd name="adj1" fmla="val 50000"/>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056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4C82658-F960-603C-E746-35BF3FF5893E}"/>
              </a:ext>
            </a:extLst>
          </p:cNvPr>
          <p:cNvSpPr>
            <a:spLocks noGrp="1"/>
          </p:cNvSpPr>
          <p:nvPr>
            <p:ph idx="1"/>
          </p:nvPr>
        </p:nvSpPr>
        <p:spPr>
          <a:xfrm>
            <a:off x="952500" y="1027906"/>
            <a:ext cx="10287000" cy="4351338"/>
          </a:xfrm>
        </p:spPr>
        <p:txBody>
          <a:bodyPr/>
          <a:lstStyle/>
          <a:p>
            <a:pPr marL="0" indent="0">
              <a:buNone/>
            </a:pPr>
            <a:r>
              <a:rPr lang="en-US" dirty="0"/>
              <a:t>By using NFTs on smart contracts (in Ethereum), a creator can easily prove the existence and ownership of digital assets in the form of videos, images, arts, event tickets, etc. The creator can also earn royalties each time of a successful trade on any NFT market or by peer-to-peer exchanging.</a:t>
            </a:r>
            <a:endParaRPr lang="ru-RU" dirty="0"/>
          </a:p>
        </p:txBody>
      </p:sp>
      <p:pic>
        <p:nvPicPr>
          <p:cNvPr id="2050" name="Picture 2">
            <a:extLst>
              <a:ext uri="{FF2B5EF4-FFF2-40B4-BE49-F238E27FC236}">
                <a16:creationId xmlns:a16="http://schemas.microsoft.com/office/drawing/2014/main" id="{1F605292-3C5F-4AEB-976E-0AC29C6B8A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93" b="31605"/>
          <a:stretch/>
        </p:blipFill>
        <p:spPr bwMode="auto">
          <a:xfrm>
            <a:off x="952500" y="3209926"/>
            <a:ext cx="10287000" cy="3453606"/>
          </a:xfrm>
          <a:prstGeom prst="rect">
            <a:avLst/>
          </a:prstGeom>
          <a:noFill/>
          <a:extLst>
            <a:ext uri="{909E8E84-426E-40DD-AFC4-6F175D3DCCD1}">
              <a14:hiddenFill xmlns:a14="http://schemas.microsoft.com/office/drawing/2010/main">
                <a:solidFill>
                  <a:srgbClr val="FFFFFF"/>
                </a:solidFill>
              </a14:hiddenFill>
            </a:ext>
          </a:extLst>
        </p:spPr>
      </p:pic>
      <p:sp>
        <p:nvSpPr>
          <p:cNvPr id="4" name="Заголовок 1">
            <a:extLst>
              <a:ext uri="{FF2B5EF4-FFF2-40B4-BE49-F238E27FC236}">
                <a16:creationId xmlns:a16="http://schemas.microsoft.com/office/drawing/2014/main" id="{6E449E5C-EEE2-5AF5-5355-014363EE045B}"/>
              </a:ext>
            </a:extLst>
          </p:cNvPr>
          <p:cNvSpPr>
            <a:spLocks noGrp="1"/>
          </p:cNvSpPr>
          <p:nvPr>
            <p:ph type="title"/>
          </p:nvPr>
        </p:nvSpPr>
        <p:spPr>
          <a:xfrm>
            <a:off x="838200" y="365125"/>
            <a:ext cx="10515600" cy="1325563"/>
          </a:xfrm>
        </p:spPr>
        <p:txBody>
          <a:bodyPr/>
          <a:lstStyle/>
          <a:p>
            <a:r>
              <a:rPr lang="en-US" b="0" i="0" dirty="0">
                <a:effectLst/>
                <a:latin typeface="Linux Libertine"/>
              </a:rPr>
              <a:t>NFT</a:t>
            </a:r>
            <a:br>
              <a:rPr lang="en-US" b="0" i="0" dirty="0">
                <a:effectLst/>
                <a:latin typeface="Linux Libertine"/>
              </a:rPr>
            </a:br>
            <a:endParaRPr lang="ru-RU" dirty="0"/>
          </a:p>
        </p:txBody>
      </p:sp>
    </p:spTree>
    <p:extLst>
      <p:ext uri="{BB962C8B-B14F-4D97-AF65-F5344CB8AC3E}">
        <p14:creationId xmlns:p14="http://schemas.microsoft.com/office/powerpoint/2010/main" val="4192180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79B84-E8F6-76AF-0A6B-DD0849E6C62A}"/>
            </a:ext>
          </a:extLst>
        </p:cNvPr>
        <p:cNvGrpSpPr/>
        <p:nvPr/>
      </p:nvGrpSpPr>
      <p:grpSpPr>
        <a:xfrm>
          <a:off x="0" y="0"/>
          <a:ext cx="0" cy="0"/>
          <a:chOff x="0" y="0"/>
          <a:chExt cx="0" cy="0"/>
        </a:xfrm>
      </p:grpSpPr>
      <p:pic>
        <p:nvPicPr>
          <p:cNvPr id="5" name="Рисунок 4" descr="Мужской профиль контур">
            <a:extLst>
              <a:ext uri="{FF2B5EF4-FFF2-40B4-BE49-F238E27FC236}">
                <a16:creationId xmlns:a16="http://schemas.microsoft.com/office/drawing/2014/main" id="{138D658A-32C5-DA30-C157-50D403672C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53244" y="1620926"/>
            <a:ext cx="509817" cy="509817"/>
          </a:xfrm>
          <a:prstGeom prst="rect">
            <a:avLst/>
          </a:prstGeom>
        </p:spPr>
      </p:pic>
      <p:pic>
        <p:nvPicPr>
          <p:cNvPr id="6" name="Рисунок 5" descr="Мужской профиль контур">
            <a:extLst>
              <a:ext uri="{FF2B5EF4-FFF2-40B4-BE49-F238E27FC236}">
                <a16:creationId xmlns:a16="http://schemas.microsoft.com/office/drawing/2014/main" id="{2206567D-DF45-0776-BB8F-C2FC4C57E7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179" y="4130342"/>
            <a:ext cx="914400" cy="914400"/>
          </a:xfrm>
          <a:prstGeom prst="rect">
            <a:avLst/>
          </a:prstGeom>
        </p:spPr>
      </p:pic>
      <p:sp>
        <p:nvSpPr>
          <p:cNvPr id="16" name="TextBox 15">
            <a:extLst>
              <a:ext uri="{FF2B5EF4-FFF2-40B4-BE49-F238E27FC236}">
                <a16:creationId xmlns:a16="http://schemas.microsoft.com/office/drawing/2014/main" id="{A6354A4B-E042-B02A-CCA2-DA9D4147311B}"/>
              </a:ext>
            </a:extLst>
          </p:cNvPr>
          <p:cNvSpPr txBox="1"/>
          <p:nvPr/>
        </p:nvSpPr>
        <p:spPr>
          <a:xfrm>
            <a:off x="4552256" y="1941721"/>
            <a:ext cx="914400" cy="369332"/>
          </a:xfrm>
          <a:prstGeom prst="rect">
            <a:avLst/>
          </a:prstGeom>
          <a:noFill/>
        </p:spPr>
        <p:txBody>
          <a:bodyPr wrap="square">
            <a:spAutoFit/>
          </a:bodyPr>
          <a:lstStyle/>
          <a:p>
            <a:r>
              <a:rPr lang="en-US" dirty="0"/>
              <a:t>mint</a:t>
            </a:r>
          </a:p>
        </p:txBody>
      </p:sp>
      <p:cxnSp>
        <p:nvCxnSpPr>
          <p:cNvPr id="33" name="Прямая со стрелкой 32">
            <a:extLst>
              <a:ext uri="{FF2B5EF4-FFF2-40B4-BE49-F238E27FC236}">
                <a16:creationId xmlns:a16="http://schemas.microsoft.com/office/drawing/2014/main" id="{816AD08A-06DA-58E3-F193-E93A71FD50EB}"/>
              </a:ext>
            </a:extLst>
          </p:cNvPr>
          <p:cNvCxnSpPr>
            <a:cxnSpLocks/>
          </p:cNvCxnSpPr>
          <p:nvPr/>
        </p:nvCxnSpPr>
        <p:spPr>
          <a:xfrm>
            <a:off x="4816548" y="2285190"/>
            <a:ext cx="0" cy="624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43" name="Объект 4" descr="Художник мужской контур">
            <a:extLst>
              <a:ext uri="{FF2B5EF4-FFF2-40B4-BE49-F238E27FC236}">
                <a16:creationId xmlns:a16="http://schemas.microsoft.com/office/drawing/2014/main" id="{8DF66C48-3CBE-C067-6EFE-5927568B19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7695" y="1584536"/>
            <a:ext cx="450179" cy="450179"/>
          </a:xfrm>
          <a:prstGeom prst="rect">
            <a:avLst/>
          </a:prstGeom>
        </p:spPr>
      </p:pic>
      <p:sp>
        <p:nvSpPr>
          <p:cNvPr id="36" name="TextBox 35">
            <a:extLst>
              <a:ext uri="{FF2B5EF4-FFF2-40B4-BE49-F238E27FC236}">
                <a16:creationId xmlns:a16="http://schemas.microsoft.com/office/drawing/2014/main" id="{E9A03A5D-0491-B6E0-4354-EC155DF5EBB6}"/>
              </a:ext>
            </a:extLst>
          </p:cNvPr>
          <p:cNvSpPr txBox="1"/>
          <p:nvPr/>
        </p:nvSpPr>
        <p:spPr>
          <a:xfrm>
            <a:off x="5628191" y="1975594"/>
            <a:ext cx="2047184" cy="369332"/>
          </a:xfrm>
          <a:prstGeom prst="rect">
            <a:avLst/>
          </a:prstGeom>
          <a:noFill/>
        </p:spPr>
        <p:txBody>
          <a:bodyPr wrap="square">
            <a:spAutoFit/>
          </a:bodyPr>
          <a:lstStyle/>
          <a:p>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p:txBody>
      </p:sp>
      <p:cxnSp>
        <p:nvCxnSpPr>
          <p:cNvPr id="37" name="Прямая со стрелкой 36">
            <a:extLst>
              <a:ext uri="{FF2B5EF4-FFF2-40B4-BE49-F238E27FC236}">
                <a16:creationId xmlns:a16="http://schemas.microsoft.com/office/drawing/2014/main" id="{9C3F3312-FF83-6650-A3E5-E8C1B4BD1A75}"/>
              </a:ext>
            </a:extLst>
          </p:cNvPr>
          <p:cNvCxnSpPr>
            <a:cxnSpLocks/>
          </p:cNvCxnSpPr>
          <p:nvPr/>
        </p:nvCxnSpPr>
        <p:spPr>
          <a:xfrm>
            <a:off x="6083616" y="2315719"/>
            <a:ext cx="10218" cy="64260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38" name="Объект 4" descr="Художник мужской контур">
            <a:extLst>
              <a:ext uri="{FF2B5EF4-FFF2-40B4-BE49-F238E27FC236}">
                <a16:creationId xmlns:a16="http://schemas.microsoft.com/office/drawing/2014/main" id="{25262341-5919-B8FB-EC54-2A075C0949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3635" y="1579248"/>
            <a:ext cx="450179" cy="450179"/>
          </a:xfrm>
          <a:prstGeom prst="rect">
            <a:avLst/>
          </a:prstGeom>
        </p:spPr>
      </p:pic>
      <p:grpSp>
        <p:nvGrpSpPr>
          <p:cNvPr id="57" name="Группа 56">
            <a:extLst>
              <a:ext uri="{FF2B5EF4-FFF2-40B4-BE49-F238E27FC236}">
                <a16:creationId xmlns:a16="http://schemas.microsoft.com/office/drawing/2014/main" id="{7B3DD3C8-7DFE-67A7-AC8C-480FFC5EC8E8}"/>
              </a:ext>
            </a:extLst>
          </p:cNvPr>
          <p:cNvGrpSpPr/>
          <p:nvPr/>
        </p:nvGrpSpPr>
        <p:grpSpPr>
          <a:xfrm>
            <a:off x="5148203" y="1750810"/>
            <a:ext cx="5947020" cy="3053740"/>
            <a:chOff x="3581684" y="2330286"/>
            <a:chExt cx="5947020" cy="3053740"/>
          </a:xfrm>
        </p:grpSpPr>
        <p:grpSp>
          <p:nvGrpSpPr>
            <p:cNvPr id="32" name="Группа 31">
              <a:extLst>
                <a:ext uri="{FF2B5EF4-FFF2-40B4-BE49-F238E27FC236}">
                  <a16:creationId xmlns:a16="http://schemas.microsoft.com/office/drawing/2014/main" id="{F132C9EC-3897-825E-C07C-2674D7141E3D}"/>
                </a:ext>
              </a:extLst>
            </p:cNvPr>
            <p:cNvGrpSpPr/>
            <p:nvPr/>
          </p:nvGrpSpPr>
          <p:grpSpPr>
            <a:xfrm rot="17263104">
              <a:off x="3862423" y="2049547"/>
              <a:ext cx="3053740" cy="3615218"/>
              <a:chOff x="9097732" y="800549"/>
              <a:chExt cx="3053740" cy="3615218"/>
            </a:xfrm>
          </p:grpSpPr>
          <p:grpSp>
            <p:nvGrpSpPr>
              <p:cNvPr id="20" name="Группа 19">
                <a:extLst>
                  <a:ext uri="{FF2B5EF4-FFF2-40B4-BE49-F238E27FC236}">
                    <a16:creationId xmlns:a16="http://schemas.microsoft.com/office/drawing/2014/main" id="{F3F6C6F3-D740-D531-AB46-F44B916747B3}"/>
                  </a:ext>
                </a:extLst>
              </p:cNvPr>
              <p:cNvGrpSpPr/>
              <p:nvPr/>
            </p:nvGrpSpPr>
            <p:grpSpPr>
              <a:xfrm rot="18799749">
                <a:off x="10150107" y="2414403"/>
                <a:ext cx="1511401" cy="2491328"/>
                <a:chOff x="8001188" y="1667399"/>
                <a:chExt cx="1511401" cy="2491328"/>
              </a:xfrm>
            </p:grpSpPr>
            <p:pic>
              <p:nvPicPr>
                <p:cNvPr id="21" name="Рисунок 20" descr="Подключенный со сплошной заливкой">
                  <a:extLst>
                    <a:ext uri="{FF2B5EF4-FFF2-40B4-BE49-F238E27FC236}">
                      <a16:creationId xmlns:a16="http://schemas.microsoft.com/office/drawing/2014/main" id="{E129C374-C0FA-A0D2-3587-1163FBB7DB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22" name="Группа 21">
                  <a:extLst>
                    <a:ext uri="{FF2B5EF4-FFF2-40B4-BE49-F238E27FC236}">
                      <a16:creationId xmlns:a16="http://schemas.microsoft.com/office/drawing/2014/main" id="{E67154D9-3250-23A6-80FF-238D22E89921}"/>
                    </a:ext>
                  </a:extLst>
                </p:cNvPr>
                <p:cNvGrpSpPr/>
                <p:nvPr/>
              </p:nvGrpSpPr>
              <p:grpSpPr>
                <a:xfrm rot="13090462">
                  <a:off x="8196666" y="1667399"/>
                  <a:ext cx="1315923" cy="1941390"/>
                  <a:chOff x="7056838" y="3298906"/>
                  <a:chExt cx="1315923" cy="1941390"/>
                </a:xfrm>
              </p:grpSpPr>
              <p:pic>
                <p:nvPicPr>
                  <p:cNvPr id="23" name="Рисунок 22" descr="Подключенный со сплошной заливкой">
                    <a:extLst>
                      <a:ext uri="{FF2B5EF4-FFF2-40B4-BE49-F238E27FC236}">
                        <a16:creationId xmlns:a16="http://schemas.microsoft.com/office/drawing/2014/main" id="{439E3365-B01C-A9A6-4EE1-B477657359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24" name="Рисунок 23" descr="Подключенный со сплошной заливкой">
                    <a:extLst>
                      <a:ext uri="{FF2B5EF4-FFF2-40B4-BE49-F238E27FC236}">
                        <a16:creationId xmlns:a16="http://schemas.microsoft.com/office/drawing/2014/main" id="{BCCE65FF-0946-7DA4-679B-EF5A59B39F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a:effectLst/>
                </p:spPr>
              </p:pic>
              <p:pic>
                <p:nvPicPr>
                  <p:cNvPr id="25" name="Рисунок 24" descr="Подключенный со сплошной заливкой">
                    <a:extLst>
                      <a:ext uri="{FF2B5EF4-FFF2-40B4-BE49-F238E27FC236}">
                        <a16:creationId xmlns:a16="http://schemas.microsoft.com/office/drawing/2014/main" id="{AFB4A09B-403E-76B7-B3AA-A2FAF7EF02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p:spPr>
              </p:pic>
            </p:grpSp>
          </p:grpSp>
          <p:grpSp>
            <p:nvGrpSpPr>
              <p:cNvPr id="26" name="Группа 25">
                <a:extLst>
                  <a:ext uri="{FF2B5EF4-FFF2-40B4-BE49-F238E27FC236}">
                    <a16:creationId xmlns:a16="http://schemas.microsoft.com/office/drawing/2014/main" id="{A152857F-88E8-272A-191D-C0B7F1980B89}"/>
                  </a:ext>
                </a:extLst>
              </p:cNvPr>
              <p:cNvGrpSpPr/>
              <p:nvPr/>
            </p:nvGrpSpPr>
            <p:grpSpPr>
              <a:xfrm rot="18799749">
                <a:off x="9587695" y="310586"/>
                <a:ext cx="1511401" cy="2491328"/>
                <a:chOff x="8001188" y="1667399"/>
                <a:chExt cx="1511401" cy="2491328"/>
              </a:xfrm>
            </p:grpSpPr>
            <p:pic>
              <p:nvPicPr>
                <p:cNvPr id="27" name="Рисунок 26" descr="Подключенный со сплошной заливкой">
                  <a:extLst>
                    <a:ext uri="{FF2B5EF4-FFF2-40B4-BE49-F238E27FC236}">
                      <a16:creationId xmlns:a16="http://schemas.microsoft.com/office/drawing/2014/main" id="{F2C3E80D-CC7A-C7DD-8AF6-5FB7563085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28" name="Группа 27">
                  <a:extLst>
                    <a:ext uri="{FF2B5EF4-FFF2-40B4-BE49-F238E27FC236}">
                      <a16:creationId xmlns:a16="http://schemas.microsoft.com/office/drawing/2014/main" id="{9AE083D0-6905-D236-E958-1FF106931649}"/>
                    </a:ext>
                  </a:extLst>
                </p:cNvPr>
                <p:cNvGrpSpPr/>
                <p:nvPr/>
              </p:nvGrpSpPr>
              <p:grpSpPr>
                <a:xfrm rot="13090462">
                  <a:off x="8196666" y="1667399"/>
                  <a:ext cx="1315923" cy="1941390"/>
                  <a:chOff x="7056838" y="3298906"/>
                  <a:chExt cx="1315923" cy="1941390"/>
                </a:xfrm>
              </p:grpSpPr>
              <p:pic>
                <p:nvPicPr>
                  <p:cNvPr id="29" name="Рисунок 28" descr="Подключенный со сплошной заливкой">
                    <a:extLst>
                      <a:ext uri="{FF2B5EF4-FFF2-40B4-BE49-F238E27FC236}">
                        <a16:creationId xmlns:a16="http://schemas.microsoft.com/office/drawing/2014/main" id="{4921BC6B-EEC3-BB6B-C6BA-C81C390360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30" name="Рисунок 29" descr="Подключенный со сплошной заливкой">
                    <a:extLst>
                      <a:ext uri="{FF2B5EF4-FFF2-40B4-BE49-F238E27FC236}">
                        <a16:creationId xmlns:a16="http://schemas.microsoft.com/office/drawing/2014/main" id="{49E94A0B-189C-4BC4-2C38-A22F83215C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p:spPr>
              </p:pic>
              <p:pic>
                <p:nvPicPr>
                  <p:cNvPr id="31" name="Рисунок 30" descr="Подключенный со сплошной заливкой">
                    <a:extLst>
                      <a:ext uri="{FF2B5EF4-FFF2-40B4-BE49-F238E27FC236}">
                        <a16:creationId xmlns:a16="http://schemas.microsoft.com/office/drawing/2014/main" id="{B5C3199B-13D5-7BD1-427B-873F05C597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a:glow rad="63500">
                      <a:schemeClr val="accent1">
                        <a:satMod val="175000"/>
                        <a:alpha val="40000"/>
                      </a:schemeClr>
                    </a:glow>
                  </a:effectLst>
                </p:spPr>
              </p:pic>
            </p:grpSp>
          </p:grpSp>
        </p:grpSp>
        <p:grpSp>
          <p:nvGrpSpPr>
            <p:cNvPr id="55" name="Группа 54">
              <a:extLst>
                <a:ext uri="{FF2B5EF4-FFF2-40B4-BE49-F238E27FC236}">
                  <a16:creationId xmlns:a16="http://schemas.microsoft.com/office/drawing/2014/main" id="{4EC7369B-C3E8-CC3F-99D2-1D19019C534C}"/>
                </a:ext>
              </a:extLst>
            </p:cNvPr>
            <p:cNvGrpSpPr/>
            <p:nvPr/>
          </p:nvGrpSpPr>
          <p:grpSpPr>
            <a:xfrm rot="11331217">
              <a:off x="7463227" y="3326900"/>
              <a:ext cx="2065477" cy="1281197"/>
              <a:chOff x="7863896" y="2949581"/>
              <a:chExt cx="2065477" cy="1281197"/>
            </a:xfrm>
          </p:grpSpPr>
          <p:pic>
            <p:nvPicPr>
              <p:cNvPr id="52" name="Рисунок 51" descr="Подключенный со сплошной заливкой">
                <a:extLst>
                  <a:ext uri="{FF2B5EF4-FFF2-40B4-BE49-F238E27FC236}">
                    <a16:creationId xmlns:a16="http://schemas.microsoft.com/office/drawing/2014/main" id="{2DC2C4C7-DE79-18E4-E1D6-85E3B4022A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4207143" flipV="1">
                <a:off x="9014973" y="2949581"/>
                <a:ext cx="914400" cy="914400"/>
              </a:xfrm>
              <a:prstGeom prst="rect">
                <a:avLst/>
              </a:prstGeom>
              <a:effectLst/>
            </p:spPr>
          </p:pic>
          <p:pic>
            <p:nvPicPr>
              <p:cNvPr id="53" name="Рисунок 52" descr="Подключенный со сплошной заливкой">
                <a:extLst>
                  <a:ext uri="{FF2B5EF4-FFF2-40B4-BE49-F238E27FC236}">
                    <a16:creationId xmlns:a16="http://schemas.microsoft.com/office/drawing/2014/main" id="{D125FC89-1752-6CD2-6142-4FF0E4EBF0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953315">
                <a:off x="8431664" y="3001778"/>
                <a:ext cx="914400" cy="914400"/>
              </a:xfrm>
              <a:prstGeom prst="rect">
                <a:avLst/>
              </a:prstGeom>
            </p:spPr>
          </p:pic>
          <p:pic>
            <p:nvPicPr>
              <p:cNvPr id="54" name="Рисунок 53" descr="Подключенный со сплошной заливкой">
                <a:extLst>
                  <a:ext uri="{FF2B5EF4-FFF2-40B4-BE49-F238E27FC236}">
                    <a16:creationId xmlns:a16="http://schemas.microsoft.com/office/drawing/2014/main" id="{4DC4448E-BF6A-B68C-4716-C860D39AD4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7863896" y="3316378"/>
                <a:ext cx="914400" cy="914400"/>
              </a:xfrm>
              <a:prstGeom prst="rect">
                <a:avLst/>
              </a:prstGeom>
              <a:effectLst>
                <a:glow rad="63500">
                  <a:schemeClr val="accent1">
                    <a:satMod val="175000"/>
                    <a:alpha val="40000"/>
                  </a:schemeClr>
                </a:glow>
              </a:effectLst>
            </p:spPr>
          </p:pic>
        </p:grpSp>
      </p:grpSp>
      <p:pic>
        <p:nvPicPr>
          <p:cNvPr id="60" name="Объект 4" descr="Художник мужской контур">
            <a:extLst>
              <a:ext uri="{FF2B5EF4-FFF2-40B4-BE49-F238E27FC236}">
                <a16:creationId xmlns:a16="http://schemas.microsoft.com/office/drawing/2014/main" id="{B5DEF728-1D93-B3AF-9500-33C46DDE9B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63508" y="1599415"/>
            <a:ext cx="450179" cy="450179"/>
          </a:xfrm>
          <a:prstGeom prst="rect">
            <a:avLst/>
          </a:prstGeom>
        </p:spPr>
      </p:pic>
      <p:cxnSp>
        <p:nvCxnSpPr>
          <p:cNvPr id="61" name="Прямая со стрелкой 60">
            <a:extLst>
              <a:ext uri="{FF2B5EF4-FFF2-40B4-BE49-F238E27FC236}">
                <a16:creationId xmlns:a16="http://schemas.microsoft.com/office/drawing/2014/main" id="{51126AED-7AF1-F30D-2020-6AD005857638}"/>
              </a:ext>
            </a:extLst>
          </p:cNvPr>
          <p:cNvCxnSpPr>
            <a:cxnSpLocks/>
          </p:cNvCxnSpPr>
          <p:nvPr/>
        </p:nvCxnSpPr>
        <p:spPr>
          <a:xfrm>
            <a:off x="8224610" y="2297325"/>
            <a:ext cx="0" cy="7384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BF34326E-6182-2379-FF04-B206E056645E}"/>
              </a:ext>
            </a:extLst>
          </p:cNvPr>
          <p:cNvSpPr txBox="1"/>
          <p:nvPr/>
        </p:nvSpPr>
        <p:spPr>
          <a:xfrm>
            <a:off x="7527041" y="1941306"/>
            <a:ext cx="144837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u</a:t>
            </a:r>
            <a:r>
              <a:rPr lang="ru-RU" sz="1800" dirty="0" err="1">
                <a:effectLst/>
                <a:latin typeface="Calibri" panose="020F0502020204030204" pitchFamily="34" charset="0"/>
                <a:ea typeface="Calibri" panose="020F0502020204030204" pitchFamily="34" charset="0"/>
                <a:cs typeface="Arial" panose="020B0604020202020204" pitchFamily="34" charset="0"/>
              </a:rPr>
              <a:t>pdate</a:t>
            </a:r>
            <a:r>
              <a:rPr lang="en-US" sz="1800" dirty="0">
                <a:effectLst/>
                <a:latin typeface="Calibri" panose="020F0502020204030204" pitchFamily="34" charset="0"/>
                <a:ea typeface="Calibri" panose="020F0502020204030204" pitchFamily="34" charset="0"/>
                <a:cs typeface="Arial" panose="020B0604020202020204" pitchFamily="34" charset="0"/>
              </a:rPr>
              <a:t>P</a:t>
            </a:r>
            <a:r>
              <a:rPr lang="ru-RU" sz="1800" dirty="0" err="1">
                <a:effectLst/>
                <a:latin typeface="Calibri" panose="020F0502020204030204" pitchFamily="34" charset="0"/>
                <a:ea typeface="Calibri" panose="020F0502020204030204" pitchFamily="34" charset="0"/>
                <a:cs typeface="Arial" panose="020B0604020202020204" pitchFamily="34" charset="0"/>
              </a:rPr>
              <a:t>rice</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ru-RU" dirty="0"/>
          </a:p>
        </p:txBody>
      </p:sp>
      <p:cxnSp>
        <p:nvCxnSpPr>
          <p:cNvPr id="67" name="Прямая со стрелкой 66">
            <a:extLst>
              <a:ext uri="{FF2B5EF4-FFF2-40B4-BE49-F238E27FC236}">
                <a16:creationId xmlns:a16="http://schemas.microsoft.com/office/drawing/2014/main" id="{4998C895-89CB-CD55-ECBF-A87BFC57262C}"/>
              </a:ext>
            </a:extLst>
          </p:cNvPr>
          <p:cNvCxnSpPr>
            <a:cxnSpLocks/>
          </p:cNvCxnSpPr>
          <p:nvPr/>
        </p:nvCxnSpPr>
        <p:spPr>
          <a:xfrm>
            <a:off x="10309510" y="2463825"/>
            <a:ext cx="0" cy="624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1688E757-0FA4-2B1F-95BE-5F74074AE9B6}"/>
              </a:ext>
            </a:extLst>
          </p:cNvPr>
          <p:cNvSpPr txBox="1"/>
          <p:nvPr/>
        </p:nvSpPr>
        <p:spPr>
          <a:xfrm>
            <a:off x="10035716" y="2013233"/>
            <a:ext cx="560279" cy="369332"/>
          </a:xfrm>
          <a:prstGeom prst="rect">
            <a:avLst/>
          </a:prstGeom>
          <a:noFill/>
        </p:spPr>
        <p:txBody>
          <a:bodyPr wrap="square">
            <a:spAutoFit/>
          </a:bodyPr>
          <a:lstStyle/>
          <a:p>
            <a:r>
              <a:rPr lang="en-US" dirty="0"/>
              <a:t>buy</a:t>
            </a:r>
            <a:endParaRPr lang="ru-RU" dirty="0"/>
          </a:p>
        </p:txBody>
      </p:sp>
      <p:grpSp>
        <p:nvGrpSpPr>
          <p:cNvPr id="76" name="Группа 75">
            <a:extLst>
              <a:ext uri="{FF2B5EF4-FFF2-40B4-BE49-F238E27FC236}">
                <a16:creationId xmlns:a16="http://schemas.microsoft.com/office/drawing/2014/main" id="{33F3BC26-C103-1953-51D3-434C5B4BE624}"/>
              </a:ext>
            </a:extLst>
          </p:cNvPr>
          <p:cNvGrpSpPr/>
          <p:nvPr/>
        </p:nvGrpSpPr>
        <p:grpSpPr>
          <a:xfrm>
            <a:off x="712320" y="2214093"/>
            <a:ext cx="2729296" cy="369332"/>
            <a:chOff x="887819" y="751317"/>
            <a:chExt cx="2729296" cy="369332"/>
          </a:xfrm>
        </p:grpSpPr>
        <p:cxnSp>
          <p:nvCxnSpPr>
            <p:cNvPr id="70" name="Прямая со стрелкой 69">
              <a:extLst>
                <a:ext uri="{FF2B5EF4-FFF2-40B4-BE49-F238E27FC236}">
                  <a16:creationId xmlns:a16="http://schemas.microsoft.com/office/drawing/2014/main" id="{9BACAA7A-34A4-CA49-209A-EBF15E410B02}"/>
                </a:ext>
              </a:extLst>
            </p:cNvPr>
            <p:cNvCxnSpPr>
              <a:cxnSpLocks/>
            </p:cNvCxnSpPr>
            <p:nvPr/>
          </p:nvCxnSpPr>
          <p:spPr>
            <a:xfrm>
              <a:off x="887819" y="935983"/>
              <a:ext cx="97110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56F22B2C-7239-DEDC-86EB-45E9E4174645}"/>
                </a:ext>
              </a:extLst>
            </p:cNvPr>
            <p:cNvSpPr txBox="1"/>
            <p:nvPr/>
          </p:nvSpPr>
          <p:spPr>
            <a:xfrm>
              <a:off x="1945578" y="751317"/>
              <a:ext cx="1671537" cy="369332"/>
            </a:xfrm>
            <a:prstGeom prst="rect">
              <a:avLst/>
            </a:prstGeom>
            <a:noFill/>
          </p:spPr>
          <p:txBody>
            <a:bodyPr wrap="square">
              <a:spAutoFit/>
            </a:bodyPr>
            <a:lstStyle/>
            <a:p>
              <a:r>
                <a:rPr lang="en-US" dirty="0"/>
                <a:t>- Transaction</a:t>
              </a:r>
              <a:endParaRPr lang="ru-RU" dirty="0"/>
            </a:p>
          </p:txBody>
        </p:sp>
      </p:grpSp>
      <p:pic>
        <p:nvPicPr>
          <p:cNvPr id="77" name="Объект 4" descr="Художник мужской контур">
            <a:extLst>
              <a:ext uri="{FF2B5EF4-FFF2-40B4-BE49-F238E27FC236}">
                <a16:creationId xmlns:a16="http://schemas.microsoft.com/office/drawing/2014/main" id="{DE18070D-8A4A-49B8-8EC4-88CF4FDA4D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671" y="2849326"/>
            <a:ext cx="1013211" cy="1013211"/>
          </a:xfrm>
          <a:prstGeom prst="rect">
            <a:avLst/>
          </a:prstGeom>
        </p:spPr>
      </p:pic>
      <p:sp>
        <p:nvSpPr>
          <p:cNvPr id="79" name="TextBox 78">
            <a:extLst>
              <a:ext uri="{FF2B5EF4-FFF2-40B4-BE49-F238E27FC236}">
                <a16:creationId xmlns:a16="http://schemas.microsoft.com/office/drawing/2014/main" id="{E3C8AD4A-4A0E-1717-9977-D74E41F4B280}"/>
              </a:ext>
            </a:extLst>
          </p:cNvPr>
          <p:cNvSpPr txBox="1"/>
          <p:nvPr/>
        </p:nvSpPr>
        <p:spPr>
          <a:xfrm>
            <a:off x="1769062" y="3264611"/>
            <a:ext cx="1421155" cy="369332"/>
          </a:xfrm>
          <a:prstGeom prst="rect">
            <a:avLst/>
          </a:prstGeom>
          <a:noFill/>
        </p:spPr>
        <p:txBody>
          <a:bodyPr wrap="square">
            <a:spAutoFit/>
          </a:bodyPr>
          <a:lstStyle/>
          <a:p>
            <a:r>
              <a:rPr lang="en-US" dirty="0"/>
              <a:t>- </a:t>
            </a:r>
            <a:r>
              <a:rPr lang="ru-RU" dirty="0" err="1"/>
              <a:t>Creator</a:t>
            </a:r>
            <a:endParaRPr lang="ru-RU" dirty="0"/>
          </a:p>
        </p:txBody>
      </p:sp>
      <p:sp>
        <p:nvSpPr>
          <p:cNvPr id="80" name="TextBox 79">
            <a:extLst>
              <a:ext uri="{FF2B5EF4-FFF2-40B4-BE49-F238E27FC236}">
                <a16:creationId xmlns:a16="http://schemas.microsoft.com/office/drawing/2014/main" id="{6A23BF0F-EC06-E9E4-6008-CB53DCACE114}"/>
              </a:ext>
            </a:extLst>
          </p:cNvPr>
          <p:cNvSpPr txBox="1"/>
          <p:nvPr/>
        </p:nvSpPr>
        <p:spPr>
          <a:xfrm>
            <a:off x="1785720" y="4501515"/>
            <a:ext cx="2137694" cy="369332"/>
          </a:xfrm>
          <a:prstGeom prst="rect">
            <a:avLst/>
          </a:prstGeom>
          <a:noFill/>
        </p:spPr>
        <p:txBody>
          <a:bodyPr wrap="square">
            <a:spAutoFit/>
          </a:bodyPr>
          <a:lstStyle/>
          <a:p>
            <a:r>
              <a:rPr lang="en-US" dirty="0"/>
              <a:t>- </a:t>
            </a:r>
            <a:r>
              <a:rPr lang="ru-RU" dirty="0" err="1"/>
              <a:t>Buyer</a:t>
            </a:r>
            <a:r>
              <a:rPr lang="ru-RU" dirty="0"/>
              <a:t>/</a:t>
            </a:r>
            <a:r>
              <a:rPr lang="en-US" dirty="0"/>
              <a:t>new owner</a:t>
            </a:r>
            <a:r>
              <a:rPr lang="ru-RU" dirty="0"/>
              <a:t> </a:t>
            </a:r>
          </a:p>
        </p:txBody>
      </p:sp>
      <p:pic>
        <p:nvPicPr>
          <p:cNvPr id="81" name="Рисунок 80" descr="Подключенный со сплошной заливкой">
            <a:extLst>
              <a:ext uri="{FF2B5EF4-FFF2-40B4-BE49-F238E27FC236}">
                <a16:creationId xmlns:a16="http://schemas.microsoft.com/office/drawing/2014/main" id="{603DD879-0016-E417-1219-2B4766ADCB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9914" flipV="1">
            <a:off x="760211" y="5198831"/>
            <a:ext cx="914400" cy="914400"/>
          </a:xfrm>
          <a:prstGeom prst="rect">
            <a:avLst/>
          </a:prstGeom>
          <a:effectLst/>
        </p:spPr>
      </p:pic>
      <p:sp>
        <p:nvSpPr>
          <p:cNvPr id="82" name="TextBox 81">
            <a:extLst>
              <a:ext uri="{FF2B5EF4-FFF2-40B4-BE49-F238E27FC236}">
                <a16:creationId xmlns:a16="http://schemas.microsoft.com/office/drawing/2014/main" id="{2EC1DC7C-17AC-77EA-E689-90484929DF7A}"/>
              </a:ext>
            </a:extLst>
          </p:cNvPr>
          <p:cNvSpPr txBox="1"/>
          <p:nvPr/>
        </p:nvSpPr>
        <p:spPr>
          <a:xfrm>
            <a:off x="1785720" y="5453748"/>
            <a:ext cx="1334856" cy="369332"/>
          </a:xfrm>
          <a:prstGeom prst="rect">
            <a:avLst/>
          </a:prstGeom>
          <a:noFill/>
        </p:spPr>
        <p:txBody>
          <a:bodyPr wrap="square">
            <a:spAutoFit/>
          </a:bodyPr>
          <a:lstStyle/>
          <a:p>
            <a:r>
              <a:rPr lang="ru-RU" dirty="0"/>
              <a:t>- </a:t>
            </a:r>
            <a:r>
              <a:rPr lang="ru-RU" dirty="0" err="1"/>
              <a:t>Вlockchain</a:t>
            </a:r>
            <a:endParaRPr lang="ru-RU" dirty="0"/>
          </a:p>
        </p:txBody>
      </p:sp>
      <p:grpSp>
        <p:nvGrpSpPr>
          <p:cNvPr id="83" name="Группа 82">
            <a:extLst>
              <a:ext uri="{FF2B5EF4-FFF2-40B4-BE49-F238E27FC236}">
                <a16:creationId xmlns:a16="http://schemas.microsoft.com/office/drawing/2014/main" id="{9C3B4AB8-5CB7-EB7C-815E-A1B797EE319D}"/>
              </a:ext>
            </a:extLst>
          </p:cNvPr>
          <p:cNvGrpSpPr/>
          <p:nvPr/>
        </p:nvGrpSpPr>
        <p:grpSpPr>
          <a:xfrm>
            <a:off x="8188186" y="3905314"/>
            <a:ext cx="3234088" cy="1368607"/>
            <a:chOff x="6294616" y="3239490"/>
            <a:chExt cx="3234088" cy="1368607"/>
          </a:xfrm>
        </p:grpSpPr>
        <p:grpSp>
          <p:nvGrpSpPr>
            <p:cNvPr id="89" name="Группа 88">
              <a:extLst>
                <a:ext uri="{FF2B5EF4-FFF2-40B4-BE49-F238E27FC236}">
                  <a16:creationId xmlns:a16="http://schemas.microsoft.com/office/drawing/2014/main" id="{4907434E-F76D-7AD6-896C-8A118758A168}"/>
                </a:ext>
              </a:extLst>
            </p:cNvPr>
            <p:cNvGrpSpPr/>
            <p:nvPr/>
          </p:nvGrpSpPr>
          <p:grpSpPr>
            <a:xfrm rot="14462853">
              <a:off x="6444106" y="3090000"/>
              <a:ext cx="1151095" cy="1450075"/>
              <a:chOff x="8001188" y="2708652"/>
              <a:chExt cx="1151095" cy="1450075"/>
            </a:xfrm>
          </p:grpSpPr>
          <p:pic>
            <p:nvPicPr>
              <p:cNvPr id="96" name="Рисунок 95" descr="Подключенный со сплошной заливкой">
                <a:extLst>
                  <a:ext uri="{FF2B5EF4-FFF2-40B4-BE49-F238E27FC236}">
                    <a16:creationId xmlns:a16="http://schemas.microsoft.com/office/drawing/2014/main" id="{3DC0C153-4B9B-E0AA-F5C2-A5AE0D5BE45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pic>
            <p:nvPicPr>
              <p:cNvPr id="98" name="Рисунок 97" descr="Подключенный со сплошной заливкой">
                <a:extLst>
                  <a:ext uri="{FF2B5EF4-FFF2-40B4-BE49-F238E27FC236}">
                    <a16:creationId xmlns:a16="http://schemas.microsoft.com/office/drawing/2014/main" id="{2E572B75-1126-A4B6-59A3-3A00782B71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090462">
                <a:off x="8237883" y="2708652"/>
                <a:ext cx="914400" cy="914400"/>
              </a:xfrm>
              <a:prstGeom prst="rect">
                <a:avLst/>
              </a:prstGeom>
              <a:effectLst>
                <a:glow rad="63500">
                  <a:schemeClr val="accent1">
                    <a:satMod val="175000"/>
                    <a:alpha val="40000"/>
                  </a:schemeClr>
                </a:glow>
              </a:effectLst>
            </p:spPr>
          </p:pic>
        </p:grpSp>
        <p:grpSp>
          <p:nvGrpSpPr>
            <p:cNvPr id="85" name="Группа 84">
              <a:extLst>
                <a:ext uri="{FF2B5EF4-FFF2-40B4-BE49-F238E27FC236}">
                  <a16:creationId xmlns:a16="http://schemas.microsoft.com/office/drawing/2014/main" id="{7C9E935D-1253-5BE4-31C9-69CE1679A68F}"/>
                </a:ext>
              </a:extLst>
            </p:cNvPr>
            <p:cNvGrpSpPr/>
            <p:nvPr/>
          </p:nvGrpSpPr>
          <p:grpSpPr>
            <a:xfrm rot="11331217">
              <a:off x="7463227" y="3326900"/>
              <a:ext cx="2065477" cy="1281197"/>
              <a:chOff x="7863896" y="2949581"/>
              <a:chExt cx="2065477" cy="1281197"/>
            </a:xfrm>
          </p:grpSpPr>
          <p:pic>
            <p:nvPicPr>
              <p:cNvPr id="86" name="Рисунок 85" descr="Подключенный со сплошной заливкой">
                <a:extLst>
                  <a:ext uri="{FF2B5EF4-FFF2-40B4-BE49-F238E27FC236}">
                    <a16:creationId xmlns:a16="http://schemas.microsoft.com/office/drawing/2014/main" id="{9E4BEBE1-B067-FAAE-B735-1496C5DECA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4207143" flipV="1">
                <a:off x="9014973" y="2949581"/>
                <a:ext cx="914400" cy="914400"/>
              </a:xfrm>
              <a:prstGeom prst="rect">
                <a:avLst/>
              </a:prstGeom>
              <a:effectLst/>
            </p:spPr>
          </p:pic>
          <p:pic>
            <p:nvPicPr>
              <p:cNvPr id="87" name="Рисунок 86" descr="Подключенный со сплошной заливкой">
                <a:extLst>
                  <a:ext uri="{FF2B5EF4-FFF2-40B4-BE49-F238E27FC236}">
                    <a16:creationId xmlns:a16="http://schemas.microsoft.com/office/drawing/2014/main" id="{3A3F741E-32AD-E87C-682A-F96222946F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953315">
                <a:off x="8431664" y="3001778"/>
                <a:ext cx="914400" cy="914400"/>
              </a:xfrm>
              <a:prstGeom prst="rect">
                <a:avLst/>
              </a:prstGeom>
              <a:effectLst>
                <a:glow rad="63500">
                  <a:schemeClr val="accent1">
                    <a:satMod val="175000"/>
                    <a:alpha val="40000"/>
                  </a:schemeClr>
                </a:glow>
              </a:effectLst>
            </p:spPr>
          </p:pic>
          <p:pic>
            <p:nvPicPr>
              <p:cNvPr id="88" name="Рисунок 87" descr="Подключенный со сплошной заливкой">
                <a:extLst>
                  <a:ext uri="{FF2B5EF4-FFF2-40B4-BE49-F238E27FC236}">
                    <a16:creationId xmlns:a16="http://schemas.microsoft.com/office/drawing/2014/main" id="{D19C9457-9F9A-45BD-718E-90A530905C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7863896" y="3316378"/>
                <a:ext cx="914400" cy="914400"/>
              </a:xfrm>
              <a:prstGeom prst="rect">
                <a:avLst/>
              </a:prstGeom>
              <a:effectLst/>
            </p:spPr>
          </p:pic>
        </p:grpSp>
      </p:grpSp>
      <p:pic>
        <p:nvPicPr>
          <p:cNvPr id="103" name="Рисунок 102" descr="Подключенный со сплошной заливкой">
            <a:extLst>
              <a:ext uri="{FF2B5EF4-FFF2-40B4-BE49-F238E27FC236}">
                <a16:creationId xmlns:a16="http://schemas.microsoft.com/office/drawing/2014/main" id="{5CAD941B-9362-979D-04C2-5547C6D13C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662108" flipH="1" flipV="1">
            <a:off x="10658621" y="3031227"/>
            <a:ext cx="914400" cy="914400"/>
          </a:xfrm>
          <a:prstGeom prst="rect">
            <a:avLst/>
          </a:prstGeom>
          <a:effectLst/>
        </p:spPr>
      </p:pic>
      <p:pic>
        <p:nvPicPr>
          <p:cNvPr id="104" name="Рисунок 103" descr="Подключенный со сплошной заливкой">
            <a:extLst>
              <a:ext uri="{FF2B5EF4-FFF2-40B4-BE49-F238E27FC236}">
                <a16:creationId xmlns:a16="http://schemas.microsoft.com/office/drawing/2014/main" id="{D0FBC562-99D7-B600-2BC7-0A412C9F58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008786" flipV="1">
            <a:off x="10819232" y="3648246"/>
            <a:ext cx="914400" cy="914400"/>
          </a:xfrm>
          <a:prstGeom prst="rect">
            <a:avLst/>
          </a:prstGeom>
          <a:effectLst/>
        </p:spPr>
      </p:pic>
      <p:cxnSp>
        <p:nvCxnSpPr>
          <p:cNvPr id="108" name="Прямая со стрелкой 107">
            <a:extLst>
              <a:ext uri="{FF2B5EF4-FFF2-40B4-BE49-F238E27FC236}">
                <a16:creationId xmlns:a16="http://schemas.microsoft.com/office/drawing/2014/main" id="{22431AAB-1A2A-4022-20E7-375D39642199}"/>
              </a:ext>
            </a:extLst>
          </p:cNvPr>
          <p:cNvCxnSpPr>
            <a:cxnSpLocks/>
          </p:cNvCxnSpPr>
          <p:nvPr/>
        </p:nvCxnSpPr>
        <p:spPr>
          <a:xfrm flipV="1">
            <a:off x="10385711" y="4921119"/>
            <a:ext cx="0" cy="64420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2A0A93F0-A401-B1F3-E722-2900A2FBF5F9}"/>
              </a:ext>
            </a:extLst>
          </p:cNvPr>
          <p:cNvSpPr txBox="1"/>
          <p:nvPr/>
        </p:nvSpPr>
        <p:spPr>
          <a:xfrm>
            <a:off x="9930105" y="5531674"/>
            <a:ext cx="2047184" cy="369332"/>
          </a:xfrm>
          <a:prstGeom prst="rect">
            <a:avLst/>
          </a:prstGeom>
          <a:noFill/>
        </p:spPr>
        <p:txBody>
          <a:bodyPr wrap="square">
            <a:spAutoFit/>
          </a:bodyPr>
          <a:lstStyle/>
          <a:p>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p:txBody>
      </p:sp>
      <p:sp>
        <p:nvSpPr>
          <p:cNvPr id="113" name="TextBox 112">
            <a:extLst>
              <a:ext uri="{FF2B5EF4-FFF2-40B4-BE49-F238E27FC236}">
                <a16:creationId xmlns:a16="http://schemas.microsoft.com/office/drawing/2014/main" id="{A6FC90F6-7FFD-4E39-1CF6-AF57BE479FD1}"/>
              </a:ext>
            </a:extLst>
          </p:cNvPr>
          <p:cNvSpPr txBox="1"/>
          <p:nvPr/>
        </p:nvSpPr>
        <p:spPr>
          <a:xfrm>
            <a:off x="10159882" y="1844761"/>
            <a:ext cx="352520" cy="369332"/>
          </a:xfrm>
          <a:prstGeom prst="rect">
            <a:avLst/>
          </a:prstGeom>
          <a:noFill/>
        </p:spPr>
        <p:txBody>
          <a:bodyPr wrap="square">
            <a:spAutoFit/>
          </a:bodyPr>
          <a:lstStyle/>
          <a:p>
            <a:r>
              <a:rPr lang="ru-RU" dirty="0"/>
              <a:t>1</a:t>
            </a:r>
            <a:endParaRPr lang="en-US" dirty="0"/>
          </a:p>
        </p:txBody>
      </p:sp>
      <p:pic>
        <p:nvPicPr>
          <p:cNvPr id="115" name="Рисунок 114" descr="Мужской профиль контур">
            <a:extLst>
              <a:ext uri="{FF2B5EF4-FFF2-40B4-BE49-F238E27FC236}">
                <a16:creationId xmlns:a16="http://schemas.microsoft.com/office/drawing/2014/main" id="{2C1DF24D-F39A-B377-1440-47C0943FD1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59882" y="5823080"/>
            <a:ext cx="509817" cy="509817"/>
          </a:xfrm>
          <a:prstGeom prst="rect">
            <a:avLst/>
          </a:prstGeom>
        </p:spPr>
      </p:pic>
      <p:sp>
        <p:nvSpPr>
          <p:cNvPr id="116" name="TextBox 115">
            <a:extLst>
              <a:ext uri="{FF2B5EF4-FFF2-40B4-BE49-F238E27FC236}">
                <a16:creationId xmlns:a16="http://schemas.microsoft.com/office/drawing/2014/main" id="{78D24B62-9BC6-5303-0B2B-EC848B28BCCD}"/>
              </a:ext>
            </a:extLst>
          </p:cNvPr>
          <p:cNvSpPr txBox="1"/>
          <p:nvPr/>
        </p:nvSpPr>
        <p:spPr>
          <a:xfrm>
            <a:off x="10266520" y="6046915"/>
            <a:ext cx="352520" cy="369332"/>
          </a:xfrm>
          <a:prstGeom prst="rect">
            <a:avLst/>
          </a:prstGeom>
          <a:noFill/>
        </p:spPr>
        <p:txBody>
          <a:bodyPr wrap="square">
            <a:spAutoFit/>
          </a:bodyPr>
          <a:lstStyle/>
          <a:p>
            <a:r>
              <a:rPr lang="ru-RU" dirty="0"/>
              <a:t>1</a:t>
            </a:r>
            <a:endParaRPr lang="en-US" dirty="0"/>
          </a:p>
        </p:txBody>
      </p:sp>
      <p:cxnSp>
        <p:nvCxnSpPr>
          <p:cNvPr id="117" name="Прямая со стрелкой 116">
            <a:extLst>
              <a:ext uri="{FF2B5EF4-FFF2-40B4-BE49-F238E27FC236}">
                <a16:creationId xmlns:a16="http://schemas.microsoft.com/office/drawing/2014/main" id="{DBAFA2A5-DA2C-9648-4B9F-007BFC585B74}"/>
              </a:ext>
            </a:extLst>
          </p:cNvPr>
          <p:cNvCxnSpPr>
            <a:cxnSpLocks/>
          </p:cNvCxnSpPr>
          <p:nvPr/>
        </p:nvCxnSpPr>
        <p:spPr>
          <a:xfrm flipV="1">
            <a:off x="8613370" y="4899856"/>
            <a:ext cx="0" cy="670559"/>
          </a:xfrm>
          <a:prstGeom prst="straightConnector1">
            <a:avLst/>
          </a:prstGeom>
          <a:ln w="57150">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F899FB19-229C-4F65-6AD3-571C6CDE9AA6}"/>
              </a:ext>
            </a:extLst>
          </p:cNvPr>
          <p:cNvSpPr txBox="1"/>
          <p:nvPr/>
        </p:nvSpPr>
        <p:spPr>
          <a:xfrm>
            <a:off x="7926433" y="5549676"/>
            <a:ext cx="144837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u</a:t>
            </a:r>
            <a:r>
              <a:rPr lang="ru-RU" sz="1800" dirty="0" err="1">
                <a:effectLst/>
                <a:latin typeface="Calibri" panose="020F0502020204030204" pitchFamily="34" charset="0"/>
                <a:ea typeface="Calibri" panose="020F0502020204030204" pitchFamily="34" charset="0"/>
                <a:cs typeface="Arial" panose="020B0604020202020204" pitchFamily="34" charset="0"/>
              </a:rPr>
              <a:t>pdate</a:t>
            </a:r>
            <a:r>
              <a:rPr lang="en-US" sz="1800" dirty="0">
                <a:effectLst/>
                <a:latin typeface="Calibri" panose="020F0502020204030204" pitchFamily="34" charset="0"/>
                <a:ea typeface="Calibri" panose="020F0502020204030204" pitchFamily="34" charset="0"/>
                <a:cs typeface="Arial" panose="020B0604020202020204" pitchFamily="34" charset="0"/>
              </a:rPr>
              <a:t>P</a:t>
            </a:r>
            <a:r>
              <a:rPr lang="ru-RU" sz="1800" dirty="0" err="1">
                <a:effectLst/>
                <a:latin typeface="Calibri" panose="020F0502020204030204" pitchFamily="34" charset="0"/>
                <a:ea typeface="Calibri" panose="020F0502020204030204" pitchFamily="34" charset="0"/>
                <a:cs typeface="Arial" panose="020B0604020202020204" pitchFamily="34" charset="0"/>
              </a:rPr>
              <a:t>rice</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ru-RU" dirty="0"/>
          </a:p>
        </p:txBody>
      </p:sp>
      <p:pic>
        <p:nvPicPr>
          <p:cNvPr id="122" name="Рисунок 121" descr="Мужской профиль контур">
            <a:extLst>
              <a:ext uri="{FF2B5EF4-FFF2-40B4-BE49-F238E27FC236}">
                <a16:creationId xmlns:a16="http://schemas.microsoft.com/office/drawing/2014/main" id="{D4CA269D-176F-B7CC-89B8-3365CD2CC7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6229" y="5864489"/>
            <a:ext cx="509817" cy="509817"/>
          </a:xfrm>
          <a:prstGeom prst="rect">
            <a:avLst/>
          </a:prstGeom>
        </p:spPr>
      </p:pic>
      <p:sp>
        <p:nvSpPr>
          <p:cNvPr id="123" name="TextBox 122">
            <a:extLst>
              <a:ext uri="{FF2B5EF4-FFF2-40B4-BE49-F238E27FC236}">
                <a16:creationId xmlns:a16="http://schemas.microsoft.com/office/drawing/2014/main" id="{9BA4C031-A19B-E76F-58E7-E450F50AD766}"/>
              </a:ext>
            </a:extLst>
          </p:cNvPr>
          <p:cNvSpPr txBox="1"/>
          <p:nvPr/>
        </p:nvSpPr>
        <p:spPr>
          <a:xfrm>
            <a:off x="8452867" y="6088324"/>
            <a:ext cx="352520" cy="369332"/>
          </a:xfrm>
          <a:prstGeom prst="rect">
            <a:avLst/>
          </a:prstGeom>
          <a:noFill/>
        </p:spPr>
        <p:txBody>
          <a:bodyPr wrap="square">
            <a:spAutoFit/>
          </a:bodyPr>
          <a:lstStyle/>
          <a:p>
            <a:r>
              <a:rPr lang="ru-RU" dirty="0"/>
              <a:t>1</a:t>
            </a:r>
            <a:endParaRPr lang="en-US" dirty="0"/>
          </a:p>
        </p:txBody>
      </p:sp>
      <p:sp>
        <p:nvSpPr>
          <p:cNvPr id="148" name="Заголовок 1">
            <a:extLst>
              <a:ext uri="{FF2B5EF4-FFF2-40B4-BE49-F238E27FC236}">
                <a16:creationId xmlns:a16="http://schemas.microsoft.com/office/drawing/2014/main" id="{C4C97FBA-3988-5334-A33B-EC993EB8C117}"/>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Example</a:t>
            </a:r>
            <a:r>
              <a:rPr lang="ru-RU" dirty="0"/>
              <a:t> </a:t>
            </a:r>
            <a:r>
              <a:rPr lang="ru-RU" dirty="0" err="1"/>
              <a:t>of</a:t>
            </a:r>
            <a:r>
              <a:rPr lang="ru-RU" dirty="0"/>
              <a:t> </a:t>
            </a:r>
            <a:r>
              <a:rPr lang="ru-RU" dirty="0" err="1"/>
              <a:t>using</a:t>
            </a:r>
            <a:r>
              <a:rPr lang="ru-RU" dirty="0"/>
              <a:t> NFT </a:t>
            </a:r>
            <a:r>
              <a:rPr lang="ru-RU" dirty="0" err="1"/>
              <a:t>smart</a:t>
            </a:r>
            <a:r>
              <a:rPr lang="ru-RU" dirty="0"/>
              <a:t> </a:t>
            </a:r>
            <a:r>
              <a:rPr lang="ru-RU" dirty="0" err="1"/>
              <a:t>contract</a:t>
            </a:r>
            <a:endParaRPr lang="ru-RU" dirty="0"/>
          </a:p>
        </p:txBody>
      </p:sp>
      <p:grpSp>
        <p:nvGrpSpPr>
          <p:cNvPr id="2" name="Группа 1">
            <a:extLst>
              <a:ext uri="{FF2B5EF4-FFF2-40B4-BE49-F238E27FC236}">
                <a16:creationId xmlns:a16="http://schemas.microsoft.com/office/drawing/2014/main" id="{4EA54E51-6524-4008-F3E4-D605080C7772}"/>
              </a:ext>
            </a:extLst>
          </p:cNvPr>
          <p:cNvGrpSpPr/>
          <p:nvPr/>
        </p:nvGrpSpPr>
        <p:grpSpPr>
          <a:xfrm>
            <a:off x="3554849" y="1839595"/>
            <a:ext cx="1448873" cy="1886710"/>
            <a:chOff x="3534371" y="1831318"/>
            <a:chExt cx="1448873" cy="1886710"/>
          </a:xfrm>
        </p:grpSpPr>
        <p:sp>
          <p:nvSpPr>
            <p:cNvPr id="3" name="TextBox 2">
              <a:extLst>
                <a:ext uri="{FF2B5EF4-FFF2-40B4-BE49-F238E27FC236}">
                  <a16:creationId xmlns:a16="http://schemas.microsoft.com/office/drawing/2014/main" id="{EA0F8504-FE47-8648-058A-5B53C58EE71F}"/>
                </a:ext>
              </a:extLst>
            </p:cNvPr>
            <p:cNvSpPr txBox="1"/>
            <p:nvPr/>
          </p:nvSpPr>
          <p:spPr>
            <a:xfrm>
              <a:off x="3534371" y="1831318"/>
              <a:ext cx="1092419" cy="584775"/>
            </a:xfrm>
            <a:prstGeom prst="rect">
              <a:avLst/>
            </a:prstGeom>
            <a:noFill/>
          </p:spPr>
          <p:txBody>
            <a:bodyPr wrap="square">
              <a:spAutoFit/>
            </a:bodyPr>
            <a:lstStyle/>
            <a:p>
              <a:r>
                <a:rPr lang="en-US" sz="1600" b="1" dirty="0"/>
                <a:t>Smart contract </a:t>
              </a:r>
              <a:endParaRPr lang="ru-RU" sz="1600" b="1" dirty="0"/>
            </a:p>
          </p:txBody>
        </p:sp>
        <p:cxnSp>
          <p:nvCxnSpPr>
            <p:cNvPr id="4" name="Прямая со стрелкой 3">
              <a:extLst>
                <a:ext uri="{FF2B5EF4-FFF2-40B4-BE49-F238E27FC236}">
                  <a16:creationId xmlns:a16="http://schemas.microsoft.com/office/drawing/2014/main" id="{9145B77D-B945-EBA3-7969-36962E54F1FE}"/>
                </a:ext>
              </a:extLst>
            </p:cNvPr>
            <p:cNvCxnSpPr>
              <a:cxnSpLocks/>
            </p:cNvCxnSpPr>
            <p:nvPr/>
          </p:nvCxnSpPr>
          <p:spPr>
            <a:xfrm>
              <a:off x="3916323" y="2371891"/>
              <a:ext cx="0" cy="3525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Рисунок 6" descr="Подключенный со сплошной заливкой">
              <a:extLst>
                <a:ext uri="{FF2B5EF4-FFF2-40B4-BE49-F238E27FC236}">
                  <a16:creationId xmlns:a16="http://schemas.microsoft.com/office/drawing/2014/main" id="{6E8FBFD7-3E0C-45A6-7248-1A7E0676C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4068844" y="2803628"/>
              <a:ext cx="914400" cy="914400"/>
            </a:xfrm>
            <a:prstGeom prst="rect">
              <a:avLst/>
            </a:prstGeom>
          </p:spPr>
        </p:pic>
        <p:pic>
          <p:nvPicPr>
            <p:cNvPr id="8" name="Рисунок 7" descr="Подключенный со сплошной заливкой">
              <a:extLst>
                <a:ext uri="{FF2B5EF4-FFF2-40B4-BE49-F238E27FC236}">
                  <a16:creationId xmlns:a16="http://schemas.microsoft.com/office/drawing/2014/main" id="{54C58377-7659-44E9-7B19-683046AC7C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200977" flipV="1">
              <a:off x="3600384" y="2687294"/>
              <a:ext cx="914400" cy="914400"/>
            </a:xfrm>
            <a:prstGeom prst="rect">
              <a:avLst/>
            </a:prstGeom>
            <a:effectLst>
              <a:glow rad="63500">
                <a:schemeClr val="accent1">
                  <a:satMod val="175000"/>
                  <a:alpha val="40000"/>
                </a:schemeClr>
              </a:glow>
            </a:effectLst>
          </p:spPr>
        </p:pic>
      </p:grpSp>
      <p:grpSp>
        <p:nvGrpSpPr>
          <p:cNvPr id="14" name="Группа 13">
            <a:extLst>
              <a:ext uri="{FF2B5EF4-FFF2-40B4-BE49-F238E27FC236}">
                <a16:creationId xmlns:a16="http://schemas.microsoft.com/office/drawing/2014/main" id="{E17B44F8-6B7F-DA53-AC1E-F977B5B98144}"/>
              </a:ext>
            </a:extLst>
          </p:cNvPr>
          <p:cNvGrpSpPr/>
          <p:nvPr/>
        </p:nvGrpSpPr>
        <p:grpSpPr>
          <a:xfrm>
            <a:off x="3848985" y="3088758"/>
            <a:ext cx="2349797" cy="3389793"/>
            <a:chOff x="3848985" y="3088758"/>
            <a:chExt cx="2349797" cy="3389793"/>
          </a:xfrm>
        </p:grpSpPr>
        <p:grpSp>
          <p:nvGrpSpPr>
            <p:cNvPr id="15" name="Группа 14">
              <a:extLst>
                <a:ext uri="{FF2B5EF4-FFF2-40B4-BE49-F238E27FC236}">
                  <a16:creationId xmlns:a16="http://schemas.microsoft.com/office/drawing/2014/main" id="{F6596F8F-CD58-E133-E8B2-438645FD28A2}"/>
                </a:ext>
              </a:extLst>
            </p:cNvPr>
            <p:cNvGrpSpPr/>
            <p:nvPr/>
          </p:nvGrpSpPr>
          <p:grpSpPr>
            <a:xfrm>
              <a:off x="4365442" y="4616154"/>
              <a:ext cx="1833340" cy="1862397"/>
              <a:chOff x="5269209" y="4193482"/>
              <a:chExt cx="1833340" cy="1862397"/>
            </a:xfrm>
          </p:grpSpPr>
          <p:sp>
            <p:nvSpPr>
              <p:cNvPr id="18" name="Прямоугольник 17">
                <a:extLst>
                  <a:ext uri="{FF2B5EF4-FFF2-40B4-BE49-F238E27FC236}">
                    <a16:creationId xmlns:a16="http://schemas.microsoft.com/office/drawing/2014/main" id="{74F74EF6-840C-4305-9B53-8DA80487AC85}"/>
                  </a:ext>
                </a:extLst>
              </p:cNvPr>
              <p:cNvSpPr/>
              <p:nvPr/>
            </p:nvSpPr>
            <p:spPr>
              <a:xfrm rot="16200000">
                <a:off x="5289893" y="4172798"/>
                <a:ext cx="1702520" cy="174388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a:extLst>
                  <a:ext uri="{FF2B5EF4-FFF2-40B4-BE49-F238E27FC236}">
                    <a16:creationId xmlns:a16="http://schemas.microsoft.com/office/drawing/2014/main" id="{6B142776-94C4-54F5-FC85-1302F952FC50}"/>
                  </a:ext>
                </a:extLst>
              </p:cNvPr>
              <p:cNvSpPr txBox="1"/>
              <p:nvPr/>
            </p:nvSpPr>
            <p:spPr>
              <a:xfrm>
                <a:off x="5358664" y="4301553"/>
                <a:ext cx="1743885" cy="1754326"/>
              </a:xfrm>
              <a:prstGeom prst="rect">
                <a:avLst/>
              </a:prstGeom>
              <a:noFill/>
            </p:spPr>
            <p:txBody>
              <a:bodyPr wrap="square">
                <a:spAutoFit/>
              </a:bodyPr>
              <a:lstStyle/>
              <a:p>
                <a:pPr marL="285750" indent="-285750">
                  <a:buFont typeface="Arial" panose="020B0604020202020204" pitchFamily="34" charset="0"/>
                  <a:buChar char="•"/>
                </a:pPr>
                <a:r>
                  <a:rPr lang="en-US" dirty="0"/>
                  <a:t>mint</a:t>
                </a:r>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updatePrice</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Calibri" panose="020F0502020204030204" pitchFamily="34" charset="0"/>
                    <a:cs typeface="Arial" panose="020B0604020202020204" pitchFamily="34" charset="0"/>
                  </a:rPr>
                  <a:t>buyToken</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en-US" dirty="0"/>
              </a:p>
              <a:p>
                <a:pPr marL="285750" indent="-285750">
                  <a:buFont typeface="Arial" panose="020B0604020202020204" pitchFamily="34" charset="0"/>
                  <a:buChar char="•"/>
                </a:pPr>
                <a:r>
                  <a:rPr lang="ru-RU" sz="1800" dirty="0" err="1">
                    <a:effectLst/>
                    <a:latin typeface="Calibri" panose="020F0502020204030204" pitchFamily="34" charset="0"/>
                    <a:ea typeface="Times New Roman" panose="02020603050405020304" pitchFamily="18" charset="0"/>
                  </a:rPr>
                  <a:t>burnToken</a:t>
                </a:r>
                <a:r>
                  <a:rPr lang="ru-RU" sz="1800" b="1" dirty="0">
                    <a:effectLst/>
                    <a:latin typeface="Calibri" panose="020F0502020204030204" pitchFamily="34" charset="0"/>
                    <a:ea typeface="Times New Roman" panose="02020603050405020304" pitchFamily="18" charset="0"/>
                  </a:rPr>
                  <a:t> </a:t>
                </a:r>
                <a:endParaRPr lang="en-US" dirty="0"/>
              </a:p>
              <a:p>
                <a:endParaRPr lang="ru-RU" dirty="0"/>
              </a:p>
            </p:txBody>
          </p:sp>
        </p:grpSp>
        <p:cxnSp>
          <p:nvCxnSpPr>
            <p:cNvPr id="17" name="Соединитель: уступ 16">
              <a:extLst>
                <a:ext uri="{FF2B5EF4-FFF2-40B4-BE49-F238E27FC236}">
                  <a16:creationId xmlns:a16="http://schemas.microsoft.com/office/drawing/2014/main" id="{686A04BF-2B2D-88EB-532D-9B1D6BAC6046}"/>
                </a:ext>
              </a:extLst>
            </p:cNvPr>
            <p:cNvCxnSpPr>
              <a:cxnSpLocks/>
              <a:endCxn id="18" idx="3"/>
            </p:cNvCxnSpPr>
            <p:nvPr/>
          </p:nvCxnSpPr>
          <p:spPr>
            <a:xfrm rot="16200000" flipH="1">
              <a:off x="3779488" y="3158255"/>
              <a:ext cx="1527396" cy="1388402"/>
            </a:xfrm>
            <a:prstGeom prst="bentConnector3">
              <a:avLst>
                <a:gd name="adj1" fmla="val 60790"/>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26034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09B2E-2AC0-432C-3D12-318F4C817FE2}"/>
            </a:ext>
          </a:extLst>
        </p:cNvPr>
        <p:cNvGrpSpPr/>
        <p:nvPr/>
      </p:nvGrpSpPr>
      <p:grpSpPr>
        <a:xfrm>
          <a:off x="0" y="0"/>
          <a:ext cx="0" cy="0"/>
          <a:chOff x="0" y="0"/>
          <a:chExt cx="0" cy="0"/>
        </a:xfrm>
      </p:grpSpPr>
      <p:pic>
        <p:nvPicPr>
          <p:cNvPr id="5" name="Рисунок 4" descr="Мужской профиль контур">
            <a:extLst>
              <a:ext uri="{FF2B5EF4-FFF2-40B4-BE49-F238E27FC236}">
                <a16:creationId xmlns:a16="http://schemas.microsoft.com/office/drawing/2014/main" id="{96E7E5DB-5D50-5777-0036-B32EAAA74A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53244" y="1620926"/>
            <a:ext cx="509817" cy="509817"/>
          </a:xfrm>
          <a:prstGeom prst="rect">
            <a:avLst/>
          </a:prstGeom>
        </p:spPr>
      </p:pic>
      <p:pic>
        <p:nvPicPr>
          <p:cNvPr id="6" name="Рисунок 5" descr="Мужской профиль контур">
            <a:extLst>
              <a:ext uri="{FF2B5EF4-FFF2-40B4-BE49-F238E27FC236}">
                <a16:creationId xmlns:a16="http://schemas.microsoft.com/office/drawing/2014/main" id="{D5FD98DE-4E59-6DA9-B78D-FA12431D34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179" y="4130342"/>
            <a:ext cx="914400" cy="914400"/>
          </a:xfrm>
          <a:prstGeom prst="rect">
            <a:avLst/>
          </a:prstGeom>
        </p:spPr>
      </p:pic>
      <p:sp>
        <p:nvSpPr>
          <p:cNvPr id="16" name="TextBox 15">
            <a:extLst>
              <a:ext uri="{FF2B5EF4-FFF2-40B4-BE49-F238E27FC236}">
                <a16:creationId xmlns:a16="http://schemas.microsoft.com/office/drawing/2014/main" id="{DE180E15-96A8-025E-2415-729D49F77A55}"/>
              </a:ext>
            </a:extLst>
          </p:cNvPr>
          <p:cNvSpPr txBox="1"/>
          <p:nvPr/>
        </p:nvSpPr>
        <p:spPr>
          <a:xfrm>
            <a:off x="4552256" y="1941721"/>
            <a:ext cx="914400" cy="369332"/>
          </a:xfrm>
          <a:prstGeom prst="rect">
            <a:avLst/>
          </a:prstGeom>
          <a:noFill/>
        </p:spPr>
        <p:txBody>
          <a:bodyPr wrap="square">
            <a:spAutoFit/>
          </a:bodyPr>
          <a:lstStyle/>
          <a:p>
            <a:r>
              <a:rPr lang="en-US" dirty="0"/>
              <a:t>mint</a:t>
            </a:r>
          </a:p>
        </p:txBody>
      </p:sp>
      <p:cxnSp>
        <p:nvCxnSpPr>
          <p:cNvPr id="33" name="Прямая со стрелкой 32">
            <a:extLst>
              <a:ext uri="{FF2B5EF4-FFF2-40B4-BE49-F238E27FC236}">
                <a16:creationId xmlns:a16="http://schemas.microsoft.com/office/drawing/2014/main" id="{4135DA91-EEB1-A65B-1E98-C2CADE0B3624}"/>
              </a:ext>
            </a:extLst>
          </p:cNvPr>
          <p:cNvCxnSpPr>
            <a:cxnSpLocks/>
          </p:cNvCxnSpPr>
          <p:nvPr/>
        </p:nvCxnSpPr>
        <p:spPr>
          <a:xfrm>
            <a:off x="4816548" y="2285190"/>
            <a:ext cx="0" cy="624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43" name="Объект 4" descr="Художник мужской контур">
            <a:extLst>
              <a:ext uri="{FF2B5EF4-FFF2-40B4-BE49-F238E27FC236}">
                <a16:creationId xmlns:a16="http://schemas.microsoft.com/office/drawing/2014/main" id="{1D4BBC52-5051-C9A8-2C0D-6EA10F32F0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7695" y="1584536"/>
            <a:ext cx="450179" cy="450179"/>
          </a:xfrm>
          <a:prstGeom prst="rect">
            <a:avLst/>
          </a:prstGeom>
        </p:spPr>
      </p:pic>
      <p:sp>
        <p:nvSpPr>
          <p:cNvPr id="36" name="TextBox 35">
            <a:extLst>
              <a:ext uri="{FF2B5EF4-FFF2-40B4-BE49-F238E27FC236}">
                <a16:creationId xmlns:a16="http://schemas.microsoft.com/office/drawing/2014/main" id="{0B90A200-3BF4-B099-2F35-3A6C6727BBB0}"/>
              </a:ext>
            </a:extLst>
          </p:cNvPr>
          <p:cNvSpPr txBox="1"/>
          <p:nvPr/>
        </p:nvSpPr>
        <p:spPr>
          <a:xfrm>
            <a:off x="5628191" y="1975594"/>
            <a:ext cx="2047184" cy="369332"/>
          </a:xfrm>
          <a:prstGeom prst="rect">
            <a:avLst/>
          </a:prstGeom>
          <a:noFill/>
        </p:spPr>
        <p:txBody>
          <a:bodyPr wrap="square">
            <a:spAutoFit/>
          </a:bodyPr>
          <a:lstStyle/>
          <a:p>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p:txBody>
      </p:sp>
      <p:cxnSp>
        <p:nvCxnSpPr>
          <p:cNvPr id="37" name="Прямая со стрелкой 36">
            <a:extLst>
              <a:ext uri="{FF2B5EF4-FFF2-40B4-BE49-F238E27FC236}">
                <a16:creationId xmlns:a16="http://schemas.microsoft.com/office/drawing/2014/main" id="{502EE40C-85C3-CCE5-8F2A-8BB7D2E506B9}"/>
              </a:ext>
            </a:extLst>
          </p:cNvPr>
          <p:cNvCxnSpPr>
            <a:cxnSpLocks/>
          </p:cNvCxnSpPr>
          <p:nvPr/>
        </p:nvCxnSpPr>
        <p:spPr>
          <a:xfrm>
            <a:off x="6083616" y="2315719"/>
            <a:ext cx="10218" cy="64260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38" name="Объект 4" descr="Художник мужской контур">
            <a:extLst>
              <a:ext uri="{FF2B5EF4-FFF2-40B4-BE49-F238E27FC236}">
                <a16:creationId xmlns:a16="http://schemas.microsoft.com/office/drawing/2014/main" id="{BFCC1542-7699-D55B-6709-240AA3B6F2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3635" y="1579248"/>
            <a:ext cx="450179" cy="450179"/>
          </a:xfrm>
          <a:prstGeom prst="rect">
            <a:avLst/>
          </a:prstGeom>
        </p:spPr>
      </p:pic>
      <p:grpSp>
        <p:nvGrpSpPr>
          <p:cNvPr id="57" name="Группа 56">
            <a:extLst>
              <a:ext uri="{FF2B5EF4-FFF2-40B4-BE49-F238E27FC236}">
                <a16:creationId xmlns:a16="http://schemas.microsoft.com/office/drawing/2014/main" id="{1CA47E2F-6C63-ECA5-B60D-6E0717E0CDB9}"/>
              </a:ext>
            </a:extLst>
          </p:cNvPr>
          <p:cNvGrpSpPr/>
          <p:nvPr/>
        </p:nvGrpSpPr>
        <p:grpSpPr>
          <a:xfrm>
            <a:off x="5148203" y="1750810"/>
            <a:ext cx="5947020" cy="3053740"/>
            <a:chOff x="3581684" y="2330286"/>
            <a:chExt cx="5947020" cy="3053740"/>
          </a:xfrm>
        </p:grpSpPr>
        <p:grpSp>
          <p:nvGrpSpPr>
            <p:cNvPr id="32" name="Группа 31">
              <a:extLst>
                <a:ext uri="{FF2B5EF4-FFF2-40B4-BE49-F238E27FC236}">
                  <a16:creationId xmlns:a16="http://schemas.microsoft.com/office/drawing/2014/main" id="{5117D2BF-DE29-94CA-C0E7-69268601F31B}"/>
                </a:ext>
              </a:extLst>
            </p:cNvPr>
            <p:cNvGrpSpPr/>
            <p:nvPr/>
          </p:nvGrpSpPr>
          <p:grpSpPr>
            <a:xfrm rot="17263104">
              <a:off x="3862423" y="2049547"/>
              <a:ext cx="3053740" cy="3615218"/>
              <a:chOff x="9097732" y="800549"/>
              <a:chExt cx="3053740" cy="3615218"/>
            </a:xfrm>
          </p:grpSpPr>
          <p:grpSp>
            <p:nvGrpSpPr>
              <p:cNvPr id="20" name="Группа 19">
                <a:extLst>
                  <a:ext uri="{FF2B5EF4-FFF2-40B4-BE49-F238E27FC236}">
                    <a16:creationId xmlns:a16="http://schemas.microsoft.com/office/drawing/2014/main" id="{922BA3A5-27EB-BF4F-754D-F5181F5AA647}"/>
                  </a:ext>
                </a:extLst>
              </p:cNvPr>
              <p:cNvGrpSpPr/>
              <p:nvPr/>
            </p:nvGrpSpPr>
            <p:grpSpPr>
              <a:xfrm rot="18799749">
                <a:off x="10150107" y="2414403"/>
                <a:ext cx="1511401" cy="2491328"/>
                <a:chOff x="8001188" y="1667399"/>
                <a:chExt cx="1511401" cy="2491328"/>
              </a:xfrm>
            </p:grpSpPr>
            <p:pic>
              <p:nvPicPr>
                <p:cNvPr id="21" name="Рисунок 20" descr="Подключенный со сплошной заливкой">
                  <a:extLst>
                    <a:ext uri="{FF2B5EF4-FFF2-40B4-BE49-F238E27FC236}">
                      <a16:creationId xmlns:a16="http://schemas.microsoft.com/office/drawing/2014/main" id="{E8991B00-065B-4056-DECC-DDFA8B7E3A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22" name="Группа 21">
                  <a:extLst>
                    <a:ext uri="{FF2B5EF4-FFF2-40B4-BE49-F238E27FC236}">
                      <a16:creationId xmlns:a16="http://schemas.microsoft.com/office/drawing/2014/main" id="{0D976A54-DD35-5F85-EAEC-76C3D7F7920C}"/>
                    </a:ext>
                  </a:extLst>
                </p:cNvPr>
                <p:cNvGrpSpPr/>
                <p:nvPr/>
              </p:nvGrpSpPr>
              <p:grpSpPr>
                <a:xfrm rot="13090462">
                  <a:off x="8196666" y="1667399"/>
                  <a:ext cx="1315923" cy="1941390"/>
                  <a:chOff x="7056838" y="3298906"/>
                  <a:chExt cx="1315923" cy="1941390"/>
                </a:xfrm>
              </p:grpSpPr>
              <p:pic>
                <p:nvPicPr>
                  <p:cNvPr id="23" name="Рисунок 22" descr="Подключенный со сплошной заливкой">
                    <a:extLst>
                      <a:ext uri="{FF2B5EF4-FFF2-40B4-BE49-F238E27FC236}">
                        <a16:creationId xmlns:a16="http://schemas.microsoft.com/office/drawing/2014/main" id="{A874864C-1C97-0834-60B1-CDC7E08AA4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24" name="Рисунок 23" descr="Подключенный со сплошной заливкой">
                    <a:extLst>
                      <a:ext uri="{FF2B5EF4-FFF2-40B4-BE49-F238E27FC236}">
                        <a16:creationId xmlns:a16="http://schemas.microsoft.com/office/drawing/2014/main" id="{0A809DD0-E8D2-BB22-566F-4BC70EA7E4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a:effectLst/>
                </p:spPr>
              </p:pic>
              <p:pic>
                <p:nvPicPr>
                  <p:cNvPr id="25" name="Рисунок 24" descr="Подключенный со сплошной заливкой">
                    <a:extLst>
                      <a:ext uri="{FF2B5EF4-FFF2-40B4-BE49-F238E27FC236}">
                        <a16:creationId xmlns:a16="http://schemas.microsoft.com/office/drawing/2014/main" id="{13D2FFEE-4DC4-0FD1-D73E-FC4D9DEFF0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p:spPr>
              </p:pic>
            </p:grpSp>
          </p:grpSp>
          <p:grpSp>
            <p:nvGrpSpPr>
              <p:cNvPr id="26" name="Группа 25">
                <a:extLst>
                  <a:ext uri="{FF2B5EF4-FFF2-40B4-BE49-F238E27FC236}">
                    <a16:creationId xmlns:a16="http://schemas.microsoft.com/office/drawing/2014/main" id="{B53E822D-9F4F-66D4-D480-68CDA56C56B1}"/>
                  </a:ext>
                </a:extLst>
              </p:cNvPr>
              <p:cNvGrpSpPr/>
              <p:nvPr/>
            </p:nvGrpSpPr>
            <p:grpSpPr>
              <a:xfrm rot="18799749">
                <a:off x="9587695" y="310586"/>
                <a:ext cx="1511401" cy="2491328"/>
                <a:chOff x="8001188" y="1667399"/>
                <a:chExt cx="1511401" cy="2491328"/>
              </a:xfrm>
            </p:grpSpPr>
            <p:pic>
              <p:nvPicPr>
                <p:cNvPr id="27" name="Рисунок 26" descr="Подключенный со сплошной заливкой">
                  <a:extLst>
                    <a:ext uri="{FF2B5EF4-FFF2-40B4-BE49-F238E27FC236}">
                      <a16:creationId xmlns:a16="http://schemas.microsoft.com/office/drawing/2014/main" id="{CDE65504-A236-C18E-B759-A510EBC0A5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28" name="Группа 27">
                  <a:extLst>
                    <a:ext uri="{FF2B5EF4-FFF2-40B4-BE49-F238E27FC236}">
                      <a16:creationId xmlns:a16="http://schemas.microsoft.com/office/drawing/2014/main" id="{85AA6DCC-26BE-B4AA-5486-1B4B26D41A0F}"/>
                    </a:ext>
                  </a:extLst>
                </p:cNvPr>
                <p:cNvGrpSpPr/>
                <p:nvPr/>
              </p:nvGrpSpPr>
              <p:grpSpPr>
                <a:xfrm rot="13090462">
                  <a:off x="8196666" y="1667399"/>
                  <a:ext cx="1315923" cy="1941390"/>
                  <a:chOff x="7056838" y="3298906"/>
                  <a:chExt cx="1315923" cy="1941390"/>
                </a:xfrm>
              </p:grpSpPr>
              <p:pic>
                <p:nvPicPr>
                  <p:cNvPr id="29" name="Рисунок 28" descr="Подключенный со сплошной заливкой">
                    <a:extLst>
                      <a:ext uri="{FF2B5EF4-FFF2-40B4-BE49-F238E27FC236}">
                        <a16:creationId xmlns:a16="http://schemas.microsoft.com/office/drawing/2014/main" id="{692D4207-A517-F5F5-3B12-3F7204FED8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30" name="Рисунок 29" descr="Подключенный со сплошной заливкой">
                    <a:extLst>
                      <a:ext uri="{FF2B5EF4-FFF2-40B4-BE49-F238E27FC236}">
                        <a16:creationId xmlns:a16="http://schemas.microsoft.com/office/drawing/2014/main" id="{CA27A54A-C80D-C1AD-575F-D81C628FA9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p:spPr>
              </p:pic>
              <p:pic>
                <p:nvPicPr>
                  <p:cNvPr id="31" name="Рисунок 30" descr="Подключенный со сплошной заливкой">
                    <a:extLst>
                      <a:ext uri="{FF2B5EF4-FFF2-40B4-BE49-F238E27FC236}">
                        <a16:creationId xmlns:a16="http://schemas.microsoft.com/office/drawing/2014/main" id="{42786153-38C4-65C0-213B-219F09493D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a:glow rad="63500">
                      <a:schemeClr val="accent1">
                        <a:satMod val="175000"/>
                        <a:alpha val="40000"/>
                      </a:schemeClr>
                    </a:glow>
                  </a:effectLst>
                </p:spPr>
              </p:pic>
            </p:grpSp>
          </p:grpSp>
        </p:grpSp>
        <p:grpSp>
          <p:nvGrpSpPr>
            <p:cNvPr id="55" name="Группа 54">
              <a:extLst>
                <a:ext uri="{FF2B5EF4-FFF2-40B4-BE49-F238E27FC236}">
                  <a16:creationId xmlns:a16="http://schemas.microsoft.com/office/drawing/2014/main" id="{88E61A3C-2370-34C6-6945-D216031A82C1}"/>
                </a:ext>
              </a:extLst>
            </p:cNvPr>
            <p:cNvGrpSpPr/>
            <p:nvPr/>
          </p:nvGrpSpPr>
          <p:grpSpPr>
            <a:xfrm rot="11331217">
              <a:off x="7463227" y="3326900"/>
              <a:ext cx="2065477" cy="1281197"/>
              <a:chOff x="7863896" y="2949581"/>
              <a:chExt cx="2065477" cy="1281197"/>
            </a:xfrm>
          </p:grpSpPr>
          <p:pic>
            <p:nvPicPr>
              <p:cNvPr id="52" name="Рисунок 51" descr="Подключенный со сплошной заливкой">
                <a:extLst>
                  <a:ext uri="{FF2B5EF4-FFF2-40B4-BE49-F238E27FC236}">
                    <a16:creationId xmlns:a16="http://schemas.microsoft.com/office/drawing/2014/main" id="{A0B3FC52-3E25-E8F4-163F-CEFFC6C04D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4207143" flipV="1">
                <a:off x="9014973" y="2949581"/>
                <a:ext cx="914400" cy="914400"/>
              </a:xfrm>
              <a:prstGeom prst="rect">
                <a:avLst/>
              </a:prstGeom>
              <a:effectLst/>
            </p:spPr>
          </p:pic>
          <p:pic>
            <p:nvPicPr>
              <p:cNvPr id="53" name="Рисунок 52" descr="Подключенный со сплошной заливкой">
                <a:extLst>
                  <a:ext uri="{FF2B5EF4-FFF2-40B4-BE49-F238E27FC236}">
                    <a16:creationId xmlns:a16="http://schemas.microsoft.com/office/drawing/2014/main" id="{988B41CB-1FEC-0D7B-2A73-144308833D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953315">
                <a:off x="8431664" y="3001778"/>
                <a:ext cx="914400" cy="914400"/>
              </a:xfrm>
              <a:prstGeom prst="rect">
                <a:avLst/>
              </a:prstGeom>
            </p:spPr>
          </p:pic>
          <p:pic>
            <p:nvPicPr>
              <p:cNvPr id="54" name="Рисунок 53" descr="Подключенный со сплошной заливкой">
                <a:extLst>
                  <a:ext uri="{FF2B5EF4-FFF2-40B4-BE49-F238E27FC236}">
                    <a16:creationId xmlns:a16="http://schemas.microsoft.com/office/drawing/2014/main" id="{3DAA2AD3-CCA8-ACF2-28EC-419F56FD93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7863896" y="3316378"/>
                <a:ext cx="914400" cy="914400"/>
              </a:xfrm>
              <a:prstGeom prst="rect">
                <a:avLst/>
              </a:prstGeom>
              <a:effectLst>
                <a:glow rad="63500">
                  <a:schemeClr val="accent1">
                    <a:satMod val="175000"/>
                    <a:alpha val="40000"/>
                  </a:schemeClr>
                </a:glow>
              </a:effectLst>
            </p:spPr>
          </p:pic>
        </p:grpSp>
      </p:grpSp>
      <p:pic>
        <p:nvPicPr>
          <p:cNvPr id="60" name="Объект 4" descr="Художник мужской контур">
            <a:extLst>
              <a:ext uri="{FF2B5EF4-FFF2-40B4-BE49-F238E27FC236}">
                <a16:creationId xmlns:a16="http://schemas.microsoft.com/office/drawing/2014/main" id="{DC931BB4-942F-7774-6F45-1D7EA3FD9E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63508" y="1599415"/>
            <a:ext cx="450179" cy="450179"/>
          </a:xfrm>
          <a:prstGeom prst="rect">
            <a:avLst/>
          </a:prstGeom>
        </p:spPr>
      </p:pic>
      <p:cxnSp>
        <p:nvCxnSpPr>
          <p:cNvPr id="61" name="Прямая со стрелкой 60">
            <a:extLst>
              <a:ext uri="{FF2B5EF4-FFF2-40B4-BE49-F238E27FC236}">
                <a16:creationId xmlns:a16="http://schemas.microsoft.com/office/drawing/2014/main" id="{54966AD7-201F-5A70-A67E-9FA845E02F5E}"/>
              </a:ext>
            </a:extLst>
          </p:cNvPr>
          <p:cNvCxnSpPr>
            <a:cxnSpLocks/>
          </p:cNvCxnSpPr>
          <p:nvPr/>
        </p:nvCxnSpPr>
        <p:spPr>
          <a:xfrm>
            <a:off x="8224610" y="2297325"/>
            <a:ext cx="0" cy="7384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7BDB16BC-2FC9-D852-AFDF-45896704EEE0}"/>
              </a:ext>
            </a:extLst>
          </p:cNvPr>
          <p:cNvSpPr txBox="1"/>
          <p:nvPr/>
        </p:nvSpPr>
        <p:spPr>
          <a:xfrm>
            <a:off x="7527041" y="1941306"/>
            <a:ext cx="144837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u</a:t>
            </a:r>
            <a:r>
              <a:rPr lang="ru-RU" sz="1800" dirty="0" err="1">
                <a:effectLst/>
                <a:latin typeface="Calibri" panose="020F0502020204030204" pitchFamily="34" charset="0"/>
                <a:ea typeface="Calibri" panose="020F0502020204030204" pitchFamily="34" charset="0"/>
                <a:cs typeface="Arial" panose="020B0604020202020204" pitchFamily="34" charset="0"/>
              </a:rPr>
              <a:t>pdate</a:t>
            </a:r>
            <a:r>
              <a:rPr lang="en-US" sz="1800" dirty="0">
                <a:effectLst/>
                <a:latin typeface="Calibri" panose="020F0502020204030204" pitchFamily="34" charset="0"/>
                <a:ea typeface="Calibri" panose="020F0502020204030204" pitchFamily="34" charset="0"/>
                <a:cs typeface="Arial" panose="020B0604020202020204" pitchFamily="34" charset="0"/>
              </a:rPr>
              <a:t>P</a:t>
            </a:r>
            <a:r>
              <a:rPr lang="ru-RU" sz="1800" dirty="0" err="1">
                <a:effectLst/>
                <a:latin typeface="Calibri" panose="020F0502020204030204" pitchFamily="34" charset="0"/>
                <a:ea typeface="Calibri" panose="020F0502020204030204" pitchFamily="34" charset="0"/>
                <a:cs typeface="Arial" panose="020B0604020202020204" pitchFamily="34" charset="0"/>
              </a:rPr>
              <a:t>rice</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ru-RU" dirty="0"/>
          </a:p>
        </p:txBody>
      </p:sp>
      <p:cxnSp>
        <p:nvCxnSpPr>
          <p:cNvPr id="67" name="Прямая со стрелкой 66">
            <a:extLst>
              <a:ext uri="{FF2B5EF4-FFF2-40B4-BE49-F238E27FC236}">
                <a16:creationId xmlns:a16="http://schemas.microsoft.com/office/drawing/2014/main" id="{FDC2AC80-AAD3-0B93-E20A-7D7B58B34FF6}"/>
              </a:ext>
            </a:extLst>
          </p:cNvPr>
          <p:cNvCxnSpPr>
            <a:cxnSpLocks/>
          </p:cNvCxnSpPr>
          <p:nvPr/>
        </p:nvCxnSpPr>
        <p:spPr>
          <a:xfrm>
            <a:off x="10309510" y="2463825"/>
            <a:ext cx="0" cy="624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03BB4BEF-849F-B0C3-22F8-01ED3705E19D}"/>
              </a:ext>
            </a:extLst>
          </p:cNvPr>
          <p:cNvSpPr txBox="1"/>
          <p:nvPr/>
        </p:nvSpPr>
        <p:spPr>
          <a:xfrm>
            <a:off x="10035716" y="2013233"/>
            <a:ext cx="560279" cy="369332"/>
          </a:xfrm>
          <a:prstGeom prst="rect">
            <a:avLst/>
          </a:prstGeom>
          <a:noFill/>
        </p:spPr>
        <p:txBody>
          <a:bodyPr wrap="square">
            <a:spAutoFit/>
          </a:bodyPr>
          <a:lstStyle/>
          <a:p>
            <a:r>
              <a:rPr lang="en-US" dirty="0"/>
              <a:t>buy</a:t>
            </a:r>
            <a:endParaRPr lang="ru-RU" dirty="0"/>
          </a:p>
        </p:txBody>
      </p:sp>
      <p:grpSp>
        <p:nvGrpSpPr>
          <p:cNvPr id="76" name="Группа 75">
            <a:extLst>
              <a:ext uri="{FF2B5EF4-FFF2-40B4-BE49-F238E27FC236}">
                <a16:creationId xmlns:a16="http://schemas.microsoft.com/office/drawing/2014/main" id="{025E89A5-59EE-4A32-53E6-B63C0CED07D7}"/>
              </a:ext>
            </a:extLst>
          </p:cNvPr>
          <p:cNvGrpSpPr/>
          <p:nvPr/>
        </p:nvGrpSpPr>
        <p:grpSpPr>
          <a:xfrm>
            <a:off x="712320" y="2214093"/>
            <a:ext cx="2729296" cy="369332"/>
            <a:chOff x="887819" y="751317"/>
            <a:chExt cx="2729296" cy="369332"/>
          </a:xfrm>
        </p:grpSpPr>
        <p:cxnSp>
          <p:nvCxnSpPr>
            <p:cNvPr id="70" name="Прямая со стрелкой 69">
              <a:extLst>
                <a:ext uri="{FF2B5EF4-FFF2-40B4-BE49-F238E27FC236}">
                  <a16:creationId xmlns:a16="http://schemas.microsoft.com/office/drawing/2014/main" id="{78708DB3-F113-F385-03D4-2938ADB10B25}"/>
                </a:ext>
              </a:extLst>
            </p:cNvPr>
            <p:cNvCxnSpPr>
              <a:cxnSpLocks/>
            </p:cNvCxnSpPr>
            <p:nvPr/>
          </p:nvCxnSpPr>
          <p:spPr>
            <a:xfrm>
              <a:off x="887819" y="935983"/>
              <a:ext cx="97110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6CFB335F-E333-7E0A-3317-A443AF10DBFF}"/>
                </a:ext>
              </a:extLst>
            </p:cNvPr>
            <p:cNvSpPr txBox="1"/>
            <p:nvPr/>
          </p:nvSpPr>
          <p:spPr>
            <a:xfrm>
              <a:off x="1945578" y="751317"/>
              <a:ext cx="1671537" cy="369332"/>
            </a:xfrm>
            <a:prstGeom prst="rect">
              <a:avLst/>
            </a:prstGeom>
            <a:noFill/>
          </p:spPr>
          <p:txBody>
            <a:bodyPr wrap="square">
              <a:spAutoFit/>
            </a:bodyPr>
            <a:lstStyle/>
            <a:p>
              <a:r>
                <a:rPr lang="en-US" dirty="0"/>
                <a:t>- Transaction</a:t>
              </a:r>
              <a:endParaRPr lang="ru-RU" dirty="0"/>
            </a:p>
          </p:txBody>
        </p:sp>
      </p:grpSp>
      <p:pic>
        <p:nvPicPr>
          <p:cNvPr id="77" name="Объект 4" descr="Художник мужской контур">
            <a:extLst>
              <a:ext uri="{FF2B5EF4-FFF2-40B4-BE49-F238E27FC236}">
                <a16:creationId xmlns:a16="http://schemas.microsoft.com/office/drawing/2014/main" id="{986539C1-BCAF-2CF7-170E-A79A5BCAD9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671" y="2849326"/>
            <a:ext cx="1013211" cy="1013211"/>
          </a:xfrm>
          <a:prstGeom prst="rect">
            <a:avLst/>
          </a:prstGeom>
        </p:spPr>
      </p:pic>
      <p:sp>
        <p:nvSpPr>
          <p:cNvPr id="79" name="TextBox 78">
            <a:extLst>
              <a:ext uri="{FF2B5EF4-FFF2-40B4-BE49-F238E27FC236}">
                <a16:creationId xmlns:a16="http://schemas.microsoft.com/office/drawing/2014/main" id="{7664695A-BB66-A5E4-9C27-5D7E80BE240D}"/>
              </a:ext>
            </a:extLst>
          </p:cNvPr>
          <p:cNvSpPr txBox="1"/>
          <p:nvPr/>
        </p:nvSpPr>
        <p:spPr>
          <a:xfrm>
            <a:off x="1769062" y="3264611"/>
            <a:ext cx="1421155" cy="369332"/>
          </a:xfrm>
          <a:prstGeom prst="rect">
            <a:avLst/>
          </a:prstGeom>
          <a:noFill/>
        </p:spPr>
        <p:txBody>
          <a:bodyPr wrap="square">
            <a:spAutoFit/>
          </a:bodyPr>
          <a:lstStyle/>
          <a:p>
            <a:r>
              <a:rPr lang="en-US" dirty="0"/>
              <a:t>- </a:t>
            </a:r>
            <a:r>
              <a:rPr lang="ru-RU" dirty="0" err="1"/>
              <a:t>Creator</a:t>
            </a:r>
            <a:endParaRPr lang="ru-RU" dirty="0"/>
          </a:p>
        </p:txBody>
      </p:sp>
      <p:sp>
        <p:nvSpPr>
          <p:cNvPr id="80" name="TextBox 79">
            <a:extLst>
              <a:ext uri="{FF2B5EF4-FFF2-40B4-BE49-F238E27FC236}">
                <a16:creationId xmlns:a16="http://schemas.microsoft.com/office/drawing/2014/main" id="{EC0982AB-C30D-547C-611E-68C0818487C0}"/>
              </a:ext>
            </a:extLst>
          </p:cNvPr>
          <p:cNvSpPr txBox="1"/>
          <p:nvPr/>
        </p:nvSpPr>
        <p:spPr>
          <a:xfrm>
            <a:off x="1785720" y="4501515"/>
            <a:ext cx="2137694" cy="369332"/>
          </a:xfrm>
          <a:prstGeom prst="rect">
            <a:avLst/>
          </a:prstGeom>
          <a:noFill/>
        </p:spPr>
        <p:txBody>
          <a:bodyPr wrap="square">
            <a:spAutoFit/>
          </a:bodyPr>
          <a:lstStyle/>
          <a:p>
            <a:r>
              <a:rPr lang="en-US" dirty="0"/>
              <a:t>- </a:t>
            </a:r>
            <a:r>
              <a:rPr lang="ru-RU" dirty="0" err="1"/>
              <a:t>Buyer</a:t>
            </a:r>
            <a:r>
              <a:rPr lang="ru-RU" dirty="0"/>
              <a:t>/</a:t>
            </a:r>
            <a:r>
              <a:rPr lang="en-US" dirty="0"/>
              <a:t>new owner</a:t>
            </a:r>
            <a:r>
              <a:rPr lang="ru-RU" dirty="0"/>
              <a:t> </a:t>
            </a:r>
          </a:p>
        </p:txBody>
      </p:sp>
      <p:pic>
        <p:nvPicPr>
          <p:cNvPr id="81" name="Рисунок 80" descr="Подключенный со сплошной заливкой">
            <a:extLst>
              <a:ext uri="{FF2B5EF4-FFF2-40B4-BE49-F238E27FC236}">
                <a16:creationId xmlns:a16="http://schemas.microsoft.com/office/drawing/2014/main" id="{93506844-ABC9-0979-EDB2-554C5D77BD4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9914" flipV="1">
            <a:off x="760211" y="5198831"/>
            <a:ext cx="914400" cy="914400"/>
          </a:xfrm>
          <a:prstGeom prst="rect">
            <a:avLst/>
          </a:prstGeom>
          <a:effectLst/>
        </p:spPr>
      </p:pic>
      <p:sp>
        <p:nvSpPr>
          <p:cNvPr id="82" name="TextBox 81">
            <a:extLst>
              <a:ext uri="{FF2B5EF4-FFF2-40B4-BE49-F238E27FC236}">
                <a16:creationId xmlns:a16="http://schemas.microsoft.com/office/drawing/2014/main" id="{1D8D1556-A899-004D-9792-C8B73D8B3C25}"/>
              </a:ext>
            </a:extLst>
          </p:cNvPr>
          <p:cNvSpPr txBox="1"/>
          <p:nvPr/>
        </p:nvSpPr>
        <p:spPr>
          <a:xfrm>
            <a:off x="1785720" y="5453748"/>
            <a:ext cx="1334856" cy="369332"/>
          </a:xfrm>
          <a:prstGeom prst="rect">
            <a:avLst/>
          </a:prstGeom>
          <a:noFill/>
        </p:spPr>
        <p:txBody>
          <a:bodyPr wrap="square">
            <a:spAutoFit/>
          </a:bodyPr>
          <a:lstStyle/>
          <a:p>
            <a:r>
              <a:rPr lang="ru-RU" dirty="0"/>
              <a:t>- </a:t>
            </a:r>
            <a:r>
              <a:rPr lang="ru-RU" dirty="0" err="1"/>
              <a:t>Вlockchain</a:t>
            </a:r>
            <a:endParaRPr lang="ru-RU" dirty="0"/>
          </a:p>
        </p:txBody>
      </p:sp>
      <p:grpSp>
        <p:nvGrpSpPr>
          <p:cNvPr id="83" name="Группа 82">
            <a:extLst>
              <a:ext uri="{FF2B5EF4-FFF2-40B4-BE49-F238E27FC236}">
                <a16:creationId xmlns:a16="http://schemas.microsoft.com/office/drawing/2014/main" id="{AD082281-E4FF-2037-0DD6-02CDA4C77AFE}"/>
              </a:ext>
            </a:extLst>
          </p:cNvPr>
          <p:cNvGrpSpPr/>
          <p:nvPr/>
        </p:nvGrpSpPr>
        <p:grpSpPr>
          <a:xfrm>
            <a:off x="6213614" y="3105305"/>
            <a:ext cx="5208844" cy="2491328"/>
            <a:chOff x="4319860" y="2445344"/>
            <a:chExt cx="5208844" cy="2491328"/>
          </a:xfrm>
        </p:grpSpPr>
        <p:grpSp>
          <p:nvGrpSpPr>
            <p:cNvPr id="84" name="Группа 83">
              <a:extLst>
                <a:ext uri="{FF2B5EF4-FFF2-40B4-BE49-F238E27FC236}">
                  <a16:creationId xmlns:a16="http://schemas.microsoft.com/office/drawing/2014/main" id="{D51713E8-E816-4133-BF9E-B2DC1C7E0D17}"/>
                </a:ext>
              </a:extLst>
            </p:cNvPr>
            <p:cNvGrpSpPr/>
            <p:nvPr/>
          </p:nvGrpSpPr>
          <p:grpSpPr>
            <a:xfrm rot="17263104">
              <a:off x="4547581" y="2217623"/>
              <a:ext cx="2491328" cy="2946769"/>
              <a:chOff x="9660144" y="1468998"/>
              <a:chExt cx="2491328" cy="2946769"/>
            </a:xfrm>
          </p:grpSpPr>
          <p:grpSp>
            <p:nvGrpSpPr>
              <p:cNvPr id="89" name="Группа 88">
                <a:extLst>
                  <a:ext uri="{FF2B5EF4-FFF2-40B4-BE49-F238E27FC236}">
                    <a16:creationId xmlns:a16="http://schemas.microsoft.com/office/drawing/2014/main" id="{AC22D243-FA47-0DB2-9B9A-3011A53AE6AF}"/>
                  </a:ext>
                </a:extLst>
              </p:cNvPr>
              <p:cNvGrpSpPr/>
              <p:nvPr/>
            </p:nvGrpSpPr>
            <p:grpSpPr>
              <a:xfrm rot="18799749">
                <a:off x="10150107" y="2414403"/>
                <a:ext cx="1511401" cy="2491328"/>
                <a:chOff x="8001188" y="1667399"/>
                <a:chExt cx="1511401" cy="2491328"/>
              </a:xfrm>
            </p:grpSpPr>
            <p:pic>
              <p:nvPicPr>
                <p:cNvPr id="96" name="Рисунок 95" descr="Подключенный со сплошной заливкой">
                  <a:extLst>
                    <a:ext uri="{FF2B5EF4-FFF2-40B4-BE49-F238E27FC236}">
                      <a16:creationId xmlns:a16="http://schemas.microsoft.com/office/drawing/2014/main" id="{DCB2BCFB-B1A4-CC99-401D-20B2BAB85A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97" name="Группа 96">
                  <a:extLst>
                    <a:ext uri="{FF2B5EF4-FFF2-40B4-BE49-F238E27FC236}">
                      <a16:creationId xmlns:a16="http://schemas.microsoft.com/office/drawing/2014/main" id="{6E188BA2-14BD-AEFD-B9B7-8C61448CB7FC}"/>
                    </a:ext>
                  </a:extLst>
                </p:cNvPr>
                <p:cNvGrpSpPr/>
                <p:nvPr/>
              </p:nvGrpSpPr>
              <p:grpSpPr>
                <a:xfrm rot="13090462">
                  <a:off x="8196666" y="1667399"/>
                  <a:ext cx="1315923" cy="1941390"/>
                  <a:chOff x="7056838" y="3298906"/>
                  <a:chExt cx="1315923" cy="1941390"/>
                </a:xfrm>
              </p:grpSpPr>
              <p:pic>
                <p:nvPicPr>
                  <p:cNvPr id="98" name="Рисунок 97" descr="Подключенный со сплошной заливкой">
                    <a:extLst>
                      <a:ext uri="{FF2B5EF4-FFF2-40B4-BE49-F238E27FC236}">
                        <a16:creationId xmlns:a16="http://schemas.microsoft.com/office/drawing/2014/main" id="{CD0253FD-87B9-576E-FF97-35461EB355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99" name="Рисунок 98" descr="Подключенный со сплошной заливкой">
                    <a:extLst>
                      <a:ext uri="{FF2B5EF4-FFF2-40B4-BE49-F238E27FC236}">
                        <a16:creationId xmlns:a16="http://schemas.microsoft.com/office/drawing/2014/main" id="{20497F51-788B-C1BD-BCC9-1F23E41AD8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a:effectLst/>
                </p:spPr>
              </p:pic>
              <p:pic>
                <p:nvPicPr>
                  <p:cNvPr id="100" name="Рисунок 99" descr="Подключенный со сплошной заливкой">
                    <a:extLst>
                      <a:ext uri="{FF2B5EF4-FFF2-40B4-BE49-F238E27FC236}">
                        <a16:creationId xmlns:a16="http://schemas.microsoft.com/office/drawing/2014/main" id="{E235F319-630A-8459-3DD9-88D103D09C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p:spPr>
              </p:pic>
            </p:grpSp>
          </p:grpSp>
          <p:grpSp>
            <p:nvGrpSpPr>
              <p:cNvPr id="90" name="Группа 89">
                <a:extLst>
                  <a:ext uri="{FF2B5EF4-FFF2-40B4-BE49-F238E27FC236}">
                    <a16:creationId xmlns:a16="http://schemas.microsoft.com/office/drawing/2014/main" id="{31C80FB0-4ED0-EECD-5393-F5024D669237}"/>
                  </a:ext>
                </a:extLst>
              </p:cNvPr>
              <p:cNvGrpSpPr/>
              <p:nvPr/>
            </p:nvGrpSpPr>
            <p:grpSpPr>
              <a:xfrm rot="18799749">
                <a:off x="10022945" y="1319508"/>
                <a:ext cx="1151095" cy="1450075"/>
                <a:chOff x="8001188" y="2708652"/>
                <a:chExt cx="1151095" cy="1450075"/>
              </a:xfrm>
            </p:grpSpPr>
            <p:pic>
              <p:nvPicPr>
                <p:cNvPr id="91" name="Рисунок 90" descr="Подключенный со сплошной заливкой">
                  <a:extLst>
                    <a:ext uri="{FF2B5EF4-FFF2-40B4-BE49-F238E27FC236}">
                      <a16:creationId xmlns:a16="http://schemas.microsoft.com/office/drawing/2014/main" id="{F2322554-1DEE-4B07-3F6F-FB1410C0C4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pic>
              <p:nvPicPr>
                <p:cNvPr id="93" name="Рисунок 92" descr="Подключенный со сплошной заливкой">
                  <a:extLst>
                    <a:ext uri="{FF2B5EF4-FFF2-40B4-BE49-F238E27FC236}">
                      <a16:creationId xmlns:a16="http://schemas.microsoft.com/office/drawing/2014/main" id="{B89CE499-D359-EA48-A176-89021A067C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090462">
                  <a:off x="8237883" y="2708652"/>
                  <a:ext cx="914400" cy="914400"/>
                </a:xfrm>
                <a:prstGeom prst="rect">
                  <a:avLst/>
                </a:prstGeom>
                <a:effectLst>
                  <a:glow rad="63500">
                    <a:schemeClr val="accent1">
                      <a:satMod val="175000"/>
                      <a:alpha val="40000"/>
                    </a:schemeClr>
                  </a:glow>
                </a:effectLst>
              </p:spPr>
            </p:pic>
          </p:grpSp>
        </p:grpSp>
        <p:grpSp>
          <p:nvGrpSpPr>
            <p:cNvPr id="85" name="Группа 84">
              <a:extLst>
                <a:ext uri="{FF2B5EF4-FFF2-40B4-BE49-F238E27FC236}">
                  <a16:creationId xmlns:a16="http://schemas.microsoft.com/office/drawing/2014/main" id="{6AF6C0EE-2A16-52C4-9922-6B4DDBE024E7}"/>
                </a:ext>
              </a:extLst>
            </p:cNvPr>
            <p:cNvGrpSpPr/>
            <p:nvPr/>
          </p:nvGrpSpPr>
          <p:grpSpPr>
            <a:xfrm rot="11331217">
              <a:off x="7463227" y="3326900"/>
              <a:ext cx="2065477" cy="1281197"/>
              <a:chOff x="7863896" y="2949581"/>
              <a:chExt cx="2065477" cy="1281197"/>
            </a:xfrm>
          </p:grpSpPr>
          <p:pic>
            <p:nvPicPr>
              <p:cNvPr id="86" name="Рисунок 85" descr="Подключенный со сплошной заливкой">
                <a:extLst>
                  <a:ext uri="{FF2B5EF4-FFF2-40B4-BE49-F238E27FC236}">
                    <a16:creationId xmlns:a16="http://schemas.microsoft.com/office/drawing/2014/main" id="{9374B287-5B79-5EE8-503C-37F947C572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4207143" flipV="1">
                <a:off x="9014973" y="2949581"/>
                <a:ext cx="914400" cy="914400"/>
              </a:xfrm>
              <a:prstGeom prst="rect">
                <a:avLst/>
              </a:prstGeom>
              <a:effectLst/>
            </p:spPr>
          </p:pic>
          <p:pic>
            <p:nvPicPr>
              <p:cNvPr id="87" name="Рисунок 86" descr="Подключенный со сплошной заливкой">
                <a:extLst>
                  <a:ext uri="{FF2B5EF4-FFF2-40B4-BE49-F238E27FC236}">
                    <a16:creationId xmlns:a16="http://schemas.microsoft.com/office/drawing/2014/main" id="{19CE741C-D32B-2F7B-1D39-801D96D930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953315">
                <a:off x="8431664" y="3001778"/>
                <a:ext cx="914400" cy="914400"/>
              </a:xfrm>
              <a:prstGeom prst="rect">
                <a:avLst/>
              </a:prstGeom>
              <a:effectLst>
                <a:glow rad="63500">
                  <a:schemeClr val="accent1">
                    <a:satMod val="175000"/>
                    <a:alpha val="40000"/>
                  </a:schemeClr>
                </a:glow>
              </a:effectLst>
            </p:spPr>
          </p:pic>
          <p:pic>
            <p:nvPicPr>
              <p:cNvPr id="88" name="Рисунок 87" descr="Подключенный со сплошной заливкой">
                <a:extLst>
                  <a:ext uri="{FF2B5EF4-FFF2-40B4-BE49-F238E27FC236}">
                    <a16:creationId xmlns:a16="http://schemas.microsoft.com/office/drawing/2014/main" id="{CFCC50CA-3669-41E7-CA58-686D76C960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7863896" y="3316378"/>
                <a:ext cx="914400" cy="914400"/>
              </a:xfrm>
              <a:prstGeom prst="rect">
                <a:avLst/>
              </a:prstGeom>
              <a:effectLst/>
            </p:spPr>
          </p:pic>
        </p:grpSp>
      </p:grpSp>
      <p:pic>
        <p:nvPicPr>
          <p:cNvPr id="103" name="Рисунок 102" descr="Подключенный со сплошной заливкой">
            <a:extLst>
              <a:ext uri="{FF2B5EF4-FFF2-40B4-BE49-F238E27FC236}">
                <a16:creationId xmlns:a16="http://schemas.microsoft.com/office/drawing/2014/main" id="{634EC8D6-679C-3623-4CEE-DF3DB2E61C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662108" flipH="1" flipV="1">
            <a:off x="10658621" y="3031227"/>
            <a:ext cx="914400" cy="914400"/>
          </a:xfrm>
          <a:prstGeom prst="rect">
            <a:avLst/>
          </a:prstGeom>
          <a:effectLst/>
        </p:spPr>
      </p:pic>
      <p:pic>
        <p:nvPicPr>
          <p:cNvPr id="104" name="Рисунок 103" descr="Подключенный со сплошной заливкой">
            <a:extLst>
              <a:ext uri="{FF2B5EF4-FFF2-40B4-BE49-F238E27FC236}">
                <a16:creationId xmlns:a16="http://schemas.microsoft.com/office/drawing/2014/main" id="{2FB28520-E7D8-10E4-671C-CFD47C2A15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008786" flipV="1">
            <a:off x="10819232" y="3648246"/>
            <a:ext cx="914400" cy="914400"/>
          </a:xfrm>
          <a:prstGeom prst="rect">
            <a:avLst/>
          </a:prstGeom>
          <a:effectLst/>
        </p:spPr>
      </p:pic>
      <p:cxnSp>
        <p:nvCxnSpPr>
          <p:cNvPr id="108" name="Прямая со стрелкой 107">
            <a:extLst>
              <a:ext uri="{FF2B5EF4-FFF2-40B4-BE49-F238E27FC236}">
                <a16:creationId xmlns:a16="http://schemas.microsoft.com/office/drawing/2014/main" id="{B918D5DD-2705-F26C-4DFE-50CB32ED92B5}"/>
              </a:ext>
            </a:extLst>
          </p:cNvPr>
          <p:cNvCxnSpPr>
            <a:cxnSpLocks/>
          </p:cNvCxnSpPr>
          <p:nvPr/>
        </p:nvCxnSpPr>
        <p:spPr>
          <a:xfrm flipV="1">
            <a:off x="10385711" y="4921119"/>
            <a:ext cx="0" cy="64420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03BB00CD-375B-BA52-02FE-DA4E931E7F05}"/>
              </a:ext>
            </a:extLst>
          </p:cNvPr>
          <p:cNvSpPr txBox="1"/>
          <p:nvPr/>
        </p:nvSpPr>
        <p:spPr>
          <a:xfrm>
            <a:off x="9930105" y="5531674"/>
            <a:ext cx="2047184" cy="369332"/>
          </a:xfrm>
          <a:prstGeom prst="rect">
            <a:avLst/>
          </a:prstGeom>
          <a:noFill/>
        </p:spPr>
        <p:txBody>
          <a:bodyPr wrap="square">
            <a:spAutoFit/>
          </a:bodyPr>
          <a:lstStyle/>
          <a:p>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p:txBody>
      </p:sp>
      <p:sp>
        <p:nvSpPr>
          <p:cNvPr id="113" name="TextBox 112">
            <a:extLst>
              <a:ext uri="{FF2B5EF4-FFF2-40B4-BE49-F238E27FC236}">
                <a16:creationId xmlns:a16="http://schemas.microsoft.com/office/drawing/2014/main" id="{73A4478C-E764-2620-A549-A4EF07D58CE4}"/>
              </a:ext>
            </a:extLst>
          </p:cNvPr>
          <p:cNvSpPr txBox="1"/>
          <p:nvPr/>
        </p:nvSpPr>
        <p:spPr>
          <a:xfrm>
            <a:off x="10159882" y="1844761"/>
            <a:ext cx="352520" cy="369332"/>
          </a:xfrm>
          <a:prstGeom prst="rect">
            <a:avLst/>
          </a:prstGeom>
          <a:noFill/>
        </p:spPr>
        <p:txBody>
          <a:bodyPr wrap="square">
            <a:spAutoFit/>
          </a:bodyPr>
          <a:lstStyle/>
          <a:p>
            <a:r>
              <a:rPr lang="ru-RU" dirty="0"/>
              <a:t>1</a:t>
            </a:r>
            <a:endParaRPr lang="en-US" dirty="0"/>
          </a:p>
        </p:txBody>
      </p:sp>
      <p:pic>
        <p:nvPicPr>
          <p:cNvPr id="115" name="Рисунок 114" descr="Мужской профиль контур">
            <a:extLst>
              <a:ext uri="{FF2B5EF4-FFF2-40B4-BE49-F238E27FC236}">
                <a16:creationId xmlns:a16="http://schemas.microsoft.com/office/drawing/2014/main" id="{5C64ED03-31FF-F68C-FB2B-11F1A6F7E4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59882" y="5823080"/>
            <a:ext cx="509817" cy="509817"/>
          </a:xfrm>
          <a:prstGeom prst="rect">
            <a:avLst/>
          </a:prstGeom>
        </p:spPr>
      </p:pic>
      <p:sp>
        <p:nvSpPr>
          <p:cNvPr id="116" name="TextBox 115">
            <a:extLst>
              <a:ext uri="{FF2B5EF4-FFF2-40B4-BE49-F238E27FC236}">
                <a16:creationId xmlns:a16="http://schemas.microsoft.com/office/drawing/2014/main" id="{40598227-2C1B-C3F7-0B78-39503858D262}"/>
              </a:ext>
            </a:extLst>
          </p:cNvPr>
          <p:cNvSpPr txBox="1"/>
          <p:nvPr/>
        </p:nvSpPr>
        <p:spPr>
          <a:xfrm>
            <a:off x="10266520" y="6046915"/>
            <a:ext cx="352520" cy="369332"/>
          </a:xfrm>
          <a:prstGeom prst="rect">
            <a:avLst/>
          </a:prstGeom>
          <a:noFill/>
        </p:spPr>
        <p:txBody>
          <a:bodyPr wrap="square">
            <a:spAutoFit/>
          </a:bodyPr>
          <a:lstStyle/>
          <a:p>
            <a:r>
              <a:rPr lang="ru-RU" dirty="0"/>
              <a:t>1</a:t>
            </a:r>
            <a:endParaRPr lang="en-US" dirty="0"/>
          </a:p>
        </p:txBody>
      </p:sp>
      <p:cxnSp>
        <p:nvCxnSpPr>
          <p:cNvPr id="117" name="Прямая со стрелкой 116">
            <a:extLst>
              <a:ext uri="{FF2B5EF4-FFF2-40B4-BE49-F238E27FC236}">
                <a16:creationId xmlns:a16="http://schemas.microsoft.com/office/drawing/2014/main" id="{1C595749-148D-3FC5-DBCB-704A7D2C674C}"/>
              </a:ext>
            </a:extLst>
          </p:cNvPr>
          <p:cNvCxnSpPr>
            <a:cxnSpLocks/>
          </p:cNvCxnSpPr>
          <p:nvPr/>
        </p:nvCxnSpPr>
        <p:spPr>
          <a:xfrm flipV="1">
            <a:off x="8613370" y="4899856"/>
            <a:ext cx="0" cy="67055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D875A2D3-DC57-1E36-2AF0-C085417E7C4C}"/>
              </a:ext>
            </a:extLst>
          </p:cNvPr>
          <p:cNvSpPr txBox="1"/>
          <p:nvPr/>
        </p:nvSpPr>
        <p:spPr>
          <a:xfrm>
            <a:off x="7926433" y="5549676"/>
            <a:ext cx="144837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u</a:t>
            </a:r>
            <a:r>
              <a:rPr lang="ru-RU" sz="1800" dirty="0" err="1">
                <a:effectLst/>
                <a:latin typeface="Calibri" panose="020F0502020204030204" pitchFamily="34" charset="0"/>
                <a:ea typeface="Calibri" panose="020F0502020204030204" pitchFamily="34" charset="0"/>
                <a:cs typeface="Arial" panose="020B0604020202020204" pitchFamily="34" charset="0"/>
              </a:rPr>
              <a:t>pdate</a:t>
            </a:r>
            <a:r>
              <a:rPr lang="en-US" sz="1800" dirty="0">
                <a:effectLst/>
                <a:latin typeface="Calibri" panose="020F0502020204030204" pitchFamily="34" charset="0"/>
                <a:ea typeface="Calibri" panose="020F0502020204030204" pitchFamily="34" charset="0"/>
                <a:cs typeface="Arial" panose="020B0604020202020204" pitchFamily="34" charset="0"/>
              </a:rPr>
              <a:t>P</a:t>
            </a:r>
            <a:r>
              <a:rPr lang="ru-RU" sz="1800" dirty="0" err="1">
                <a:effectLst/>
                <a:latin typeface="Calibri" panose="020F0502020204030204" pitchFamily="34" charset="0"/>
                <a:ea typeface="Calibri" panose="020F0502020204030204" pitchFamily="34" charset="0"/>
                <a:cs typeface="Arial" panose="020B0604020202020204" pitchFamily="34" charset="0"/>
              </a:rPr>
              <a:t>rice</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ru-RU" dirty="0"/>
          </a:p>
        </p:txBody>
      </p:sp>
      <p:pic>
        <p:nvPicPr>
          <p:cNvPr id="122" name="Рисунок 121" descr="Мужской профиль контур">
            <a:extLst>
              <a:ext uri="{FF2B5EF4-FFF2-40B4-BE49-F238E27FC236}">
                <a16:creationId xmlns:a16="http://schemas.microsoft.com/office/drawing/2014/main" id="{1DB87BFC-5825-1E47-B8A7-AC850864C3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6229" y="5864489"/>
            <a:ext cx="509817" cy="509817"/>
          </a:xfrm>
          <a:prstGeom prst="rect">
            <a:avLst/>
          </a:prstGeom>
        </p:spPr>
      </p:pic>
      <p:sp>
        <p:nvSpPr>
          <p:cNvPr id="123" name="TextBox 122">
            <a:extLst>
              <a:ext uri="{FF2B5EF4-FFF2-40B4-BE49-F238E27FC236}">
                <a16:creationId xmlns:a16="http://schemas.microsoft.com/office/drawing/2014/main" id="{78EACEA7-5AE6-930A-AB05-F12D5608C257}"/>
              </a:ext>
            </a:extLst>
          </p:cNvPr>
          <p:cNvSpPr txBox="1"/>
          <p:nvPr/>
        </p:nvSpPr>
        <p:spPr>
          <a:xfrm>
            <a:off x="8452867" y="6088324"/>
            <a:ext cx="352520" cy="369332"/>
          </a:xfrm>
          <a:prstGeom prst="rect">
            <a:avLst/>
          </a:prstGeom>
          <a:noFill/>
        </p:spPr>
        <p:txBody>
          <a:bodyPr wrap="square">
            <a:spAutoFit/>
          </a:bodyPr>
          <a:lstStyle/>
          <a:p>
            <a:r>
              <a:rPr lang="ru-RU" dirty="0"/>
              <a:t>1</a:t>
            </a:r>
            <a:endParaRPr lang="en-US" dirty="0"/>
          </a:p>
        </p:txBody>
      </p:sp>
      <p:cxnSp>
        <p:nvCxnSpPr>
          <p:cNvPr id="124" name="Прямая со стрелкой 123">
            <a:extLst>
              <a:ext uri="{FF2B5EF4-FFF2-40B4-BE49-F238E27FC236}">
                <a16:creationId xmlns:a16="http://schemas.microsoft.com/office/drawing/2014/main" id="{39472CC2-8902-AB83-CE00-181FABFAB357}"/>
              </a:ext>
            </a:extLst>
          </p:cNvPr>
          <p:cNvCxnSpPr>
            <a:cxnSpLocks/>
          </p:cNvCxnSpPr>
          <p:nvPr/>
        </p:nvCxnSpPr>
        <p:spPr>
          <a:xfrm flipV="1">
            <a:off x="6480399" y="4586314"/>
            <a:ext cx="0" cy="928182"/>
          </a:xfrm>
          <a:prstGeom prst="straightConnector1">
            <a:avLst/>
          </a:prstGeom>
          <a:ln w="57150">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grpSp>
        <p:nvGrpSpPr>
          <p:cNvPr id="35" name="Группа 34">
            <a:extLst>
              <a:ext uri="{FF2B5EF4-FFF2-40B4-BE49-F238E27FC236}">
                <a16:creationId xmlns:a16="http://schemas.microsoft.com/office/drawing/2014/main" id="{F45E9282-0044-FB7B-E6EB-212F530DED50}"/>
              </a:ext>
            </a:extLst>
          </p:cNvPr>
          <p:cNvGrpSpPr/>
          <p:nvPr/>
        </p:nvGrpSpPr>
        <p:grpSpPr>
          <a:xfrm>
            <a:off x="4731355" y="3820338"/>
            <a:ext cx="509817" cy="607384"/>
            <a:chOff x="6200316" y="5810680"/>
            <a:chExt cx="509817" cy="607384"/>
          </a:xfrm>
        </p:grpSpPr>
        <p:pic>
          <p:nvPicPr>
            <p:cNvPr id="125" name="Рисунок 124" descr="Мужской профиль контур">
              <a:extLst>
                <a:ext uri="{FF2B5EF4-FFF2-40B4-BE49-F238E27FC236}">
                  <a16:creationId xmlns:a16="http://schemas.microsoft.com/office/drawing/2014/main" id="{673C4C6C-C146-4D0F-33D2-4B2D596383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0316" y="5810680"/>
              <a:ext cx="509817" cy="509817"/>
            </a:xfrm>
            <a:prstGeom prst="rect">
              <a:avLst/>
            </a:prstGeom>
          </p:spPr>
        </p:pic>
        <p:sp>
          <p:nvSpPr>
            <p:cNvPr id="126" name="TextBox 125">
              <a:extLst>
                <a:ext uri="{FF2B5EF4-FFF2-40B4-BE49-F238E27FC236}">
                  <a16:creationId xmlns:a16="http://schemas.microsoft.com/office/drawing/2014/main" id="{D981FC01-735F-842F-BB06-C8C10AAABBBC}"/>
                </a:ext>
              </a:extLst>
            </p:cNvPr>
            <p:cNvSpPr txBox="1"/>
            <p:nvPr/>
          </p:nvSpPr>
          <p:spPr>
            <a:xfrm>
              <a:off x="6288066" y="6048732"/>
              <a:ext cx="352520" cy="369332"/>
            </a:xfrm>
            <a:prstGeom prst="rect">
              <a:avLst/>
            </a:prstGeom>
            <a:noFill/>
          </p:spPr>
          <p:txBody>
            <a:bodyPr wrap="square">
              <a:spAutoFit/>
            </a:bodyPr>
            <a:lstStyle/>
            <a:p>
              <a:r>
                <a:rPr lang="ru-RU" dirty="0"/>
                <a:t>2</a:t>
              </a:r>
              <a:endParaRPr lang="en-US" dirty="0"/>
            </a:p>
          </p:txBody>
        </p:sp>
      </p:grpSp>
      <p:sp>
        <p:nvSpPr>
          <p:cNvPr id="130" name="TextBox 129">
            <a:extLst>
              <a:ext uri="{FF2B5EF4-FFF2-40B4-BE49-F238E27FC236}">
                <a16:creationId xmlns:a16="http://schemas.microsoft.com/office/drawing/2014/main" id="{7311802D-68AF-D35B-E255-992CF4F94BDA}"/>
              </a:ext>
            </a:extLst>
          </p:cNvPr>
          <p:cNvSpPr txBox="1"/>
          <p:nvPr/>
        </p:nvSpPr>
        <p:spPr>
          <a:xfrm>
            <a:off x="6213004" y="5488961"/>
            <a:ext cx="560279" cy="369332"/>
          </a:xfrm>
          <a:prstGeom prst="rect">
            <a:avLst/>
          </a:prstGeom>
          <a:noFill/>
        </p:spPr>
        <p:txBody>
          <a:bodyPr wrap="square">
            <a:spAutoFit/>
          </a:bodyPr>
          <a:lstStyle/>
          <a:p>
            <a:r>
              <a:rPr lang="en-US" dirty="0"/>
              <a:t>buy</a:t>
            </a:r>
            <a:endParaRPr lang="ru-RU" dirty="0"/>
          </a:p>
        </p:txBody>
      </p:sp>
      <p:sp>
        <p:nvSpPr>
          <p:cNvPr id="148" name="Заголовок 1">
            <a:extLst>
              <a:ext uri="{FF2B5EF4-FFF2-40B4-BE49-F238E27FC236}">
                <a16:creationId xmlns:a16="http://schemas.microsoft.com/office/drawing/2014/main" id="{B824A4F5-C280-6E44-134D-9EB57FC5B6B7}"/>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Example</a:t>
            </a:r>
            <a:r>
              <a:rPr lang="ru-RU" dirty="0"/>
              <a:t> </a:t>
            </a:r>
            <a:r>
              <a:rPr lang="ru-RU" dirty="0" err="1"/>
              <a:t>of</a:t>
            </a:r>
            <a:r>
              <a:rPr lang="ru-RU" dirty="0"/>
              <a:t> </a:t>
            </a:r>
            <a:r>
              <a:rPr lang="ru-RU" dirty="0" err="1"/>
              <a:t>using</a:t>
            </a:r>
            <a:r>
              <a:rPr lang="ru-RU" dirty="0"/>
              <a:t> NFT </a:t>
            </a:r>
            <a:r>
              <a:rPr lang="ru-RU" dirty="0" err="1"/>
              <a:t>smart</a:t>
            </a:r>
            <a:r>
              <a:rPr lang="ru-RU" dirty="0"/>
              <a:t> </a:t>
            </a:r>
            <a:r>
              <a:rPr lang="ru-RU" dirty="0" err="1"/>
              <a:t>contract</a:t>
            </a:r>
            <a:endParaRPr lang="ru-RU" dirty="0"/>
          </a:p>
        </p:txBody>
      </p:sp>
      <p:grpSp>
        <p:nvGrpSpPr>
          <p:cNvPr id="2" name="Группа 1">
            <a:extLst>
              <a:ext uri="{FF2B5EF4-FFF2-40B4-BE49-F238E27FC236}">
                <a16:creationId xmlns:a16="http://schemas.microsoft.com/office/drawing/2014/main" id="{80B28813-C1CB-EF81-1A0F-13D7555E07CC}"/>
              </a:ext>
            </a:extLst>
          </p:cNvPr>
          <p:cNvGrpSpPr/>
          <p:nvPr/>
        </p:nvGrpSpPr>
        <p:grpSpPr>
          <a:xfrm>
            <a:off x="3554849" y="1839595"/>
            <a:ext cx="1448873" cy="1886710"/>
            <a:chOff x="3534371" y="1831318"/>
            <a:chExt cx="1448873" cy="1886710"/>
          </a:xfrm>
        </p:grpSpPr>
        <p:sp>
          <p:nvSpPr>
            <p:cNvPr id="3" name="TextBox 2">
              <a:extLst>
                <a:ext uri="{FF2B5EF4-FFF2-40B4-BE49-F238E27FC236}">
                  <a16:creationId xmlns:a16="http://schemas.microsoft.com/office/drawing/2014/main" id="{D3B1204F-2EB1-8F74-29CD-FDA917775FFF}"/>
                </a:ext>
              </a:extLst>
            </p:cNvPr>
            <p:cNvSpPr txBox="1"/>
            <p:nvPr/>
          </p:nvSpPr>
          <p:spPr>
            <a:xfrm>
              <a:off x="3534371" y="1831318"/>
              <a:ext cx="1092419" cy="584775"/>
            </a:xfrm>
            <a:prstGeom prst="rect">
              <a:avLst/>
            </a:prstGeom>
            <a:noFill/>
          </p:spPr>
          <p:txBody>
            <a:bodyPr wrap="square">
              <a:spAutoFit/>
            </a:bodyPr>
            <a:lstStyle/>
            <a:p>
              <a:r>
                <a:rPr lang="en-US" sz="1600" b="1" dirty="0"/>
                <a:t>Smart contract </a:t>
              </a:r>
              <a:endParaRPr lang="ru-RU" sz="1600" b="1" dirty="0"/>
            </a:p>
          </p:txBody>
        </p:sp>
        <p:cxnSp>
          <p:nvCxnSpPr>
            <p:cNvPr id="4" name="Прямая со стрелкой 3">
              <a:extLst>
                <a:ext uri="{FF2B5EF4-FFF2-40B4-BE49-F238E27FC236}">
                  <a16:creationId xmlns:a16="http://schemas.microsoft.com/office/drawing/2014/main" id="{ACEA1A06-4F15-BCAD-0B91-95B2777D2211}"/>
                </a:ext>
              </a:extLst>
            </p:cNvPr>
            <p:cNvCxnSpPr>
              <a:cxnSpLocks/>
            </p:cNvCxnSpPr>
            <p:nvPr/>
          </p:nvCxnSpPr>
          <p:spPr>
            <a:xfrm>
              <a:off x="3916323" y="2371891"/>
              <a:ext cx="0" cy="3525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Рисунок 6" descr="Подключенный со сплошной заливкой">
              <a:extLst>
                <a:ext uri="{FF2B5EF4-FFF2-40B4-BE49-F238E27FC236}">
                  <a16:creationId xmlns:a16="http://schemas.microsoft.com/office/drawing/2014/main" id="{460DD33A-68DE-07EC-8D7B-B163084DC9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4068844" y="2803628"/>
              <a:ext cx="914400" cy="914400"/>
            </a:xfrm>
            <a:prstGeom prst="rect">
              <a:avLst/>
            </a:prstGeom>
          </p:spPr>
        </p:pic>
        <p:pic>
          <p:nvPicPr>
            <p:cNvPr id="8" name="Рисунок 7" descr="Подключенный со сплошной заливкой">
              <a:extLst>
                <a:ext uri="{FF2B5EF4-FFF2-40B4-BE49-F238E27FC236}">
                  <a16:creationId xmlns:a16="http://schemas.microsoft.com/office/drawing/2014/main" id="{09074E71-A0B6-077A-0986-9E4CA14B96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200977" flipV="1">
              <a:off x="3600384" y="2687294"/>
              <a:ext cx="914400" cy="914400"/>
            </a:xfrm>
            <a:prstGeom prst="rect">
              <a:avLst/>
            </a:prstGeom>
            <a:effectLst>
              <a:glow rad="63500">
                <a:schemeClr val="accent1">
                  <a:satMod val="175000"/>
                  <a:alpha val="40000"/>
                </a:schemeClr>
              </a:glow>
            </a:effectLst>
          </p:spPr>
        </p:pic>
      </p:grpSp>
      <p:pic>
        <p:nvPicPr>
          <p:cNvPr id="14" name="Рисунок 13" descr="Кредит со сплошной заливкой">
            <a:extLst>
              <a:ext uri="{FF2B5EF4-FFF2-40B4-BE49-F238E27FC236}">
                <a16:creationId xmlns:a16="http://schemas.microsoft.com/office/drawing/2014/main" id="{B66A1F80-7F1E-DAB1-3641-D5C42B23EE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79156" y="4297611"/>
            <a:ext cx="914400" cy="914400"/>
          </a:xfrm>
          <a:prstGeom prst="rect">
            <a:avLst/>
          </a:prstGeom>
        </p:spPr>
      </p:pic>
      <p:grpSp>
        <p:nvGrpSpPr>
          <p:cNvPr id="15" name="Группа 14">
            <a:extLst>
              <a:ext uri="{FF2B5EF4-FFF2-40B4-BE49-F238E27FC236}">
                <a16:creationId xmlns:a16="http://schemas.microsoft.com/office/drawing/2014/main" id="{2644032F-0B26-C53E-4DCA-170CE2C0FD62}"/>
              </a:ext>
            </a:extLst>
          </p:cNvPr>
          <p:cNvGrpSpPr/>
          <p:nvPr/>
        </p:nvGrpSpPr>
        <p:grpSpPr>
          <a:xfrm>
            <a:off x="4557991" y="5062864"/>
            <a:ext cx="509817" cy="593167"/>
            <a:chOff x="10869066" y="3644788"/>
            <a:chExt cx="509817" cy="593167"/>
          </a:xfrm>
        </p:grpSpPr>
        <p:pic>
          <p:nvPicPr>
            <p:cNvPr id="17" name="Рисунок 16" descr="Мужской профиль контур">
              <a:extLst>
                <a:ext uri="{FF2B5EF4-FFF2-40B4-BE49-F238E27FC236}">
                  <a16:creationId xmlns:a16="http://schemas.microsoft.com/office/drawing/2014/main" id="{E632F72F-D724-34D8-7453-AD5BE6C61B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9066" y="3644788"/>
              <a:ext cx="509817" cy="509817"/>
            </a:xfrm>
            <a:prstGeom prst="rect">
              <a:avLst/>
            </a:prstGeom>
          </p:spPr>
        </p:pic>
        <p:sp>
          <p:nvSpPr>
            <p:cNvPr id="18" name="TextBox 17">
              <a:extLst>
                <a:ext uri="{FF2B5EF4-FFF2-40B4-BE49-F238E27FC236}">
                  <a16:creationId xmlns:a16="http://schemas.microsoft.com/office/drawing/2014/main" id="{BB5522CF-D1B3-24BD-555B-D97983942846}"/>
                </a:ext>
              </a:extLst>
            </p:cNvPr>
            <p:cNvSpPr txBox="1"/>
            <p:nvPr/>
          </p:nvSpPr>
          <p:spPr>
            <a:xfrm>
              <a:off x="10975704" y="3868623"/>
              <a:ext cx="352520" cy="369332"/>
            </a:xfrm>
            <a:prstGeom prst="rect">
              <a:avLst/>
            </a:prstGeom>
            <a:noFill/>
          </p:spPr>
          <p:txBody>
            <a:bodyPr wrap="square">
              <a:spAutoFit/>
            </a:bodyPr>
            <a:lstStyle/>
            <a:p>
              <a:r>
                <a:rPr lang="ru-RU" dirty="0"/>
                <a:t>1</a:t>
              </a:r>
              <a:endParaRPr lang="en-US" dirty="0"/>
            </a:p>
          </p:txBody>
        </p:sp>
      </p:grpSp>
      <p:grpSp>
        <p:nvGrpSpPr>
          <p:cNvPr id="39" name="Группа 38">
            <a:extLst>
              <a:ext uri="{FF2B5EF4-FFF2-40B4-BE49-F238E27FC236}">
                <a16:creationId xmlns:a16="http://schemas.microsoft.com/office/drawing/2014/main" id="{DF83B6ED-5690-311D-A2D5-B2F191EA55C4}"/>
              </a:ext>
            </a:extLst>
          </p:cNvPr>
          <p:cNvGrpSpPr/>
          <p:nvPr/>
        </p:nvGrpSpPr>
        <p:grpSpPr>
          <a:xfrm>
            <a:off x="6352716" y="5963080"/>
            <a:ext cx="509817" cy="607384"/>
            <a:chOff x="6200316" y="5810680"/>
            <a:chExt cx="509817" cy="607384"/>
          </a:xfrm>
        </p:grpSpPr>
        <p:pic>
          <p:nvPicPr>
            <p:cNvPr id="40" name="Рисунок 39" descr="Мужской профиль контур">
              <a:extLst>
                <a:ext uri="{FF2B5EF4-FFF2-40B4-BE49-F238E27FC236}">
                  <a16:creationId xmlns:a16="http://schemas.microsoft.com/office/drawing/2014/main" id="{727186DA-054F-075B-A965-CAA085B76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0316" y="5810680"/>
              <a:ext cx="509817" cy="509817"/>
            </a:xfrm>
            <a:prstGeom prst="rect">
              <a:avLst/>
            </a:prstGeom>
          </p:spPr>
        </p:pic>
        <p:sp>
          <p:nvSpPr>
            <p:cNvPr id="41" name="TextBox 40">
              <a:extLst>
                <a:ext uri="{FF2B5EF4-FFF2-40B4-BE49-F238E27FC236}">
                  <a16:creationId xmlns:a16="http://schemas.microsoft.com/office/drawing/2014/main" id="{8994F6F3-93C4-C7FB-E6E6-DDB76DC5E070}"/>
                </a:ext>
              </a:extLst>
            </p:cNvPr>
            <p:cNvSpPr txBox="1"/>
            <p:nvPr/>
          </p:nvSpPr>
          <p:spPr>
            <a:xfrm>
              <a:off x="6288066" y="6048732"/>
              <a:ext cx="352520" cy="369332"/>
            </a:xfrm>
            <a:prstGeom prst="rect">
              <a:avLst/>
            </a:prstGeom>
            <a:noFill/>
          </p:spPr>
          <p:txBody>
            <a:bodyPr wrap="square">
              <a:spAutoFit/>
            </a:bodyPr>
            <a:lstStyle/>
            <a:p>
              <a:r>
                <a:rPr lang="ru-RU" dirty="0"/>
                <a:t>2</a:t>
              </a:r>
              <a:endParaRPr lang="en-US" dirty="0"/>
            </a:p>
          </p:txBody>
        </p:sp>
      </p:grpSp>
      <p:cxnSp>
        <p:nvCxnSpPr>
          <p:cNvPr id="42" name="Соединитель: уступ 41">
            <a:extLst>
              <a:ext uri="{FF2B5EF4-FFF2-40B4-BE49-F238E27FC236}">
                <a16:creationId xmlns:a16="http://schemas.microsoft.com/office/drawing/2014/main" id="{EA8F16E0-F527-2A78-F84C-7EAA4E951537}"/>
              </a:ext>
            </a:extLst>
          </p:cNvPr>
          <p:cNvCxnSpPr>
            <a:cxnSpLocks/>
          </p:cNvCxnSpPr>
          <p:nvPr/>
        </p:nvCxnSpPr>
        <p:spPr>
          <a:xfrm flipV="1">
            <a:off x="5219226" y="4416820"/>
            <a:ext cx="910154" cy="480668"/>
          </a:xfrm>
          <a:prstGeom prst="bentConnector3">
            <a:avLst>
              <a:gd name="adj1" fmla="val 50000"/>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985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71A03-4FBF-A2CE-D21E-817497244F70}"/>
            </a:ext>
          </a:extLst>
        </p:cNvPr>
        <p:cNvGrpSpPr/>
        <p:nvPr/>
      </p:nvGrpSpPr>
      <p:grpSpPr>
        <a:xfrm>
          <a:off x="0" y="0"/>
          <a:ext cx="0" cy="0"/>
          <a:chOff x="0" y="0"/>
          <a:chExt cx="0" cy="0"/>
        </a:xfrm>
      </p:grpSpPr>
      <p:pic>
        <p:nvPicPr>
          <p:cNvPr id="5" name="Рисунок 4" descr="Мужской профиль контур">
            <a:extLst>
              <a:ext uri="{FF2B5EF4-FFF2-40B4-BE49-F238E27FC236}">
                <a16:creationId xmlns:a16="http://schemas.microsoft.com/office/drawing/2014/main" id="{7CA7BF09-BDFB-BF8D-9B48-CF2F6D6036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53244" y="1620926"/>
            <a:ext cx="509817" cy="509817"/>
          </a:xfrm>
          <a:prstGeom prst="rect">
            <a:avLst/>
          </a:prstGeom>
        </p:spPr>
      </p:pic>
      <p:pic>
        <p:nvPicPr>
          <p:cNvPr id="6" name="Рисунок 5" descr="Мужской профиль контур">
            <a:extLst>
              <a:ext uri="{FF2B5EF4-FFF2-40B4-BE49-F238E27FC236}">
                <a16:creationId xmlns:a16="http://schemas.microsoft.com/office/drawing/2014/main" id="{687C30BA-61BE-9071-50A2-AEC0ED05C2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179" y="4130342"/>
            <a:ext cx="914400" cy="914400"/>
          </a:xfrm>
          <a:prstGeom prst="rect">
            <a:avLst/>
          </a:prstGeom>
        </p:spPr>
      </p:pic>
      <p:sp>
        <p:nvSpPr>
          <p:cNvPr id="16" name="TextBox 15">
            <a:extLst>
              <a:ext uri="{FF2B5EF4-FFF2-40B4-BE49-F238E27FC236}">
                <a16:creationId xmlns:a16="http://schemas.microsoft.com/office/drawing/2014/main" id="{93D7F6A6-A9B2-E812-F30F-4A75D7CF1100}"/>
              </a:ext>
            </a:extLst>
          </p:cNvPr>
          <p:cNvSpPr txBox="1"/>
          <p:nvPr/>
        </p:nvSpPr>
        <p:spPr>
          <a:xfrm>
            <a:off x="4552256" y="1941721"/>
            <a:ext cx="914400" cy="369332"/>
          </a:xfrm>
          <a:prstGeom prst="rect">
            <a:avLst/>
          </a:prstGeom>
          <a:noFill/>
        </p:spPr>
        <p:txBody>
          <a:bodyPr wrap="square">
            <a:spAutoFit/>
          </a:bodyPr>
          <a:lstStyle/>
          <a:p>
            <a:r>
              <a:rPr lang="en-US" dirty="0"/>
              <a:t>mint</a:t>
            </a:r>
          </a:p>
        </p:txBody>
      </p:sp>
      <p:cxnSp>
        <p:nvCxnSpPr>
          <p:cNvPr id="33" name="Прямая со стрелкой 32">
            <a:extLst>
              <a:ext uri="{FF2B5EF4-FFF2-40B4-BE49-F238E27FC236}">
                <a16:creationId xmlns:a16="http://schemas.microsoft.com/office/drawing/2014/main" id="{E7318CC5-2BD8-07C1-9B54-C7B9FD1495E7}"/>
              </a:ext>
            </a:extLst>
          </p:cNvPr>
          <p:cNvCxnSpPr>
            <a:cxnSpLocks/>
          </p:cNvCxnSpPr>
          <p:nvPr/>
        </p:nvCxnSpPr>
        <p:spPr>
          <a:xfrm>
            <a:off x="4816548" y="2285190"/>
            <a:ext cx="0" cy="624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43" name="Объект 4" descr="Художник мужской контур">
            <a:extLst>
              <a:ext uri="{FF2B5EF4-FFF2-40B4-BE49-F238E27FC236}">
                <a16:creationId xmlns:a16="http://schemas.microsoft.com/office/drawing/2014/main" id="{20532BE9-DDE0-E3E9-5D57-CAF34297BC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7695" y="1584536"/>
            <a:ext cx="450179" cy="450179"/>
          </a:xfrm>
          <a:prstGeom prst="rect">
            <a:avLst/>
          </a:prstGeom>
        </p:spPr>
      </p:pic>
      <p:sp>
        <p:nvSpPr>
          <p:cNvPr id="36" name="TextBox 35">
            <a:extLst>
              <a:ext uri="{FF2B5EF4-FFF2-40B4-BE49-F238E27FC236}">
                <a16:creationId xmlns:a16="http://schemas.microsoft.com/office/drawing/2014/main" id="{556AA784-B535-315A-E6B6-81348497E441}"/>
              </a:ext>
            </a:extLst>
          </p:cNvPr>
          <p:cNvSpPr txBox="1"/>
          <p:nvPr/>
        </p:nvSpPr>
        <p:spPr>
          <a:xfrm>
            <a:off x="5628191" y="1975594"/>
            <a:ext cx="2047184" cy="369332"/>
          </a:xfrm>
          <a:prstGeom prst="rect">
            <a:avLst/>
          </a:prstGeom>
          <a:noFill/>
        </p:spPr>
        <p:txBody>
          <a:bodyPr wrap="square">
            <a:spAutoFit/>
          </a:bodyPr>
          <a:lstStyle/>
          <a:p>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p:txBody>
      </p:sp>
      <p:cxnSp>
        <p:nvCxnSpPr>
          <p:cNvPr id="37" name="Прямая со стрелкой 36">
            <a:extLst>
              <a:ext uri="{FF2B5EF4-FFF2-40B4-BE49-F238E27FC236}">
                <a16:creationId xmlns:a16="http://schemas.microsoft.com/office/drawing/2014/main" id="{9455D743-01B6-171B-4B44-8F2D5541F7DF}"/>
              </a:ext>
            </a:extLst>
          </p:cNvPr>
          <p:cNvCxnSpPr>
            <a:cxnSpLocks/>
          </p:cNvCxnSpPr>
          <p:nvPr/>
        </p:nvCxnSpPr>
        <p:spPr>
          <a:xfrm>
            <a:off x="6083616" y="2315719"/>
            <a:ext cx="10218" cy="64260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38" name="Объект 4" descr="Художник мужской контур">
            <a:extLst>
              <a:ext uri="{FF2B5EF4-FFF2-40B4-BE49-F238E27FC236}">
                <a16:creationId xmlns:a16="http://schemas.microsoft.com/office/drawing/2014/main" id="{1D68CAFA-A6C4-AD6E-541F-5950A73066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3635" y="1579248"/>
            <a:ext cx="450179" cy="450179"/>
          </a:xfrm>
          <a:prstGeom prst="rect">
            <a:avLst/>
          </a:prstGeom>
        </p:spPr>
      </p:pic>
      <p:grpSp>
        <p:nvGrpSpPr>
          <p:cNvPr id="57" name="Группа 56">
            <a:extLst>
              <a:ext uri="{FF2B5EF4-FFF2-40B4-BE49-F238E27FC236}">
                <a16:creationId xmlns:a16="http://schemas.microsoft.com/office/drawing/2014/main" id="{A7253B10-C67B-CDA9-F195-2C341418990F}"/>
              </a:ext>
            </a:extLst>
          </p:cNvPr>
          <p:cNvGrpSpPr/>
          <p:nvPr/>
        </p:nvGrpSpPr>
        <p:grpSpPr>
          <a:xfrm>
            <a:off x="5148203" y="1750810"/>
            <a:ext cx="5947020" cy="3053740"/>
            <a:chOff x="3581684" y="2330286"/>
            <a:chExt cx="5947020" cy="3053740"/>
          </a:xfrm>
        </p:grpSpPr>
        <p:grpSp>
          <p:nvGrpSpPr>
            <p:cNvPr id="32" name="Группа 31">
              <a:extLst>
                <a:ext uri="{FF2B5EF4-FFF2-40B4-BE49-F238E27FC236}">
                  <a16:creationId xmlns:a16="http://schemas.microsoft.com/office/drawing/2014/main" id="{DDE014F9-590D-1802-FF83-07618435EF0C}"/>
                </a:ext>
              </a:extLst>
            </p:cNvPr>
            <p:cNvGrpSpPr/>
            <p:nvPr/>
          </p:nvGrpSpPr>
          <p:grpSpPr>
            <a:xfrm rot="17263104">
              <a:off x="3862423" y="2049547"/>
              <a:ext cx="3053740" cy="3615218"/>
              <a:chOff x="9097732" y="800549"/>
              <a:chExt cx="3053740" cy="3615218"/>
            </a:xfrm>
          </p:grpSpPr>
          <p:grpSp>
            <p:nvGrpSpPr>
              <p:cNvPr id="20" name="Группа 19">
                <a:extLst>
                  <a:ext uri="{FF2B5EF4-FFF2-40B4-BE49-F238E27FC236}">
                    <a16:creationId xmlns:a16="http://schemas.microsoft.com/office/drawing/2014/main" id="{40C4ECD3-FF42-8602-957D-EB90BCBDB29A}"/>
                  </a:ext>
                </a:extLst>
              </p:cNvPr>
              <p:cNvGrpSpPr/>
              <p:nvPr/>
            </p:nvGrpSpPr>
            <p:grpSpPr>
              <a:xfrm rot="18799749">
                <a:off x="10150107" y="2414403"/>
                <a:ext cx="1511401" cy="2491328"/>
                <a:chOff x="8001188" y="1667399"/>
                <a:chExt cx="1511401" cy="2491328"/>
              </a:xfrm>
            </p:grpSpPr>
            <p:pic>
              <p:nvPicPr>
                <p:cNvPr id="21" name="Рисунок 20" descr="Подключенный со сплошной заливкой">
                  <a:extLst>
                    <a:ext uri="{FF2B5EF4-FFF2-40B4-BE49-F238E27FC236}">
                      <a16:creationId xmlns:a16="http://schemas.microsoft.com/office/drawing/2014/main" id="{9A0A05DF-A377-286B-819C-C0594833EF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22" name="Группа 21">
                  <a:extLst>
                    <a:ext uri="{FF2B5EF4-FFF2-40B4-BE49-F238E27FC236}">
                      <a16:creationId xmlns:a16="http://schemas.microsoft.com/office/drawing/2014/main" id="{1F935659-8140-5B1B-02A1-FCC9A47E0A44}"/>
                    </a:ext>
                  </a:extLst>
                </p:cNvPr>
                <p:cNvGrpSpPr/>
                <p:nvPr/>
              </p:nvGrpSpPr>
              <p:grpSpPr>
                <a:xfrm rot="13090462">
                  <a:off x="8196666" y="1667399"/>
                  <a:ext cx="1315923" cy="1941390"/>
                  <a:chOff x="7056838" y="3298906"/>
                  <a:chExt cx="1315923" cy="1941390"/>
                </a:xfrm>
              </p:grpSpPr>
              <p:pic>
                <p:nvPicPr>
                  <p:cNvPr id="23" name="Рисунок 22" descr="Подключенный со сплошной заливкой">
                    <a:extLst>
                      <a:ext uri="{FF2B5EF4-FFF2-40B4-BE49-F238E27FC236}">
                        <a16:creationId xmlns:a16="http://schemas.microsoft.com/office/drawing/2014/main" id="{FD7451E0-1DDB-6E00-4096-3B961D9883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24" name="Рисунок 23" descr="Подключенный со сплошной заливкой">
                    <a:extLst>
                      <a:ext uri="{FF2B5EF4-FFF2-40B4-BE49-F238E27FC236}">
                        <a16:creationId xmlns:a16="http://schemas.microsoft.com/office/drawing/2014/main" id="{095E4A2A-FA0C-CE17-0C78-60389DFD9D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a:effectLst/>
                </p:spPr>
              </p:pic>
              <p:pic>
                <p:nvPicPr>
                  <p:cNvPr id="25" name="Рисунок 24" descr="Подключенный со сплошной заливкой">
                    <a:extLst>
                      <a:ext uri="{FF2B5EF4-FFF2-40B4-BE49-F238E27FC236}">
                        <a16:creationId xmlns:a16="http://schemas.microsoft.com/office/drawing/2014/main" id="{A216FD83-C7A0-A2B8-F4EA-C66BEB048A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p:spPr>
              </p:pic>
            </p:grpSp>
          </p:grpSp>
          <p:grpSp>
            <p:nvGrpSpPr>
              <p:cNvPr id="26" name="Группа 25">
                <a:extLst>
                  <a:ext uri="{FF2B5EF4-FFF2-40B4-BE49-F238E27FC236}">
                    <a16:creationId xmlns:a16="http://schemas.microsoft.com/office/drawing/2014/main" id="{333BFC77-8427-E8CA-C1F6-676319B712B7}"/>
                  </a:ext>
                </a:extLst>
              </p:cNvPr>
              <p:cNvGrpSpPr/>
              <p:nvPr/>
            </p:nvGrpSpPr>
            <p:grpSpPr>
              <a:xfrm rot="18799749">
                <a:off x="9587695" y="310586"/>
                <a:ext cx="1511401" cy="2491328"/>
                <a:chOff x="8001188" y="1667399"/>
                <a:chExt cx="1511401" cy="2491328"/>
              </a:xfrm>
            </p:grpSpPr>
            <p:pic>
              <p:nvPicPr>
                <p:cNvPr id="27" name="Рисунок 26" descr="Подключенный со сплошной заливкой">
                  <a:extLst>
                    <a:ext uri="{FF2B5EF4-FFF2-40B4-BE49-F238E27FC236}">
                      <a16:creationId xmlns:a16="http://schemas.microsoft.com/office/drawing/2014/main" id="{1AEF6547-4315-1338-13AC-E2E0A366A4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28" name="Группа 27">
                  <a:extLst>
                    <a:ext uri="{FF2B5EF4-FFF2-40B4-BE49-F238E27FC236}">
                      <a16:creationId xmlns:a16="http://schemas.microsoft.com/office/drawing/2014/main" id="{6F1F1A85-C8D3-1AEA-5F3E-84C5CA5D15B7}"/>
                    </a:ext>
                  </a:extLst>
                </p:cNvPr>
                <p:cNvGrpSpPr/>
                <p:nvPr/>
              </p:nvGrpSpPr>
              <p:grpSpPr>
                <a:xfrm rot="13090462">
                  <a:off x="8196666" y="1667399"/>
                  <a:ext cx="1315923" cy="1941390"/>
                  <a:chOff x="7056838" y="3298906"/>
                  <a:chExt cx="1315923" cy="1941390"/>
                </a:xfrm>
              </p:grpSpPr>
              <p:pic>
                <p:nvPicPr>
                  <p:cNvPr id="29" name="Рисунок 28" descr="Подключенный со сплошной заливкой">
                    <a:extLst>
                      <a:ext uri="{FF2B5EF4-FFF2-40B4-BE49-F238E27FC236}">
                        <a16:creationId xmlns:a16="http://schemas.microsoft.com/office/drawing/2014/main" id="{2398B2E2-DDC2-D946-0383-CB9EDD9A40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30" name="Рисунок 29" descr="Подключенный со сплошной заливкой">
                    <a:extLst>
                      <a:ext uri="{FF2B5EF4-FFF2-40B4-BE49-F238E27FC236}">
                        <a16:creationId xmlns:a16="http://schemas.microsoft.com/office/drawing/2014/main" id="{0970BEB2-4A24-FB8B-4278-79E8F9D9A0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p:spPr>
              </p:pic>
              <p:pic>
                <p:nvPicPr>
                  <p:cNvPr id="31" name="Рисунок 30" descr="Подключенный со сплошной заливкой">
                    <a:extLst>
                      <a:ext uri="{FF2B5EF4-FFF2-40B4-BE49-F238E27FC236}">
                        <a16:creationId xmlns:a16="http://schemas.microsoft.com/office/drawing/2014/main" id="{8AA0F46F-DC48-1D22-5194-FAF631571A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a:glow rad="63500">
                      <a:schemeClr val="accent1">
                        <a:satMod val="175000"/>
                        <a:alpha val="40000"/>
                      </a:schemeClr>
                    </a:glow>
                  </a:effectLst>
                </p:spPr>
              </p:pic>
            </p:grpSp>
          </p:grpSp>
        </p:grpSp>
        <p:grpSp>
          <p:nvGrpSpPr>
            <p:cNvPr id="55" name="Группа 54">
              <a:extLst>
                <a:ext uri="{FF2B5EF4-FFF2-40B4-BE49-F238E27FC236}">
                  <a16:creationId xmlns:a16="http://schemas.microsoft.com/office/drawing/2014/main" id="{30571ED1-D324-63AF-FAED-DDDE50D999FE}"/>
                </a:ext>
              </a:extLst>
            </p:cNvPr>
            <p:cNvGrpSpPr/>
            <p:nvPr/>
          </p:nvGrpSpPr>
          <p:grpSpPr>
            <a:xfrm rot="11331217">
              <a:off x="7463227" y="3326900"/>
              <a:ext cx="2065477" cy="1281197"/>
              <a:chOff x="7863896" y="2949581"/>
              <a:chExt cx="2065477" cy="1281197"/>
            </a:xfrm>
          </p:grpSpPr>
          <p:pic>
            <p:nvPicPr>
              <p:cNvPr id="52" name="Рисунок 51" descr="Подключенный со сплошной заливкой">
                <a:extLst>
                  <a:ext uri="{FF2B5EF4-FFF2-40B4-BE49-F238E27FC236}">
                    <a16:creationId xmlns:a16="http://schemas.microsoft.com/office/drawing/2014/main" id="{E7AD6A52-405C-52BE-B9C7-ADE51B4F57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4207143" flipV="1">
                <a:off x="9014973" y="2949581"/>
                <a:ext cx="914400" cy="914400"/>
              </a:xfrm>
              <a:prstGeom prst="rect">
                <a:avLst/>
              </a:prstGeom>
              <a:effectLst/>
            </p:spPr>
          </p:pic>
          <p:pic>
            <p:nvPicPr>
              <p:cNvPr id="53" name="Рисунок 52" descr="Подключенный со сплошной заливкой">
                <a:extLst>
                  <a:ext uri="{FF2B5EF4-FFF2-40B4-BE49-F238E27FC236}">
                    <a16:creationId xmlns:a16="http://schemas.microsoft.com/office/drawing/2014/main" id="{A3F1AD67-0F19-8C8E-0E14-18ABE4A022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953315">
                <a:off x="8431664" y="3001778"/>
                <a:ext cx="914400" cy="914400"/>
              </a:xfrm>
              <a:prstGeom prst="rect">
                <a:avLst/>
              </a:prstGeom>
            </p:spPr>
          </p:pic>
          <p:pic>
            <p:nvPicPr>
              <p:cNvPr id="54" name="Рисунок 53" descr="Подключенный со сплошной заливкой">
                <a:extLst>
                  <a:ext uri="{FF2B5EF4-FFF2-40B4-BE49-F238E27FC236}">
                    <a16:creationId xmlns:a16="http://schemas.microsoft.com/office/drawing/2014/main" id="{F4E02AC0-5E4F-2949-C1A1-7133815F8B4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7863896" y="3316378"/>
                <a:ext cx="914400" cy="914400"/>
              </a:xfrm>
              <a:prstGeom prst="rect">
                <a:avLst/>
              </a:prstGeom>
              <a:effectLst>
                <a:glow rad="63500">
                  <a:schemeClr val="accent1">
                    <a:satMod val="175000"/>
                    <a:alpha val="40000"/>
                  </a:schemeClr>
                </a:glow>
              </a:effectLst>
            </p:spPr>
          </p:pic>
        </p:grpSp>
      </p:grpSp>
      <p:pic>
        <p:nvPicPr>
          <p:cNvPr id="60" name="Объект 4" descr="Художник мужской контур">
            <a:extLst>
              <a:ext uri="{FF2B5EF4-FFF2-40B4-BE49-F238E27FC236}">
                <a16:creationId xmlns:a16="http://schemas.microsoft.com/office/drawing/2014/main" id="{DEE11D06-48BE-9509-FFFD-059EDDE818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63508" y="1599415"/>
            <a:ext cx="450179" cy="450179"/>
          </a:xfrm>
          <a:prstGeom prst="rect">
            <a:avLst/>
          </a:prstGeom>
        </p:spPr>
      </p:pic>
      <p:cxnSp>
        <p:nvCxnSpPr>
          <p:cNvPr id="61" name="Прямая со стрелкой 60">
            <a:extLst>
              <a:ext uri="{FF2B5EF4-FFF2-40B4-BE49-F238E27FC236}">
                <a16:creationId xmlns:a16="http://schemas.microsoft.com/office/drawing/2014/main" id="{742A11D6-06BA-A821-0921-88D147FEB5A6}"/>
              </a:ext>
            </a:extLst>
          </p:cNvPr>
          <p:cNvCxnSpPr>
            <a:cxnSpLocks/>
          </p:cNvCxnSpPr>
          <p:nvPr/>
        </p:nvCxnSpPr>
        <p:spPr>
          <a:xfrm>
            <a:off x="8224610" y="2297325"/>
            <a:ext cx="0" cy="7384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A228193E-157D-7783-9667-A338ED51A315}"/>
              </a:ext>
            </a:extLst>
          </p:cNvPr>
          <p:cNvSpPr txBox="1"/>
          <p:nvPr/>
        </p:nvSpPr>
        <p:spPr>
          <a:xfrm>
            <a:off x="7527041" y="1941306"/>
            <a:ext cx="144837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u</a:t>
            </a:r>
            <a:r>
              <a:rPr lang="ru-RU" sz="1800" dirty="0" err="1">
                <a:effectLst/>
                <a:latin typeface="Calibri" panose="020F0502020204030204" pitchFamily="34" charset="0"/>
                <a:ea typeface="Calibri" panose="020F0502020204030204" pitchFamily="34" charset="0"/>
                <a:cs typeface="Arial" panose="020B0604020202020204" pitchFamily="34" charset="0"/>
              </a:rPr>
              <a:t>pdate</a:t>
            </a:r>
            <a:r>
              <a:rPr lang="en-US" sz="1800" dirty="0">
                <a:effectLst/>
                <a:latin typeface="Calibri" panose="020F0502020204030204" pitchFamily="34" charset="0"/>
                <a:ea typeface="Calibri" panose="020F0502020204030204" pitchFamily="34" charset="0"/>
                <a:cs typeface="Arial" panose="020B0604020202020204" pitchFamily="34" charset="0"/>
              </a:rPr>
              <a:t>P</a:t>
            </a:r>
            <a:r>
              <a:rPr lang="ru-RU" sz="1800" dirty="0" err="1">
                <a:effectLst/>
                <a:latin typeface="Calibri" panose="020F0502020204030204" pitchFamily="34" charset="0"/>
                <a:ea typeface="Calibri" panose="020F0502020204030204" pitchFamily="34" charset="0"/>
                <a:cs typeface="Arial" panose="020B0604020202020204" pitchFamily="34" charset="0"/>
              </a:rPr>
              <a:t>rice</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ru-RU" dirty="0"/>
          </a:p>
        </p:txBody>
      </p:sp>
      <p:cxnSp>
        <p:nvCxnSpPr>
          <p:cNvPr id="67" name="Прямая со стрелкой 66">
            <a:extLst>
              <a:ext uri="{FF2B5EF4-FFF2-40B4-BE49-F238E27FC236}">
                <a16:creationId xmlns:a16="http://schemas.microsoft.com/office/drawing/2014/main" id="{B3FCF2ED-0F37-2AE4-A929-7CC5809FD534}"/>
              </a:ext>
            </a:extLst>
          </p:cNvPr>
          <p:cNvCxnSpPr>
            <a:cxnSpLocks/>
          </p:cNvCxnSpPr>
          <p:nvPr/>
        </p:nvCxnSpPr>
        <p:spPr>
          <a:xfrm>
            <a:off x="10309510" y="2463825"/>
            <a:ext cx="0" cy="624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C8D8C12E-806D-113D-4252-3F6185A149AE}"/>
              </a:ext>
            </a:extLst>
          </p:cNvPr>
          <p:cNvSpPr txBox="1"/>
          <p:nvPr/>
        </p:nvSpPr>
        <p:spPr>
          <a:xfrm>
            <a:off x="10035716" y="2013233"/>
            <a:ext cx="560279" cy="369332"/>
          </a:xfrm>
          <a:prstGeom prst="rect">
            <a:avLst/>
          </a:prstGeom>
          <a:noFill/>
        </p:spPr>
        <p:txBody>
          <a:bodyPr wrap="square">
            <a:spAutoFit/>
          </a:bodyPr>
          <a:lstStyle/>
          <a:p>
            <a:r>
              <a:rPr lang="en-US" dirty="0"/>
              <a:t>buy</a:t>
            </a:r>
            <a:endParaRPr lang="ru-RU" dirty="0"/>
          </a:p>
        </p:txBody>
      </p:sp>
      <p:grpSp>
        <p:nvGrpSpPr>
          <p:cNvPr id="76" name="Группа 75">
            <a:extLst>
              <a:ext uri="{FF2B5EF4-FFF2-40B4-BE49-F238E27FC236}">
                <a16:creationId xmlns:a16="http://schemas.microsoft.com/office/drawing/2014/main" id="{2FCA595D-F09E-FA1C-7586-EE4475E8B18A}"/>
              </a:ext>
            </a:extLst>
          </p:cNvPr>
          <p:cNvGrpSpPr/>
          <p:nvPr/>
        </p:nvGrpSpPr>
        <p:grpSpPr>
          <a:xfrm>
            <a:off x="712320" y="2214093"/>
            <a:ext cx="2729296" cy="369332"/>
            <a:chOff x="887819" y="751317"/>
            <a:chExt cx="2729296" cy="369332"/>
          </a:xfrm>
        </p:grpSpPr>
        <p:cxnSp>
          <p:nvCxnSpPr>
            <p:cNvPr id="70" name="Прямая со стрелкой 69">
              <a:extLst>
                <a:ext uri="{FF2B5EF4-FFF2-40B4-BE49-F238E27FC236}">
                  <a16:creationId xmlns:a16="http://schemas.microsoft.com/office/drawing/2014/main" id="{EBF22483-2009-F029-32C3-66618F31AF10}"/>
                </a:ext>
              </a:extLst>
            </p:cNvPr>
            <p:cNvCxnSpPr>
              <a:cxnSpLocks/>
            </p:cNvCxnSpPr>
            <p:nvPr/>
          </p:nvCxnSpPr>
          <p:spPr>
            <a:xfrm>
              <a:off x="887819" y="935983"/>
              <a:ext cx="97110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68D34B2-38BD-E86A-7348-379D5B21DCE9}"/>
                </a:ext>
              </a:extLst>
            </p:cNvPr>
            <p:cNvSpPr txBox="1"/>
            <p:nvPr/>
          </p:nvSpPr>
          <p:spPr>
            <a:xfrm>
              <a:off x="1945578" y="751317"/>
              <a:ext cx="1671537" cy="369332"/>
            </a:xfrm>
            <a:prstGeom prst="rect">
              <a:avLst/>
            </a:prstGeom>
            <a:noFill/>
          </p:spPr>
          <p:txBody>
            <a:bodyPr wrap="square">
              <a:spAutoFit/>
            </a:bodyPr>
            <a:lstStyle/>
            <a:p>
              <a:r>
                <a:rPr lang="en-US" dirty="0"/>
                <a:t>- Transaction</a:t>
              </a:r>
              <a:endParaRPr lang="ru-RU" dirty="0"/>
            </a:p>
          </p:txBody>
        </p:sp>
      </p:grpSp>
      <p:pic>
        <p:nvPicPr>
          <p:cNvPr id="77" name="Объект 4" descr="Художник мужской контур">
            <a:extLst>
              <a:ext uri="{FF2B5EF4-FFF2-40B4-BE49-F238E27FC236}">
                <a16:creationId xmlns:a16="http://schemas.microsoft.com/office/drawing/2014/main" id="{F66BD94A-9AEE-6C9A-3342-C2563CE30C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671" y="2849326"/>
            <a:ext cx="1013211" cy="1013211"/>
          </a:xfrm>
          <a:prstGeom prst="rect">
            <a:avLst/>
          </a:prstGeom>
        </p:spPr>
      </p:pic>
      <p:sp>
        <p:nvSpPr>
          <p:cNvPr id="79" name="TextBox 78">
            <a:extLst>
              <a:ext uri="{FF2B5EF4-FFF2-40B4-BE49-F238E27FC236}">
                <a16:creationId xmlns:a16="http://schemas.microsoft.com/office/drawing/2014/main" id="{DCC84F19-2705-D769-C67E-960A08CB6EC0}"/>
              </a:ext>
            </a:extLst>
          </p:cNvPr>
          <p:cNvSpPr txBox="1"/>
          <p:nvPr/>
        </p:nvSpPr>
        <p:spPr>
          <a:xfrm>
            <a:off x="1769062" y="3264611"/>
            <a:ext cx="1421155" cy="369332"/>
          </a:xfrm>
          <a:prstGeom prst="rect">
            <a:avLst/>
          </a:prstGeom>
          <a:noFill/>
        </p:spPr>
        <p:txBody>
          <a:bodyPr wrap="square">
            <a:spAutoFit/>
          </a:bodyPr>
          <a:lstStyle/>
          <a:p>
            <a:r>
              <a:rPr lang="en-US" dirty="0"/>
              <a:t>- </a:t>
            </a:r>
            <a:r>
              <a:rPr lang="ru-RU" dirty="0" err="1"/>
              <a:t>Creator</a:t>
            </a:r>
            <a:endParaRPr lang="ru-RU" dirty="0"/>
          </a:p>
        </p:txBody>
      </p:sp>
      <p:sp>
        <p:nvSpPr>
          <p:cNvPr id="80" name="TextBox 79">
            <a:extLst>
              <a:ext uri="{FF2B5EF4-FFF2-40B4-BE49-F238E27FC236}">
                <a16:creationId xmlns:a16="http://schemas.microsoft.com/office/drawing/2014/main" id="{528263FE-21F1-4CD5-5DE1-A3AB2721083C}"/>
              </a:ext>
            </a:extLst>
          </p:cNvPr>
          <p:cNvSpPr txBox="1"/>
          <p:nvPr/>
        </p:nvSpPr>
        <p:spPr>
          <a:xfrm>
            <a:off x="1785720" y="4501515"/>
            <a:ext cx="2137694" cy="369332"/>
          </a:xfrm>
          <a:prstGeom prst="rect">
            <a:avLst/>
          </a:prstGeom>
          <a:noFill/>
        </p:spPr>
        <p:txBody>
          <a:bodyPr wrap="square">
            <a:spAutoFit/>
          </a:bodyPr>
          <a:lstStyle/>
          <a:p>
            <a:r>
              <a:rPr lang="en-US" dirty="0"/>
              <a:t>- </a:t>
            </a:r>
            <a:r>
              <a:rPr lang="ru-RU" dirty="0" err="1"/>
              <a:t>Buyer</a:t>
            </a:r>
            <a:r>
              <a:rPr lang="ru-RU" dirty="0"/>
              <a:t>/</a:t>
            </a:r>
            <a:r>
              <a:rPr lang="en-US" dirty="0"/>
              <a:t>new owner</a:t>
            </a:r>
            <a:r>
              <a:rPr lang="ru-RU" dirty="0"/>
              <a:t> </a:t>
            </a:r>
          </a:p>
        </p:txBody>
      </p:sp>
      <p:pic>
        <p:nvPicPr>
          <p:cNvPr id="81" name="Рисунок 80" descr="Подключенный со сплошной заливкой">
            <a:extLst>
              <a:ext uri="{FF2B5EF4-FFF2-40B4-BE49-F238E27FC236}">
                <a16:creationId xmlns:a16="http://schemas.microsoft.com/office/drawing/2014/main" id="{ECECEFE8-C962-577C-6571-A7E659EB6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9914" flipV="1">
            <a:off x="760211" y="5198831"/>
            <a:ext cx="914400" cy="914400"/>
          </a:xfrm>
          <a:prstGeom prst="rect">
            <a:avLst/>
          </a:prstGeom>
          <a:effectLst/>
        </p:spPr>
      </p:pic>
      <p:sp>
        <p:nvSpPr>
          <p:cNvPr id="82" name="TextBox 81">
            <a:extLst>
              <a:ext uri="{FF2B5EF4-FFF2-40B4-BE49-F238E27FC236}">
                <a16:creationId xmlns:a16="http://schemas.microsoft.com/office/drawing/2014/main" id="{FC91EA33-208C-1CCC-821B-D61B951CA2B0}"/>
              </a:ext>
            </a:extLst>
          </p:cNvPr>
          <p:cNvSpPr txBox="1"/>
          <p:nvPr/>
        </p:nvSpPr>
        <p:spPr>
          <a:xfrm>
            <a:off x="1785720" y="5453748"/>
            <a:ext cx="1334856" cy="369332"/>
          </a:xfrm>
          <a:prstGeom prst="rect">
            <a:avLst/>
          </a:prstGeom>
          <a:noFill/>
        </p:spPr>
        <p:txBody>
          <a:bodyPr wrap="square">
            <a:spAutoFit/>
          </a:bodyPr>
          <a:lstStyle/>
          <a:p>
            <a:r>
              <a:rPr lang="ru-RU" dirty="0"/>
              <a:t>- </a:t>
            </a:r>
            <a:r>
              <a:rPr lang="ru-RU" dirty="0" err="1"/>
              <a:t>Вlockchain</a:t>
            </a:r>
            <a:endParaRPr lang="ru-RU" dirty="0"/>
          </a:p>
        </p:txBody>
      </p:sp>
      <p:grpSp>
        <p:nvGrpSpPr>
          <p:cNvPr id="83" name="Группа 82">
            <a:extLst>
              <a:ext uri="{FF2B5EF4-FFF2-40B4-BE49-F238E27FC236}">
                <a16:creationId xmlns:a16="http://schemas.microsoft.com/office/drawing/2014/main" id="{D059FD43-2B67-77C4-102B-6323B71B11FB}"/>
              </a:ext>
            </a:extLst>
          </p:cNvPr>
          <p:cNvGrpSpPr/>
          <p:nvPr/>
        </p:nvGrpSpPr>
        <p:grpSpPr>
          <a:xfrm>
            <a:off x="5475438" y="2990247"/>
            <a:ext cx="5947020" cy="3053740"/>
            <a:chOff x="3581684" y="2330286"/>
            <a:chExt cx="5947020" cy="3053740"/>
          </a:xfrm>
        </p:grpSpPr>
        <p:grpSp>
          <p:nvGrpSpPr>
            <p:cNvPr id="84" name="Группа 83">
              <a:extLst>
                <a:ext uri="{FF2B5EF4-FFF2-40B4-BE49-F238E27FC236}">
                  <a16:creationId xmlns:a16="http://schemas.microsoft.com/office/drawing/2014/main" id="{E4AD6B0A-FBC1-6FDF-0AEA-14C6A152BA19}"/>
                </a:ext>
              </a:extLst>
            </p:cNvPr>
            <p:cNvGrpSpPr/>
            <p:nvPr/>
          </p:nvGrpSpPr>
          <p:grpSpPr>
            <a:xfrm rot="17263104">
              <a:off x="3862423" y="2049547"/>
              <a:ext cx="3053740" cy="3615218"/>
              <a:chOff x="9097732" y="800549"/>
              <a:chExt cx="3053740" cy="3615218"/>
            </a:xfrm>
          </p:grpSpPr>
          <p:grpSp>
            <p:nvGrpSpPr>
              <p:cNvPr id="89" name="Группа 88">
                <a:extLst>
                  <a:ext uri="{FF2B5EF4-FFF2-40B4-BE49-F238E27FC236}">
                    <a16:creationId xmlns:a16="http://schemas.microsoft.com/office/drawing/2014/main" id="{12F33C55-C905-F1B4-FEA6-2503285A9ED4}"/>
                  </a:ext>
                </a:extLst>
              </p:cNvPr>
              <p:cNvGrpSpPr/>
              <p:nvPr/>
            </p:nvGrpSpPr>
            <p:grpSpPr>
              <a:xfrm rot="18799749">
                <a:off x="10150107" y="2414403"/>
                <a:ext cx="1511401" cy="2491328"/>
                <a:chOff x="8001188" y="1667399"/>
                <a:chExt cx="1511401" cy="2491328"/>
              </a:xfrm>
            </p:grpSpPr>
            <p:pic>
              <p:nvPicPr>
                <p:cNvPr id="96" name="Рисунок 95" descr="Подключенный со сплошной заливкой">
                  <a:extLst>
                    <a:ext uri="{FF2B5EF4-FFF2-40B4-BE49-F238E27FC236}">
                      <a16:creationId xmlns:a16="http://schemas.microsoft.com/office/drawing/2014/main" id="{EA8897DA-2F4E-42DB-62F5-9549F7FB3B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97" name="Группа 96">
                  <a:extLst>
                    <a:ext uri="{FF2B5EF4-FFF2-40B4-BE49-F238E27FC236}">
                      <a16:creationId xmlns:a16="http://schemas.microsoft.com/office/drawing/2014/main" id="{60FAFDCC-9288-E8F5-1083-FF0D278EEBE9}"/>
                    </a:ext>
                  </a:extLst>
                </p:cNvPr>
                <p:cNvGrpSpPr/>
                <p:nvPr/>
              </p:nvGrpSpPr>
              <p:grpSpPr>
                <a:xfrm rot="13090462">
                  <a:off x="8196666" y="1667399"/>
                  <a:ext cx="1315923" cy="1941390"/>
                  <a:chOff x="7056838" y="3298906"/>
                  <a:chExt cx="1315923" cy="1941390"/>
                </a:xfrm>
              </p:grpSpPr>
              <p:pic>
                <p:nvPicPr>
                  <p:cNvPr id="98" name="Рисунок 97" descr="Подключенный со сплошной заливкой">
                    <a:extLst>
                      <a:ext uri="{FF2B5EF4-FFF2-40B4-BE49-F238E27FC236}">
                        <a16:creationId xmlns:a16="http://schemas.microsoft.com/office/drawing/2014/main" id="{1E5AB849-CA08-CE33-6F4D-CAA53A2726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99" name="Рисунок 98" descr="Подключенный со сплошной заливкой">
                    <a:extLst>
                      <a:ext uri="{FF2B5EF4-FFF2-40B4-BE49-F238E27FC236}">
                        <a16:creationId xmlns:a16="http://schemas.microsoft.com/office/drawing/2014/main" id="{F92CE53E-29E8-6BA0-0D25-F9520E4D9E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a:effectLst/>
                </p:spPr>
              </p:pic>
              <p:pic>
                <p:nvPicPr>
                  <p:cNvPr id="100" name="Рисунок 99" descr="Подключенный со сплошной заливкой">
                    <a:extLst>
                      <a:ext uri="{FF2B5EF4-FFF2-40B4-BE49-F238E27FC236}">
                        <a16:creationId xmlns:a16="http://schemas.microsoft.com/office/drawing/2014/main" id="{3D65ABF6-65DC-08C1-7A18-E2DC97803C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p:spPr>
              </p:pic>
            </p:grpSp>
          </p:grpSp>
          <p:grpSp>
            <p:nvGrpSpPr>
              <p:cNvPr id="90" name="Группа 89">
                <a:extLst>
                  <a:ext uri="{FF2B5EF4-FFF2-40B4-BE49-F238E27FC236}">
                    <a16:creationId xmlns:a16="http://schemas.microsoft.com/office/drawing/2014/main" id="{0B48C020-62DE-39F2-0072-E71F8FF4A822}"/>
                  </a:ext>
                </a:extLst>
              </p:cNvPr>
              <p:cNvGrpSpPr/>
              <p:nvPr/>
            </p:nvGrpSpPr>
            <p:grpSpPr>
              <a:xfrm rot="18799749">
                <a:off x="9587695" y="310586"/>
                <a:ext cx="1511401" cy="2491328"/>
                <a:chOff x="8001188" y="1667399"/>
                <a:chExt cx="1511401" cy="2491328"/>
              </a:xfrm>
            </p:grpSpPr>
            <p:pic>
              <p:nvPicPr>
                <p:cNvPr id="91" name="Рисунок 90" descr="Подключенный со сплошной заливкой">
                  <a:extLst>
                    <a:ext uri="{FF2B5EF4-FFF2-40B4-BE49-F238E27FC236}">
                      <a16:creationId xmlns:a16="http://schemas.microsoft.com/office/drawing/2014/main" id="{9F52D81D-74DA-49AC-A98E-911643AF12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344290" flipV="1">
                  <a:off x="8001188" y="3244327"/>
                  <a:ext cx="914400" cy="914400"/>
                </a:xfrm>
                <a:prstGeom prst="rect">
                  <a:avLst/>
                </a:prstGeom>
                <a:effectLst/>
              </p:spPr>
            </p:pic>
            <p:grpSp>
              <p:nvGrpSpPr>
                <p:cNvPr id="92" name="Группа 91">
                  <a:extLst>
                    <a:ext uri="{FF2B5EF4-FFF2-40B4-BE49-F238E27FC236}">
                      <a16:creationId xmlns:a16="http://schemas.microsoft.com/office/drawing/2014/main" id="{998F8070-A72C-8189-A9C4-EAEFF25DDAEE}"/>
                    </a:ext>
                  </a:extLst>
                </p:cNvPr>
                <p:cNvGrpSpPr/>
                <p:nvPr/>
              </p:nvGrpSpPr>
              <p:grpSpPr>
                <a:xfrm rot="13090462">
                  <a:off x="8196666" y="1667399"/>
                  <a:ext cx="1315923" cy="1941390"/>
                  <a:chOff x="7056838" y="3298906"/>
                  <a:chExt cx="1315923" cy="1941390"/>
                </a:xfrm>
              </p:grpSpPr>
              <p:pic>
                <p:nvPicPr>
                  <p:cNvPr id="93" name="Рисунок 92" descr="Подключенный со сплошной заливкой">
                    <a:extLst>
                      <a:ext uri="{FF2B5EF4-FFF2-40B4-BE49-F238E27FC236}">
                        <a16:creationId xmlns:a16="http://schemas.microsoft.com/office/drawing/2014/main" id="{FA74629B-8D84-7335-0245-E0C6624753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838" y="3298906"/>
                    <a:ext cx="914400" cy="914400"/>
                  </a:xfrm>
                  <a:prstGeom prst="rect">
                    <a:avLst/>
                  </a:prstGeom>
                  <a:effectLst>
                    <a:glow rad="63500">
                      <a:schemeClr val="accent1">
                        <a:satMod val="175000"/>
                        <a:alpha val="40000"/>
                      </a:schemeClr>
                    </a:glow>
                  </a:effectLst>
                </p:spPr>
              </p:pic>
              <p:pic>
                <p:nvPicPr>
                  <p:cNvPr id="94" name="Рисунок 93" descr="Подключенный со сплошной заливкой">
                    <a:extLst>
                      <a:ext uri="{FF2B5EF4-FFF2-40B4-BE49-F238E27FC236}">
                        <a16:creationId xmlns:a16="http://schemas.microsoft.com/office/drawing/2014/main" id="{34FEF50C-BEC5-A5D8-4BE6-4C6A46A076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5454" flipV="1">
                    <a:off x="7458361" y="3808919"/>
                    <a:ext cx="914400" cy="914400"/>
                  </a:xfrm>
                  <a:prstGeom prst="rect">
                    <a:avLst/>
                  </a:prstGeom>
                </p:spPr>
              </p:pic>
              <p:pic>
                <p:nvPicPr>
                  <p:cNvPr id="95" name="Рисунок 94" descr="Подключенный со сплошной заливкой">
                    <a:extLst>
                      <a:ext uri="{FF2B5EF4-FFF2-40B4-BE49-F238E27FC236}">
                        <a16:creationId xmlns:a16="http://schemas.microsoft.com/office/drawing/2014/main" id="{4C564E1B-3BFC-ABC2-1F26-A2E196EFD4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435797" y="4325896"/>
                    <a:ext cx="914400" cy="914400"/>
                  </a:xfrm>
                  <a:prstGeom prst="rect">
                    <a:avLst/>
                  </a:prstGeom>
                  <a:effectLst>
                    <a:glow rad="63500">
                      <a:schemeClr val="accent1">
                        <a:satMod val="175000"/>
                        <a:alpha val="40000"/>
                      </a:schemeClr>
                    </a:glow>
                  </a:effectLst>
                </p:spPr>
              </p:pic>
            </p:grpSp>
          </p:grpSp>
        </p:grpSp>
        <p:grpSp>
          <p:nvGrpSpPr>
            <p:cNvPr id="85" name="Группа 84">
              <a:extLst>
                <a:ext uri="{FF2B5EF4-FFF2-40B4-BE49-F238E27FC236}">
                  <a16:creationId xmlns:a16="http://schemas.microsoft.com/office/drawing/2014/main" id="{E79E85FC-1B81-46A9-43F5-2A1615A2AA3B}"/>
                </a:ext>
              </a:extLst>
            </p:cNvPr>
            <p:cNvGrpSpPr/>
            <p:nvPr/>
          </p:nvGrpSpPr>
          <p:grpSpPr>
            <a:xfrm rot="11331217">
              <a:off x="7463227" y="3326900"/>
              <a:ext cx="2065477" cy="1281197"/>
              <a:chOff x="7863896" y="2949581"/>
              <a:chExt cx="2065477" cy="1281197"/>
            </a:xfrm>
          </p:grpSpPr>
          <p:pic>
            <p:nvPicPr>
              <p:cNvPr id="86" name="Рисунок 85" descr="Подключенный со сплошной заливкой">
                <a:extLst>
                  <a:ext uri="{FF2B5EF4-FFF2-40B4-BE49-F238E27FC236}">
                    <a16:creationId xmlns:a16="http://schemas.microsoft.com/office/drawing/2014/main" id="{0604BB17-0AEF-E9C5-5A1C-2DB6940DD4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4207143" flipV="1">
                <a:off x="9014973" y="2949581"/>
                <a:ext cx="914400" cy="914400"/>
              </a:xfrm>
              <a:prstGeom prst="rect">
                <a:avLst/>
              </a:prstGeom>
              <a:effectLst/>
            </p:spPr>
          </p:pic>
          <p:pic>
            <p:nvPicPr>
              <p:cNvPr id="87" name="Рисунок 86" descr="Подключенный со сплошной заливкой">
                <a:extLst>
                  <a:ext uri="{FF2B5EF4-FFF2-40B4-BE49-F238E27FC236}">
                    <a16:creationId xmlns:a16="http://schemas.microsoft.com/office/drawing/2014/main" id="{5C587F8A-4EE3-209C-3408-847F187C83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953315">
                <a:off x="8431664" y="3001778"/>
                <a:ext cx="914400" cy="914400"/>
              </a:xfrm>
              <a:prstGeom prst="rect">
                <a:avLst/>
              </a:prstGeom>
              <a:effectLst>
                <a:glow rad="63500">
                  <a:schemeClr val="accent1">
                    <a:satMod val="175000"/>
                    <a:alpha val="40000"/>
                  </a:schemeClr>
                </a:glow>
              </a:effectLst>
            </p:spPr>
          </p:pic>
          <p:pic>
            <p:nvPicPr>
              <p:cNvPr id="88" name="Рисунок 87" descr="Подключенный со сплошной заливкой">
                <a:extLst>
                  <a:ext uri="{FF2B5EF4-FFF2-40B4-BE49-F238E27FC236}">
                    <a16:creationId xmlns:a16="http://schemas.microsoft.com/office/drawing/2014/main" id="{9539F9F7-3EB6-BC37-F8C0-C301867C16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7863896" y="3316378"/>
                <a:ext cx="914400" cy="914400"/>
              </a:xfrm>
              <a:prstGeom prst="rect">
                <a:avLst/>
              </a:prstGeom>
              <a:effectLst/>
            </p:spPr>
          </p:pic>
        </p:grpSp>
      </p:grpSp>
      <p:pic>
        <p:nvPicPr>
          <p:cNvPr id="103" name="Рисунок 102" descr="Подключенный со сплошной заливкой">
            <a:extLst>
              <a:ext uri="{FF2B5EF4-FFF2-40B4-BE49-F238E27FC236}">
                <a16:creationId xmlns:a16="http://schemas.microsoft.com/office/drawing/2014/main" id="{18B1033F-6F52-9CDC-EDD5-BD8E513000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662108" flipH="1" flipV="1">
            <a:off x="10658621" y="3031227"/>
            <a:ext cx="914400" cy="914400"/>
          </a:xfrm>
          <a:prstGeom prst="rect">
            <a:avLst/>
          </a:prstGeom>
          <a:effectLst/>
        </p:spPr>
      </p:pic>
      <p:pic>
        <p:nvPicPr>
          <p:cNvPr id="104" name="Рисунок 103" descr="Подключенный со сплошной заливкой">
            <a:extLst>
              <a:ext uri="{FF2B5EF4-FFF2-40B4-BE49-F238E27FC236}">
                <a16:creationId xmlns:a16="http://schemas.microsoft.com/office/drawing/2014/main" id="{CC3DB131-10F0-6012-B4ED-B46F58E259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008786" flipV="1">
            <a:off x="10819232" y="3648246"/>
            <a:ext cx="914400" cy="914400"/>
          </a:xfrm>
          <a:prstGeom prst="rect">
            <a:avLst/>
          </a:prstGeom>
          <a:effectLst/>
        </p:spPr>
      </p:pic>
      <p:cxnSp>
        <p:nvCxnSpPr>
          <p:cNvPr id="108" name="Прямая со стрелкой 107">
            <a:extLst>
              <a:ext uri="{FF2B5EF4-FFF2-40B4-BE49-F238E27FC236}">
                <a16:creationId xmlns:a16="http://schemas.microsoft.com/office/drawing/2014/main" id="{78D4AB23-C7EF-5387-DB5B-171933562351}"/>
              </a:ext>
            </a:extLst>
          </p:cNvPr>
          <p:cNvCxnSpPr>
            <a:cxnSpLocks/>
          </p:cNvCxnSpPr>
          <p:nvPr/>
        </p:nvCxnSpPr>
        <p:spPr>
          <a:xfrm flipV="1">
            <a:off x="10385711" y="4921119"/>
            <a:ext cx="0" cy="64420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62296AB5-42AD-DEDA-CDF0-F98F6A440053}"/>
              </a:ext>
            </a:extLst>
          </p:cNvPr>
          <p:cNvSpPr txBox="1"/>
          <p:nvPr/>
        </p:nvSpPr>
        <p:spPr>
          <a:xfrm>
            <a:off x="9930105" y="5531674"/>
            <a:ext cx="2047184" cy="369332"/>
          </a:xfrm>
          <a:prstGeom prst="rect">
            <a:avLst/>
          </a:prstGeom>
          <a:noFill/>
        </p:spPr>
        <p:txBody>
          <a:bodyPr wrap="square">
            <a:spAutoFit/>
          </a:bodyPr>
          <a:lstStyle/>
          <a:p>
            <a:r>
              <a:rPr lang="ru-RU" sz="1800" dirty="0" err="1">
                <a:effectLst/>
                <a:latin typeface="Calibri" panose="020F0502020204030204" pitchFamily="34" charset="0"/>
                <a:ea typeface="Calibri" panose="020F0502020204030204" pitchFamily="34" charset="0"/>
                <a:cs typeface="Arial" panose="020B0604020202020204" pitchFamily="34" charset="0"/>
              </a:rPr>
              <a:t>listToken</a:t>
            </a:r>
            <a:endParaRPr lang="en-US" dirty="0"/>
          </a:p>
        </p:txBody>
      </p:sp>
      <p:sp>
        <p:nvSpPr>
          <p:cNvPr id="113" name="TextBox 112">
            <a:extLst>
              <a:ext uri="{FF2B5EF4-FFF2-40B4-BE49-F238E27FC236}">
                <a16:creationId xmlns:a16="http://schemas.microsoft.com/office/drawing/2014/main" id="{E2C6DAD6-5F8C-4C97-7375-7CE7A903F57F}"/>
              </a:ext>
            </a:extLst>
          </p:cNvPr>
          <p:cNvSpPr txBox="1"/>
          <p:nvPr/>
        </p:nvSpPr>
        <p:spPr>
          <a:xfrm>
            <a:off x="10159882" y="1844761"/>
            <a:ext cx="352520" cy="369332"/>
          </a:xfrm>
          <a:prstGeom prst="rect">
            <a:avLst/>
          </a:prstGeom>
          <a:noFill/>
        </p:spPr>
        <p:txBody>
          <a:bodyPr wrap="square">
            <a:spAutoFit/>
          </a:bodyPr>
          <a:lstStyle/>
          <a:p>
            <a:r>
              <a:rPr lang="ru-RU" dirty="0"/>
              <a:t>1</a:t>
            </a:r>
            <a:endParaRPr lang="en-US" dirty="0"/>
          </a:p>
        </p:txBody>
      </p:sp>
      <p:pic>
        <p:nvPicPr>
          <p:cNvPr id="115" name="Рисунок 114" descr="Мужской профиль контур">
            <a:extLst>
              <a:ext uri="{FF2B5EF4-FFF2-40B4-BE49-F238E27FC236}">
                <a16:creationId xmlns:a16="http://schemas.microsoft.com/office/drawing/2014/main" id="{DD95A3BE-3AF2-1FF9-8B1F-F0637020A4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59882" y="5823080"/>
            <a:ext cx="509817" cy="509817"/>
          </a:xfrm>
          <a:prstGeom prst="rect">
            <a:avLst/>
          </a:prstGeom>
        </p:spPr>
      </p:pic>
      <p:sp>
        <p:nvSpPr>
          <p:cNvPr id="116" name="TextBox 115">
            <a:extLst>
              <a:ext uri="{FF2B5EF4-FFF2-40B4-BE49-F238E27FC236}">
                <a16:creationId xmlns:a16="http://schemas.microsoft.com/office/drawing/2014/main" id="{46F29910-C2BC-1135-A9C3-A56A2D23037A}"/>
              </a:ext>
            </a:extLst>
          </p:cNvPr>
          <p:cNvSpPr txBox="1"/>
          <p:nvPr/>
        </p:nvSpPr>
        <p:spPr>
          <a:xfrm>
            <a:off x="10266520" y="6046915"/>
            <a:ext cx="352520" cy="369332"/>
          </a:xfrm>
          <a:prstGeom prst="rect">
            <a:avLst/>
          </a:prstGeom>
          <a:noFill/>
        </p:spPr>
        <p:txBody>
          <a:bodyPr wrap="square">
            <a:spAutoFit/>
          </a:bodyPr>
          <a:lstStyle/>
          <a:p>
            <a:r>
              <a:rPr lang="ru-RU" dirty="0"/>
              <a:t>1</a:t>
            </a:r>
            <a:endParaRPr lang="en-US" dirty="0"/>
          </a:p>
        </p:txBody>
      </p:sp>
      <p:cxnSp>
        <p:nvCxnSpPr>
          <p:cNvPr id="117" name="Прямая со стрелкой 116">
            <a:extLst>
              <a:ext uri="{FF2B5EF4-FFF2-40B4-BE49-F238E27FC236}">
                <a16:creationId xmlns:a16="http://schemas.microsoft.com/office/drawing/2014/main" id="{4F0F77FB-E983-DFAA-275E-8AACEA18D8F3}"/>
              </a:ext>
            </a:extLst>
          </p:cNvPr>
          <p:cNvCxnSpPr>
            <a:cxnSpLocks/>
          </p:cNvCxnSpPr>
          <p:nvPr/>
        </p:nvCxnSpPr>
        <p:spPr>
          <a:xfrm flipV="1">
            <a:off x="8613370" y="4899856"/>
            <a:ext cx="0" cy="67055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96B29465-82E9-B8E3-4212-A9C014DEF95A}"/>
              </a:ext>
            </a:extLst>
          </p:cNvPr>
          <p:cNvSpPr txBox="1"/>
          <p:nvPr/>
        </p:nvSpPr>
        <p:spPr>
          <a:xfrm>
            <a:off x="7926433" y="5549676"/>
            <a:ext cx="144837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u</a:t>
            </a:r>
            <a:r>
              <a:rPr lang="ru-RU" sz="1800" dirty="0" err="1">
                <a:effectLst/>
                <a:latin typeface="Calibri" panose="020F0502020204030204" pitchFamily="34" charset="0"/>
                <a:ea typeface="Calibri" panose="020F0502020204030204" pitchFamily="34" charset="0"/>
                <a:cs typeface="Arial" panose="020B0604020202020204" pitchFamily="34" charset="0"/>
              </a:rPr>
              <a:t>pdate</a:t>
            </a:r>
            <a:r>
              <a:rPr lang="en-US" sz="1800" dirty="0">
                <a:effectLst/>
                <a:latin typeface="Calibri" panose="020F0502020204030204" pitchFamily="34" charset="0"/>
                <a:ea typeface="Calibri" panose="020F0502020204030204" pitchFamily="34" charset="0"/>
                <a:cs typeface="Arial" panose="020B0604020202020204" pitchFamily="34" charset="0"/>
              </a:rPr>
              <a:t>P</a:t>
            </a:r>
            <a:r>
              <a:rPr lang="ru-RU" sz="1800" dirty="0" err="1">
                <a:effectLst/>
                <a:latin typeface="Calibri" panose="020F0502020204030204" pitchFamily="34" charset="0"/>
                <a:ea typeface="Calibri" panose="020F0502020204030204" pitchFamily="34" charset="0"/>
                <a:cs typeface="Arial" panose="020B0604020202020204" pitchFamily="34" charset="0"/>
              </a:rPr>
              <a:t>rice</a:t>
            </a:r>
            <a:r>
              <a:rPr lang="ru-RU" sz="1800" dirty="0">
                <a:effectLst/>
                <a:latin typeface="Calibri" panose="020F0502020204030204" pitchFamily="34" charset="0"/>
                <a:ea typeface="Calibri" panose="020F0502020204030204" pitchFamily="34" charset="0"/>
                <a:cs typeface="Arial" panose="020B0604020202020204" pitchFamily="34" charset="0"/>
              </a:rPr>
              <a:t> </a:t>
            </a:r>
            <a:endParaRPr lang="ru-RU" dirty="0"/>
          </a:p>
        </p:txBody>
      </p:sp>
      <p:pic>
        <p:nvPicPr>
          <p:cNvPr id="122" name="Рисунок 121" descr="Мужской профиль контур">
            <a:extLst>
              <a:ext uri="{FF2B5EF4-FFF2-40B4-BE49-F238E27FC236}">
                <a16:creationId xmlns:a16="http://schemas.microsoft.com/office/drawing/2014/main" id="{C598CC63-D7BA-8C28-E573-8B85EAD8CE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6229" y="5864489"/>
            <a:ext cx="509817" cy="509817"/>
          </a:xfrm>
          <a:prstGeom prst="rect">
            <a:avLst/>
          </a:prstGeom>
        </p:spPr>
      </p:pic>
      <p:sp>
        <p:nvSpPr>
          <p:cNvPr id="123" name="TextBox 122">
            <a:extLst>
              <a:ext uri="{FF2B5EF4-FFF2-40B4-BE49-F238E27FC236}">
                <a16:creationId xmlns:a16="http://schemas.microsoft.com/office/drawing/2014/main" id="{897CFA83-31CF-3D1D-12E9-027742E5346D}"/>
              </a:ext>
            </a:extLst>
          </p:cNvPr>
          <p:cNvSpPr txBox="1"/>
          <p:nvPr/>
        </p:nvSpPr>
        <p:spPr>
          <a:xfrm>
            <a:off x="8452867" y="6088324"/>
            <a:ext cx="352520" cy="369332"/>
          </a:xfrm>
          <a:prstGeom prst="rect">
            <a:avLst/>
          </a:prstGeom>
          <a:noFill/>
        </p:spPr>
        <p:txBody>
          <a:bodyPr wrap="square">
            <a:spAutoFit/>
          </a:bodyPr>
          <a:lstStyle/>
          <a:p>
            <a:r>
              <a:rPr lang="ru-RU" dirty="0"/>
              <a:t>1</a:t>
            </a:r>
            <a:endParaRPr lang="en-US" dirty="0"/>
          </a:p>
        </p:txBody>
      </p:sp>
      <p:cxnSp>
        <p:nvCxnSpPr>
          <p:cNvPr id="124" name="Прямая со стрелкой 123">
            <a:extLst>
              <a:ext uri="{FF2B5EF4-FFF2-40B4-BE49-F238E27FC236}">
                <a16:creationId xmlns:a16="http://schemas.microsoft.com/office/drawing/2014/main" id="{86B76A77-B146-2222-567A-267B9BD47D74}"/>
              </a:ext>
            </a:extLst>
          </p:cNvPr>
          <p:cNvCxnSpPr>
            <a:cxnSpLocks/>
          </p:cNvCxnSpPr>
          <p:nvPr/>
        </p:nvCxnSpPr>
        <p:spPr>
          <a:xfrm flipV="1">
            <a:off x="6480399" y="4586314"/>
            <a:ext cx="0" cy="92818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25" name="Рисунок 124" descr="Мужской профиль контур">
            <a:extLst>
              <a:ext uri="{FF2B5EF4-FFF2-40B4-BE49-F238E27FC236}">
                <a16:creationId xmlns:a16="http://schemas.microsoft.com/office/drawing/2014/main" id="{B512D731-95F5-799E-30EC-6215965CD0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0316" y="5810680"/>
            <a:ext cx="509817" cy="509817"/>
          </a:xfrm>
          <a:prstGeom prst="rect">
            <a:avLst/>
          </a:prstGeom>
        </p:spPr>
      </p:pic>
      <p:sp>
        <p:nvSpPr>
          <p:cNvPr id="126" name="TextBox 125">
            <a:extLst>
              <a:ext uri="{FF2B5EF4-FFF2-40B4-BE49-F238E27FC236}">
                <a16:creationId xmlns:a16="http://schemas.microsoft.com/office/drawing/2014/main" id="{0D075FE4-7997-DD8F-642D-8AF16FF9C860}"/>
              </a:ext>
            </a:extLst>
          </p:cNvPr>
          <p:cNvSpPr txBox="1"/>
          <p:nvPr/>
        </p:nvSpPr>
        <p:spPr>
          <a:xfrm>
            <a:off x="6288066" y="6048732"/>
            <a:ext cx="352520" cy="369332"/>
          </a:xfrm>
          <a:prstGeom prst="rect">
            <a:avLst/>
          </a:prstGeom>
          <a:noFill/>
        </p:spPr>
        <p:txBody>
          <a:bodyPr wrap="square">
            <a:spAutoFit/>
          </a:bodyPr>
          <a:lstStyle/>
          <a:p>
            <a:r>
              <a:rPr lang="ru-RU" dirty="0"/>
              <a:t>2</a:t>
            </a:r>
            <a:endParaRPr lang="en-US" dirty="0"/>
          </a:p>
        </p:txBody>
      </p:sp>
      <p:sp>
        <p:nvSpPr>
          <p:cNvPr id="130" name="TextBox 129">
            <a:extLst>
              <a:ext uri="{FF2B5EF4-FFF2-40B4-BE49-F238E27FC236}">
                <a16:creationId xmlns:a16="http://schemas.microsoft.com/office/drawing/2014/main" id="{E033FF7F-7028-40E8-2B8F-ACB04783BB33}"/>
              </a:ext>
            </a:extLst>
          </p:cNvPr>
          <p:cNvSpPr txBox="1"/>
          <p:nvPr/>
        </p:nvSpPr>
        <p:spPr>
          <a:xfrm>
            <a:off x="6213004" y="5488961"/>
            <a:ext cx="560279" cy="369332"/>
          </a:xfrm>
          <a:prstGeom prst="rect">
            <a:avLst/>
          </a:prstGeom>
          <a:noFill/>
        </p:spPr>
        <p:txBody>
          <a:bodyPr wrap="square">
            <a:spAutoFit/>
          </a:bodyPr>
          <a:lstStyle/>
          <a:p>
            <a:r>
              <a:rPr lang="en-US" dirty="0"/>
              <a:t>buy</a:t>
            </a:r>
            <a:endParaRPr lang="ru-RU" dirty="0"/>
          </a:p>
        </p:txBody>
      </p:sp>
      <p:cxnSp>
        <p:nvCxnSpPr>
          <p:cNvPr id="132" name="Прямая со стрелкой 131">
            <a:extLst>
              <a:ext uri="{FF2B5EF4-FFF2-40B4-BE49-F238E27FC236}">
                <a16:creationId xmlns:a16="http://schemas.microsoft.com/office/drawing/2014/main" id="{6926F71C-B11A-D460-3CEA-725165B913FD}"/>
              </a:ext>
            </a:extLst>
          </p:cNvPr>
          <p:cNvCxnSpPr>
            <a:cxnSpLocks/>
          </p:cNvCxnSpPr>
          <p:nvPr/>
        </p:nvCxnSpPr>
        <p:spPr>
          <a:xfrm flipV="1">
            <a:off x="5349665" y="4751701"/>
            <a:ext cx="0" cy="750101"/>
          </a:xfrm>
          <a:prstGeom prst="straightConnector1">
            <a:avLst/>
          </a:prstGeom>
          <a:ln w="57150">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pic>
        <p:nvPicPr>
          <p:cNvPr id="133" name="Рисунок 132" descr="Мужской профиль контур">
            <a:extLst>
              <a:ext uri="{FF2B5EF4-FFF2-40B4-BE49-F238E27FC236}">
                <a16:creationId xmlns:a16="http://schemas.microsoft.com/office/drawing/2014/main" id="{23B1B513-1510-288E-AB3F-40467B3604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11858" y="5804755"/>
            <a:ext cx="509817" cy="509817"/>
          </a:xfrm>
          <a:prstGeom prst="rect">
            <a:avLst/>
          </a:prstGeom>
        </p:spPr>
      </p:pic>
      <p:sp>
        <p:nvSpPr>
          <p:cNvPr id="134" name="TextBox 133">
            <a:extLst>
              <a:ext uri="{FF2B5EF4-FFF2-40B4-BE49-F238E27FC236}">
                <a16:creationId xmlns:a16="http://schemas.microsoft.com/office/drawing/2014/main" id="{3EAC4A87-AD6C-B019-E3C9-D6F30BF74B45}"/>
              </a:ext>
            </a:extLst>
          </p:cNvPr>
          <p:cNvSpPr txBox="1"/>
          <p:nvPr/>
        </p:nvSpPr>
        <p:spPr>
          <a:xfrm>
            <a:off x="5199608" y="6042807"/>
            <a:ext cx="352520" cy="369332"/>
          </a:xfrm>
          <a:prstGeom prst="rect">
            <a:avLst/>
          </a:prstGeom>
          <a:noFill/>
        </p:spPr>
        <p:txBody>
          <a:bodyPr wrap="square">
            <a:spAutoFit/>
          </a:bodyPr>
          <a:lstStyle/>
          <a:p>
            <a:r>
              <a:rPr lang="ru-RU" dirty="0"/>
              <a:t>2</a:t>
            </a:r>
            <a:endParaRPr lang="en-US" dirty="0"/>
          </a:p>
        </p:txBody>
      </p:sp>
      <p:sp>
        <p:nvSpPr>
          <p:cNvPr id="135" name="TextBox 134">
            <a:extLst>
              <a:ext uri="{FF2B5EF4-FFF2-40B4-BE49-F238E27FC236}">
                <a16:creationId xmlns:a16="http://schemas.microsoft.com/office/drawing/2014/main" id="{92A31616-E59E-6F2F-2195-DCE8DF11E1DC}"/>
              </a:ext>
            </a:extLst>
          </p:cNvPr>
          <p:cNvSpPr txBox="1"/>
          <p:nvPr/>
        </p:nvSpPr>
        <p:spPr>
          <a:xfrm>
            <a:off x="4845209" y="5501802"/>
            <a:ext cx="1233067" cy="369332"/>
          </a:xfrm>
          <a:prstGeom prst="rect">
            <a:avLst/>
          </a:prstGeom>
          <a:noFill/>
        </p:spPr>
        <p:txBody>
          <a:bodyPr wrap="square">
            <a:spAutoFit/>
          </a:bodyPr>
          <a:lstStyle/>
          <a:p>
            <a:r>
              <a:rPr lang="en-US" dirty="0" err="1"/>
              <a:t>burnToken</a:t>
            </a:r>
            <a:endParaRPr lang="ru-RU" dirty="0"/>
          </a:p>
        </p:txBody>
      </p:sp>
      <p:sp>
        <p:nvSpPr>
          <p:cNvPr id="148" name="Заголовок 1">
            <a:extLst>
              <a:ext uri="{FF2B5EF4-FFF2-40B4-BE49-F238E27FC236}">
                <a16:creationId xmlns:a16="http://schemas.microsoft.com/office/drawing/2014/main" id="{C571A56C-BE6E-6380-0A1E-B7B761E2CEDB}"/>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Example</a:t>
            </a:r>
            <a:r>
              <a:rPr lang="ru-RU" dirty="0"/>
              <a:t> </a:t>
            </a:r>
            <a:r>
              <a:rPr lang="ru-RU" dirty="0" err="1"/>
              <a:t>of</a:t>
            </a:r>
            <a:r>
              <a:rPr lang="ru-RU" dirty="0"/>
              <a:t> </a:t>
            </a:r>
            <a:r>
              <a:rPr lang="ru-RU" dirty="0" err="1"/>
              <a:t>using</a:t>
            </a:r>
            <a:r>
              <a:rPr lang="ru-RU" dirty="0"/>
              <a:t> NFT </a:t>
            </a:r>
            <a:r>
              <a:rPr lang="ru-RU" dirty="0" err="1"/>
              <a:t>smart</a:t>
            </a:r>
            <a:r>
              <a:rPr lang="ru-RU" dirty="0"/>
              <a:t> </a:t>
            </a:r>
            <a:r>
              <a:rPr lang="ru-RU" dirty="0" err="1"/>
              <a:t>contract</a:t>
            </a:r>
            <a:endParaRPr lang="ru-RU" dirty="0"/>
          </a:p>
        </p:txBody>
      </p:sp>
      <p:grpSp>
        <p:nvGrpSpPr>
          <p:cNvPr id="2" name="Группа 1">
            <a:extLst>
              <a:ext uri="{FF2B5EF4-FFF2-40B4-BE49-F238E27FC236}">
                <a16:creationId xmlns:a16="http://schemas.microsoft.com/office/drawing/2014/main" id="{074489FD-FD04-1B14-8364-C139285913FF}"/>
              </a:ext>
            </a:extLst>
          </p:cNvPr>
          <p:cNvGrpSpPr/>
          <p:nvPr/>
        </p:nvGrpSpPr>
        <p:grpSpPr>
          <a:xfrm>
            <a:off x="3554849" y="1839595"/>
            <a:ext cx="1448873" cy="1886710"/>
            <a:chOff x="3534371" y="1831318"/>
            <a:chExt cx="1448873" cy="1886710"/>
          </a:xfrm>
        </p:grpSpPr>
        <p:sp>
          <p:nvSpPr>
            <p:cNvPr id="3" name="TextBox 2">
              <a:extLst>
                <a:ext uri="{FF2B5EF4-FFF2-40B4-BE49-F238E27FC236}">
                  <a16:creationId xmlns:a16="http://schemas.microsoft.com/office/drawing/2014/main" id="{185EFAE2-2ED1-C800-B6AA-CED2DEEF0048}"/>
                </a:ext>
              </a:extLst>
            </p:cNvPr>
            <p:cNvSpPr txBox="1"/>
            <p:nvPr/>
          </p:nvSpPr>
          <p:spPr>
            <a:xfrm>
              <a:off x="3534371" y="1831318"/>
              <a:ext cx="1092419" cy="584775"/>
            </a:xfrm>
            <a:prstGeom prst="rect">
              <a:avLst/>
            </a:prstGeom>
            <a:noFill/>
          </p:spPr>
          <p:txBody>
            <a:bodyPr wrap="square">
              <a:spAutoFit/>
            </a:bodyPr>
            <a:lstStyle/>
            <a:p>
              <a:r>
                <a:rPr lang="en-US" sz="1600" b="1" dirty="0"/>
                <a:t>Smart contract </a:t>
              </a:r>
              <a:endParaRPr lang="ru-RU" sz="1600" b="1" dirty="0"/>
            </a:p>
          </p:txBody>
        </p:sp>
        <p:cxnSp>
          <p:nvCxnSpPr>
            <p:cNvPr id="4" name="Прямая со стрелкой 3">
              <a:extLst>
                <a:ext uri="{FF2B5EF4-FFF2-40B4-BE49-F238E27FC236}">
                  <a16:creationId xmlns:a16="http://schemas.microsoft.com/office/drawing/2014/main" id="{FB22EEEE-1E2F-DE91-32E2-351B61F4F73F}"/>
                </a:ext>
              </a:extLst>
            </p:cNvPr>
            <p:cNvCxnSpPr>
              <a:cxnSpLocks/>
            </p:cNvCxnSpPr>
            <p:nvPr/>
          </p:nvCxnSpPr>
          <p:spPr>
            <a:xfrm>
              <a:off x="3916323" y="2371891"/>
              <a:ext cx="0" cy="3525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Рисунок 6" descr="Подключенный со сплошной заливкой">
              <a:extLst>
                <a:ext uri="{FF2B5EF4-FFF2-40B4-BE49-F238E27FC236}">
                  <a16:creationId xmlns:a16="http://schemas.microsoft.com/office/drawing/2014/main" id="{24D74340-4639-2FC3-7090-BBA33018F4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8769" flipV="1">
              <a:off x="4068844" y="2803628"/>
              <a:ext cx="914400" cy="914400"/>
            </a:xfrm>
            <a:prstGeom prst="rect">
              <a:avLst/>
            </a:prstGeom>
          </p:spPr>
        </p:pic>
        <p:pic>
          <p:nvPicPr>
            <p:cNvPr id="8" name="Рисунок 7" descr="Подключенный со сплошной заливкой">
              <a:extLst>
                <a:ext uri="{FF2B5EF4-FFF2-40B4-BE49-F238E27FC236}">
                  <a16:creationId xmlns:a16="http://schemas.microsoft.com/office/drawing/2014/main" id="{B7BA667E-74A0-AC00-8A0F-AAC0FF7CC3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200977" flipV="1">
              <a:off x="3600384" y="2687294"/>
              <a:ext cx="914400" cy="914400"/>
            </a:xfrm>
            <a:prstGeom prst="rect">
              <a:avLst/>
            </a:prstGeom>
            <a:effectLst>
              <a:glow rad="63500">
                <a:schemeClr val="accent1">
                  <a:satMod val="175000"/>
                  <a:alpha val="40000"/>
                </a:schemeClr>
              </a:glow>
            </a:effectLst>
          </p:spPr>
        </p:pic>
      </p:grpSp>
      <p:grpSp>
        <p:nvGrpSpPr>
          <p:cNvPr id="14" name="Группа 13">
            <a:extLst>
              <a:ext uri="{FF2B5EF4-FFF2-40B4-BE49-F238E27FC236}">
                <a16:creationId xmlns:a16="http://schemas.microsoft.com/office/drawing/2014/main" id="{A642C52B-A098-779C-F98E-7289CA6EECB5}"/>
              </a:ext>
            </a:extLst>
          </p:cNvPr>
          <p:cNvGrpSpPr/>
          <p:nvPr/>
        </p:nvGrpSpPr>
        <p:grpSpPr>
          <a:xfrm>
            <a:off x="3827507" y="3793510"/>
            <a:ext cx="6259240" cy="1125494"/>
            <a:chOff x="7505466" y="2975527"/>
            <a:chExt cx="6259240" cy="1125494"/>
          </a:xfrm>
        </p:grpSpPr>
        <p:grpSp>
          <p:nvGrpSpPr>
            <p:cNvPr id="15" name="Группа 14">
              <a:extLst>
                <a:ext uri="{FF2B5EF4-FFF2-40B4-BE49-F238E27FC236}">
                  <a16:creationId xmlns:a16="http://schemas.microsoft.com/office/drawing/2014/main" id="{F2160BC7-1892-359A-E2F7-A873C7FE8BCB}"/>
                </a:ext>
              </a:extLst>
            </p:cNvPr>
            <p:cNvGrpSpPr/>
            <p:nvPr/>
          </p:nvGrpSpPr>
          <p:grpSpPr>
            <a:xfrm>
              <a:off x="7505466" y="3186621"/>
              <a:ext cx="914400" cy="914400"/>
              <a:chOff x="6527015" y="3545598"/>
              <a:chExt cx="914400" cy="914400"/>
            </a:xfrm>
          </p:grpSpPr>
          <p:sp>
            <p:nvSpPr>
              <p:cNvPr id="18" name="Прямоугольник 17">
                <a:extLst>
                  <a:ext uri="{FF2B5EF4-FFF2-40B4-BE49-F238E27FC236}">
                    <a16:creationId xmlns:a16="http://schemas.microsoft.com/office/drawing/2014/main" id="{21C930CF-325E-216D-0C32-984231F86568}"/>
                  </a:ext>
                </a:extLst>
              </p:cNvPr>
              <p:cNvSpPr/>
              <p:nvPr/>
            </p:nvSpPr>
            <p:spPr>
              <a:xfrm rot="20769822">
                <a:off x="6728351" y="4137572"/>
                <a:ext cx="422808" cy="1238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9" name="Рисунок 18" descr="Кот контур">
                <a:extLst>
                  <a:ext uri="{FF2B5EF4-FFF2-40B4-BE49-F238E27FC236}">
                    <a16:creationId xmlns:a16="http://schemas.microsoft.com/office/drawing/2014/main" id="{B6EDC2B3-244F-BB5C-9AC3-C696E6CDFF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27015" y="3545598"/>
                <a:ext cx="914400" cy="914400"/>
              </a:xfrm>
              <a:prstGeom prst="rect">
                <a:avLst/>
              </a:prstGeom>
            </p:spPr>
          </p:pic>
        </p:grpSp>
        <p:sp>
          <p:nvSpPr>
            <p:cNvPr id="17" name="TextBox 16">
              <a:extLst>
                <a:ext uri="{FF2B5EF4-FFF2-40B4-BE49-F238E27FC236}">
                  <a16:creationId xmlns:a16="http://schemas.microsoft.com/office/drawing/2014/main" id="{DDBA0E58-B594-7E87-8A0F-56E77B208199}"/>
                </a:ext>
              </a:extLst>
            </p:cNvPr>
            <p:cNvSpPr txBox="1"/>
            <p:nvPr/>
          </p:nvSpPr>
          <p:spPr>
            <a:xfrm>
              <a:off x="7668706" y="2975527"/>
              <a:ext cx="609600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ID </a:t>
              </a:r>
              <a:r>
                <a:rPr lang="ru-RU" sz="1800" dirty="0">
                  <a:effectLst/>
                  <a:latin typeface="Calibri" panose="020F0502020204030204" pitchFamily="34" charset="0"/>
                  <a:ea typeface="Calibri" panose="020F0502020204030204" pitchFamily="34" charset="0"/>
                  <a:cs typeface="Arial" panose="020B0604020202020204" pitchFamily="34" charset="0"/>
                </a:rPr>
                <a:t>---</a:t>
              </a:r>
              <a:endParaRPr lang="ru-RU" dirty="0"/>
            </a:p>
          </p:txBody>
        </p:sp>
      </p:grpSp>
      <p:cxnSp>
        <p:nvCxnSpPr>
          <p:cNvPr id="46" name="Прямая соединительная линия 45">
            <a:extLst>
              <a:ext uri="{FF2B5EF4-FFF2-40B4-BE49-F238E27FC236}">
                <a16:creationId xmlns:a16="http://schemas.microsoft.com/office/drawing/2014/main" id="{EEAD1DB3-A057-91FD-E07D-B63AE434A650}"/>
              </a:ext>
            </a:extLst>
          </p:cNvPr>
          <p:cNvCxnSpPr>
            <a:cxnSpLocks/>
          </p:cNvCxnSpPr>
          <p:nvPr/>
        </p:nvCxnSpPr>
        <p:spPr>
          <a:xfrm>
            <a:off x="4563181" y="4482267"/>
            <a:ext cx="494693"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1623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B00989-1735-E0F2-8F1A-C98C04C3E363}"/>
              </a:ext>
            </a:extLst>
          </p:cNvPr>
          <p:cNvSpPr>
            <a:spLocks noGrp="1"/>
          </p:cNvSpPr>
          <p:nvPr>
            <p:ph type="title"/>
          </p:nvPr>
        </p:nvSpPr>
        <p:spPr/>
        <p:txBody>
          <a:bodyPr/>
          <a:lstStyle/>
          <a:p>
            <a:r>
              <a:rPr lang="en-US" dirty="0"/>
              <a:t>Opportunities </a:t>
            </a:r>
            <a:endParaRPr lang="ru-RU" dirty="0"/>
          </a:p>
        </p:txBody>
      </p:sp>
      <p:sp>
        <p:nvSpPr>
          <p:cNvPr id="3" name="Объект 2">
            <a:extLst>
              <a:ext uri="{FF2B5EF4-FFF2-40B4-BE49-F238E27FC236}">
                <a16:creationId xmlns:a16="http://schemas.microsoft.com/office/drawing/2014/main" id="{AD715B95-7DD4-3E41-CAF0-A4AFC0656F19}"/>
              </a:ext>
            </a:extLst>
          </p:cNvPr>
          <p:cNvSpPr>
            <a:spLocks noGrp="1"/>
          </p:cNvSpPr>
          <p:nvPr>
            <p:ph idx="1"/>
          </p:nvPr>
        </p:nvSpPr>
        <p:spPr>
          <a:xfrm>
            <a:off x="715846" y="2612046"/>
            <a:ext cx="10319770" cy="1325563"/>
          </a:xfrm>
        </p:spPr>
        <p:txBody>
          <a:bodyPr/>
          <a:lstStyle/>
          <a:p>
            <a:r>
              <a:rPr lang="en-US" b="1" dirty="0"/>
              <a:t>Boosting Gaming Industry. </a:t>
            </a:r>
            <a:r>
              <a:rPr lang="en-US" dirty="0"/>
              <a:t>NFT has great potential in the gaming industry. There already exist some crypto games are </a:t>
            </a:r>
            <a:r>
              <a:rPr lang="en-US" dirty="0" err="1"/>
              <a:t>CrytpoKitties</a:t>
            </a:r>
            <a:r>
              <a:rPr lang="en-US" dirty="0"/>
              <a:t>, </a:t>
            </a:r>
            <a:r>
              <a:rPr lang="en-US" dirty="0" err="1"/>
              <a:t>Cryptocats</a:t>
            </a:r>
            <a:r>
              <a:rPr lang="en-US" dirty="0"/>
              <a:t>, </a:t>
            </a:r>
            <a:r>
              <a:rPr lang="en-US" dirty="0" err="1"/>
              <a:t>CryptoPunks</a:t>
            </a:r>
            <a:r>
              <a:rPr lang="en-US" dirty="0"/>
              <a:t>, </a:t>
            </a:r>
            <a:r>
              <a:rPr lang="en-US" dirty="0" err="1"/>
              <a:t>Meebits</a:t>
            </a:r>
            <a:r>
              <a:rPr lang="en-US" dirty="0"/>
              <a:t>, </a:t>
            </a:r>
            <a:r>
              <a:rPr lang="en-US" dirty="0" err="1"/>
              <a:t>Axie</a:t>
            </a:r>
            <a:r>
              <a:rPr lang="en-US" dirty="0"/>
              <a:t> Infinity, Gods Unchanged</a:t>
            </a:r>
            <a:endParaRPr lang="ru-RU" dirty="0"/>
          </a:p>
        </p:txBody>
      </p:sp>
      <p:pic>
        <p:nvPicPr>
          <p:cNvPr id="3076" name="Picture 4" descr="Cryptokitties: Digital Cats To Brighten Up Your Virtual World">
            <a:extLst>
              <a:ext uri="{FF2B5EF4-FFF2-40B4-BE49-F238E27FC236}">
                <a16:creationId xmlns:a16="http://schemas.microsoft.com/office/drawing/2014/main" id="{74871130-E5F7-1884-FD93-28243B8D54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785"/>
          <a:stretch/>
        </p:blipFill>
        <p:spPr bwMode="auto">
          <a:xfrm>
            <a:off x="1113442" y="1467649"/>
            <a:ext cx="7763196" cy="11010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10 things to know about CryptoPunks, the original NFTs | Christie's">
            <a:extLst>
              <a:ext uri="{FF2B5EF4-FFF2-40B4-BE49-F238E27FC236}">
                <a16:creationId xmlns:a16="http://schemas.microsoft.com/office/drawing/2014/main" id="{09A0A28E-38D0-1519-493D-F44ECC1DB9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089" b="37613"/>
          <a:stretch/>
        </p:blipFill>
        <p:spPr bwMode="auto">
          <a:xfrm>
            <a:off x="1156384" y="3937609"/>
            <a:ext cx="7763196" cy="9847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284A04-351E-FC8C-FCD4-53D00998FA23}"/>
              </a:ext>
            </a:extLst>
          </p:cNvPr>
          <p:cNvSpPr txBox="1"/>
          <p:nvPr/>
        </p:nvSpPr>
        <p:spPr>
          <a:xfrm>
            <a:off x="1028382" y="5047585"/>
            <a:ext cx="10288204" cy="1200329"/>
          </a:xfrm>
          <a:prstGeom prst="rect">
            <a:avLst/>
          </a:prstGeom>
          <a:noFill/>
        </p:spPr>
        <p:txBody>
          <a:bodyPr wrap="square">
            <a:spAutoFit/>
          </a:bodyPr>
          <a:lstStyle/>
          <a:p>
            <a:r>
              <a:rPr lang="ru-RU" sz="2400" dirty="0"/>
              <a:t>The </a:t>
            </a:r>
            <a:r>
              <a:rPr lang="ru-RU" sz="2400" dirty="0" err="1"/>
              <a:t>players</a:t>
            </a:r>
            <a:r>
              <a:rPr lang="ru-RU" sz="2400" dirty="0"/>
              <a:t> </a:t>
            </a:r>
            <a:r>
              <a:rPr lang="ru-RU" sz="2400" dirty="0" err="1"/>
              <a:t>can</a:t>
            </a:r>
            <a:r>
              <a:rPr lang="ru-RU" sz="2400" dirty="0"/>
              <a:t> </a:t>
            </a:r>
            <a:r>
              <a:rPr lang="ru-RU" sz="2400" dirty="0" err="1"/>
              <a:t>obtain</a:t>
            </a:r>
            <a:r>
              <a:rPr lang="ru-RU" sz="2400" dirty="0"/>
              <a:t> </a:t>
            </a:r>
            <a:r>
              <a:rPr lang="ru-RU" sz="2400" dirty="0" err="1"/>
              <a:t>personal</a:t>
            </a:r>
            <a:r>
              <a:rPr lang="ru-RU" sz="2400" dirty="0"/>
              <a:t> </a:t>
            </a:r>
            <a:r>
              <a:rPr lang="ru-RU" sz="2400" dirty="0" err="1"/>
              <a:t>exclusivity</a:t>
            </a:r>
            <a:r>
              <a:rPr lang="ru-RU" sz="2400" dirty="0"/>
              <a:t> </a:t>
            </a:r>
            <a:r>
              <a:rPr lang="ru-RU" sz="2400" dirty="0" err="1"/>
              <a:t>game</a:t>
            </a:r>
            <a:r>
              <a:rPr lang="ru-RU" sz="2400" dirty="0"/>
              <a:t> </a:t>
            </a:r>
            <a:r>
              <a:rPr lang="ru-RU" sz="2400" dirty="0" err="1"/>
              <a:t>items</a:t>
            </a:r>
            <a:r>
              <a:rPr lang="ru-RU" sz="2400" dirty="0"/>
              <a:t>. </a:t>
            </a:r>
            <a:r>
              <a:rPr lang="ru-RU" sz="2400" dirty="0" err="1"/>
              <a:t>This</a:t>
            </a:r>
            <a:r>
              <a:rPr lang="ru-RU" sz="2400" dirty="0"/>
              <a:t> </a:t>
            </a:r>
            <a:r>
              <a:rPr lang="ru-RU" sz="2400" dirty="0" err="1"/>
              <a:t>will</a:t>
            </a:r>
            <a:endParaRPr lang="ru-RU" sz="2400" dirty="0"/>
          </a:p>
          <a:p>
            <a:r>
              <a:rPr lang="ru-RU" sz="2400" dirty="0" err="1"/>
              <a:t>create</a:t>
            </a:r>
            <a:r>
              <a:rPr lang="ru-RU" sz="2400" dirty="0"/>
              <a:t> a </a:t>
            </a:r>
            <a:r>
              <a:rPr lang="ru-RU" sz="2400" dirty="0" err="1"/>
              <a:t>mutually</a:t>
            </a:r>
            <a:r>
              <a:rPr lang="ru-RU" sz="2400" dirty="0"/>
              <a:t> </a:t>
            </a:r>
            <a:r>
              <a:rPr lang="ru-RU" sz="2400" dirty="0" err="1"/>
              <a:t>beneficial</a:t>
            </a:r>
            <a:r>
              <a:rPr lang="ru-RU" sz="2400" dirty="0"/>
              <a:t> </a:t>
            </a:r>
            <a:r>
              <a:rPr lang="ru-RU" sz="2400" dirty="0" err="1"/>
              <a:t>business</a:t>
            </a:r>
            <a:r>
              <a:rPr lang="ru-RU" sz="2400" dirty="0"/>
              <a:t> </a:t>
            </a:r>
            <a:r>
              <a:rPr lang="ru-RU" sz="2400" dirty="0" err="1"/>
              <a:t>model</a:t>
            </a:r>
            <a:r>
              <a:rPr lang="ru-RU" sz="2400" dirty="0"/>
              <a:t> </a:t>
            </a:r>
            <a:r>
              <a:rPr lang="ru-RU" sz="2400" dirty="0" err="1"/>
              <a:t>in</a:t>
            </a:r>
            <a:r>
              <a:rPr lang="ru-RU" sz="2400" dirty="0"/>
              <a:t> </a:t>
            </a:r>
            <a:r>
              <a:rPr lang="ru-RU" sz="2400" dirty="0" err="1"/>
              <a:t>which</a:t>
            </a:r>
            <a:r>
              <a:rPr lang="ru-RU" sz="2400" dirty="0"/>
              <a:t> </a:t>
            </a:r>
            <a:r>
              <a:rPr lang="ru-RU" sz="2400" dirty="0" err="1"/>
              <a:t>both</a:t>
            </a:r>
            <a:r>
              <a:rPr lang="ru-RU" sz="2400" dirty="0"/>
              <a:t> </a:t>
            </a:r>
            <a:r>
              <a:rPr lang="ru-RU" sz="2400" dirty="0" err="1"/>
              <a:t>players</a:t>
            </a:r>
            <a:r>
              <a:rPr lang="ru-RU" sz="2400" dirty="0"/>
              <a:t> </a:t>
            </a:r>
            <a:r>
              <a:rPr lang="ru-RU" sz="2400" dirty="0" err="1"/>
              <a:t>and</a:t>
            </a:r>
            <a:r>
              <a:rPr lang="ru-RU" sz="2400" dirty="0"/>
              <a:t> </a:t>
            </a:r>
            <a:r>
              <a:rPr lang="ru-RU" sz="2400" dirty="0" err="1"/>
              <a:t>developers</a:t>
            </a:r>
            <a:r>
              <a:rPr lang="ru-RU" sz="2400" dirty="0"/>
              <a:t> </a:t>
            </a:r>
            <a:r>
              <a:rPr lang="ru-RU" sz="2400" dirty="0" err="1"/>
              <a:t>profit</a:t>
            </a:r>
            <a:r>
              <a:rPr lang="ru-RU" sz="2400" dirty="0"/>
              <a:t> </a:t>
            </a:r>
            <a:r>
              <a:rPr lang="ru-RU" sz="2400" dirty="0" err="1"/>
              <a:t>from</a:t>
            </a:r>
            <a:r>
              <a:rPr lang="ru-RU" sz="2400" dirty="0"/>
              <a:t> </a:t>
            </a:r>
            <a:r>
              <a:rPr lang="ru-RU" sz="2400" dirty="0" err="1"/>
              <a:t>the</a:t>
            </a:r>
            <a:r>
              <a:rPr lang="ru-RU" sz="2400" dirty="0"/>
              <a:t> </a:t>
            </a:r>
            <a:r>
              <a:rPr lang="ru-RU" sz="2400" dirty="0" err="1"/>
              <a:t>secondary</a:t>
            </a:r>
            <a:r>
              <a:rPr lang="ru-RU" sz="2400" dirty="0"/>
              <a:t> NFT </a:t>
            </a:r>
            <a:r>
              <a:rPr lang="ru-RU" sz="2400" dirty="0" err="1"/>
              <a:t>market</a:t>
            </a:r>
            <a:r>
              <a:rPr lang="ru-RU" sz="2400" dirty="0"/>
              <a:t>.</a:t>
            </a:r>
          </a:p>
        </p:txBody>
      </p:sp>
    </p:spTree>
    <p:extLst>
      <p:ext uri="{BB962C8B-B14F-4D97-AF65-F5344CB8AC3E}">
        <p14:creationId xmlns:p14="http://schemas.microsoft.com/office/powerpoint/2010/main" val="2049293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picture of counterfeit tickets. ">
            <a:extLst>
              <a:ext uri="{FF2B5EF4-FFF2-40B4-BE49-F238E27FC236}">
                <a16:creationId xmlns:a16="http://schemas.microsoft.com/office/drawing/2014/main" id="{7406B916-B370-1F6F-696B-CF3931B05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888" y="2801679"/>
            <a:ext cx="4495763" cy="3231563"/>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1484FE9F-50BD-B896-7A4D-8C8A71CC88EC}"/>
              </a:ext>
            </a:extLst>
          </p:cNvPr>
          <p:cNvSpPr>
            <a:spLocks noGrp="1"/>
          </p:cNvSpPr>
          <p:nvPr>
            <p:ph idx="1"/>
          </p:nvPr>
        </p:nvSpPr>
        <p:spPr>
          <a:xfrm>
            <a:off x="838200" y="1825625"/>
            <a:ext cx="10515600" cy="976054"/>
          </a:xfrm>
        </p:spPr>
        <p:txBody>
          <a:bodyPr/>
          <a:lstStyle/>
          <a:p>
            <a:r>
              <a:rPr lang="en-US" b="1" dirty="0"/>
              <a:t>Flourishing Virtual Events. </a:t>
            </a:r>
            <a:r>
              <a:rPr lang="en-US" dirty="0"/>
              <a:t>When buying tickets in a traditional event ticket market, consumers must trust the third party.</a:t>
            </a:r>
          </a:p>
          <a:p>
            <a:endParaRPr lang="en-US" dirty="0"/>
          </a:p>
        </p:txBody>
      </p:sp>
      <p:sp>
        <p:nvSpPr>
          <p:cNvPr id="4" name="Заголовок 1">
            <a:extLst>
              <a:ext uri="{FF2B5EF4-FFF2-40B4-BE49-F238E27FC236}">
                <a16:creationId xmlns:a16="http://schemas.microsoft.com/office/drawing/2014/main" id="{5D215334-E14F-B1BF-08C5-882CEB6EBB54}"/>
              </a:ext>
            </a:extLst>
          </p:cNvPr>
          <p:cNvSpPr>
            <a:spLocks noGrp="1"/>
          </p:cNvSpPr>
          <p:nvPr>
            <p:ph type="title"/>
          </p:nvPr>
        </p:nvSpPr>
        <p:spPr>
          <a:xfrm>
            <a:off x="838200" y="365125"/>
            <a:ext cx="10515600" cy="1325563"/>
          </a:xfrm>
        </p:spPr>
        <p:txBody>
          <a:bodyPr/>
          <a:lstStyle/>
          <a:p>
            <a:r>
              <a:rPr lang="en-US" dirty="0"/>
              <a:t>Opportunities </a:t>
            </a:r>
            <a:endParaRPr lang="ru-RU" dirty="0"/>
          </a:p>
        </p:txBody>
      </p:sp>
      <p:sp>
        <p:nvSpPr>
          <p:cNvPr id="6" name="TextBox 5">
            <a:extLst>
              <a:ext uri="{FF2B5EF4-FFF2-40B4-BE49-F238E27FC236}">
                <a16:creationId xmlns:a16="http://schemas.microsoft.com/office/drawing/2014/main" id="{788D3AA4-079C-59B7-74F2-AF172305D11C}"/>
              </a:ext>
            </a:extLst>
          </p:cNvPr>
          <p:cNvSpPr txBox="1"/>
          <p:nvPr/>
        </p:nvSpPr>
        <p:spPr>
          <a:xfrm>
            <a:off x="838200" y="3069704"/>
            <a:ext cx="6224034" cy="2308324"/>
          </a:xfrm>
          <a:prstGeom prst="rect">
            <a:avLst/>
          </a:prstGeom>
          <a:noFill/>
        </p:spPr>
        <p:txBody>
          <a:bodyPr wrap="square">
            <a:spAutoFit/>
          </a:bodyPr>
          <a:lstStyle/>
          <a:p>
            <a:pPr marL="0" indent="0">
              <a:buNone/>
            </a:pPr>
            <a:r>
              <a:rPr lang="en-US" sz="2400" dirty="0"/>
              <a:t>“NFT-based ticket” represents a ticket issued by the blockchain to demonstrate entitlement to access to any event such as culture or sports. An NFT-based ticket is unique and scarce, meaning that the ticket holder cannot resell the ticket after it is sold.</a:t>
            </a:r>
            <a:endParaRPr lang="ru-RU" sz="2400" dirty="0"/>
          </a:p>
        </p:txBody>
      </p:sp>
    </p:spTree>
    <p:extLst>
      <p:ext uri="{BB962C8B-B14F-4D97-AF65-F5344CB8AC3E}">
        <p14:creationId xmlns:p14="http://schemas.microsoft.com/office/powerpoint/2010/main" val="1783623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FE4FB42-DFA0-0FB2-BCA7-F103DFF56D9F}"/>
              </a:ext>
            </a:extLst>
          </p:cNvPr>
          <p:cNvSpPr>
            <a:spLocks noGrp="1"/>
          </p:cNvSpPr>
          <p:nvPr>
            <p:ph idx="1"/>
          </p:nvPr>
        </p:nvSpPr>
        <p:spPr>
          <a:xfrm>
            <a:off x="838200" y="1825625"/>
            <a:ext cx="10515600" cy="1139248"/>
          </a:xfrm>
        </p:spPr>
        <p:txBody>
          <a:bodyPr>
            <a:normAutofit/>
          </a:bodyPr>
          <a:lstStyle/>
          <a:p>
            <a:r>
              <a:rPr lang="en-US" b="1" dirty="0"/>
              <a:t>Inspiring the Metaverse</a:t>
            </a:r>
            <a:r>
              <a:rPr lang="en-US" dirty="0"/>
              <a:t>. Metaverse is a collective virtual shared space that allows all types of digital activities.</a:t>
            </a:r>
          </a:p>
        </p:txBody>
      </p:sp>
      <p:sp>
        <p:nvSpPr>
          <p:cNvPr id="4" name="Заголовок 1">
            <a:extLst>
              <a:ext uri="{FF2B5EF4-FFF2-40B4-BE49-F238E27FC236}">
                <a16:creationId xmlns:a16="http://schemas.microsoft.com/office/drawing/2014/main" id="{117AAE3B-5148-D3DB-BC56-3E781933CD41}"/>
              </a:ext>
            </a:extLst>
          </p:cNvPr>
          <p:cNvSpPr>
            <a:spLocks noGrp="1"/>
          </p:cNvSpPr>
          <p:nvPr>
            <p:ph type="title"/>
          </p:nvPr>
        </p:nvSpPr>
        <p:spPr>
          <a:xfrm>
            <a:off x="838200" y="365125"/>
            <a:ext cx="10515600" cy="1325563"/>
          </a:xfrm>
        </p:spPr>
        <p:txBody>
          <a:bodyPr/>
          <a:lstStyle/>
          <a:p>
            <a:r>
              <a:rPr lang="en-US" dirty="0"/>
              <a:t>Opportunities </a:t>
            </a:r>
            <a:endParaRPr lang="ru-RU" dirty="0"/>
          </a:p>
        </p:txBody>
      </p:sp>
      <p:sp>
        <p:nvSpPr>
          <p:cNvPr id="6" name="TextBox 5">
            <a:extLst>
              <a:ext uri="{FF2B5EF4-FFF2-40B4-BE49-F238E27FC236}">
                <a16:creationId xmlns:a16="http://schemas.microsoft.com/office/drawing/2014/main" id="{2FBFCD09-4ECB-ECF2-7868-B56B10A4BA97}"/>
              </a:ext>
            </a:extLst>
          </p:cNvPr>
          <p:cNvSpPr txBox="1"/>
          <p:nvPr/>
        </p:nvSpPr>
        <p:spPr>
          <a:xfrm>
            <a:off x="907473" y="2964873"/>
            <a:ext cx="6726382" cy="3416320"/>
          </a:xfrm>
          <a:prstGeom prst="rect">
            <a:avLst/>
          </a:prstGeom>
          <a:noFill/>
        </p:spPr>
        <p:txBody>
          <a:bodyPr wrap="square">
            <a:spAutoFit/>
          </a:bodyPr>
          <a:lstStyle/>
          <a:p>
            <a:pPr marL="0" indent="0">
              <a:buNone/>
            </a:pPr>
            <a:r>
              <a:rPr lang="en-US" sz="2400" dirty="0"/>
              <a:t>Blockchain provides an ideal decentralized environment for the virtual online world. Participants under this blockchain-fueled alternative realities  can have many types of intriguing use cases like enjoying games, displaying self-made arts, trading assets and virtual properties (arts, land parcels, names, video shots, wearables), etc. In addition, users also have opportunities to get profits from the virtual economy.</a:t>
            </a:r>
            <a:endParaRPr lang="ru-RU" sz="2400" dirty="0"/>
          </a:p>
        </p:txBody>
      </p:sp>
      <p:pic>
        <p:nvPicPr>
          <p:cNvPr id="5128" name="Picture 8" descr="Thunderhouse | How We Think">
            <a:extLst>
              <a:ext uri="{FF2B5EF4-FFF2-40B4-BE49-F238E27FC236}">
                <a16:creationId xmlns:a16="http://schemas.microsoft.com/office/drawing/2014/main" id="{7D7AAF2B-42CC-C157-9F34-ABAA20AB52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43" r="17943"/>
          <a:stretch/>
        </p:blipFill>
        <p:spPr bwMode="auto">
          <a:xfrm>
            <a:off x="7902053" y="2699560"/>
            <a:ext cx="3621809" cy="368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038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F2959E-AC16-FDEE-D246-C01159F4E6F9}"/>
              </a:ext>
            </a:extLst>
          </p:cNvPr>
          <p:cNvSpPr>
            <a:spLocks noGrp="1"/>
          </p:cNvSpPr>
          <p:nvPr>
            <p:ph type="title"/>
          </p:nvPr>
        </p:nvSpPr>
        <p:spPr/>
        <p:txBody>
          <a:bodyPr/>
          <a:lstStyle/>
          <a:p>
            <a:r>
              <a:rPr lang="en-US" dirty="0"/>
              <a:t>Challenges. Usability Challenges</a:t>
            </a:r>
            <a:endParaRPr lang="ru-RU" dirty="0"/>
          </a:p>
        </p:txBody>
      </p:sp>
      <p:sp>
        <p:nvSpPr>
          <p:cNvPr id="3" name="Объект 2">
            <a:extLst>
              <a:ext uri="{FF2B5EF4-FFF2-40B4-BE49-F238E27FC236}">
                <a16:creationId xmlns:a16="http://schemas.microsoft.com/office/drawing/2014/main" id="{9890267A-38C9-C5BC-9792-B65BD88F36FE}"/>
              </a:ext>
            </a:extLst>
          </p:cNvPr>
          <p:cNvSpPr>
            <a:spLocks noGrp="1"/>
          </p:cNvSpPr>
          <p:nvPr>
            <p:ph idx="1"/>
          </p:nvPr>
        </p:nvSpPr>
        <p:spPr>
          <a:xfrm>
            <a:off x="838200" y="1618290"/>
            <a:ext cx="7662530" cy="4351338"/>
          </a:xfrm>
        </p:spPr>
        <p:txBody>
          <a:bodyPr>
            <a:normAutofit lnSpcReduction="10000"/>
          </a:bodyPr>
          <a:lstStyle/>
          <a:p>
            <a:r>
              <a:rPr lang="en-US" b="1" dirty="0"/>
              <a:t>Slow Confirmation</a:t>
            </a:r>
            <a:r>
              <a:rPr lang="en-US" dirty="0"/>
              <a:t>. Current NFT systems are closely coupled with their underlying blockchain platforms, which makes them suffer from low performance. This results in extremely slow confirmation of NFTs.</a:t>
            </a:r>
          </a:p>
          <a:p>
            <a:endParaRPr lang="en-US" dirty="0"/>
          </a:p>
          <a:p>
            <a:r>
              <a:rPr lang="en-US" b="1" dirty="0"/>
              <a:t>High Gas Prices. </a:t>
            </a:r>
            <a:r>
              <a:rPr lang="en-US" dirty="0"/>
              <a:t>High gas prices have become a major problem for NFT marketplaces, especially when minting the NFTs at a large scale that requires uploading the metadata to the blockchain network.</a:t>
            </a:r>
            <a:endParaRPr lang="ru-RU" dirty="0"/>
          </a:p>
        </p:txBody>
      </p:sp>
      <p:pic>
        <p:nvPicPr>
          <p:cNvPr id="5" name="Рисунок 4" descr="Деньги контур">
            <a:extLst>
              <a:ext uri="{FF2B5EF4-FFF2-40B4-BE49-F238E27FC236}">
                <a16:creationId xmlns:a16="http://schemas.microsoft.com/office/drawing/2014/main" id="{2EC512E8-D24D-E74B-08BB-3775D63333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52904" y="3701361"/>
            <a:ext cx="2548720" cy="2548720"/>
          </a:xfrm>
          <a:prstGeom prst="rect">
            <a:avLst/>
          </a:prstGeom>
        </p:spPr>
      </p:pic>
      <p:pic>
        <p:nvPicPr>
          <p:cNvPr id="7" name="Рисунок 6" descr="Песочные часы 60% со сплошной заливкой">
            <a:extLst>
              <a:ext uri="{FF2B5EF4-FFF2-40B4-BE49-F238E27FC236}">
                <a16:creationId xmlns:a16="http://schemas.microsoft.com/office/drawing/2014/main" id="{17F3BB4F-5E4B-C8AB-108B-4E25245D53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24915" y="1222068"/>
            <a:ext cx="2404699" cy="2404699"/>
          </a:xfrm>
          <a:prstGeom prst="rect">
            <a:avLst/>
          </a:prstGeom>
        </p:spPr>
      </p:pic>
    </p:spTree>
    <p:extLst>
      <p:ext uri="{BB962C8B-B14F-4D97-AF65-F5344CB8AC3E}">
        <p14:creationId xmlns:p14="http://schemas.microsoft.com/office/powerpoint/2010/main" val="2633606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FFCD60-C45B-3B1E-BBFE-BE4478C5FA4A}"/>
              </a:ext>
            </a:extLst>
          </p:cNvPr>
          <p:cNvSpPr>
            <a:spLocks noGrp="1"/>
          </p:cNvSpPr>
          <p:nvPr>
            <p:ph type="title"/>
          </p:nvPr>
        </p:nvSpPr>
        <p:spPr/>
        <p:txBody>
          <a:bodyPr/>
          <a:lstStyle/>
          <a:p>
            <a:r>
              <a:rPr lang="en-US" dirty="0"/>
              <a:t>Challenges. Security and Privacy Issues</a:t>
            </a:r>
            <a:endParaRPr lang="ru-RU" dirty="0"/>
          </a:p>
        </p:txBody>
      </p:sp>
      <p:sp>
        <p:nvSpPr>
          <p:cNvPr id="3" name="Объект 2">
            <a:extLst>
              <a:ext uri="{FF2B5EF4-FFF2-40B4-BE49-F238E27FC236}">
                <a16:creationId xmlns:a16="http://schemas.microsoft.com/office/drawing/2014/main" id="{2295001F-9717-DB9D-8CFC-831F31B0C40E}"/>
              </a:ext>
            </a:extLst>
          </p:cNvPr>
          <p:cNvSpPr>
            <a:spLocks noGrp="1"/>
          </p:cNvSpPr>
          <p:nvPr>
            <p:ph idx="1"/>
          </p:nvPr>
        </p:nvSpPr>
        <p:spPr>
          <a:xfrm>
            <a:off x="838200" y="1825625"/>
            <a:ext cx="8337698" cy="4351338"/>
          </a:xfrm>
        </p:spPr>
        <p:txBody>
          <a:bodyPr>
            <a:normAutofit lnSpcReduction="10000"/>
          </a:bodyPr>
          <a:lstStyle/>
          <a:p>
            <a:r>
              <a:rPr lang="en-US" b="1" dirty="0"/>
              <a:t>NFT Data Inaccessibility. </a:t>
            </a:r>
            <a:r>
              <a:rPr lang="en-US" dirty="0"/>
              <a:t>When the users “upload” NFT metadata toa specialized file storage system the original file might be lost or damaged. Also, an NFT might point to an erroneous file address.</a:t>
            </a:r>
          </a:p>
          <a:p>
            <a:endParaRPr lang="en-US" dirty="0"/>
          </a:p>
          <a:p>
            <a:r>
              <a:rPr lang="en-US" b="1" dirty="0"/>
              <a:t>Anonymity/Privacy. </a:t>
            </a:r>
            <a:r>
              <a:rPr lang="en-US" dirty="0"/>
              <a:t>Most NFT transactions rely on their underlying Ethereum platform, which only provides pseudo-anonymity rather than strict anonymity or privacy. Users can partially hide their identities if the links between their real identities and corresponding addresses are unknown by the public.</a:t>
            </a:r>
            <a:endParaRPr lang="ru-RU" dirty="0"/>
          </a:p>
        </p:txBody>
      </p:sp>
      <p:pic>
        <p:nvPicPr>
          <p:cNvPr id="7" name="Рисунок 6" descr="Целевая аудитория со сплошной заливкой">
            <a:extLst>
              <a:ext uri="{FF2B5EF4-FFF2-40B4-BE49-F238E27FC236}">
                <a16:creationId xmlns:a16="http://schemas.microsoft.com/office/drawing/2014/main" id="{94D7A1F0-2517-EA0A-6D83-4002405DE8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07477" y="3879613"/>
            <a:ext cx="2214112" cy="2214112"/>
          </a:xfrm>
          <a:prstGeom prst="rect">
            <a:avLst/>
          </a:prstGeom>
        </p:spPr>
      </p:pic>
      <p:pic>
        <p:nvPicPr>
          <p:cNvPr id="9" name="Рисунок 8" descr="Проигрыш со сплошной заливкой">
            <a:extLst>
              <a:ext uri="{FF2B5EF4-FFF2-40B4-BE49-F238E27FC236}">
                <a16:creationId xmlns:a16="http://schemas.microsoft.com/office/drawing/2014/main" id="{6CCCFC1A-D293-7811-0778-41C07221EC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99278" y="1506689"/>
            <a:ext cx="1922311" cy="1922311"/>
          </a:xfrm>
          <a:prstGeom prst="rect">
            <a:avLst/>
          </a:prstGeom>
        </p:spPr>
      </p:pic>
    </p:spTree>
    <p:extLst>
      <p:ext uri="{BB962C8B-B14F-4D97-AF65-F5344CB8AC3E}">
        <p14:creationId xmlns:p14="http://schemas.microsoft.com/office/powerpoint/2010/main" val="2702572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17F745-BE3B-AD35-C27F-98ECF56430FC}"/>
              </a:ext>
            </a:extLst>
          </p:cNvPr>
          <p:cNvSpPr>
            <a:spLocks noGrp="1"/>
          </p:cNvSpPr>
          <p:nvPr>
            <p:ph type="title"/>
          </p:nvPr>
        </p:nvSpPr>
        <p:spPr/>
        <p:txBody>
          <a:bodyPr/>
          <a:lstStyle/>
          <a:p>
            <a:r>
              <a:rPr lang="en-US" dirty="0"/>
              <a:t>Challenges. Governance Consideration</a:t>
            </a:r>
            <a:endParaRPr lang="ru-RU" dirty="0"/>
          </a:p>
        </p:txBody>
      </p:sp>
      <p:sp>
        <p:nvSpPr>
          <p:cNvPr id="3" name="Объект 2">
            <a:extLst>
              <a:ext uri="{FF2B5EF4-FFF2-40B4-BE49-F238E27FC236}">
                <a16:creationId xmlns:a16="http://schemas.microsoft.com/office/drawing/2014/main" id="{950D80BF-CF3B-1B5E-3704-685D83BAF37D}"/>
              </a:ext>
            </a:extLst>
          </p:cNvPr>
          <p:cNvSpPr>
            <a:spLocks noGrp="1"/>
          </p:cNvSpPr>
          <p:nvPr>
            <p:ph idx="1"/>
          </p:nvPr>
        </p:nvSpPr>
        <p:spPr>
          <a:xfrm>
            <a:off x="838200" y="1825625"/>
            <a:ext cx="7667847" cy="4351338"/>
          </a:xfrm>
        </p:spPr>
        <p:txBody>
          <a:bodyPr>
            <a:normAutofit fontScale="92500"/>
          </a:bodyPr>
          <a:lstStyle/>
          <a:p>
            <a:r>
              <a:rPr lang="en-US" b="1" dirty="0"/>
              <a:t>Legal Pitfalls. </a:t>
            </a:r>
            <a:r>
              <a:rPr lang="en-US" dirty="0"/>
              <a:t>The lack of clear laws in different countries, copyright and tax issues create uncertainty for investors. Before investing in NFTs, it is necessary to carefully study the legislation and consult with lawyers.</a:t>
            </a:r>
            <a:endParaRPr lang="ru-RU" dirty="0"/>
          </a:p>
          <a:p>
            <a:endParaRPr lang="ru-RU" dirty="0"/>
          </a:p>
          <a:p>
            <a:r>
              <a:rPr lang="en-US" b="1" dirty="0"/>
              <a:t>Taxable property Issues</a:t>
            </a:r>
            <a:r>
              <a:rPr lang="ru-RU" b="1" dirty="0"/>
              <a:t>. </a:t>
            </a:r>
            <a:r>
              <a:rPr lang="en-US" dirty="0"/>
              <a:t>NFTs, while treated differently from traditional IP, are subject to tax implications. As many countries haven't established specific regulations, there's uncertainty surrounding taxation on NFT sales and trades.</a:t>
            </a:r>
            <a:endParaRPr lang="ru-RU" dirty="0"/>
          </a:p>
        </p:txBody>
      </p:sp>
      <p:pic>
        <p:nvPicPr>
          <p:cNvPr id="5" name="Рисунок 4" descr="Наручники со сплошной заливкой">
            <a:extLst>
              <a:ext uri="{FF2B5EF4-FFF2-40B4-BE49-F238E27FC236}">
                <a16:creationId xmlns:a16="http://schemas.microsoft.com/office/drawing/2014/main" id="{B126FD77-2A15-452C-F8E6-1DB228C6D0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3033" y="1388660"/>
            <a:ext cx="2474794" cy="2474794"/>
          </a:xfrm>
          <a:prstGeom prst="rect">
            <a:avLst/>
          </a:prstGeom>
        </p:spPr>
      </p:pic>
      <p:pic>
        <p:nvPicPr>
          <p:cNvPr id="7" name="Рисунок 6" descr="Кредит контур">
            <a:extLst>
              <a:ext uri="{FF2B5EF4-FFF2-40B4-BE49-F238E27FC236}">
                <a16:creationId xmlns:a16="http://schemas.microsoft.com/office/drawing/2014/main" id="{31052DA7-9111-F9E6-7B73-811856332A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4137" y="4001294"/>
            <a:ext cx="2181492" cy="2181492"/>
          </a:xfrm>
          <a:prstGeom prst="rect">
            <a:avLst/>
          </a:prstGeom>
        </p:spPr>
      </p:pic>
    </p:spTree>
    <p:extLst>
      <p:ext uri="{BB962C8B-B14F-4D97-AF65-F5344CB8AC3E}">
        <p14:creationId xmlns:p14="http://schemas.microsoft.com/office/powerpoint/2010/main" val="2270297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FFAD3-1675-B974-61A3-BC144547E16D}"/>
              </a:ext>
            </a:extLst>
          </p:cNvPr>
          <p:cNvSpPr>
            <a:spLocks noGrp="1"/>
          </p:cNvSpPr>
          <p:nvPr>
            <p:ph type="title"/>
          </p:nvPr>
        </p:nvSpPr>
        <p:spPr/>
        <p:txBody>
          <a:bodyPr/>
          <a:lstStyle/>
          <a:p>
            <a:r>
              <a:rPr lang="en-US" dirty="0"/>
              <a:t>Challenges. Extensibility Issues</a:t>
            </a:r>
            <a:endParaRPr lang="ru-RU" dirty="0"/>
          </a:p>
        </p:txBody>
      </p:sp>
      <p:sp>
        <p:nvSpPr>
          <p:cNvPr id="3" name="Объект 2">
            <a:extLst>
              <a:ext uri="{FF2B5EF4-FFF2-40B4-BE49-F238E27FC236}">
                <a16:creationId xmlns:a16="http://schemas.microsoft.com/office/drawing/2014/main" id="{4D76CB12-3524-A73F-0FBA-F43F3EC8E0D1}"/>
              </a:ext>
            </a:extLst>
          </p:cNvPr>
          <p:cNvSpPr>
            <a:spLocks noGrp="1"/>
          </p:cNvSpPr>
          <p:nvPr>
            <p:ph idx="1"/>
          </p:nvPr>
        </p:nvSpPr>
        <p:spPr>
          <a:xfrm>
            <a:off x="838200" y="1825625"/>
            <a:ext cx="8024037" cy="4351338"/>
          </a:xfrm>
        </p:spPr>
        <p:txBody>
          <a:bodyPr>
            <a:normAutofit fontScale="92500"/>
          </a:bodyPr>
          <a:lstStyle/>
          <a:p>
            <a:r>
              <a:rPr lang="en-US" b="1" dirty="0"/>
              <a:t>NFT Interoperability (cross-chain).</a:t>
            </a:r>
            <a:r>
              <a:rPr lang="ru-RU" dirty="0"/>
              <a:t> </a:t>
            </a:r>
            <a:r>
              <a:rPr lang="en-US" dirty="0"/>
              <a:t>NFTs are currently limited to their respective blockchains, hindering interoperability and cross-chain transactions. While solutions exist, they often rely on third-party intermediaries, compromising decentralization. </a:t>
            </a:r>
            <a:endParaRPr lang="ru-RU" dirty="0"/>
          </a:p>
          <a:p>
            <a:endParaRPr lang="ru-RU" dirty="0"/>
          </a:p>
          <a:p>
            <a:r>
              <a:rPr lang="en-US" b="1" dirty="0"/>
              <a:t>Updatable NFTs</a:t>
            </a:r>
            <a:r>
              <a:rPr lang="ru-RU" b="1" dirty="0"/>
              <a:t>. </a:t>
            </a:r>
            <a:r>
              <a:rPr lang="en-US" dirty="0"/>
              <a:t>To ensure smooth operation and security, blockchain protocols undergo updates through soft and hard forks.  As NFT systems evolve, they must carefully consider the implications of these updates to maintain their functionality and security.</a:t>
            </a:r>
            <a:endParaRPr lang="ru-RU" dirty="0"/>
          </a:p>
        </p:txBody>
      </p:sp>
      <p:pic>
        <p:nvPicPr>
          <p:cNvPr id="7" name="Рисунок 6" descr="Подключенный со сплошной заливкой">
            <a:extLst>
              <a:ext uri="{FF2B5EF4-FFF2-40B4-BE49-F238E27FC236}">
                <a16:creationId xmlns:a16="http://schemas.microsoft.com/office/drawing/2014/main" id="{D39260CE-98D5-2BBD-B499-A469545BE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746819" flipV="1">
            <a:off x="9822514" y="1846681"/>
            <a:ext cx="914400" cy="914400"/>
          </a:xfrm>
          <a:prstGeom prst="rect">
            <a:avLst/>
          </a:prstGeom>
        </p:spPr>
      </p:pic>
      <p:pic>
        <p:nvPicPr>
          <p:cNvPr id="9" name="Рисунок 8" descr="Подключенный контур">
            <a:extLst>
              <a:ext uri="{FF2B5EF4-FFF2-40B4-BE49-F238E27FC236}">
                <a16:creationId xmlns:a16="http://schemas.microsoft.com/office/drawing/2014/main" id="{572F8053-3983-1441-2F8D-EE628FCC7D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490867" flipH="1">
            <a:off x="9339149" y="1841794"/>
            <a:ext cx="914400" cy="914400"/>
          </a:xfrm>
          <a:prstGeom prst="rect">
            <a:avLst/>
          </a:prstGeom>
        </p:spPr>
      </p:pic>
      <p:pic>
        <p:nvPicPr>
          <p:cNvPr id="10" name="Рисунок 9" descr="Подключенный контур">
            <a:extLst>
              <a:ext uri="{FF2B5EF4-FFF2-40B4-BE49-F238E27FC236}">
                <a16:creationId xmlns:a16="http://schemas.microsoft.com/office/drawing/2014/main" id="{A8B62ED8-E04F-1AE3-27FF-077CC5CED5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5225329">
            <a:off x="9760299" y="1337357"/>
            <a:ext cx="914400" cy="914400"/>
          </a:xfrm>
          <a:prstGeom prst="rect">
            <a:avLst/>
          </a:prstGeom>
        </p:spPr>
      </p:pic>
      <p:pic>
        <p:nvPicPr>
          <p:cNvPr id="11" name="Рисунок 10" descr="Подключенный со сплошной заливкой">
            <a:extLst>
              <a:ext uri="{FF2B5EF4-FFF2-40B4-BE49-F238E27FC236}">
                <a16:creationId xmlns:a16="http://schemas.microsoft.com/office/drawing/2014/main" id="{48DBD528-9AE1-EF32-3A12-D749B16FB6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1498257">
            <a:off x="9408611" y="1326992"/>
            <a:ext cx="914400" cy="914400"/>
          </a:xfrm>
          <a:prstGeom prst="rect">
            <a:avLst/>
          </a:prstGeom>
        </p:spPr>
      </p:pic>
      <p:pic>
        <p:nvPicPr>
          <p:cNvPr id="12" name="Рисунок 11" descr="Подключенный со сплошной заливкой">
            <a:extLst>
              <a:ext uri="{FF2B5EF4-FFF2-40B4-BE49-F238E27FC236}">
                <a16:creationId xmlns:a16="http://schemas.microsoft.com/office/drawing/2014/main" id="{726CE421-C612-626D-4F22-EF1093134B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713622" flipV="1">
            <a:off x="10372752" y="2065445"/>
            <a:ext cx="914400" cy="914400"/>
          </a:xfrm>
          <a:prstGeom prst="rect">
            <a:avLst/>
          </a:prstGeom>
        </p:spPr>
      </p:pic>
      <p:pic>
        <p:nvPicPr>
          <p:cNvPr id="13" name="Рисунок 12" descr="Подключенный контур">
            <a:extLst>
              <a:ext uri="{FF2B5EF4-FFF2-40B4-BE49-F238E27FC236}">
                <a16:creationId xmlns:a16="http://schemas.microsoft.com/office/drawing/2014/main" id="{4B876BDA-2F11-0B72-F9D3-55BC96FAA2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3359970" flipV="1">
            <a:off x="10267945" y="1098752"/>
            <a:ext cx="914400" cy="914400"/>
          </a:xfrm>
          <a:prstGeom prst="rect">
            <a:avLst/>
          </a:prstGeom>
        </p:spPr>
      </p:pic>
      <p:pic>
        <p:nvPicPr>
          <p:cNvPr id="14" name="Рисунок 13" descr="Подключенный контур">
            <a:extLst>
              <a:ext uri="{FF2B5EF4-FFF2-40B4-BE49-F238E27FC236}">
                <a16:creationId xmlns:a16="http://schemas.microsoft.com/office/drawing/2014/main" id="{EA2A04AA-A361-23B0-0808-3653D001DF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490867" flipH="1">
            <a:off x="8850302" y="2265630"/>
            <a:ext cx="914400" cy="914400"/>
          </a:xfrm>
          <a:prstGeom prst="rect">
            <a:avLst/>
          </a:prstGeom>
        </p:spPr>
      </p:pic>
      <p:pic>
        <p:nvPicPr>
          <p:cNvPr id="17" name="Рисунок 16" descr="Повторить со сплошной заливкой">
            <a:extLst>
              <a:ext uri="{FF2B5EF4-FFF2-40B4-BE49-F238E27FC236}">
                <a16:creationId xmlns:a16="http://schemas.microsoft.com/office/drawing/2014/main" id="{B9364304-AB68-3BD0-3269-BCDAACE649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55892" y="4124039"/>
            <a:ext cx="1129980" cy="1129980"/>
          </a:xfrm>
          <a:prstGeom prst="rect">
            <a:avLst/>
          </a:prstGeom>
        </p:spPr>
      </p:pic>
      <p:sp>
        <p:nvSpPr>
          <p:cNvPr id="18" name="Прямоугольник: скругленные углы 17">
            <a:extLst>
              <a:ext uri="{FF2B5EF4-FFF2-40B4-BE49-F238E27FC236}">
                <a16:creationId xmlns:a16="http://schemas.microsoft.com/office/drawing/2014/main" id="{9673CCC4-140A-1597-21C0-32569DC83350}"/>
              </a:ext>
            </a:extLst>
          </p:cNvPr>
          <p:cNvSpPr/>
          <p:nvPr/>
        </p:nvSpPr>
        <p:spPr>
          <a:xfrm>
            <a:off x="9170031" y="5287741"/>
            <a:ext cx="2026693" cy="34254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9" name="Прямоугольник: скругленные углы 18">
            <a:extLst>
              <a:ext uri="{FF2B5EF4-FFF2-40B4-BE49-F238E27FC236}">
                <a16:creationId xmlns:a16="http://schemas.microsoft.com/office/drawing/2014/main" id="{6E55094A-4DEF-FC69-921F-973263B964BE}"/>
              </a:ext>
            </a:extLst>
          </p:cNvPr>
          <p:cNvSpPr/>
          <p:nvPr/>
        </p:nvSpPr>
        <p:spPr>
          <a:xfrm>
            <a:off x="9242690" y="5345153"/>
            <a:ext cx="1345935" cy="232868"/>
          </a:xfrm>
          <a:prstGeom prst="roundRect">
            <a:avLst/>
          </a:prstGeom>
          <a:solidFill>
            <a:schemeClr val="tx1">
              <a:lumMod val="65000"/>
              <a:lumOff val="35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cxnSp>
        <p:nvCxnSpPr>
          <p:cNvPr id="21" name="Прямая соединительная линия 20">
            <a:extLst>
              <a:ext uri="{FF2B5EF4-FFF2-40B4-BE49-F238E27FC236}">
                <a16:creationId xmlns:a16="http://schemas.microsoft.com/office/drawing/2014/main" id="{809F5638-808F-01C4-4A31-8E996EF6FAA8}"/>
              </a:ext>
            </a:extLst>
          </p:cNvPr>
          <p:cNvCxnSpPr>
            <a:cxnSpLocks/>
          </p:cNvCxnSpPr>
          <p:nvPr/>
        </p:nvCxnSpPr>
        <p:spPr>
          <a:xfrm>
            <a:off x="10685872" y="5548313"/>
            <a:ext cx="480625" cy="0"/>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4032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814BD18-093C-79E8-C53F-914A3C2EC01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rot="10800000">
            <a:off x="9552629" y="542924"/>
            <a:ext cx="2169982" cy="577215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CBE8C42E-DF28-3836-63BD-1310B1D40A37}"/>
              </a:ext>
            </a:extLst>
          </p:cNvPr>
          <p:cNvSpPr>
            <a:spLocks noGrp="1"/>
          </p:cNvSpPr>
          <p:nvPr>
            <p:ph type="title"/>
          </p:nvPr>
        </p:nvSpPr>
        <p:spPr/>
        <p:txBody>
          <a:bodyPr/>
          <a:lstStyle/>
          <a:p>
            <a:r>
              <a:rPr lang="en-US" b="0" i="0" dirty="0">
                <a:effectLst/>
                <a:latin typeface="Linux Libertine"/>
              </a:rPr>
              <a:t>Blockchain</a:t>
            </a:r>
            <a:br>
              <a:rPr lang="en-US" b="0" i="0" dirty="0">
                <a:effectLst/>
                <a:latin typeface="Linux Libertine"/>
              </a:rPr>
            </a:br>
            <a:endParaRPr lang="ru-RU" dirty="0"/>
          </a:p>
        </p:txBody>
      </p:sp>
      <p:sp>
        <p:nvSpPr>
          <p:cNvPr id="3" name="Объект 2">
            <a:extLst>
              <a:ext uri="{FF2B5EF4-FFF2-40B4-BE49-F238E27FC236}">
                <a16:creationId xmlns:a16="http://schemas.microsoft.com/office/drawing/2014/main" id="{87292F83-F597-DCFB-B057-3256402E8C40}"/>
              </a:ext>
            </a:extLst>
          </p:cNvPr>
          <p:cNvSpPr>
            <a:spLocks noGrp="1"/>
          </p:cNvSpPr>
          <p:nvPr>
            <p:ph idx="1"/>
          </p:nvPr>
        </p:nvSpPr>
        <p:spPr>
          <a:xfrm>
            <a:off x="838199" y="1400175"/>
            <a:ext cx="8714429" cy="5092700"/>
          </a:xfrm>
        </p:spPr>
        <p:txBody>
          <a:bodyPr>
            <a:normAutofit/>
          </a:bodyPr>
          <a:lstStyle/>
          <a:p>
            <a:r>
              <a:rPr lang="en-US" dirty="0"/>
              <a:t>Genesis block (green block): The first block in the chain</a:t>
            </a:r>
          </a:p>
          <a:p>
            <a:endParaRPr lang="en-US" dirty="0"/>
          </a:p>
          <a:p>
            <a:r>
              <a:rPr lang="en-US" dirty="0"/>
              <a:t>Main chain (black blocks): This is the continuous sequence of blocks, starting with the genesis block (green block) and ending with the most recently added block</a:t>
            </a:r>
          </a:p>
          <a:p>
            <a:endParaRPr lang="en-US" dirty="0"/>
          </a:p>
          <a:p>
            <a:r>
              <a:rPr lang="en-US" dirty="0"/>
              <a:t>Orphan blocks (purple blocks): Blocks that have not been added to the main chain.</a:t>
            </a:r>
            <a:endParaRPr lang="ru-RU" dirty="0"/>
          </a:p>
        </p:txBody>
      </p:sp>
    </p:spTree>
    <p:extLst>
      <p:ext uri="{BB962C8B-B14F-4D97-AF65-F5344CB8AC3E}">
        <p14:creationId xmlns:p14="http://schemas.microsoft.com/office/powerpoint/2010/main" val="156688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E2772656-8F4F-169B-64BC-D6EDFC216F4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l="4288" t="18556" r="1346" b="7345"/>
          <a:stretch/>
        </p:blipFill>
        <p:spPr>
          <a:xfrm>
            <a:off x="660068" y="1415127"/>
            <a:ext cx="10846687" cy="5001621"/>
          </a:xfrm>
        </p:spPr>
      </p:pic>
      <p:sp>
        <p:nvSpPr>
          <p:cNvPr id="8" name="Заголовок 1">
            <a:extLst>
              <a:ext uri="{FF2B5EF4-FFF2-40B4-BE49-F238E27FC236}">
                <a16:creationId xmlns:a16="http://schemas.microsoft.com/office/drawing/2014/main" id="{57CAFB1F-F175-66FE-2C64-DE4675D025FF}"/>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Smart contract</a:t>
            </a:r>
            <a:endParaRPr lang="ru-RU" dirty="0"/>
          </a:p>
        </p:txBody>
      </p:sp>
    </p:spTree>
    <p:extLst>
      <p:ext uri="{BB962C8B-B14F-4D97-AF65-F5344CB8AC3E}">
        <p14:creationId xmlns:p14="http://schemas.microsoft.com/office/powerpoint/2010/main" val="2706384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27F6497-D423-080D-E682-92D1235541E3}"/>
              </a:ext>
            </a:extLst>
          </p:cNvPr>
          <p:cNvSpPr/>
          <p:nvPr/>
        </p:nvSpPr>
        <p:spPr>
          <a:xfrm rot="16200000">
            <a:off x="6477133" y="1931314"/>
            <a:ext cx="1702520" cy="129011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a:extLst>
              <a:ext uri="{FF2B5EF4-FFF2-40B4-BE49-F238E27FC236}">
                <a16:creationId xmlns:a16="http://schemas.microsoft.com/office/drawing/2014/main" id="{F05643A3-2DCC-7B4E-2EB4-D5E8DBFC863F}"/>
              </a:ext>
            </a:extLst>
          </p:cNvPr>
          <p:cNvSpPr txBox="1"/>
          <p:nvPr/>
        </p:nvSpPr>
        <p:spPr>
          <a:xfrm>
            <a:off x="6741630" y="1776536"/>
            <a:ext cx="1220259" cy="1600438"/>
          </a:xfrm>
          <a:prstGeom prst="rect">
            <a:avLst/>
          </a:prstGeom>
          <a:noFill/>
        </p:spPr>
        <p:txBody>
          <a:bodyPr wrap="square">
            <a:spAutoFit/>
          </a:bodyPr>
          <a:lstStyle/>
          <a:p>
            <a:r>
              <a:rPr lang="en-US" sz="1400" dirty="0"/>
              <a:t>608060405234801561001057600080fd5b506040516020806100206000a3457060405060405a4</a:t>
            </a:r>
            <a:endParaRPr lang="ru-RU" sz="1400" dirty="0"/>
          </a:p>
        </p:txBody>
      </p:sp>
      <p:sp>
        <p:nvSpPr>
          <p:cNvPr id="7" name="Прямоугольник 6">
            <a:extLst>
              <a:ext uri="{FF2B5EF4-FFF2-40B4-BE49-F238E27FC236}">
                <a16:creationId xmlns:a16="http://schemas.microsoft.com/office/drawing/2014/main" id="{05D43731-B9CA-2D83-BF56-E8423CC6C507}"/>
              </a:ext>
            </a:extLst>
          </p:cNvPr>
          <p:cNvSpPr/>
          <p:nvPr/>
        </p:nvSpPr>
        <p:spPr>
          <a:xfrm rot="16200000">
            <a:off x="27568" y="2193312"/>
            <a:ext cx="4344723" cy="3368498"/>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1" name="Группа 30">
            <a:extLst>
              <a:ext uri="{FF2B5EF4-FFF2-40B4-BE49-F238E27FC236}">
                <a16:creationId xmlns:a16="http://schemas.microsoft.com/office/drawing/2014/main" id="{74BDAA19-153F-3FB3-2FE3-B4E342F1A904}"/>
              </a:ext>
            </a:extLst>
          </p:cNvPr>
          <p:cNvGrpSpPr/>
          <p:nvPr/>
        </p:nvGrpSpPr>
        <p:grpSpPr>
          <a:xfrm rot="10125532">
            <a:off x="10520509" y="2374307"/>
            <a:ext cx="1610737" cy="3531154"/>
            <a:chOff x="7901852" y="1667399"/>
            <a:chExt cx="1610737" cy="3531154"/>
          </a:xfrm>
        </p:grpSpPr>
        <p:grpSp>
          <p:nvGrpSpPr>
            <p:cNvPr id="8" name="Группа 7">
              <a:extLst>
                <a:ext uri="{FF2B5EF4-FFF2-40B4-BE49-F238E27FC236}">
                  <a16:creationId xmlns:a16="http://schemas.microsoft.com/office/drawing/2014/main" id="{2DA3F9DE-708E-DD49-4A6F-AEC2A2C1A14D}"/>
                </a:ext>
              </a:extLst>
            </p:cNvPr>
            <p:cNvGrpSpPr/>
            <p:nvPr/>
          </p:nvGrpSpPr>
          <p:grpSpPr>
            <a:xfrm rot="11344290">
              <a:off x="7901852" y="3267385"/>
              <a:ext cx="1321233" cy="1931168"/>
              <a:chOff x="7045812" y="3309128"/>
              <a:chExt cx="1321233" cy="1931168"/>
            </a:xfrm>
          </p:grpSpPr>
          <p:pic>
            <p:nvPicPr>
              <p:cNvPr id="9" name="Рисунок 8" descr="Подключенный со сплошной заливкой">
                <a:extLst>
                  <a:ext uri="{FF2B5EF4-FFF2-40B4-BE49-F238E27FC236}">
                    <a16:creationId xmlns:a16="http://schemas.microsoft.com/office/drawing/2014/main" id="{32198DBB-D0FC-656F-E49A-3F7483C9B2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5812" y="3309128"/>
                <a:ext cx="914400" cy="914400"/>
              </a:xfrm>
              <a:prstGeom prst="rect">
                <a:avLst/>
              </a:prstGeom>
              <a:effectLst>
                <a:glow rad="63500">
                  <a:schemeClr val="accent1">
                    <a:satMod val="175000"/>
                    <a:alpha val="40000"/>
                  </a:schemeClr>
                </a:glow>
              </a:effectLst>
            </p:spPr>
          </p:pic>
          <p:pic>
            <p:nvPicPr>
              <p:cNvPr id="10" name="Рисунок 9" descr="Подключенный со сплошной заливкой">
                <a:extLst>
                  <a:ext uri="{FF2B5EF4-FFF2-40B4-BE49-F238E27FC236}">
                    <a16:creationId xmlns:a16="http://schemas.microsoft.com/office/drawing/2014/main" id="{C8DB7406-7A55-348B-1605-634164BF2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985454" flipV="1">
                <a:off x="7452645" y="3819341"/>
                <a:ext cx="914400" cy="914400"/>
              </a:xfrm>
              <a:prstGeom prst="rect">
                <a:avLst/>
              </a:prstGeom>
            </p:spPr>
          </p:pic>
          <p:pic>
            <p:nvPicPr>
              <p:cNvPr id="11" name="Рисунок 10" descr="Подключенный со сплошной заливкой">
                <a:extLst>
                  <a:ext uri="{FF2B5EF4-FFF2-40B4-BE49-F238E27FC236}">
                    <a16:creationId xmlns:a16="http://schemas.microsoft.com/office/drawing/2014/main" id="{E099ECC6-219B-5A88-3408-5381C63713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7435797" y="4325896"/>
                <a:ext cx="914400" cy="914400"/>
              </a:xfrm>
              <a:prstGeom prst="rect">
                <a:avLst/>
              </a:prstGeom>
            </p:spPr>
          </p:pic>
        </p:grpSp>
        <p:grpSp>
          <p:nvGrpSpPr>
            <p:cNvPr id="12" name="Группа 11">
              <a:extLst>
                <a:ext uri="{FF2B5EF4-FFF2-40B4-BE49-F238E27FC236}">
                  <a16:creationId xmlns:a16="http://schemas.microsoft.com/office/drawing/2014/main" id="{65C75773-F567-8270-5F54-8B6CBE485C8B}"/>
                </a:ext>
              </a:extLst>
            </p:cNvPr>
            <p:cNvGrpSpPr/>
            <p:nvPr/>
          </p:nvGrpSpPr>
          <p:grpSpPr>
            <a:xfrm rot="13090462">
              <a:off x="8196666" y="1667399"/>
              <a:ext cx="1315923" cy="1941390"/>
              <a:chOff x="7056838" y="3298906"/>
              <a:chExt cx="1315923" cy="1941390"/>
            </a:xfrm>
          </p:grpSpPr>
          <p:pic>
            <p:nvPicPr>
              <p:cNvPr id="13" name="Рисунок 12" descr="Подключенный со сплошной заливкой">
                <a:extLst>
                  <a:ext uri="{FF2B5EF4-FFF2-40B4-BE49-F238E27FC236}">
                    <a16:creationId xmlns:a16="http://schemas.microsoft.com/office/drawing/2014/main" id="{237842A0-0740-534E-2398-4FD1E4A0AA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56838" y="3298906"/>
                <a:ext cx="914400" cy="914400"/>
              </a:xfrm>
              <a:prstGeom prst="rect">
                <a:avLst/>
              </a:prstGeom>
            </p:spPr>
          </p:pic>
          <p:pic>
            <p:nvPicPr>
              <p:cNvPr id="14" name="Рисунок 13" descr="Подключенный со сплошной заливкой">
                <a:extLst>
                  <a:ext uri="{FF2B5EF4-FFF2-40B4-BE49-F238E27FC236}">
                    <a16:creationId xmlns:a16="http://schemas.microsoft.com/office/drawing/2014/main" id="{67A7EF91-8791-8DA2-B043-F3DD570D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985454" flipV="1">
                <a:off x="7458361" y="3808919"/>
                <a:ext cx="914400" cy="914400"/>
              </a:xfrm>
              <a:prstGeom prst="rect">
                <a:avLst/>
              </a:prstGeom>
            </p:spPr>
          </p:pic>
          <p:pic>
            <p:nvPicPr>
              <p:cNvPr id="15" name="Рисунок 14" descr="Подключенный со сплошной заливкой">
                <a:extLst>
                  <a:ext uri="{FF2B5EF4-FFF2-40B4-BE49-F238E27FC236}">
                    <a16:creationId xmlns:a16="http://schemas.microsoft.com/office/drawing/2014/main" id="{D178C9C6-0A3E-ECC0-2A05-AD5708E20C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7435797" y="4325896"/>
                <a:ext cx="914400" cy="914400"/>
              </a:xfrm>
              <a:prstGeom prst="rect">
                <a:avLst/>
              </a:prstGeom>
            </p:spPr>
          </p:pic>
        </p:grpSp>
      </p:grpSp>
      <p:sp>
        <p:nvSpPr>
          <p:cNvPr id="16" name="TextBox 15">
            <a:extLst>
              <a:ext uri="{FF2B5EF4-FFF2-40B4-BE49-F238E27FC236}">
                <a16:creationId xmlns:a16="http://schemas.microsoft.com/office/drawing/2014/main" id="{A9D64AA3-0006-CB0A-C50A-94D6FD3E8D0C}"/>
              </a:ext>
            </a:extLst>
          </p:cNvPr>
          <p:cNvSpPr txBox="1"/>
          <p:nvPr/>
        </p:nvSpPr>
        <p:spPr>
          <a:xfrm>
            <a:off x="1055236" y="1241470"/>
            <a:ext cx="2091999" cy="369332"/>
          </a:xfrm>
          <a:prstGeom prst="rect">
            <a:avLst/>
          </a:prstGeom>
          <a:noFill/>
        </p:spPr>
        <p:txBody>
          <a:bodyPr wrap="square">
            <a:spAutoFit/>
          </a:bodyPr>
          <a:lstStyle/>
          <a:p>
            <a:r>
              <a:rPr lang="en-US" b="1" dirty="0"/>
              <a:t>Smart contract code</a:t>
            </a:r>
            <a:endParaRPr lang="ru-RU" b="1" dirty="0"/>
          </a:p>
        </p:txBody>
      </p:sp>
      <p:sp>
        <p:nvSpPr>
          <p:cNvPr id="17" name="TextBox 16">
            <a:extLst>
              <a:ext uri="{FF2B5EF4-FFF2-40B4-BE49-F238E27FC236}">
                <a16:creationId xmlns:a16="http://schemas.microsoft.com/office/drawing/2014/main" id="{0E1B8676-43C2-04E3-FBF4-F8EF937E25B6}"/>
              </a:ext>
            </a:extLst>
          </p:cNvPr>
          <p:cNvSpPr txBox="1"/>
          <p:nvPr/>
        </p:nvSpPr>
        <p:spPr>
          <a:xfrm>
            <a:off x="6683332" y="1244730"/>
            <a:ext cx="1098424" cy="369332"/>
          </a:xfrm>
          <a:prstGeom prst="rect">
            <a:avLst/>
          </a:prstGeom>
          <a:noFill/>
        </p:spPr>
        <p:txBody>
          <a:bodyPr wrap="square">
            <a:spAutoFit/>
          </a:bodyPr>
          <a:lstStyle/>
          <a:p>
            <a:r>
              <a:rPr lang="en-US" b="1" dirty="0"/>
              <a:t>Bytecode</a:t>
            </a:r>
            <a:endParaRPr lang="ru-RU" b="1" dirty="0"/>
          </a:p>
        </p:txBody>
      </p:sp>
      <p:sp>
        <p:nvSpPr>
          <p:cNvPr id="19" name="TextBox 18">
            <a:extLst>
              <a:ext uri="{FF2B5EF4-FFF2-40B4-BE49-F238E27FC236}">
                <a16:creationId xmlns:a16="http://schemas.microsoft.com/office/drawing/2014/main" id="{5A3291F7-132B-B7F2-65D2-5C5EB19E9AE8}"/>
              </a:ext>
            </a:extLst>
          </p:cNvPr>
          <p:cNvSpPr txBox="1"/>
          <p:nvPr/>
        </p:nvSpPr>
        <p:spPr>
          <a:xfrm>
            <a:off x="4094047" y="2365669"/>
            <a:ext cx="2476057" cy="369332"/>
          </a:xfrm>
          <a:prstGeom prst="rect">
            <a:avLst/>
          </a:prstGeom>
          <a:noFill/>
        </p:spPr>
        <p:txBody>
          <a:bodyPr wrap="square">
            <a:spAutoFit/>
          </a:bodyPr>
          <a:lstStyle/>
          <a:p>
            <a:r>
              <a:rPr lang="en-US" dirty="0"/>
              <a:t>C</a:t>
            </a:r>
            <a:r>
              <a:rPr lang="ru-RU" dirty="0" err="1"/>
              <a:t>ompiled</a:t>
            </a:r>
            <a:r>
              <a:rPr lang="ru-RU" dirty="0"/>
              <a:t> </a:t>
            </a:r>
            <a:r>
              <a:rPr lang="ru-RU" dirty="0" err="1"/>
              <a:t>into</a:t>
            </a:r>
            <a:r>
              <a:rPr lang="ru-RU" dirty="0"/>
              <a:t> </a:t>
            </a:r>
            <a:r>
              <a:rPr lang="ru-RU" dirty="0" err="1"/>
              <a:t>bytecode</a:t>
            </a:r>
            <a:endParaRPr lang="ru-RU" dirty="0"/>
          </a:p>
        </p:txBody>
      </p:sp>
      <p:cxnSp>
        <p:nvCxnSpPr>
          <p:cNvPr id="20" name="Прямая со стрелкой 19">
            <a:extLst>
              <a:ext uri="{FF2B5EF4-FFF2-40B4-BE49-F238E27FC236}">
                <a16:creationId xmlns:a16="http://schemas.microsoft.com/office/drawing/2014/main" id="{296D8917-DC00-0826-3BC2-0D9138C3C762}"/>
              </a:ext>
            </a:extLst>
          </p:cNvPr>
          <p:cNvCxnSpPr>
            <a:cxnSpLocks/>
          </p:cNvCxnSpPr>
          <p:nvPr/>
        </p:nvCxnSpPr>
        <p:spPr>
          <a:xfrm>
            <a:off x="4181137" y="2776227"/>
            <a:ext cx="232321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A668CA7-60D9-B32A-1871-F972ECB79739}"/>
              </a:ext>
            </a:extLst>
          </p:cNvPr>
          <p:cNvSpPr txBox="1"/>
          <p:nvPr/>
        </p:nvSpPr>
        <p:spPr>
          <a:xfrm>
            <a:off x="599618" y="1779687"/>
            <a:ext cx="3231402" cy="4801314"/>
          </a:xfrm>
          <a:prstGeom prst="rect">
            <a:avLst/>
          </a:prstGeom>
          <a:noFill/>
        </p:spPr>
        <p:txBody>
          <a:bodyPr wrap="square">
            <a:spAutoFit/>
          </a:bodyPr>
          <a:lstStyle/>
          <a:p>
            <a:r>
              <a:rPr lang="ru-RU" dirty="0"/>
              <a:t>The </a:t>
            </a:r>
            <a:r>
              <a:rPr lang="ru-RU" dirty="0" err="1"/>
              <a:t>main</a:t>
            </a:r>
            <a:r>
              <a:rPr lang="ru-RU" dirty="0"/>
              <a:t> </a:t>
            </a:r>
            <a:r>
              <a:rPr lang="ru-RU" dirty="0" err="1"/>
              <a:t>characteristics</a:t>
            </a:r>
            <a:r>
              <a:rPr lang="ru-RU" dirty="0"/>
              <a:t> </a:t>
            </a:r>
            <a:r>
              <a:rPr lang="ru-RU" dirty="0" err="1"/>
              <a:t>of</a:t>
            </a:r>
            <a:r>
              <a:rPr lang="ru-RU" dirty="0"/>
              <a:t> </a:t>
            </a:r>
            <a:r>
              <a:rPr lang="ru-RU" dirty="0" err="1"/>
              <a:t>NFTs</a:t>
            </a:r>
            <a:r>
              <a:rPr lang="ru-RU" dirty="0"/>
              <a:t>:</a:t>
            </a:r>
            <a:endParaRPr lang="en-US" dirty="0"/>
          </a:p>
          <a:p>
            <a:pPr marL="285750" indent="-285750">
              <a:buFont typeface="Arial" panose="020B0604020202020204" pitchFamily="34" charset="0"/>
              <a:buChar char="•"/>
            </a:pPr>
            <a:r>
              <a:rPr lang="ru-RU" dirty="0" err="1"/>
              <a:t>Unique</a:t>
            </a:r>
            <a:r>
              <a:rPr lang="ru-RU" dirty="0"/>
              <a:t> </a:t>
            </a:r>
            <a:r>
              <a:rPr lang="ru-RU" dirty="0" err="1"/>
              <a:t>identifier</a:t>
            </a:r>
            <a:r>
              <a:rPr lang="ru-RU" dirty="0"/>
              <a:t> (</a:t>
            </a:r>
            <a:r>
              <a:rPr lang="ru-RU" dirty="0" err="1"/>
              <a:t>tokenID</a:t>
            </a:r>
            <a:r>
              <a:rPr lang="ru-RU" dirty="0"/>
              <a:t>)</a:t>
            </a:r>
            <a:endParaRPr lang="en-US" dirty="0"/>
          </a:p>
          <a:p>
            <a:pPr marL="285750" indent="-285750">
              <a:buFont typeface="Arial" panose="020B0604020202020204" pitchFamily="34" charset="0"/>
              <a:buChar char="•"/>
            </a:pPr>
            <a:r>
              <a:rPr lang="en-US" dirty="0"/>
              <a:t>Metadata</a:t>
            </a:r>
            <a:endParaRPr lang="ru-RU" dirty="0"/>
          </a:p>
          <a:p>
            <a:endParaRPr lang="en-US" dirty="0"/>
          </a:p>
          <a:p>
            <a:r>
              <a:rPr lang="ru-RU" dirty="0" err="1"/>
              <a:t>Ownership</a:t>
            </a:r>
            <a:r>
              <a:rPr lang="ru-RU" dirty="0"/>
              <a:t> </a:t>
            </a:r>
            <a:r>
              <a:rPr lang="ru-RU" dirty="0" err="1"/>
              <a:t>and</a:t>
            </a:r>
            <a:r>
              <a:rPr lang="ru-RU" dirty="0"/>
              <a:t> </a:t>
            </a:r>
            <a:r>
              <a:rPr lang="ru-RU" dirty="0" err="1"/>
              <a:t>transfer</a:t>
            </a:r>
            <a:r>
              <a:rPr lang="ru-RU" dirty="0"/>
              <a:t> </a:t>
            </a:r>
            <a:r>
              <a:rPr lang="ru-RU" dirty="0" err="1"/>
              <a:t>mechanisms</a:t>
            </a:r>
            <a:r>
              <a:rPr lang="ru-RU" dirty="0"/>
              <a:t>:</a:t>
            </a:r>
            <a:endParaRPr lang="en-US" dirty="0"/>
          </a:p>
          <a:p>
            <a:pPr marL="285750" indent="-285750">
              <a:buFont typeface="Arial" panose="020B0604020202020204" pitchFamily="34" charset="0"/>
              <a:buChar char="•"/>
            </a:pPr>
            <a:r>
              <a:rPr lang="en-US" dirty="0"/>
              <a:t>Mint functions</a:t>
            </a:r>
          </a:p>
          <a:p>
            <a:pPr marL="285750" indent="-285750">
              <a:buFont typeface="Arial" panose="020B0604020202020204" pitchFamily="34" charset="0"/>
              <a:buChar char="•"/>
            </a:pPr>
            <a:r>
              <a:rPr lang="en-US" dirty="0"/>
              <a:t>Transfer functions</a:t>
            </a:r>
          </a:p>
          <a:p>
            <a:pPr marL="285750" indent="-285750">
              <a:buFont typeface="Arial" panose="020B0604020202020204" pitchFamily="34" charset="0"/>
              <a:buChar char="•"/>
            </a:pPr>
            <a:r>
              <a:rPr lang="en-US" dirty="0" err="1"/>
              <a:t>BalanceOf</a:t>
            </a:r>
            <a:r>
              <a:rPr lang="en-US" dirty="0"/>
              <a:t> functions</a:t>
            </a:r>
          </a:p>
          <a:p>
            <a:pPr marL="285750" indent="-285750">
              <a:buFont typeface="Arial" panose="020B0604020202020204" pitchFamily="34" charset="0"/>
              <a:buChar char="•"/>
            </a:pPr>
            <a:r>
              <a:rPr lang="en-US" dirty="0" err="1"/>
              <a:t>OwnerOf</a:t>
            </a:r>
            <a:r>
              <a:rPr lang="en-US" dirty="0"/>
              <a:t> functions</a:t>
            </a:r>
          </a:p>
          <a:p>
            <a:pPr marL="285750" indent="-285750">
              <a:buFont typeface="Arial" panose="020B0604020202020204" pitchFamily="34" charset="0"/>
              <a:buChar char="•"/>
            </a:pPr>
            <a:endParaRPr lang="en-US" dirty="0"/>
          </a:p>
          <a:p>
            <a:r>
              <a:rPr lang="ru-RU" dirty="0" err="1"/>
              <a:t>Additional</a:t>
            </a:r>
            <a:r>
              <a:rPr lang="ru-RU" dirty="0"/>
              <a:t> </a:t>
            </a:r>
            <a:r>
              <a:rPr lang="ru-RU" dirty="0" err="1"/>
              <a:t>functions</a:t>
            </a:r>
            <a:r>
              <a:rPr lang="ru-RU" dirty="0"/>
              <a:t>: </a:t>
            </a:r>
            <a:endParaRPr lang="en-US" dirty="0"/>
          </a:p>
          <a:p>
            <a:pPr marL="285750" indent="-285750">
              <a:buFont typeface="Arial" panose="020B0604020202020204" pitchFamily="34" charset="0"/>
              <a:buChar char="•"/>
            </a:pPr>
            <a:r>
              <a:rPr lang="ru-RU" dirty="0" err="1"/>
              <a:t>Royalties</a:t>
            </a:r>
            <a:endParaRPr lang="en-US" dirty="0"/>
          </a:p>
          <a:p>
            <a:pPr marL="285750" indent="-285750">
              <a:buFont typeface="Arial" panose="020B0604020202020204" pitchFamily="34" charset="0"/>
              <a:buChar char="•"/>
            </a:pPr>
            <a:r>
              <a:rPr lang="ru-RU" dirty="0"/>
              <a:t>Lock</a:t>
            </a:r>
            <a:endParaRPr lang="en-US" dirty="0"/>
          </a:p>
          <a:p>
            <a:pPr marL="285750" indent="-285750">
              <a:buFont typeface="Arial" panose="020B0604020202020204" pitchFamily="34" charset="0"/>
              <a:buChar char="•"/>
            </a:pPr>
            <a:r>
              <a:rPr lang="ru-RU" dirty="0" err="1"/>
              <a:t>Burn</a:t>
            </a:r>
            <a:endParaRPr lang="ru-RU" dirty="0"/>
          </a:p>
          <a:p>
            <a:endParaRPr lang="ru-RU" dirty="0"/>
          </a:p>
          <a:p>
            <a:endParaRPr lang="ru-RU" dirty="0"/>
          </a:p>
        </p:txBody>
      </p:sp>
      <p:sp>
        <p:nvSpPr>
          <p:cNvPr id="33" name="TextBox 32">
            <a:extLst>
              <a:ext uri="{FF2B5EF4-FFF2-40B4-BE49-F238E27FC236}">
                <a16:creationId xmlns:a16="http://schemas.microsoft.com/office/drawing/2014/main" id="{03EBAAB7-2D2F-B997-D726-C8915B4D1E6F}"/>
              </a:ext>
            </a:extLst>
          </p:cNvPr>
          <p:cNvSpPr txBox="1"/>
          <p:nvPr/>
        </p:nvSpPr>
        <p:spPr>
          <a:xfrm>
            <a:off x="4126857" y="2850410"/>
            <a:ext cx="2424340" cy="923330"/>
          </a:xfrm>
          <a:prstGeom prst="rect">
            <a:avLst/>
          </a:prstGeom>
          <a:noFill/>
        </p:spPr>
        <p:txBody>
          <a:bodyPr wrap="square">
            <a:spAutoFit/>
          </a:bodyPr>
          <a:lstStyle/>
          <a:p>
            <a:r>
              <a:rPr lang="ru-RU" dirty="0" err="1"/>
              <a:t>that</a:t>
            </a:r>
            <a:r>
              <a:rPr lang="ru-RU" dirty="0"/>
              <a:t> </a:t>
            </a:r>
            <a:r>
              <a:rPr lang="ru-RU" dirty="0" err="1"/>
              <a:t>can</a:t>
            </a:r>
            <a:r>
              <a:rPr lang="ru-RU" dirty="0"/>
              <a:t> </a:t>
            </a:r>
            <a:r>
              <a:rPr lang="ru-RU" dirty="0" err="1"/>
              <a:t>be</a:t>
            </a:r>
            <a:r>
              <a:rPr lang="ru-RU" dirty="0"/>
              <a:t> </a:t>
            </a:r>
            <a:r>
              <a:rPr lang="ru-RU" dirty="0" err="1"/>
              <a:t>understood</a:t>
            </a:r>
            <a:r>
              <a:rPr lang="ru-RU" dirty="0"/>
              <a:t> </a:t>
            </a:r>
            <a:r>
              <a:rPr lang="ru-RU" dirty="0" err="1"/>
              <a:t>by</a:t>
            </a:r>
            <a:r>
              <a:rPr lang="ru-RU" dirty="0"/>
              <a:t> </a:t>
            </a:r>
            <a:r>
              <a:rPr lang="ru-RU" dirty="0" err="1"/>
              <a:t>the</a:t>
            </a:r>
            <a:r>
              <a:rPr lang="ru-RU" dirty="0"/>
              <a:t> </a:t>
            </a:r>
            <a:r>
              <a:rPr lang="ru-RU" dirty="0" err="1"/>
              <a:t>Ethereum</a:t>
            </a:r>
            <a:r>
              <a:rPr lang="ru-RU" dirty="0"/>
              <a:t> Virtual Machine</a:t>
            </a:r>
          </a:p>
        </p:txBody>
      </p:sp>
      <p:cxnSp>
        <p:nvCxnSpPr>
          <p:cNvPr id="35" name="Прямая со стрелкой 34">
            <a:extLst>
              <a:ext uri="{FF2B5EF4-FFF2-40B4-BE49-F238E27FC236}">
                <a16:creationId xmlns:a16="http://schemas.microsoft.com/office/drawing/2014/main" id="{5B082404-D49B-DEEB-405A-44D2286FD00C}"/>
              </a:ext>
            </a:extLst>
          </p:cNvPr>
          <p:cNvCxnSpPr>
            <a:cxnSpLocks/>
          </p:cNvCxnSpPr>
          <p:nvPr/>
        </p:nvCxnSpPr>
        <p:spPr>
          <a:xfrm>
            <a:off x="8112255" y="2817190"/>
            <a:ext cx="2518549" cy="2096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C3BFA655-972C-52C7-804A-0155B92C6C06}"/>
              </a:ext>
            </a:extLst>
          </p:cNvPr>
          <p:cNvSpPr txBox="1"/>
          <p:nvPr/>
        </p:nvSpPr>
        <p:spPr>
          <a:xfrm>
            <a:off x="8031748" y="2137162"/>
            <a:ext cx="2746011" cy="646331"/>
          </a:xfrm>
          <a:prstGeom prst="rect">
            <a:avLst/>
          </a:prstGeom>
          <a:noFill/>
        </p:spPr>
        <p:txBody>
          <a:bodyPr wrap="square">
            <a:spAutoFit/>
          </a:bodyPr>
          <a:lstStyle/>
          <a:p>
            <a:r>
              <a:rPr lang="ru-RU" dirty="0"/>
              <a:t>The </a:t>
            </a:r>
            <a:r>
              <a:rPr lang="ru-RU" dirty="0" err="1"/>
              <a:t>transaction</a:t>
            </a:r>
            <a:r>
              <a:rPr lang="ru-RU" dirty="0"/>
              <a:t> </a:t>
            </a:r>
            <a:r>
              <a:rPr lang="ru-RU" dirty="0" err="1"/>
              <a:t>is</a:t>
            </a:r>
            <a:r>
              <a:rPr lang="ru-RU" dirty="0"/>
              <a:t> </a:t>
            </a:r>
            <a:r>
              <a:rPr lang="ru-RU" dirty="0" err="1"/>
              <a:t>sent</a:t>
            </a:r>
            <a:r>
              <a:rPr lang="ru-RU" dirty="0"/>
              <a:t> </a:t>
            </a:r>
            <a:r>
              <a:rPr lang="ru-RU" dirty="0" err="1"/>
              <a:t>to</a:t>
            </a:r>
            <a:r>
              <a:rPr lang="ru-RU" dirty="0"/>
              <a:t> </a:t>
            </a:r>
            <a:r>
              <a:rPr lang="ru-RU" dirty="0" err="1"/>
              <a:t>the</a:t>
            </a:r>
            <a:r>
              <a:rPr lang="ru-RU" dirty="0"/>
              <a:t> </a:t>
            </a:r>
            <a:r>
              <a:rPr lang="ru-RU" dirty="0" err="1"/>
              <a:t>blockchain</a:t>
            </a:r>
            <a:r>
              <a:rPr lang="ru-RU" dirty="0"/>
              <a:t> </a:t>
            </a:r>
            <a:r>
              <a:rPr lang="ru-RU" dirty="0" err="1"/>
              <a:t>network</a:t>
            </a:r>
            <a:endParaRPr lang="ru-RU" dirty="0"/>
          </a:p>
        </p:txBody>
      </p:sp>
      <p:sp>
        <p:nvSpPr>
          <p:cNvPr id="60" name="TextBox 59">
            <a:extLst>
              <a:ext uri="{FF2B5EF4-FFF2-40B4-BE49-F238E27FC236}">
                <a16:creationId xmlns:a16="http://schemas.microsoft.com/office/drawing/2014/main" id="{E5C6B1AA-EB93-F598-9475-213AC03EE3E1}"/>
              </a:ext>
            </a:extLst>
          </p:cNvPr>
          <p:cNvSpPr txBox="1"/>
          <p:nvPr/>
        </p:nvSpPr>
        <p:spPr>
          <a:xfrm>
            <a:off x="4458298" y="3990865"/>
            <a:ext cx="6585107" cy="369332"/>
          </a:xfrm>
          <a:prstGeom prst="rect">
            <a:avLst/>
          </a:prstGeom>
          <a:noFill/>
        </p:spPr>
        <p:txBody>
          <a:bodyPr wrap="square">
            <a:spAutoFit/>
          </a:bodyPr>
          <a:lstStyle/>
          <a:p>
            <a:r>
              <a:rPr lang="ru-RU" dirty="0"/>
              <a:t>The </a:t>
            </a:r>
            <a:r>
              <a:rPr lang="ru-RU" dirty="0" err="1"/>
              <a:t>transaction</a:t>
            </a:r>
            <a:r>
              <a:rPr lang="ru-RU" dirty="0"/>
              <a:t> </a:t>
            </a:r>
            <a:r>
              <a:rPr lang="ru-RU" dirty="0" err="1"/>
              <a:t>will</a:t>
            </a:r>
            <a:r>
              <a:rPr lang="ru-RU" dirty="0"/>
              <a:t> </a:t>
            </a:r>
            <a:r>
              <a:rPr lang="ru-RU" dirty="0" err="1"/>
              <a:t>return</a:t>
            </a:r>
            <a:r>
              <a:rPr lang="ru-RU" dirty="0"/>
              <a:t> </a:t>
            </a:r>
            <a:r>
              <a:rPr lang="ru-RU" dirty="0" err="1"/>
              <a:t>the</a:t>
            </a:r>
            <a:r>
              <a:rPr lang="ru-RU" dirty="0"/>
              <a:t> </a:t>
            </a:r>
            <a:r>
              <a:rPr lang="ru-RU" dirty="0" err="1"/>
              <a:t>address</a:t>
            </a:r>
            <a:r>
              <a:rPr lang="ru-RU" dirty="0"/>
              <a:t> </a:t>
            </a:r>
            <a:r>
              <a:rPr lang="ru-RU" dirty="0" err="1"/>
              <a:t>of</a:t>
            </a:r>
            <a:r>
              <a:rPr lang="ru-RU" dirty="0"/>
              <a:t> </a:t>
            </a:r>
            <a:r>
              <a:rPr lang="ru-RU" dirty="0" err="1"/>
              <a:t>the</a:t>
            </a:r>
            <a:r>
              <a:rPr lang="ru-RU" dirty="0"/>
              <a:t> </a:t>
            </a:r>
            <a:r>
              <a:rPr lang="ru-RU" dirty="0" err="1"/>
              <a:t>deployed</a:t>
            </a:r>
            <a:r>
              <a:rPr lang="ru-RU" dirty="0"/>
              <a:t> </a:t>
            </a:r>
            <a:r>
              <a:rPr lang="ru-RU" dirty="0" err="1"/>
              <a:t>contract</a:t>
            </a:r>
            <a:endParaRPr lang="ru-RU" dirty="0"/>
          </a:p>
        </p:txBody>
      </p:sp>
      <p:sp>
        <p:nvSpPr>
          <p:cNvPr id="65" name="TextBox 64">
            <a:extLst>
              <a:ext uri="{FF2B5EF4-FFF2-40B4-BE49-F238E27FC236}">
                <a16:creationId xmlns:a16="http://schemas.microsoft.com/office/drawing/2014/main" id="{CA847D61-65C8-30FD-A75A-9F484F401219}"/>
              </a:ext>
            </a:extLst>
          </p:cNvPr>
          <p:cNvSpPr txBox="1"/>
          <p:nvPr/>
        </p:nvSpPr>
        <p:spPr>
          <a:xfrm>
            <a:off x="4488550" y="5360892"/>
            <a:ext cx="6151666" cy="369332"/>
          </a:xfrm>
          <a:prstGeom prst="rect">
            <a:avLst/>
          </a:prstGeom>
          <a:noFill/>
        </p:spPr>
        <p:txBody>
          <a:bodyPr wrap="square">
            <a:spAutoFit/>
          </a:bodyPr>
          <a:lstStyle/>
          <a:p>
            <a:r>
              <a:rPr lang="en-US" dirty="0"/>
              <a:t>0x1234567890abcdef1234567890abcdef1234567890abcdef</a:t>
            </a:r>
            <a:endParaRPr lang="ru-RU" dirty="0"/>
          </a:p>
        </p:txBody>
      </p:sp>
      <p:sp>
        <p:nvSpPr>
          <p:cNvPr id="67" name="Прямоугольник 66">
            <a:extLst>
              <a:ext uri="{FF2B5EF4-FFF2-40B4-BE49-F238E27FC236}">
                <a16:creationId xmlns:a16="http://schemas.microsoft.com/office/drawing/2014/main" id="{3C516ADC-4AE4-0ACE-A85C-10881044B08E}"/>
              </a:ext>
            </a:extLst>
          </p:cNvPr>
          <p:cNvSpPr/>
          <p:nvPr/>
        </p:nvSpPr>
        <p:spPr>
          <a:xfrm rot="16200000">
            <a:off x="7165962" y="2509226"/>
            <a:ext cx="439511" cy="605931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TextBox 68">
            <a:extLst>
              <a:ext uri="{FF2B5EF4-FFF2-40B4-BE49-F238E27FC236}">
                <a16:creationId xmlns:a16="http://schemas.microsoft.com/office/drawing/2014/main" id="{D0079603-2C8D-4FF0-3AB9-AD4DDC07B5AD}"/>
              </a:ext>
            </a:extLst>
          </p:cNvPr>
          <p:cNvSpPr txBox="1"/>
          <p:nvPr/>
        </p:nvSpPr>
        <p:spPr>
          <a:xfrm>
            <a:off x="10580909" y="1335868"/>
            <a:ext cx="1260722" cy="369332"/>
          </a:xfrm>
          <a:prstGeom prst="rect">
            <a:avLst/>
          </a:prstGeom>
          <a:noFill/>
        </p:spPr>
        <p:txBody>
          <a:bodyPr wrap="square">
            <a:spAutoFit/>
          </a:bodyPr>
          <a:lstStyle/>
          <a:p>
            <a:r>
              <a:rPr lang="ru-RU" b="1" dirty="0" err="1"/>
              <a:t>Вlockchain</a:t>
            </a:r>
            <a:endParaRPr lang="ru-RU" b="1" dirty="0"/>
          </a:p>
        </p:txBody>
      </p:sp>
      <p:sp>
        <p:nvSpPr>
          <p:cNvPr id="70" name="Заголовок 1">
            <a:extLst>
              <a:ext uri="{FF2B5EF4-FFF2-40B4-BE49-F238E27FC236}">
                <a16:creationId xmlns:a16="http://schemas.microsoft.com/office/drawing/2014/main" id="{5765B7FF-B87C-057D-9462-641DCA1B071F}"/>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dirty="0"/>
          </a:p>
        </p:txBody>
      </p:sp>
      <p:sp>
        <p:nvSpPr>
          <p:cNvPr id="73" name="Заголовок 1">
            <a:extLst>
              <a:ext uri="{FF2B5EF4-FFF2-40B4-BE49-F238E27FC236}">
                <a16:creationId xmlns:a16="http://schemas.microsoft.com/office/drawing/2014/main" id="{97323C33-C11B-D751-4DFB-C26487ACEA42}"/>
              </a:ext>
            </a:extLst>
          </p:cNvPr>
          <p:cNvSpPr txBox="1">
            <a:spLocks/>
          </p:cNvSpPr>
          <p:nvPr/>
        </p:nvSpPr>
        <p:spPr>
          <a:xfrm>
            <a:off x="793047" y="13267"/>
            <a:ext cx="107308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The process of placing a smart contract on the blockchain</a:t>
            </a:r>
            <a:endParaRPr lang="ru-RU" sz="3600" dirty="0"/>
          </a:p>
        </p:txBody>
      </p:sp>
      <p:grpSp>
        <p:nvGrpSpPr>
          <p:cNvPr id="80" name="Группа 79">
            <a:extLst>
              <a:ext uri="{FF2B5EF4-FFF2-40B4-BE49-F238E27FC236}">
                <a16:creationId xmlns:a16="http://schemas.microsoft.com/office/drawing/2014/main" id="{630A8A30-952B-6836-DAF2-77B3AC151E4F}"/>
              </a:ext>
            </a:extLst>
          </p:cNvPr>
          <p:cNvGrpSpPr/>
          <p:nvPr/>
        </p:nvGrpSpPr>
        <p:grpSpPr>
          <a:xfrm>
            <a:off x="4518388" y="3093629"/>
            <a:ext cx="6121828" cy="2146900"/>
            <a:chOff x="4518388" y="3093629"/>
            <a:chExt cx="6121828" cy="2146900"/>
          </a:xfrm>
        </p:grpSpPr>
        <p:grpSp>
          <p:nvGrpSpPr>
            <p:cNvPr id="66" name="Группа 65">
              <a:extLst>
                <a:ext uri="{FF2B5EF4-FFF2-40B4-BE49-F238E27FC236}">
                  <a16:creationId xmlns:a16="http://schemas.microsoft.com/office/drawing/2014/main" id="{0E888839-0177-73AE-1850-424D7ACCF62B}"/>
                </a:ext>
              </a:extLst>
            </p:cNvPr>
            <p:cNvGrpSpPr/>
            <p:nvPr/>
          </p:nvGrpSpPr>
          <p:grpSpPr>
            <a:xfrm>
              <a:off x="4518388" y="4358689"/>
              <a:ext cx="6121828" cy="881840"/>
              <a:chOff x="4895286" y="3240340"/>
              <a:chExt cx="6176850" cy="793747"/>
            </a:xfrm>
          </p:grpSpPr>
          <p:cxnSp>
            <p:nvCxnSpPr>
              <p:cNvPr id="48" name="Прямая со стрелкой 47">
                <a:extLst>
                  <a:ext uri="{FF2B5EF4-FFF2-40B4-BE49-F238E27FC236}">
                    <a16:creationId xmlns:a16="http://schemas.microsoft.com/office/drawing/2014/main" id="{01C91691-9C34-E0CB-0232-96306E8A0011}"/>
                  </a:ext>
                </a:extLst>
              </p:cNvPr>
              <p:cNvCxnSpPr>
                <a:cxnSpLocks/>
              </p:cNvCxnSpPr>
              <p:nvPr/>
            </p:nvCxnSpPr>
            <p:spPr>
              <a:xfrm>
                <a:off x="4897972" y="3240340"/>
                <a:ext cx="0" cy="79374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7" name="Прямая соединительная линия 56">
                <a:extLst>
                  <a:ext uri="{FF2B5EF4-FFF2-40B4-BE49-F238E27FC236}">
                    <a16:creationId xmlns:a16="http://schemas.microsoft.com/office/drawing/2014/main" id="{DA3C7018-EA76-9E06-DD31-8C734DE68018}"/>
                  </a:ext>
                </a:extLst>
              </p:cNvPr>
              <p:cNvCxnSpPr>
                <a:cxnSpLocks/>
              </p:cNvCxnSpPr>
              <p:nvPr/>
            </p:nvCxnSpPr>
            <p:spPr>
              <a:xfrm>
                <a:off x="4895286" y="3262240"/>
                <a:ext cx="6176850" cy="0"/>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79" name="Прямая соединительная линия 78">
              <a:extLst>
                <a:ext uri="{FF2B5EF4-FFF2-40B4-BE49-F238E27FC236}">
                  <a16:creationId xmlns:a16="http://schemas.microsoft.com/office/drawing/2014/main" id="{BD6343E2-8551-05BE-E983-C013C86F2963}"/>
                </a:ext>
              </a:extLst>
            </p:cNvPr>
            <p:cNvCxnSpPr/>
            <p:nvPr/>
          </p:nvCxnSpPr>
          <p:spPr>
            <a:xfrm>
              <a:off x="10614888" y="3093629"/>
              <a:ext cx="0" cy="1289391"/>
            </a:xfrm>
            <a:prstGeom prst="line">
              <a:avLst/>
            </a:prstGeom>
            <a:ln w="57150"/>
          </p:spPr>
          <p:style>
            <a:lnRef idx="1">
              <a:schemeClr val="dk1"/>
            </a:lnRef>
            <a:fillRef idx="0">
              <a:schemeClr val="dk1"/>
            </a:fillRef>
            <a:effectRef idx="0">
              <a:schemeClr val="dk1"/>
            </a:effectRef>
            <a:fontRef idx="minor">
              <a:schemeClr val="tx1"/>
            </a:fontRef>
          </p:style>
        </p:cxnSp>
      </p:grpSp>
      <p:sp>
        <p:nvSpPr>
          <p:cNvPr id="81" name="TextBox 80">
            <a:extLst>
              <a:ext uri="{FF2B5EF4-FFF2-40B4-BE49-F238E27FC236}">
                <a16:creationId xmlns:a16="http://schemas.microsoft.com/office/drawing/2014/main" id="{90BC29F2-696A-BFAF-5F8F-8126DF0CEB96}"/>
              </a:ext>
            </a:extLst>
          </p:cNvPr>
          <p:cNvSpPr txBox="1"/>
          <p:nvPr/>
        </p:nvSpPr>
        <p:spPr>
          <a:xfrm>
            <a:off x="6504023" y="4922362"/>
            <a:ext cx="2153221" cy="369332"/>
          </a:xfrm>
          <a:prstGeom prst="rect">
            <a:avLst/>
          </a:prstGeom>
          <a:noFill/>
        </p:spPr>
        <p:txBody>
          <a:bodyPr wrap="square">
            <a:spAutoFit/>
          </a:bodyPr>
          <a:lstStyle/>
          <a:p>
            <a:r>
              <a:rPr lang="ru-RU" b="1" dirty="0" err="1"/>
              <a:t>Contract</a:t>
            </a:r>
            <a:r>
              <a:rPr lang="ru-RU" b="1" dirty="0"/>
              <a:t> </a:t>
            </a:r>
            <a:r>
              <a:rPr lang="ru-RU" b="1" dirty="0" err="1"/>
              <a:t>address</a:t>
            </a:r>
            <a:endParaRPr lang="ru-RU" b="1" dirty="0"/>
          </a:p>
        </p:txBody>
      </p:sp>
    </p:spTree>
    <p:extLst>
      <p:ext uri="{BB962C8B-B14F-4D97-AF65-F5344CB8AC3E}">
        <p14:creationId xmlns:p14="http://schemas.microsoft.com/office/powerpoint/2010/main" val="94697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57A3E-67E8-0C14-6165-7B881262CD0C}"/>
            </a:ext>
          </a:extLst>
        </p:cNvPr>
        <p:cNvGrpSpPr/>
        <p:nvPr/>
      </p:nvGrpSpPr>
      <p:grpSpPr>
        <a:xfrm>
          <a:off x="0" y="0"/>
          <a:ext cx="0" cy="0"/>
          <a:chOff x="0" y="0"/>
          <a:chExt cx="0" cy="0"/>
        </a:xfrm>
      </p:grpSpPr>
      <p:pic>
        <p:nvPicPr>
          <p:cNvPr id="5" name="Объект 4" descr="Художник мужской контур">
            <a:extLst>
              <a:ext uri="{FF2B5EF4-FFF2-40B4-BE49-F238E27FC236}">
                <a16:creationId xmlns:a16="http://schemas.microsoft.com/office/drawing/2014/main" id="{D6B8E78E-E23D-C7EE-764F-CC535F1AD68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220682" y="3408723"/>
            <a:ext cx="914400" cy="914400"/>
          </a:xfrm>
        </p:spPr>
      </p:pic>
      <p:pic>
        <p:nvPicPr>
          <p:cNvPr id="13" name="Рисунок 12" descr="Кот контур">
            <a:extLst>
              <a:ext uri="{FF2B5EF4-FFF2-40B4-BE49-F238E27FC236}">
                <a16:creationId xmlns:a16="http://schemas.microsoft.com/office/drawing/2014/main" id="{0B0D532F-CDDF-3890-FB41-6619E44D88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6541" y="3408723"/>
            <a:ext cx="914400" cy="914400"/>
          </a:xfrm>
          <a:prstGeom prst="rect">
            <a:avLst/>
          </a:prstGeom>
        </p:spPr>
      </p:pic>
      <p:sp>
        <p:nvSpPr>
          <p:cNvPr id="47" name="Стрелка: вправо 46">
            <a:extLst>
              <a:ext uri="{FF2B5EF4-FFF2-40B4-BE49-F238E27FC236}">
                <a16:creationId xmlns:a16="http://schemas.microsoft.com/office/drawing/2014/main" id="{04E601C9-4098-FFE2-E00D-2BCCCD6F8030}"/>
              </a:ext>
            </a:extLst>
          </p:cNvPr>
          <p:cNvSpPr/>
          <p:nvPr/>
        </p:nvSpPr>
        <p:spPr>
          <a:xfrm>
            <a:off x="2212872" y="3895908"/>
            <a:ext cx="797914" cy="19329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139" name="Заголовок 1">
            <a:extLst>
              <a:ext uri="{FF2B5EF4-FFF2-40B4-BE49-F238E27FC236}">
                <a16:creationId xmlns:a16="http://schemas.microsoft.com/office/drawing/2014/main" id="{6F526F48-3285-A809-722A-5E1DAF3A5987}"/>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Top to Bottom</a:t>
            </a:r>
            <a:endParaRPr lang="ru-RU" dirty="0"/>
          </a:p>
        </p:txBody>
      </p:sp>
    </p:spTree>
    <p:extLst>
      <p:ext uri="{BB962C8B-B14F-4D97-AF65-F5344CB8AC3E}">
        <p14:creationId xmlns:p14="http://schemas.microsoft.com/office/powerpoint/2010/main" val="58442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D75AD-9941-2D7E-ECDE-D54F4E34519F}"/>
            </a:ext>
          </a:extLst>
        </p:cNvPr>
        <p:cNvGrpSpPr/>
        <p:nvPr/>
      </p:nvGrpSpPr>
      <p:grpSpPr>
        <a:xfrm>
          <a:off x="0" y="0"/>
          <a:ext cx="0" cy="0"/>
          <a:chOff x="0" y="0"/>
          <a:chExt cx="0" cy="0"/>
        </a:xfrm>
      </p:grpSpPr>
      <p:pic>
        <p:nvPicPr>
          <p:cNvPr id="5" name="Объект 4" descr="Художник мужской контур">
            <a:extLst>
              <a:ext uri="{FF2B5EF4-FFF2-40B4-BE49-F238E27FC236}">
                <a16:creationId xmlns:a16="http://schemas.microsoft.com/office/drawing/2014/main" id="{99F494E0-83A2-880B-C509-C924F3FDF7F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220682" y="3408723"/>
            <a:ext cx="914400" cy="914400"/>
          </a:xfrm>
        </p:spPr>
      </p:pic>
      <p:pic>
        <p:nvPicPr>
          <p:cNvPr id="13" name="Рисунок 12" descr="Кот контур">
            <a:extLst>
              <a:ext uri="{FF2B5EF4-FFF2-40B4-BE49-F238E27FC236}">
                <a16:creationId xmlns:a16="http://schemas.microsoft.com/office/drawing/2014/main" id="{F031B97C-A2F0-75F5-3142-0CA3268ABB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6541" y="3408723"/>
            <a:ext cx="914400" cy="914400"/>
          </a:xfrm>
          <a:prstGeom prst="rect">
            <a:avLst/>
          </a:prstGeom>
        </p:spPr>
      </p:pic>
      <p:pic>
        <p:nvPicPr>
          <p:cNvPr id="15" name="Рисунок 14" descr="Изображения со сплошной заливкой">
            <a:extLst>
              <a:ext uri="{FF2B5EF4-FFF2-40B4-BE49-F238E27FC236}">
                <a16:creationId xmlns:a16="http://schemas.microsoft.com/office/drawing/2014/main" id="{14783319-CB28-8A94-A860-90B52C21CF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2400" y="3408723"/>
            <a:ext cx="914400" cy="914400"/>
          </a:xfrm>
          <a:prstGeom prst="rect">
            <a:avLst/>
          </a:prstGeom>
        </p:spPr>
      </p:pic>
      <p:sp>
        <p:nvSpPr>
          <p:cNvPr id="47" name="Стрелка: вправо 46">
            <a:extLst>
              <a:ext uri="{FF2B5EF4-FFF2-40B4-BE49-F238E27FC236}">
                <a16:creationId xmlns:a16="http://schemas.microsoft.com/office/drawing/2014/main" id="{6FC2A7CD-50C9-416F-433B-F7286DD0B1FA}"/>
              </a:ext>
            </a:extLst>
          </p:cNvPr>
          <p:cNvSpPr/>
          <p:nvPr/>
        </p:nvSpPr>
        <p:spPr>
          <a:xfrm>
            <a:off x="2212872" y="3895908"/>
            <a:ext cx="797914" cy="19329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48" name="Стрелка: вправо 47">
            <a:extLst>
              <a:ext uri="{FF2B5EF4-FFF2-40B4-BE49-F238E27FC236}">
                <a16:creationId xmlns:a16="http://schemas.microsoft.com/office/drawing/2014/main" id="{6CB3E47A-11BE-8A9D-D929-C25EBAE6E5CA}"/>
              </a:ext>
            </a:extLst>
          </p:cNvPr>
          <p:cNvSpPr/>
          <p:nvPr/>
        </p:nvSpPr>
        <p:spPr>
          <a:xfrm>
            <a:off x="3980941" y="3890024"/>
            <a:ext cx="786411" cy="20506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a:p>
        </p:txBody>
      </p:sp>
      <p:sp>
        <p:nvSpPr>
          <p:cNvPr id="139" name="Заголовок 1">
            <a:extLst>
              <a:ext uri="{FF2B5EF4-FFF2-40B4-BE49-F238E27FC236}">
                <a16:creationId xmlns:a16="http://schemas.microsoft.com/office/drawing/2014/main" id="{60FECA46-70A6-5C24-CD86-5EC494239061}"/>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Top to Bottom</a:t>
            </a:r>
            <a:endParaRPr lang="ru-RU" dirty="0"/>
          </a:p>
        </p:txBody>
      </p:sp>
      <p:sp>
        <p:nvSpPr>
          <p:cNvPr id="149" name="TextBox 148">
            <a:extLst>
              <a:ext uri="{FF2B5EF4-FFF2-40B4-BE49-F238E27FC236}">
                <a16:creationId xmlns:a16="http://schemas.microsoft.com/office/drawing/2014/main" id="{99F01255-D50F-67B2-5679-A397592FF559}"/>
              </a:ext>
            </a:extLst>
          </p:cNvPr>
          <p:cNvSpPr txBox="1"/>
          <p:nvPr/>
        </p:nvSpPr>
        <p:spPr>
          <a:xfrm>
            <a:off x="348388" y="3066548"/>
            <a:ext cx="5436303" cy="369332"/>
          </a:xfrm>
          <a:prstGeom prst="rect">
            <a:avLst/>
          </a:prstGeom>
          <a:noFill/>
        </p:spPr>
        <p:txBody>
          <a:bodyPr wrap="square">
            <a:spAutoFit/>
          </a:bodyPr>
          <a:lstStyle/>
          <a:p>
            <a:r>
              <a:rPr lang="en-US" dirty="0"/>
              <a:t> </a:t>
            </a:r>
            <a:r>
              <a:rPr lang="ru-RU" dirty="0" err="1"/>
              <a:t>Creator</a:t>
            </a:r>
            <a:r>
              <a:rPr lang="en-US" dirty="0"/>
              <a:t> digitizes the raw data into a proper format</a:t>
            </a:r>
            <a:endParaRPr lang="ru-RU" dirty="0"/>
          </a:p>
        </p:txBody>
      </p:sp>
    </p:spTree>
    <p:extLst>
      <p:ext uri="{BB962C8B-B14F-4D97-AF65-F5344CB8AC3E}">
        <p14:creationId xmlns:p14="http://schemas.microsoft.com/office/powerpoint/2010/main" val="76779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E949D-F0AB-7B0A-2EA5-3781BD36E097}"/>
            </a:ext>
          </a:extLst>
        </p:cNvPr>
        <p:cNvGrpSpPr/>
        <p:nvPr/>
      </p:nvGrpSpPr>
      <p:grpSpPr>
        <a:xfrm>
          <a:off x="0" y="0"/>
          <a:ext cx="0" cy="0"/>
          <a:chOff x="0" y="0"/>
          <a:chExt cx="0" cy="0"/>
        </a:xfrm>
      </p:grpSpPr>
      <p:pic>
        <p:nvPicPr>
          <p:cNvPr id="5" name="Объект 4" descr="Художник мужской контур">
            <a:extLst>
              <a:ext uri="{FF2B5EF4-FFF2-40B4-BE49-F238E27FC236}">
                <a16:creationId xmlns:a16="http://schemas.microsoft.com/office/drawing/2014/main" id="{E14FAA3E-5BC7-DBB5-E4BF-FA6E53965C1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220682" y="3408723"/>
            <a:ext cx="914400" cy="914400"/>
          </a:xfrm>
        </p:spPr>
      </p:pic>
      <p:pic>
        <p:nvPicPr>
          <p:cNvPr id="7" name="Рисунок 6" descr="Диск контур">
            <a:extLst>
              <a:ext uri="{FF2B5EF4-FFF2-40B4-BE49-F238E27FC236}">
                <a16:creationId xmlns:a16="http://schemas.microsoft.com/office/drawing/2014/main" id="{74F26556-A1AC-285F-C085-D11C757B30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00544" y="1864208"/>
            <a:ext cx="914400" cy="914400"/>
          </a:xfrm>
          <a:prstGeom prst="rect">
            <a:avLst/>
          </a:prstGeom>
        </p:spPr>
      </p:pic>
      <p:pic>
        <p:nvPicPr>
          <p:cNvPr id="13" name="Рисунок 12" descr="Кот контур">
            <a:extLst>
              <a:ext uri="{FF2B5EF4-FFF2-40B4-BE49-F238E27FC236}">
                <a16:creationId xmlns:a16="http://schemas.microsoft.com/office/drawing/2014/main" id="{B9E5C58F-57A2-2251-7DD7-E30180CC0F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66541" y="3408723"/>
            <a:ext cx="914400" cy="914400"/>
          </a:xfrm>
          <a:prstGeom prst="rect">
            <a:avLst/>
          </a:prstGeom>
        </p:spPr>
      </p:pic>
      <p:pic>
        <p:nvPicPr>
          <p:cNvPr id="15" name="Рисунок 14" descr="Изображения со сплошной заливкой">
            <a:extLst>
              <a:ext uri="{FF2B5EF4-FFF2-40B4-BE49-F238E27FC236}">
                <a16:creationId xmlns:a16="http://schemas.microsoft.com/office/drawing/2014/main" id="{192C8E96-1625-FE3E-8453-3638F14904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12400" y="3408723"/>
            <a:ext cx="914400" cy="914400"/>
          </a:xfrm>
          <a:prstGeom prst="rect">
            <a:avLst/>
          </a:prstGeom>
        </p:spPr>
      </p:pic>
      <p:pic>
        <p:nvPicPr>
          <p:cNvPr id="23" name="Рисунок 22" descr="База данных со сплошной заливкой">
            <a:extLst>
              <a:ext uri="{FF2B5EF4-FFF2-40B4-BE49-F238E27FC236}">
                <a16:creationId xmlns:a16="http://schemas.microsoft.com/office/drawing/2014/main" id="{405ECBB8-CAE8-28A0-0199-BDD78397866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4578" y="1825608"/>
            <a:ext cx="914400" cy="914400"/>
          </a:xfrm>
          <a:prstGeom prst="rect">
            <a:avLst/>
          </a:prstGeom>
        </p:spPr>
      </p:pic>
      <p:sp>
        <p:nvSpPr>
          <p:cNvPr id="24" name="Стрелка: вправо 23">
            <a:extLst>
              <a:ext uri="{FF2B5EF4-FFF2-40B4-BE49-F238E27FC236}">
                <a16:creationId xmlns:a16="http://schemas.microsoft.com/office/drawing/2014/main" id="{046ADB92-D9B4-18ED-3EFD-68667B538695}"/>
              </a:ext>
            </a:extLst>
          </p:cNvPr>
          <p:cNvSpPr/>
          <p:nvPr/>
        </p:nvSpPr>
        <p:spPr>
          <a:xfrm rot="10800000">
            <a:off x="2286144" y="2238570"/>
            <a:ext cx="914400" cy="22328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9F35E483-38A2-F913-3E89-C7929F58A8BE}"/>
              </a:ext>
            </a:extLst>
          </p:cNvPr>
          <p:cNvSpPr/>
          <p:nvPr/>
        </p:nvSpPr>
        <p:spPr>
          <a:xfrm>
            <a:off x="1494578" y="1844252"/>
            <a:ext cx="2672687" cy="9343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EB95C51F-097B-1775-A06D-5DA60B8795E8}"/>
              </a:ext>
            </a:extLst>
          </p:cNvPr>
          <p:cNvSpPr txBox="1"/>
          <p:nvPr/>
        </p:nvSpPr>
        <p:spPr>
          <a:xfrm>
            <a:off x="1908256" y="1430342"/>
            <a:ext cx="2316569" cy="369332"/>
          </a:xfrm>
          <a:prstGeom prst="rect">
            <a:avLst/>
          </a:prstGeom>
          <a:noFill/>
        </p:spPr>
        <p:txBody>
          <a:bodyPr wrap="square">
            <a:spAutoFit/>
          </a:bodyPr>
          <a:lstStyle/>
          <a:p>
            <a:r>
              <a:rPr lang="ru-RU" b="1" dirty="0" err="1"/>
              <a:t>External</a:t>
            </a:r>
            <a:r>
              <a:rPr lang="ru-RU" b="1" dirty="0"/>
              <a:t> Storage</a:t>
            </a:r>
          </a:p>
        </p:txBody>
      </p:sp>
      <p:sp>
        <p:nvSpPr>
          <p:cNvPr id="47" name="Стрелка: вправо 46">
            <a:extLst>
              <a:ext uri="{FF2B5EF4-FFF2-40B4-BE49-F238E27FC236}">
                <a16:creationId xmlns:a16="http://schemas.microsoft.com/office/drawing/2014/main" id="{EE76E0ED-9BE0-7DD3-55F1-193B27D39386}"/>
              </a:ext>
            </a:extLst>
          </p:cNvPr>
          <p:cNvSpPr/>
          <p:nvPr/>
        </p:nvSpPr>
        <p:spPr>
          <a:xfrm>
            <a:off x="2212872" y="3895908"/>
            <a:ext cx="797914" cy="19329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48" name="Стрелка: вправо 47">
            <a:extLst>
              <a:ext uri="{FF2B5EF4-FFF2-40B4-BE49-F238E27FC236}">
                <a16:creationId xmlns:a16="http://schemas.microsoft.com/office/drawing/2014/main" id="{78598E5E-7ECD-FABC-A879-AC03E984F7F7}"/>
              </a:ext>
            </a:extLst>
          </p:cNvPr>
          <p:cNvSpPr/>
          <p:nvPr/>
        </p:nvSpPr>
        <p:spPr>
          <a:xfrm>
            <a:off x="3980941" y="3890024"/>
            <a:ext cx="786411" cy="20506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75" name="Соединитель: уступ 74">
            <a:extLst>
              <a:ext uri="{FF2B5EF4-FFF2-40B4-BE49-F238E27FC236}">
                <a16:creationId xmlns:a16="http://schemas.microsoft.com/office/drawing/2014/main" id="{F98CEFD1-4AE5-E23A-391F-C7C0926A8B76}"/>
              </a:ext>
            </a:extLst>
          </p:cNvPr>
          <p:cNvCxnSpPr>
            <a:cxnSpLocks/>
            <a:endCxn id="25" idx="3"/>
          </p:cNvCxnSpPr>
          <p:nvPr/>
        </p:nvCxnSpPr>
        <p:spPr>
          <a:xfrm rot="16200000" flipV="1">
            <a:off x="4153605" y="2325090"/>
            <a:ext cx="1229656" cy="1202335"/>
          </a:xfrm>
          <a:prstGeom prst="bentConnector2">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9" name="Заголовок 1">
            <a:extLst>
              <a:ext uri="{FF2B5EF4-FFF2-40B4-BE49-F238E27FC236}">
                <a16:creationId xmlns:a16="http://schemas.microsoft.com/office/drawing/2014/main" id="{22D10DC3-2550-845D-1D4F-0A1C1E50E641}"/>
              </a:ext>
            </a:extLst>
          </p:cNvPr>
          <p:cNvSpPr txBox="1">
            <a:spLocks/>
          </p:cNvSpPr>
          <p:nvPr/>
        </p:nvSpPr>
        <p:spPr>
          <a:xfrm>
            <a:off x="883353" y="403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Protocols. Top to Bottom</a:t>
            </a:r>
            <a:endParaRPr lang="ru-RU" dirty="0"/>
          </a:p>
        </p:txBody>
      </p:sp>
      <p:sp>
        <p:nvSpPr>
          <p:cNvPr id="149" name="TextBox 148">
            <a:extLst>
              <a:ext uri="{FF2B5EF4-FFF2-40B4-BE49-F238E27FC236}">
                <a16:creationId xmlns:a16="http://schemas.microsoft.com/office/drawing/2014/main" id="{39DCC79F-52B4-5B33-CF1C-A5405F251C2E}"/>
              </a:ext>
            </a:extLst>
          </p:cNvPr>
          <p:cNvSpPr txBox="1"/>
          <p:nvPr/>
        </p:nvSpPr>
        <p:spPr>
          <a:xfrm>
            <a:off x="348388" y="3066548"/>
            <a:ext cx="5436303" cy="369332"/>
          </a:xfrm>
          <a:prstGeom prst="rect">
            <a:avLst/>
          </a:prstGeom>
          <a:noFill/>
        </p:spPr>
        <p:txBody>
          <a:bodyPr wrap="square">
            <a:spAutoFit/>
          </a:bodyPr>
          <a:lstStyle/>
          <a:p>
            <a:r>
              <a:rPr lang="en-US" dirty="0"/>
              <a:t> </a:t>
            </a:r>
            <a:r>
              <a:rPr lang="ru-RU" dirty="0" err="1"/>
              <a:t>Creator</a:t>
            </a:r>
            <a:r>
              <a:rPr lang="en-US" dirty="0"/>
              <a:t> digitizes the raw data into a proper format</a:t>
            </a:r>
            <a:endParaRPr lang="ru-RU" dirty="0"/>
          </a:p>
        </p:txBody>
      </p:sp>
    </p:spTree>
    <p:extLst>
      <p:ext uri="{BB962C8B-B14F-4D97-AF65-F5344CB8AC3E}">
        <p14:creationId xmlns:p14="http://schemas.microsoft.com/office/powerpoint/2010/main" val="1122549430"/>
      </p:ext>
    </p:extLst>
  </p:cSld>
  <p:clrMapOvr>
    <a:masterClrMapping/>
  </p:clrMapOvr>
</p:sld>
</file>

<file path=ppt/theme/theme1.xml><?xml version="1.0" encoding="utf-8"?>
<a:theme xmlns:a="http://schemas.openxmlformats.org/drawingml/2006/main" name="Тема Office 2013–2022">
  <a:themeElements>
    <a:clrScheme name="Тема Office 2013–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2013–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2013–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3260</TotalTime>
  <Words>1617</Words>
  <Application>Microsoft Office PowerPoint</Application>
  <PresentationFormat>Широкоэкранный</PresentationFormat>
  <Paragraphs>331</Paragraphs>
  <Slides>39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39</vt:i4>
      </vt:variant>
    </vt:vector>
  </HeadingPairs>
  <TitlesOfParts>
    <vt:vector size="47" baseType="lpstr">
      <vt:lpstr>Arial</vt:lpstr>
      <vt:lpstr>Calibri</vt:lpstr>
      <vt:lpstr>Calibri Light</vt:lpstr>
      <vt:lpstr>Consolas</vt:lpstr>
      <vt:lpstr>Linux Libertine</vt:lpstr>
      <vt:lpstr>Sohne</vt:lpstr>
      <vt:lpstr>Symbol</vt:lpstr>
      <vt:lpstr>Тема Office 2013–2022</vt:lpstr>
      <vt:lpstr>NFT </vt:lpstr>
      <vt:lpstr>NFT </vt:lpstr>
      <vt:lpstr>NFT </vt:lpstr>
      <vt:lpstr>Blockchain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Token Standards ERC-20, ERC-721, and ERC-1155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Opportunities </vt:lpstr>
      <vt:lpstr>Opportunities </vt:lpstr>
      <vt:lpstr>Opportunities </vt:lpstr>
      <vt:lpstr>Challenges. Usability Challenges</vt:lpstr>
      <vt:lpstr>Challenges. Security and Privacy Issues</vt:lpstr>
      <vt:lpstr>Challenges. Governance Consideration</vt:lpstr>
      <vt:lpstr>Challenges. Extensibility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Aliaksandr Lisouski</dc:creator>
  <cp:lastModifiedBy>Aliaksandr Lisouski</cp:lastModifiedBy>
  <cp:revision>15</cp:revision>
  <dcterms:created xsi:type="dcterms:W3CDTF">2024-12-14T11:58:40Z</dcterms:created>
  <dcterms:modified xsi:type="dcterms:W3CDTF">2025-01-23T12:25:52Z</dcterms:modified>
</cp:coreProperties>
</file>