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F(t) - полином, наименее уклоняющийся от 1/(y-t) на (-1, 1)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f(t) - полином, наименее уклоняющийся от 1/(1-t) на (-1/y, 1/y)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8" Type="http://schemas.openxmlformats.org/officeDocument/2006/relationships/image" Target="../media/image18.png"/><Relationship Id="rId7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9.png"/><Relationship Id="rId6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30.png"/><Relationship Id="rId6" Type="http://schemas.openxmlformats.org/officeDocument/2006/relationships/image" Target="../media/image36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png"/><Relationship Id="rId3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5355200" y="257900"/>
            <a:ext cx="3353099" cy="77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  <a:buNone/>
            </a:pPr>
            <a:r>
              <a:rPr b="0" lang="ru" sz="1400"/>
              <a:t>ФАКУЛЬТЕТ ПРИКЛАДНОЙ МАТЕМАТИКИ И ИНФОРМАТИКИ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22700" y="4093025"/>
            <a:ext cx="4308300" cy="55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sz="1600"/>
              <a:t>Касияник Алексей, </a:t>
            </a:r>
          </a:p>
          <a:p>
            <a:pPr>
              <a:spcBef>
                <a:spcPts val="0"/>
              </a:spcBef>
              <a:buNone/>
            </a:pPr>
            <a:r>
              <a:rPr lang="ru" sz="1600"/>
              <a:t>ФПМИ, 5 курс, 5 группа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5" y="195625"/>
            <a:ext cx="2592076" cy="9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idx="2" type="ctrTitle"/>
          </p:nvPr>
        </p:nvSpPr>
        <p:spPr>
          <a:xfrm>
            <a:off x="5048600" y="738450"/>
            <a:ext cx="3966300" cy="55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0" lang="ru" sz="1400"/>
              <a:t>Кафедра вычислительной математики</a:t>
            </a:r>
          </a:p>
        </p:txBody>
      </p:sp>
      <p:sp>
        <p:nvSpPr>
          <p:cNvPr id="44" name="Shape 44"/>
          <p:cNvSpPr txBox="1"/>
          <p:nvPr>
            <p:ph idx="3" type="ctrTitle"/>
          </p:nvPr>
        </p:nvSpPr>
        <p:spPr>
          <a:xfrm>
            <a:off x="568500" y="2029525"/>
            <a:ext cx="8006999" cy="136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0" lang="ru" sz="2600"/>
              <a:t>Ускорение сходимости процессов установления. Переобуславливание и подавление ошибки.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Подавление ошибки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550" y="1372900"/>
            <a:ext cx="3175879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800" y="1558700"/>
            <a:ext cx="4286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625" y="2539825"/>
            <a:ext cx="38576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450" y="2768425"/>
            <a:ext cx="419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0750" y="2568400"/>
            <a:ext cx="30099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2900" y="3950875"/>
            <a:ext cx="33051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Подавление ошибки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12" y="3294350"/>
            <a:ext cx="49815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2250" y="4075400"/>
            <a:ext cx="38195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54" y="2149000"/>
            <a:ext cx="4648590" cy="11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850" y="1310900"/>
            <a:ext cx="4887802" cy="7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Подавление ошибки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25" y="1746525"/>
            <a:ext cx="30003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Переобуславливание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350" y="1373125"/>
            <a:ext cx="3715799" cy="127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675" y="3095100"/>
            <a:ext cx="4625800" cy="6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Переобуславливание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0" y="1654450"/>
            <a:ext cx="7762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925" y="3591425"/>
            <a:ext cx="1418149" cy="4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Переобуславливание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337" y="1760200"/>
            <a:ext cx="18192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00" y="2382625"/>
            <a:ext cx="77247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8762" y="3500350"/>
            <a:ext cx="1612400" cy="8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Переобуславливание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5" y="1271825"/>
            <a:ext cx="361950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950" y="2228450"/>
            <a:ext cx="15335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5212" y="3353950"/>
            <a:ext cx="1143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6075" y="1677000"/>
            <a:ext cx="27813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Переобуславливание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41" y="1666800"/>
            <a:ext cx="5322306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850" y="2657300"/>
            <a:ext cx="42195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Переобуславливание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150" y="1195725"/>
            <a:ext cx="2475799" cy="11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925" y="2253675"/>
            <a:ext cx="61817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137" y="3464100"/>
            <a:ext cx="58578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Численный эксперимент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194875"/>
            <a:ext cx="8229600" cy="11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F07F09"/>
                </a:solidFill>
              </a:rPr>
              <a:t>	</a:t>
            </a:r>
            <a:r>
              <a:rPr lang="ru" sz="2000"/>
              <a:t>В качестве тестовой задачи взяли двумерное уравнение теплопроводности, дискретизация которого привела к системе со следующей матрицей: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25" y="2483775"/>
            <a:ext cx="5454350" cy="20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ru"/>
              <a:t>Жесткая задача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62400"/>
            <a:ext cx="8229600" cy="26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F07F09"/>
                </a:solidFill>
              </a:rPr>
              <a:t>	</a:t>
            </a:r>
            <a:r>
              <a:rPr lang="ru" sz="2000"/>
              <a:t>Если численный метод с ограниченной областью абсолютной устойчивости, примененный к системе с произвольными начальными условиями вынужден использовать на некотором интервале интегрирования величину шага, которая чрезмерно мала по отношению к гладкости точного решения на этом интервале, тогда говорят что система является жесткой на этом интервале.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-1"/>
            <a:ext cx="8229600" cy="11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 sz="3000"/>
              <a:t>Количество итераций процесса установления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45"/>
            <a:ext cx="9144000" cy="39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73524"/>
            <a:ext cx="8229600" cy="106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 sz="3000"/>
              <a:t>Количество перемножений матрицы на вектор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295"/>
            <a:ext cx="9144000" cy="39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05974"/>
            <a:ext cx="8229600" cy="78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 sz="3000"/>
              <a:t>Время выполнения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4570"/>
            <a:ext cx="9144000" cy="39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Заключение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62400"/>
            <a:ext cx="8229600" cy="264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300"/>
              </a:spcBef>
              <a:buClr>
                <a:srgbClr val="F07F09"/>
              </a:buClr>
              <a:buSzPct val="100000"/>
              <a:buFont typeface="Arial"/>
              <a:buChar char="●"/>
            </a:pPr>
            <a:r>
              <a:rPr lang="ru" sz="2000">
                <a:solidFill>
                  <a:srgbClr val="F07F09"/>
                </a:solidFill>
              </a:rPr>
              <a:t></a:t>
            </a:r>
            <a:r>
              <a:rPr lang="ru" sz="2000"/>
              <a:t>Оба представленных способа, переобуславливание и подавление, показывают хорошее ускорение сходимости методов, основанных на процессах установления.</a:t>
            </a:r>
          </a:p>
          <a:p>
            <a:pPr lvl="0" rtl="0" algn="just">
              <a:lnSpc>
                <a:spcPct val="100000"/>
              </a:lnSpc>
              <a:spcBef>
                <a:spcPts val="300"/>
              </a:spcBef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300"/>
              </a:spcBef>
              <a:buClr>
                <a:srgbClr val="F07F09"/>
              </a:buClr>
              <a:buSzPct val="100000"/>
              <a:buFont typeface="Arial"/>
              <a:buChar char="●"/>
            </a:pPr>
            <a:r>
              <a:rPr lang="ru" sz="2000"/>
              <a:t>Метод подавления компонент показывает несколько лучшие результаты по сравнению с применением переобуславливания.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17929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>
                <a:solidFill>
                  <a:srgbClr val="4A86E8"/>
                </a:solidFill>
              </a:rPr>
              <a:t>Спасибо за внимание!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 Система линейных ДУ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550" y="1422725"/>
            <a:ext cx="33623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 Базовый метод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0" y="1509900"/>
            <a:ext cx="29337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850" y="1397800"/>
            <a:ext cx="3695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3675" y="2753675"/>
            <a:ext cx="43434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 Векторная форма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1709150"/>
            <a:ext cx="70580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 Уравнение установления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25" y="1970675"/>
            <a:ext cx="62674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 Вспомогательный метод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200" y="1597075"/>
            <a:ext cx="37052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Процесс установления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950" y="1360450"/>
            <a:ext cx="44291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ru"/>
              <a:t>Скорость сходимости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550" y="1385350"/>
            <a:ext cx="31432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662" y="1833025"/>
            <a:ext cx="59150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