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1" r:id="rId2"/>
    <p:sldId id="2592" r:id="rId3"/>
    <p:sldId id="2563" r:id="rId4"/>
    <p:sldId id="2586" r:id="rId5"/>
    <p:sldId id="2566" r:id="rId6"/>
    <p:sldId id="2587" r:id="rId7"/>
    <p:sldId id="2585" r:id="rId8"/>
    <p:sldId id="2590" r:id="rId9"/>
  </p:sldIdLst>
  <p:sldSz cx="12192000" cy="6858000"/>
  <p:notesSz cx="6858000" cy="9144000"/>
  <p:defaultText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derstanding Context in GitHub Copilot" id="{B18DA117-53E8-9449-84ED-0AC7EF6BD3B3}">
          <p14:sldIdLst>
            <p14:sldId id="2561"/>
            <p14:sldId id="2592"/>
          </p14:sldIdLst>
        </p14:section>
        <p14:section name="Introduction to GitHub Copilot" id="{EFA68993-CAE7-AA4B-BC40-11D9269B3A10}">
          <p14:sldIdLst>
            <p14:sldId id="2563"/>
            <p14:sldId id="2586"/>
            <p14:sldId id="2566"/>
            <p14:sldId id="2587"/>
            <p14:sldId id="2585"/>
            <p14:sldId id="25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35"/>
  </p:normalViewPr>
  <p:slideViewPr>
    <p:cSldViewPr snapToGrid="0">
      <p:cViewPr varScale="1">
        <p:scale>
          <a:sx n="137" d="100"/>
          <a:sy n="137" d="100"/>
        </p:scale>
        <p:origin x="672" y="4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FC740-E255-4C0A-ACBE-E5AB1F347365}"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6A8A1C4E-B1C2-47A3-BB08-B28DACA561A2}">
      <dgm:prSet custT="1"/>
      <dgm:spPr/>
      <dgm:t>
        <a:bodyPr/>
        <a:lstStyle/>
        <a:p>
          <a:r>
            <a:rPr lang="en-US" sz="2400" b="1" dirty="0"/>
            <a:t>Prompt</a:t>
          </a:r>
          <a:endParaRPr lang="en-US" sz="2200" b="1" dirty="0"/>
        </a:p>
        <a:p>
          <a:r>
            <a:rPr lang="en-US" sz="2200" b="1" dirty="0"/>
            <a:t>What we type</a:t>
          </a:r>
          <a:endParaRPr lang="en-US" sz="2200" dirty="0"/>
        </a:p>
      </dgm:t>
    </dgm:pt>
    <dgm:pt modelId="{73919E5E-9561-47C5-A8F0-489FAB5FC565}" type="parTrans" cxnId="{DC631FB0-B2AB-4DE7-A27D-A1B44EFDB679}">
      <dgm:prSet/>
      <dgm:spPr/>
      <dgm:t>
        <a:bodyPr/>
        <a:lstStyle/>
        <a:p>
          <a:endParaRPr lang="en-US"/>
        </a:p>
      </dgm:t>
    </dgm:pt>
    <dgm:pt modelId="{01745199-B8FD-4847-9CF2-F3E416B9BC7B}" type="sibTrans" cxnId="{DC631FB0-B2AB-4DE7-A27D-A1B44EFDB679}">
      <dgm:prSet/>
      <dgm:spPr/>
      <dgm:t>
        <a:bodyPr/>
        <a:lstStyle/>
        <a:p>
          <a:endParaRPr lang="en-US"/>
        </a:p>
      </dgm:t>
    </dgm:pt>
    <dgm:pt modelId="{DFAA4FF6-3791-4D6F-A340-AA4AE7F9D587}">
      <dgm:prSet custT="1"/>
      <dgm:spPr/>
      <dgm:t>
        <a:bodyPr/>
        <a:lstStyle/>
        <a:p>
          <a:r>
            <a:rPr lang="en-GE" sz="2400" b="1" dirty="0"/>
            <a:t>Context</a:t>
          </a:r>
          <a:endParaRPr lang="en-GE" sz="2000" b="1" dirty="0"/>
        </a:p>
        <a:p>
          <a:pPr>
            <a:buNone/>
          </a:pPr>
          <a:r>
            <a:rPr lang="en-GE" sz="2000" b="0" dirty="0"/>
            <a:t>What is being sent to the LLM</a:t>
          </a:r>
          <a:endParaRPr lang="en-US" sz="2000" b="0" dirty="0"/>
        </a:p>
      </dgm:t>
    </dgm:pt>
    <dgm:pt modelId="{085D6AAD-A50B-4339-8F65-BA75DF3115A4}" type="parTrans" cxnId="{BE259E93-0BC3-4DF2-B460-BB0FC6DE3A8A}">
      <dgm:prSet/>
      <dgm:spPr/>
      <dgm:t>
        <a:bodyPr/>
        <a:lstStyle/>
        <a:p>
          <a:endParaRPr lang="en-US"/>
        </a:p>
      </dgm:t>
    </dgm:pt>
    <dgm:pt modelId="{B852E7A3-FBA5-49AA-8284-D917162BF6C6}" type="sibTrans" cxnId="{BE259E93-0BC3-4DF2-B460-BB0FC6DE3A8A}">
      <dgm:prSet/>
      <dgm:spPr/>
      <dgm:t>
        <a:bodyPr/>
        <a:lstStyle/>
        <a:p>
          <a:endParaRPr lang="en-US"/>
        </a:p>
      </dgm:t>
    </dgm:pt>
    <dgm:pt modelId="{AACCFEF8-C38E-2046-A0F9-433D884272C5}" type="pres">
      <dgm:prSet presAssocID="{46FFC740-E255-4C0A-ACBE-E5AB1F347365}" presName="diagram" presStyleCnt="0">
        <dgm:presLayoutVars>
          <dgm:dir/>
          <dgm:resizeHandles val="exact"/>
        </dgm:presLayoutVars>
      </dgm:prSet>
      <dgm:spPr/>
    </dgm:pt>
    <dgm:pt modelId="{31B389AC-D2E9-6244-888B-5A97B2CB5F31}" type="pres">
      <dgm:prSet presAssocID="{6A8A1C4E-B1C2-47A3-BB08-B28DACA561A2}" presName="arrow" presStyleLbl="node1" presStyleIdx="0" presStyleCnt="2">
        <dgm:presLayoutVars>
          <dgm:bulletEnabled val="1"/>
        </dgm:presLayoutVars>
      </dgm:prSet>
      <dgm:spPr/>
    </dgm:pt>
    <dgm:pt modelId="{55C4FB8F-BFFE-1A4D-957B-9442B9EF2181}" type="pres">
      <dgm:prSet presAssocID="{DFAA4FF6-3791-4D6F-A340-AA4AE7F9D587}" presName="arrow" presStyleLbl="node1" presStyleIdx="1" presStyleCnt="2">
        <dgm:presLayoutVars>
          <dgm:bulletEnabled val="1"/>
        </dgm:presLayoutVars>
      </dgm:prSet>
      <dgm:spPr/>
    </dgm:pt>
  </dgm:ptLst>
  <dgm:cxnLst>
    <dgm:cxn modelId="{2FDF6D45-86A1-384D-B19E-9738156083A2}" type="presOf" srcId="{46FFC740-E255-4C0A-ACBE-E5AB1F347365}" destId="{AACCFEF8-C38E-2046-A0F9-433D884272C5}" srcOrd="0" destOrd="0" presId="urn:microsoft.com/office/officeart/2005/8/layout/arrow5"/>
    <dgm:cxn modelId="{F61E4E66-246F-CC4D-A79D-3FF75865EED6}" type="presOf" srcId="{6A8A1C4E-B1C2-47A3-BB08-B28DACA561A2}" destId="{31B389AC-D2E9-6244-888B-5A97B2CB5F31}" srcOrd="0" destOrd="0" presId="urn:microsoft.com/office/officeart/2005/8/layout/arrow5"/>
    <dgm:cxn modelId="{0B71AD7E-9C2E-8A46-A2B5-550F6288D8DE}" type="presOf" srcId="{DFAA4FF6-3791-4D6F-A340-AA4AE7F9D587}" destId="{55C4FB8F-BFFE-1A4D-957B-9442B9EF2181}" srcOrd="0" destOrd="0" presId="urn:microsoft.com/office/officeart/2005/8/layout/arrow5"/>
    <dgm:cxn modelId="{BE259E93-0BC3-4DF2-B460-BB0FC6DE3A8A}" srcId="{46FFC740-E255-4C0A-ACBE-E5AB1F347365}" destId="{DFAA4FF6-3791-4D6F-A340-AA4AE7F9D587}" srcOrd="1" destOrd="0" parTransId="{085D6AAD-A50B-4339-8F65-BA75DF3115A4}" sibTransId="{B852E7A3-FBA5-49AA-8284-D917162BF6C6}"/>
    <dgm:cxn modelId="{DC631FB0-B2AB-4DE7-A27D-A1B44EFDB679}" srcId="{46FFC740-E255-4C0A-ACBE-E5AB1F347365}" destId="{6A8A1C4E-B1C2-47A3-BB08-B28DACA561A2}" srcOrd="0" destOrd="0" parTransId="{73919E5E-9561-47C5-A8F0-489FAB5FC565}" sibTransId="{01745199-B8FD-4847-9CF2-F3E416B9BC7B}"/>
    <dgm:cxn modelId="{10CD5A5C-5EE6-844B-A6B5-117C3B0C0F3C}" type="presParOf" srcId="{AACCFEF8-C38E-2046-A0F9-433D884272C5}" destId="{31B389AC-D2E9-6244-888B-5A97B2CB5F31}" srcOrd="0" destOrd="0" presId="urn:microsoft.com/office/officeart/2005/8/layout/arrow5"/>
    <dgm:cxn modelId="{81AED442-B641-C047-98CB-6BF5E04DA692}" type="presParOf" srcId="{AACCFEF8-C38E-2046-A0F9-433D884272C5}" destId="{55C4FB8F-BFFE-1A4D-957B-9442B9EF218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848FBA-D313-6C49-A979-1567F36A4854}" type="doc">
      <dgm:prSet loTypeId="urn:microsoft.com/office/officeart/2005/8/layout/pyramid2" loCatId="" qsTypeId="urn:microsoft.com/office/officeart/2005/8/quickstyle/simple3" qsCatId="simple" csTypeId="urn:microsoft.com/office/officeart/2005/8/colors/accent1_2" csCatId="accent1" phldr="1"/>
      <dgm:spPr/>
    </dgm:pt>
    <dgm:pt modelId="{B8278A73-645C-9E47-BF0E-300B3981A7C3}">
      <dgm:prSet phldrT="[Text]"/>
      <dgm:spPr/>
      <dgm:t>
        <a:bodyPr/>
        <a:lstStyle/>
        <a:p>
          <a:r>
            <a:rPr lang="en-GB" dirty="0"/>
            <a:t>Too little</a:t>
          </a:r>
        </a:p>
      </dgm:t>
    </dgm:pt>
    <dgm:pt modelId="{00F55418-53EA-F942-BBB8-A8F45A53B147}" type="parTrans" cxnId="{97B5B743-28C0-BD4E-8F88-F36C7B79BB3C}">
      <dgm:prSet/>
      <dgm:spPr/>
      <dgm:t>
        <a:bodyPr/>
        <a:lstStyle/>
        <a:p>
          <a:endParaRPr lang="en-GB"/>
        </a:p>
      </dgm:t>
    </dgm:pt>
    <dgm:pt modelId="{6B125B4A-286D-0241-A676-ECD2EB657E39}" type="sibTrans" cxnId="{97B5B743-28C0-BD4E-8F88-F36C7B79BB3C}">
      <dgm:prSet/>
      <dgm:spPr/>
      <dgm:t>
        <a:bodyPr/>
        <a:lstStyle/>
        <a:p>
          <a:endParaRPr lang="en-GB"/>
        </a:p>
      </dgm:t>
    </dgm:pt>
    <dgm:pt modelId="{2F307A44-75E0-8246-BBCE-C9F091F1B5E3}">
      <dgm:prSet phldrT="[Text]"/>
      <dgm:spPr/>
      <dgm:t>
        <a:bodyPr/>
        <a:lstStyle/>
        <a:p>
          <a:r>
            <a:rPr lang="en-GB" dirty="0"/>
            <a:t>Just about right</a:t>
          </a:r>
        </a:p>
      </dgm:t>
    </dgm:pt>
    <dgm:pt modelId="{D29FA903-10F5-EF42-AD1E-2D456C666298}" type="parTrans" cxnId="{5035317D-6594-6042-BBDF-743ED52F2662}">
      <dgm:prSet/>
      <dgm:spPr/>
      <dgm:t>
        <a:bodyPr/>
        <a:lstStyle/>
        <a:p>
          <a:endParaRPr lang="en-GB"/>
        </a:p>
      </dgm:t>
    </dgm:pt>
    <dgm:pt modelId="{DA4896C4-2533-0142-80FB-7CAAF0E8BDDC}" type="sibTrans" cxnId="{5035317D-6594-6042-BBDF-743ED52F2662}">
      <dgm:prSet/>
      <dgm:spPr/>
      <dgm:t>
        <a:bodyPr/>
        <a:lstStyle/>
        <a:p>
          <a:endParaRPr lang="en-GB"/>
        </a:p>
      </dgm:t>
    </dgm:pt>
    <dgm:pt modelId="{39E43835-6686-4241-A4E9-72F5863EE34A}">
      <dgm:prSet phldrT="[Text]"/>
      <dgm:spPr/>
      <dgm:t>
        <a:bodyPr/>
        <a:lstStyle/>
        <a:p>
          <a:r>
            <a:rPr lang="en-GB" dirty="0"/>
            <a:t>Too much</a:t>
          </a:r>
        </a:p>
      </dgm:t>
    </dgm:pt>
    <dgm:pt modelId="{499D5F58-5784-2F4D-B6FD-0B798FB70591}" type="parTrans" cxnId="{EB6CDA33-6A18-F447-80AD-3BD567CE7A90}">
      <dgm:prSet/>
      <dgm:spPr/>
      <dgm:t>
        <a:bodyPr/>
        <a:lstStyle/>
        <a:p>
          <a:endParaRPr lang="en-GB"/>
        </a:p>
      </dgm:t>
    </dgm:pt>
    <dgm:pt modelId="{CFAB08BC-D7AE-934B-B258-387BB0218C92}" type="sibTrans" cxnId="{EB6CDA33-6A18-F447-80AD-3BD567CE7A90}">
      <dgm:prSet/>
      <dgm:spPr/>
      <dgm:t>
        <a:bodyPr/>
        <a:lstStyle/>
        <a:p>
          <a:endParaRPr lang="en-GB"/>
        </a:p>
      </dgm:t>
    </dgm:pt>
    <dgm:pt modelId="{62E3D9A1-0234-8944-B176-5893D102A05E}" type="pres">
      <dgm:prSet presAssocID="{DA848FBA-D313-6C49-A979-1567F36A4854}" presName="compositeShape" presStyleCnt="0">
        <dgm:presLayoutVars>
          <dgm:dir/>
          <dgm:resizeHandles/>
        </dgm:presLayoutVars>
      </dgm:prSet>
      <dgm:spPr/>
    </dgm:pt>
    <dgm:pt modelId="{417A8A8B-1913-324A-8854-72AEAFE750FA}" type="pres">
      <dgm:prSet presAssocID="{DA848FBA-D313-6C49-A979-1567F36A4854}" presName="pyramid" presStyleLbl="node1" presStyleIdx="0" presStyleCnt="1" custLinFactNeighborX="1084"/>
      <dgm:spPr/>
    </dgm:pt>
    <dgm:pt modelId="{2DF9123A-771B-A343-A6B9-F69549BAFF47}" type="pres">
      <dgm:prSet presAssocID="{DA848FBA-D313-6C49-A979-1567F36A4854}" presName="theList" presStyleCnt="0"/>
      <dgm:spPr/>
    </dgm:pt>
    <dgm:pt modelId="{23C52D92-DCD4-2C41-8C21-544DF24A2C47}" type="pres">
      <dgm:prSet presAssocID="{B8278A73-645C-9E47-BF0E-300B3981A7C3}" presName="aNode" presStyleLbl="fgAcc1" presStyleIdx="0" presStyleCnt="3">
        <dgm:presLayoutVars>
          <dgm:bulletEnabled val="1"/>
        </dgm:presLayoutVars>
      </dgm:prSet>
      <dgm:spPr/>
    </dgm:pt>
    <dgm:pt modelId="{94976C71-6735-AA4B-96F8-5E23CE5C69A6}" type="pres">
      <dgm:prSet presAssocID="{B8278A73-645C-9E47-BF0E-300B3981A7C3}" presName="aSpace" presStyleCnt="0"/>
      <dgm:spPr/>
    </dgm:pt>
    <dgm:pt modelId="{B7D073DA-C91E-484A-9764-320B23A4C4FD}" type="pres">
      <dgm:prSet presAssocID="{2F307A44-75E0-8246-BBCE-C9F091F1B5E3}" presName="aNode" presStyleLbl="fgAcc1" presStyleIdx="1" presStyleCnt="3">
        <dgm:presLayoutVars>
          <dgm:bulletEnabled val="1"/>
        </dgm:presLayoutVars>
      </dgm:prSet>
      <dgm:spPr/>
    </dgm:pt>
    <dgm:pt modelId="{0A97F3B3-CD24-0B44-89C6-C4315A52CC6B}" type="pres">
      <dgm:prSet presAssocID="{2F307A44-75E0-8246-BBCE-C9F091F1B5E3}" presName="aSpace" presStyleCnt="0"/>
      <dgm:spPr/>
    </dgm:pt>
    <dgm:pt modelId="{94174309-F2D4-1B43-898E-59FFC3379D5E}" type="pres">
      <dgm:prSet presAssocID="{39E43835-6686-4241-A4E9-72F5863EE34A}" presName="aNode" presStyleLbl="fgAcc1" presStyleIdx="2" presStyleCnt="3">
        <dgm:presLayoutVars>
          <dgm:bulletEnabled val="1"/>
        </dgm:presLayoutVars>
      </dgm:prSet>
      <dgm:spPr/>
    </dgm:pt>
    <dgm:pt modelId="{9D40CD01-30B6-A447-86AC-9B995F889717}" type="pres">
      <dgm:prSet presAssocID="{39E43835-6686-4241-A4E9-72F5863EE34A}" presName="aSpace" presStyleCnt="0"/>
      <dgm:spPr/>
    </dgm:pt>
  </dgm:ptLst>
  <dgm:cxnLst>
    <dgm:cxn modelId="{EB6CDA33-6A18-F447-80AD-3BD567CE7A90}" srcId="{DA848FBA-D313-6C49-A979-1567F36A4854}" destId="{39E43835-6686-4241-A4E9-72F5863EE34A}" srcOrd="2" destOrd="0" parTransId="{499D5F58-5784-2F4D-B6FD-0B798FB70591}" sibTransId="{CFAB08BC-D7AE-934B-B258-387BB0218C92}"/>
    <dgm:cxn modelId="{97B5B743-28C0-BD4E-8F88-F36C7B79BB3C}" srcId="{DA848FBA-D313-6C49-A979-1567F36A4854}" destId="{B8278A73-645C-9E47-BF0E-300B3981A7C3}" srcOrd="0" destOrd="0" parTransId="{00F55418-53EA-F942-BBB8-A8F45A53B147}" sibTransId="{6B125B4A-286D-0241-A676-ECD2EB657E39}"/>
    <dgm:cxn modelId="{FE1E005F-2556-A842-8DDF-36B8E2E2C097}" type="presOf" srcId="{B8278A73-645C-9E47-BF0E-300B3981A7C3}" destId="{23C52D92-DCD4-2C41-8C21-544DF24A2C47}" srcOrd="0" destOrd="0" presId="urn:microsoft.com/office/officeart/2005/8/layout/pyramid2"/>
    <dgm:cxn modelId="{73ED2376-3DCD-724D-97BE-3B922DBD78C7}" type="presOf" srcId="{DA848FBA-D313-6C49-A979-1567F36A4854}" destId="{62E3D9A1-0234-8944-B176-5893D102A05E}" srcOrd="0" destOrd="0" presId="urn:microsoft.com/office/officeart/2005/8/layout/pyramid2"/>
    <dgm:cxn modelId="{5035317D-6594-6042-BBDF-743ED52F2662}" srcId="{DA848FBA-D313-6C49-A979-1567F36A4854}" destId="{2F307A44-75E0-8246-BBCE-C9F091F1B5E3}" srcOrd="1" destOrd="0" parTransId="{D29FA903-10F5-EF42-AD1E-2D456C666298}" sibTransId="{DA4896C4-2533-0142-80FB-7CAAF0E8BDDC}"/>
    <dgm:cxn modelId="{CAD734AB-85AF-B84B-82E1-02F00383A431}" type="presOf" srcId="{39E43835-6686-4241-A4E9-72F5863EE34A}" destId="{94174309-F2D4-1B43-898E-59FFC3379D5E}" srcOrd="0" destOrd="0" presId="urn:microsoft.com/office/officeart/2005/8/layout/pyramid2"/>
    <dgm:cxn modelId="{BCBD26B5-2881-084B-9F16-BC96A0718F85}" type="presOf" srcId="{2F307A44-75E0-8246-BBCE-C9F091F1B5E3}" destId="{B7D073DA-C91E-484A-9764-320B23A4C4FD}" srcOrd="0" destOrd="0" presId="urn:microsoft.com/office/officeart/2005/8/layout/pyramid2"/>
    <dgm:cxn modelId="{FBDA9903-16FE-484A-8493-DB2BEA65B9C6}" type="presParOf" srcId="{62E3D9A1-0234-8944-B176-5893D102A05E}" destId="{417A8A8B-1913-324A-8854-72AEAFE750FA}" srcOrd="0" destOrd="0" presId="urn:microsoft.com/office/officeart/2005/8/layout/pyramid2"/>
    <dgm:cxn modelId="{FBEAFD2D-75E2-1745-8BEE-FBD2976EC907}" type="presParOf" srcId="{62E3D9A1-0234-8944-B176-5893D102A05E}" destId="{2DF9123A-771B-A343-A6B9-F69549BAFF47}" srcOrd="1" destOrd="0" presId="urn:microsoft.com/office/officeart/2005/8/layout/pyramid2"/>
    <dgm:cxn modelId="{B1273C91-351B-6443-BC4B-B6AFA353B747}" type="presParOf" srcId="{2DF9123A-771B-A343-A6B9-F69549BAFF47}" destId="{23C52D92-DCD4-2C41-8C21-544DF24A2C47}" srcOrd="0" destOrd="0" presId="urn:microsoft.com/office/officeart/2005/8/layout/pyramid2"/>
    <dgm:cxn modelId="{51C10CB0-50F9-894C-B229-7EF76CD65B52}" type="presParOf" srcId="{2DF9123A-771B-A343-A6B9-F69549BAFF47}" destId="{94976C71-6735-AA4B-96F8-5E23CE5C69A6}" srcOrd="1" destOrd="0" presId="urn:microsoft.com/office/officeart/2005/8/layout/pyramid2"/>
    <dgm:cxn modelId="{BC8F6421-96AD-CB43-9395-A29F5541EBEB}" type="presParOf" srcId="{2DF9123A-771B-A343-A6B9-F69549BAFF47}" destId="{B7D073DA-C91E-484A-9764-320B23A4C4FD}" srcOrd="2" destOrd="0" presId="urn:microsoft.com/office/officeart/2005/8/layout/pyramid2"/>
    <dgm:cxn modelId="{4C59210A-B86C-E845-AA37-637CDF95E1FC}" type="presParOf" srcId="{2DF9123A-771B-A343-A6B9-F69549BAFF47}" destId="{0A97F3B3-CD24-0B44-89C6-C4315A52CC6B}" srcOrd="3" destOrd="0" presId="urn:microsoft.com/office/officeart/2005/8/layout/pyramid2"/>
    <dgm:cxn modelId="{27A68C25-73BC-F341-8FF8-93EC86EA9BCA}" type="presParOf" srcId="{2DF9123A-771B-A343-A6B9-F69549BAFF47}" destId="{94174309-F2D4-1B43-898E-59FFC3379D5E}" srcOrd="4" destOrd="0" presId="urn:microsoft.com/office/officeart/2005/8/layout/pyramid2"/>
    <dgm:cxn modelId="{211CE501-B5AA-6F41-B25B-0ECBC39FA752}" type="presParOf" srcId="{2DF9123A-771B-A343-A6B9-F69549BAFF47}" destId="{9D40CD01-30B6-A447-86AC-9B995F88971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389AC-D2E9-6244-888B-5A97B2CB5F31}">
      <dsp:nvSpPr>
        <dsp:cNvPr id="0" name=""/>
        <dsp:cNvSpPr/>
      </dsp:nvSpPr>
      <dsp:spPr>
        <a:xfrm rot="16200000">
          <a:off x="1086" y="524596"/>
          <a:ext cx="2516966" cy="2516966"/>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Prompt</a:t>
          </a:r>
          <a:endParaRPr lang="en-US" sz="2200" b="1" kern="1200" dirty="0"/>
        </a:p>
        <a:p>
          <a:pPr marL="0" lvl="0" indent="0" algn="ctr" defTabSz="1066800">
            <a:lnSpc>
              <a:spcPct val="90000"/>
            </a:lnSpc>
            <a:spcBef>
              <a:spcPct val="0"/>
            </a:spcBef>
            <a:spcAft>
              <a:spcPct val="35000"/>
            </a:spcAft>
            <a:buNone/>
          </a:pPr>
          <a:r>
            <a:rPr lang="en-US" sz="2200" b="1" kern="1200" dirty="0"/>
            <a:t>What we type</a:t>
          </a:r>
          <a:endParaRPr lang="en-US" sz="2200" kern="1200" dirty="0"/>
        </a:p>
      </dsp:txBody>
      <dsp:txXfrm rot="5400000">
        <a:off x="1086" y="1153837"/>
        <a:ext cx="2076497" cy="1258483"/>
      </dsp:txXfrm>
    </dsp:sp>
    <dsp:sp modelId="{55C4FB8F-BFFE-1A4D-957B-9442B9EF2181}">
      <dsp:nvSpPr>
        <dsp:cNvPr id="0" name=""/>
        <dsp:cNvSpPr/>
      </dsp:nvSpPr>
      <dsp:spPr>
        <a:xfrm rot="5400000">
          <a:off x="2694026" y="524596"/>
          <a:ext cx="2516966" cy="2516966"/>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E" sz="2400" b="1" kern="1200" dirty="0"/>
            <a:t>Context</a:t>
          </a:r>
          <a:endParaRPr lang="en-GE" sz="2000" b="1" kern="1200" dirty="0"/>
        </a:p>
        <a:p>
          <a:pPr marL="0" lvl="0" indent="0" algn="ctr" defTabSz="1066800">
            <a:lnSpc>
              <a:spcPct val="90000"/>
            </a:lnSpc>
            <a:spcBef>
              <a:spcPct val="0"/>
            </a:spcBef>
            <a:spcAft>
              <a:spcPct val="35000"/>
            </a:spcAft>
            <a:buNone/>
          </a:pPr>
          <a:r>
            <a:rPr lang="en-GE" sz="2000" b="0" kern="1200" dirty="0"/>
            <a:t>What is being sent to the LLM</a:t>
          </a:r>
          <a:endParaRPr lang="en-US" sz="2000" b="0" kern="1200" dirty="0"/>
        </a:p>
      </dsp:txBody>
      <dsp:txXfrm rot="-5400000">
        <a:off x="3134495" y="1153838"/>
        <a:ext cx="2076497" cy="125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A8A8B-1913-324A-8854-72AEAFE750FA}">
      <dsp:nvSpPr>
        <dsp:cNvPr id="0" name=""/>
        <dsp:cNvSpPr/>
      </dsp:nvSpPr>
      <dsp:spPr>
        <a:xfrm>
          <a:off x="594354" y="0"/>
          <a:ext cx="3565525" cy="3565525"/>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3C52D92-DCD4-2C41-8C21-544DF24A2C47}">
      <dsp:nvSpPr>
        <dsp:cNvPr id="0" name=""/>
        <dsp:cNvSpPr/>
      </dsp:nvSpPr>
      <dsp:spPr>
        <a:xfrm>
          <a:off x="2338466" y="358467"/>
          <a:ext cx="2317591" cy="84402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Too little</a:t>
          </a:r>
        </a:p>
      </dsp:txBody>
      <dsp:txXfrm>
        <a:off x="2379668" y="399669"/>
        <a:ext cx="2235187" cy="761622"/>
      </dsp:txXfrm>
    </dsp:sp>
    <dsp:sp modelId="{B7D073DA-C91E-484A-9764-320B23A4C4FD}">
      <dsp:nvSpPr>
        <dsp:cNvPr id="0" name=""/>
        <dsp:cNvSpPr/>
      </dsp:nvSpPr>
      <dsp:spPr>
        <a:xfrm>
          <a:off x="2338466" y="1307997"/>
          <a:ext cx="2317591" cy="84402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Just about right</a:t>
          </a:r>
        </a:p>
      </dsp:txBody>
      <dsp:txXfrm>
        <a:off x="2379668" y="1349199"/>
        <a:ext cx="2235187" cy="761622"/>
      </dsp:txXfrm>
    </dsp:sp>
    <dsp:sp modelId="{94174309-F2D4-1B43-898E-59FFC3379D5E}">
      <dsp:nvSpPr>
        <dsp:cNvPr id="0" name=""/>
        <dsp:cNvSpPr/>
      </dsp:nvSpPr>
      <dsp:spPr>
        <a:xfrm>
          <a:off x="2338466" y="2257527"/>
          <a:ext cx="2317591" cy="844026"/>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Too much</a:t>
          </a:r>
        </a:p>
      </dsp:txBody>
      <dsp:txXfrm>
        <a:off x="2379668" y="2298729"/>
        <a:ext cx="2235187" cy="761622"/>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F583A-AE61-B948-B191-A175BCB0D58C}" type="datetimeFigureOut">
              <a:rPr lang="en-GE" smtClean="0"/>
              <a:t>17.05.25</a:t>
            </a:fld>
            <a:endParaRPr lang="en-G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38874-B04A-5544-A331-16B008C45BF0}" type="slidenum">
              <a:rPr lang="en-GE" smtClean="0"/>
              <a:t>‹#›</a:t>
            </a:fld>
            <a:endParaRPr lang="en-GE"/>
          </a:p>
        </p:txBody>
      </p:sp>
    </p:spTree>
    <p:extLst>
      <p:ext uri="{BB962C8B-B14F-4D97-AF65-F5344CB8AC3E}">
        <p14:creationId xmlns:p14="http://schemas.microsoft.com/office/powerpoint/2010/main" val="408824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E"/>
              <a:t>AI-generated content may be incorrect.
---
GitHub Copilot is an AI-powered code completion tool that assists developers by suggesting code snippets and entire functions. This presentation will explore the importance of context when using Copilot to maximise its effectiveness.
</a:t>
            </a:r>
          </a:p>
        </p:txBody>
      </p:sp>
      <p:sp>
        <p:nvSpPr>
          <p:cNvPr id="4" name="Slide Number Placeholder 3"/>
          <p:cNvSpPr>
            <a:spLocks noGrp="1"/>
          </p:cNvSpPr>
          <p:nvPr>
            <p:ph type="sldNum" sz="quarter" idx="5"/>
          </p:nvPr>
        </p:nvSpPr>
        <p:spPr/>
        <p:txBody>
          <a:bodyPr/>
          <a:lstStyle/>
          <a:p>
            <a:fld id="{1BBF163F-E6B3-A44B-808D-0827ED07A410}" type="slidenum">
              <a:rPr lang="en-GE" smtClean="0"/>
              <a:t>1</a:t>
            </a:fld>
            <a:endParaRPr lang="en-GE"/>
          </a:p>
        </p:txBody>
      </p:sp>
    </p:spTree>
    <p:extLst>
      <p:ext uri="{BB962C8B-B14F-4D97-AF65-F5344CB8AC3E}">
        <p14:creationId xmlns:p14="http://schemas.microsoft.com/office/powerpoint/2010/main" val="43358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E"/>
              <a:t>As we proceed with the live demo, please keep in mind that unexpected issues may occur. Technology can be unpredictable, and despite our best efforts to prepare, there might be technical difficulties. We appreciate your understanding and patience as we navigate through any challenges that may arise during this session.</a:t>
            </a:r>
          </a:p>
        </p:txBody>
      </p:sp>
      <p:sp>
        <p:nvSpPr>
          <p:cNvPr id="4" name="Slide Number Placeholder 3"/>
          <p:cNvSpPr>
            <a:spLocks noGrp="1"/>
          </p:cNvSpPr>
          <p:nvPr>
            <p:ph type="sldNum" sz="quarter" idx="5"/>
          </p:nvPr>
        </p:nvSpPr>
        <p:spPr/>
        <p:txBody>
          <a:bodyPr/>
          <a:lstStyle/>
          <a:p>
            <a:fld id="{6E538874-B04A-5544-A331-16B008C45BF0}" type="slidenum">
              <a:rPr lang="en-GE" smtClean="0"/>
              <a:t>2</a:t>
            </a:fld>
            <a:endParaRPr lang="en-GE"/>
          </a:p>
        </p:txBody>
      </p:sp>
    </p:spTree>
    <p:extLst>
      <p:ext uri="{BB962C8B-B14F-4D97-AF65-F5344CB8AC3E}">
        <p14:creationId xmlns:p14="http://schemas.microsoft.com/office/powerpoint/2010/main" val="27503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E"/>
              <a:t>GitHub Copilot is an AI-powered tool designed to assist developers by suggesting code as they type. It leverages machine learning to provide contextually relevant suggestions, significantly enhancing productivity.</a:t>
            </a:r>
          </a:p>
        </p:txBody>
      </p:sp>
      <p:sp>
        <p:nvSpPr>
          <p:cNvPr id="4" name="Slide Number Placeholder 3"/>
          <p:cNvSpPr>
            <a:spLocks noGrp="1"/>
          </p:cNvSpPr>
          <p:nvPr>
            <p:ph type="sldNum" sz="quarter" idx="5"/>
          </p:nvPr>
        </p:nvSpPr>
        <p:spPr/>
        <p:txBody>
          <a:bodyPr/>
          <a:lstStyle/>
          <a:p>
            <a:fld id="{1BBF163F-E6B3-A44B-808D-0827ED07A410}" type="slidenum">
              <a:rPr lang="en-GE" smtClean="0"/>
              <a:t>3</a:t>
            </a:fld>
            <a:endParaRPr lang="en-GE"/>
          </a:p>
        </p:txBody>
      </p:sp>
    </p:spTree>
    <p:extLst>
      <p:ext uri="{BB962C8B-B14F-4D97-AF65-F5344CB8AC3E}">
        <p14:creationId xmlns:p14="http://schemas.microsoft.com/office/powerpoint/2010/main" val="171312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E"/>
              <a:t>Understanding context is crucial for GitHub Copilot to provide accurate suggestions. The more relevant information you supply, the better the tool can assist you in generating appropriate code.</a:t>
            </a:r>
          </a:p>
        </p:txBody>
      </p:sp>
      <p:sp>
        <p:nvSpPr>
          <p:cNvPr id="4" name="Slide Number Placeholder 3"/>
          <p:cNvSpPr>
            <a:spLocks noGrp="1"/>
          </p:cNvSpPr>
          <p:nvPr>
            <p:ph type="sldNum" sz="quarter" idx="5"/>
          </p:nvPr>
        </p:nvSpPr>
        <p:spPr/>
        <p:txBody>
          <a:bodyPr/>
          <a:lstStyle/>
          <a:p>
            <a:fld id="{1BBF163F-E6B3-A44B-808D-0827ED07A410}" type="slidenum">
              <a:rPr lang="en-GE" smtClean="0"/>
              <a:t>5</a:t>
            </a:fld>
            <a:endParaRPr lang="en-GE"/>
          </a:p>
        </p:txBody>
      </p:sp>
    </p:spTree>
    <p:extLst>
      <p:ext uri="{BB962C8B-B14F-4D97-AF65-F5344CB8AC3E}">
        <p14:creationId xmlns:p14="http://schemas.microsoft.com/office/powerpoint/2010/main" val="248448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87BB3-A526-9820-E6CC-FF5B248CDE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6F5819-79EE-1F18-0FCE-EB24B80C56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2BE4EF-2919-0C51-1E82-FE3B63450982}"/>
              </a:ext>
            </a:extLst>
          </p:cNvPr>
          <p:cNvSpPr>
            <a:spLocks noGrp="1"/>
          </p:cNvSpPr>
          <p:nvPr>
            <p:ph type="body" idx="1"/>
          </p:nvPr>
        </p:nvSpPr>
        <p:spPr/>
        <p:txBody>
          <a:bodyPr/>
          <a:lstStyle/>
          <a:p>
            <a:r>
              <a:rPr lang="en-GE"/>
              <a:t>Be aware of the model's knowledge cutoff date. Copilot may not be aware of the latest programming languages or frameworks released after this date, which can impact its suggestions.</a:t>
            </a:r>
          </a:p>
        </p:txBody>
      </p:sp>
      <p:sp>
        <p:nvSpPr>
          <p:cNvPr id="4" name="Slide Number Placeholder 3">
            <a:extLst>
              <a:ext uri="{FF2B5EF4-FFF2-40B4-BE49-F238E27FC236}">
                <a16:creationId xmlns:a16="http://schemas.microsoft.com/office/drawing/2014/main" id="{A1C4C845-8999-29EC-AF90-593BDA1F7970}"/>
              </a:ext>
            </a:extLst>
          </p:cNvPr>
          <p:cNvSpPr>
            <a:spLocks noGrp="1"/>
          </p:cNvSpPr>
          <p:nvPr>
            <p:ph type="sldNum" sz="quarter" idx="5"/>
          </p:nvPr>
        </p:nvSpPr>
        <p:spPr/>
        <p:txBody>
          <a:bodyPr/>
          <a:lstStyle/>
          <a:p>
            <a:fld id="{1BBF163F-E6B3-A44B-808D-0827ED07A410}" type="slidenum">
              <a:rPr lang="en-GE" smtClean="0"/>
              <a:t>8</a:t>
            </a:fld>
            <a:endParaRPr lang="en-GE"/>
          </a:p>
        </p:txBody>
      </p:sp>
    </p:spTree>
    <p:extLst>
      <p:ext uri="{BB962C8B-B14F-4D97-AF65-F5344CB8AC3E}">
        <p14:creationId xmlns:p14="http://schemas.microsoft.com/office/powerpoint/2010/main" val="10523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5/17/25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906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5/17/25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223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5/17/25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53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5/17/25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0067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5/17/25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34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5/17/25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6290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5/17/25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403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5/17/25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5546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5/17/25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151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5/17/25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985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5/17/25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9380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5/17/25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724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026" name="Picture 2" descr="How to use GitHub Copilot. Your comprehensive guide to AI —… | by Research  Graph | Medium">
            <a:extLst>
              <a:ext uri="{FF2B5EF4-FFF2-40B4-BE49-F238E27FC236}">
                <a16:creationId xmlns:a16="http://schemas.microsoft.com/office/drawing/2014/main" id="{09BEAD4F-BD1B-B4E7-32CA-A35189FAF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t="9091"/>
          <a:stretch>
            <a:fill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0E97716-4F5D-D09F-8B87-BFE94A5A8E59}"/>
              </a:ext>
            </a:extLst>
          </p:cNvPr>
          <p:cNvSpPr>
            <a:spLocks noGrp="1"/>
          </p:cNvSpPr>
          <p:nvPr>
            <p:ph type="ctrTitle"/>
          </p:nvPr>
        </p:nvSpPr>
        <p:spPr>
          <a:xfrm>
            <a:off x="7769722" y="1562101"/>
            <a:ext cx="3884568" cy="2738530"/>
          </a:xfrm>
        </p:spPr>
        <p:txBody>
          <a:bodyPr anchor="t">
            <a:normAutofit/>
          </a:bodyPr>
          <a:lstStyle/>
          <a:p>
            <a:r>
              <a:rPr lang="en-GE" sz="4800"/>
              <a:t>GitHub Copilot Workshop</a:t>
            </a:r>
          </a:p>
        </p:txBody>
      </p:sp>
      <p:sp>
        <p:nvSpPr>
          <p:cNvPr id="3" name="Subtitle 2">
            <a:extLst>
              <a:ext uri="{FF2B5EF4-FFF2-40B4-BE49-F238E27FC236}">
                <a16:creationId xmlns:a16="http://schemas.microsoft.com/office/drawing/2014/main" id="{1EC7BF6E-579E-551F-AD19-2156832468E3}"/>
              </a:ext>
            </a:extLst>
          </p:cNvPr>
          <p:cNvSpPr>
            <a:spLocks noGrp="1"/>
          </p:cNvSpPr>
          <p:nvPr>
            <p:ph type="subTitle" idx="1"/>
          </p:nvPr>
        </p:nvSpPr>
        <p:spPr>
          <a:xfrm>
            <a:off x="7769722" y="4321622"/>
            <a:ext cx="3813048" cy="941832"/>
          </a:xfrm>
        </p:spPr>
        <p:txBody>
          <a:bodyPr>
            <a:normAutofit lnSpcReduction="10000"/>
          </a:bodyPr>
          <a:lstStyle/>
          <a:p>
            <a:pPr>
              <a:lnSpc>
                <a:spcPct val="120000"/>
              </a:lnSpc>
            </a:pPr>
            <a:r>
              <a:rPr lang="en-GE" sz="1600"/>
              <a:t>Maximising AI assistance for developers' productivity</a:t>
            </a:r>
          </a:p>
        </p:txBody>
      </p:sp>
      <p:cxnSp>
        <p:nvCxnSpPr>
          <p:cNvPr id="1039" name="Straight Connector 1038">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72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1E4E8-D1AA-90C2-F7AE-2BA21E8473EB}"/>
              </a:ext>
            </a:extLst>
          </p:cNvPr>
          <p:cNvSpPr>
            <a:spLocks noGrp="1"/>
          </p:cNvSpPr>
          <p:nvPr>
            <p:ph type="title"/>
          </p:nvPr>
        </p:nvSpPr>
        <p:spPr>
          <a:xfrm>
            <a:off x="640080" y="1371600"/>
            <a:ext cx="5852160" cy="1097280"/>
          </a:xfrm>
        </p:spPr>
        <p:txBody>
          <a:bodyPr vert="horz" lIns="91440" tIns="45720" rIns="91440" bIns="45720" rtlCol="0" anchor="t">
            <a:normAutofit/>
          </a:bodyPr>
          <a:lstStyle/>
          <a:p>
            <a:pPr>
              <a:lnSpc>
                <a:spcPct val="90000"/>
              </a:lnSpc>
            </a:pPr>
            <a:r>
              <a:rPr lang="en-US" sz="3400" dirty="0"/>
              <a:t>Disclaimer and first lesson</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221CB0-6AD2-0ECC-DB51-AA1C78D05707}"/>
              </a:ext>
            </a:extLst>
          </p:cNvPr>
          <p:cNvSpPr>
            <a:spLocks noGrp="1"/>
          </p:cNvSpPr>
          <p:nvPr>
            <p:ph sz="half" idx="2"/>
          </p:nvPr>
        </p:nvSpPr>
        <p:spPr>
          <a:xfrm>
            <a:off x="640080" y="2633236"/>
            <a:ext cx="5852160" cy="3664685"/>
          </a:xfrm>
        </p:spPr>
        <p:txBody>
          <a:bodyPr vert="horz" lIns="91440" tIns="45720" rIns="91440" bIns="45720" rtlCol="0">
            <a:normAutofit/>
          </a:bodyPr>
          <a:lstStyle/>
          <a:p>
            <a:pPr marL="0" indent="0">
              <a:buNone/>
            </a:pPr>
            <a:r>
              <a:rPr lang="en-US" dirty="0"/>
              <a:t>Due to LLMs being non-deterministic, many things during live demos can and will go not as expected.</a:t>
            </a:r>
          </a:p>
          <a:p>
            <a:pPr marL="0" indent="0">
              <a:buNone/>
            </a:pPr>
            <a:endParaRPr lang="en-US" dirty="0"/>
          </a:p>
          <a:p>
            <a:pPr marL="0" indent="0">
              <a:buNone/>
            </a:pPr>
            <a:r>
              <a:rPr lang="en-US" dirty="0"/>
              <a:t>Repetition will not produce the same result</a:t>
            </a:r>
          </a:p>
        </p:txBody>
      </p:sp>
      <p:pic>
        <p:nvPicPr>
          <p:cNvPr id="3074" name="Picture 2" descr="Disclaimer Images – Browse 5,480 Stock Photos, Vectors, and Video | Adobe  Stock">
            <a:extLst>
              <a:ext uri="{FF2B5EF4-FFF2-40B4-BE49-F238E27FC236}">
                <a16:creationId xmlns:a16="http://schemas.microsoft.com/office/drawing/2014/main" id="{6D5EB0B2-A233-C0E8-438A-4BFD3B7F3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3740">
            <a:off x="6812772" y="1039317"/>
            <a:ext cx="5003468" cy="285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84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31D8A-FDF4-5A08-D76F-FD6A381B96C3}"/>
              </a:ext>
            </a:extLst>
          </p:cNvPr>
          <p:cNvSpPr>
            <a:spLocks noGrp="1"/>
          </p:cNvSpPr>
          <p:nvPr>
            <p:ph type="ctrTitle"/>
          </p:nvPr>
        </p:nvSpPr>
        <p:spPr>
          <a:xfrm>
            <a:off x="643573" y="1371600"/>
            <a:ext cx="3250069" cy="2696866"/>
          </a:xfrm>
        </p:spPr>
        <p:txBody>
          <a:bodyPr anchor="t">
            <a:normAutofit/>
          </a:bodyPr>
          <a:lstStyle/>
          <a:p>
            <a:r>
              <a:rPr lang="en-GE" sz="4400" dirty="0"/>
              <a:t>Context</a:t>
            </a:r>
          </a:p>
        </p:txBody>
      </p:sp>
      <p:cxnSp>
        <p:nvCxnSpPr>
          <p:cNvPr id="2057" name="Straight Connector 2056">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2835"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0" name="Picture 2" descr="If content is king, then context is queen">
            <a:extLst>
              <a:ext uri="{FF2B5EF4-FFF2-40B4-BE49-F238E27FC236}">
                <a16:creationId xmlns:a16="http://schemas.microsoft.com/office/drawing/2014/main" id="{231EDC17-3089-8F5A-5B73-96925DEB50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44723" y="1031001"/>
            <a:ext cx="6497877" cy="487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67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DA6-4930-8588-06BE-98920D4F5E6F}"/>
              </a:ext>
            </a:extLst>
          </p:cNvPr>
          <p:cNvSpPr>
            <a:spLocks noGrp="1"/>
          </p:cNvSpPr>
          <p:nvPr>
            <p:ph type="title"/>
          </p:nvPr>
        </p:nvSpPr>
        <p:spPr/>
        <p:txBody>
          <a:bodyPr>
            <a:normAutofit fontScale="90000"/>
          </a:bodyPr>
          <a:lstStyle/>
          <a:p>
            <a:r>
              <a:rPr lang="en-GE" dirty="0"/>
              <a:t>Prompt and Context</a:t>
            </a:r>
            <a:br>
              <a:rPr lang="en-GE" dirty="0"/>
            </a:br>
            <a:r>
              <a:rPr lang="en-GE" dirty="0"/>
              <a:t>(just for the sake of this workshop)</a:t>
            </a:r>
          </a:p>
        </p:txBody>
      </p:sp>
      <p:graphicFrame>
        <p:nvGraphicFramePr>
          <p:cNvPr id="6" name="Content Placeholder 2">
            <a:extLst>
              <a:ext uri="{FF2B5EF4-FFF2-40B4-BE49-F238E27FC236}">
                <a16:creationId xmlns:a16="http://schemas.microsoft.com/office/drawing/2014/main" id="{5B87AFED-65CB-85F9-E79B-1CBCFE0D9336}"/>
              </a:ext>
            </a:extLst>
          </p:cNvPr>
          <p:cNvGraphicFramePr>
            <a:graphicFrameLocks noGrp="1"/>
          </p:cNvGraphicFramePr>
          <p:nvPr>
            <p:ph sz="half" idx="1"/>
            <p:extLst>
              <p:ext uri="{D42A27DB-BD31-4B8C-83A1-F6EECF244321}">
                <p14:modId xmlns:p14="http://schemas.microsoft.com/office/powerpoint/2010/main" val="3782987542"/>
              </p:ext>
            </p:extLst>
          </p:nvPr>
        </p:nvGraphicFramePr>
        <p:xfrm>
          <a:off x="3479503" y="2606040"/>
          <a:ext cx="521208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96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1BCEF-B692-D482-5171-A08C5EAB8F39}"/>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dirty="0"/>
              <a:t>Importance of Context</a:t>
            </a:r>
          </a:p>
        </p:txBody>
      </p:sp>
      <p:sp>
        <p:nvSpPr>
          <p:cNvPr id="4" name="Content Placeholder 3">
            <a:extLst>
              <a:ext uri="{FF2B5EF4-FFF2-40B4-BE49-F238E27FC236}">
                <a16:creationId xmlns:a16="http://schemas.microsoft.com/office/drawing/2014/main" id="{57DA14A8-752F-8781-E85C-C9D216498CD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GB" dirty="0"/>
              <a:t>GitHub Copilot's effectiveness heavily depends on the context it receives.</a:t>
            </a:r>
          </a:p>
          <a:p>
            <a:pPr marL="0" indent="0">
              <a:spcBef>
                <a:spcPts val="2500"/>
              </a:spcBef>
              <a:buNone/>
            </a:pPr>
            <a:r>
              <a:rPr lang="en-GB" dirty="0"/>
              <a:t>If we provide too little or vague context – results will not be satisfying</a:t>
            </a:r>
          </a:p>
          <a:p>
            <a:pPr marL="0" indent="0">
              <a:spcBef>
                <a:spcPts val="2500"/>
              </a:spcBef>
              <a:buNone/>
            </a:pPr>
            <a:r>
              <a:rPr lang="en-GB" dirty="0"/>
              <a:t>If we provide too much of irrelevant context – results will not be satisfying</a:t>
            </a:r>
          </a:p>
          <a:p>
            <a:pPr marL="0" indent="0">
              <a:spcBef>
                <a:spcPts val="2500"/>
              </a:spcBef>
              <a:buNone/>
            </a:pPr>
            <a:endParaRPr lang="en-GE" sz="1400" dirty="0"/>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DDEB920B-F2A1-471A-E9AC-DF209D8FA943}"/>
              </a:ext>
            </a:extLst>
          </p:cNvPr>
          <p:cNvGraphicFramePr>
            <a:graphicFrameLocks noGrp="1"/>
          </p:cNvGraphicFramePr>
          <p:nvPr>
            <p:ph sz="half" idx="1"/>
            <p:extLst>
              <p:ext uri="{D42A27DB-BD31-4B8C-83A1-F6EECF244321}">
                <p14:modId xmlns:p14="http://schemas.microsoft.com/office/powerpoint/2010/main" val="3460356253"/>
              </p:ext>
            </p:extLst>
          </p:nvPr>
        </p:nvGraphicFramePr>
        <p:xfrm>
          <a:off x="6499650" y="1802955"/>
          <a:ext cx="5211762" cy="3565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38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CC945-27A6-2AF5-0591-7FE5C4608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4C7BF-60B4-B3D4-A57C-C3532B99636B}"/>
              </a:ext>
            </a:extLst>
          </p:cNvPr>
          <p:cNvSpPr>
            <a:spLocks noGrp="1"/>
          </p:cNvSpPr>
          <p:nvPr>
            <p:ph type="title"/>
          </p:nvPr>
        </p:nvSpPr>
        <p:spPr/>
        <p:txBody>
          <a:bodyPr>
            <a:normAutofit/>
          </a:bodyPr>
          <a:lstStyle/>
          <a:p>
            <a:r>
              <a:rPr lang="en-GE" dirty="0"/>
              <a:t>Context</a:t>
            </a:r>
            <a:r>
              <a:rPr lang="ru-RU" dirty="0"/>
              <a:t> </a:t>
            </a:r>
            <a:r>
              <a:rPr lang="en-US" dirty="0"/>
              <a:t>and Prompt</a:t>
            </a:r>
            <a:endParaRPr lang="en-GE" dirty="0"/>
          </a:p>
        </p:txBody>
      </p:sp>
      <p:sp>
        <p:nvSpPr>
          <p:cNvPr id="4" name="Content Placeholder 3">
            <a:extLst>
              <a:ext uri="{FF2B5EF4-FFF2-40B4-BE49-F238E27FC236}">
                <a16:creationId xmlns:a16="http://schemas.microsoft.com/office/drawing/2014/main" id="{759FE7D0-2ED7-0F2C-1367-CF454A08D47C}"/>
              </a:ext>
            </a:extLst>
          </p:cNvPr>
          <p:cNvSpPr>
            <a:spLocks noGrp="1"/>
          </p:cNvSpPr>
          <p:nvPr>
            <p:ph sz="half" idx="1"/>
          </p:nvPr>
        </p:nvSpPr>
        <p:spPr>
          <a:xfrm>
            <a:off x="6511491" y="2785872"/>
            <a:ext cx="5212080" cy="3566160"/>
          </a:xfrm>
        </p:spPr>
        <p:txBody>
          <a:bodyPr/>
          <a:lstStyle/>
          <a:p>
            <a:r>
              <a:rPr lang="en-GB" dirty="0"/>
              <a:t>Our prompt</a:t>
            </a:r>
          </a:p>
          <a:p>
            <a:r>
              <a:rPr lang="en-GB" dirty="0"/>
              <a:t>System prompt (copilot instructions)</a:t>
            </a:r>
          </a:p>
          <a:p>
            <a:r>
              <a:rPr lang="en-GB" dirty="0"/>
              <a:t>Specified links (files, </a:t>
            </a:r>
            <a:r>
              <a:rPr lang="en-GB" dirty="0" err="1"/>
              <a:t>urls</a:t>
            </a:r>
            <a:r>
              <a:rPr lang="en-GB" dirty="0"/>
              <a:t>, terminal, selection etc.)</a:t>
            </a:r>
          </a:p>
        </p:txBody>
      </p:sp>
      <p:sp>
        <p:nvSpPr>
          <p:cNvPr id="5" name="Content Placeholder 3">
            <a:extLst>
              <a:ext uri="{FF2B5EF4-FFF2-40B4-BE49-F238E27FC236}">
                <a16:creationId xmlns:a16="http://schemas.microsoft.com/office/drawing/2014/main" id="{A6F91F49-C9A1-E067-AC97-5EE5B3C1C6B9}"/>
              </a:ext>
            </a:extLst>
          </p:cNvPr>
          <p:cNvSpPr txBox="1">
            <a:spLocks/>
          </p:cNvSpPr>
          <p:nvPr/>
        </p:nvSpPr>
        <p:spPr>
          <a:xfrm>
            <a:off x="792480" y="2785872"/>
            <a:ext cx="5212080" cy="35661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Currently open files</a:t>
            </a:r>
          </a:p>
          <a:p>
            <a:r>
              <a:rPr lang="en-GB" dirty="0"/>
              <a:t>Related files in your workspace</a:t>
            </a:r>
          </a:p>
          <a:p>
            <a:r>
              <a:rPr lang="en-GB" dirty="0"/>
              <a:t>File structure and dependencies</a:t>
            </a:r>
          </a:p>
          <a:p>
            <a:r>
              <a:rPr lang="en-GB" dirty="0"/>
              <a:t>Code patterns and conventions used in your project</a:t>
            </a:r>
          </a:p>
        </p:txBody>
      </p:sp>
    </p:spTree>
    <p:extLst>
      <p:ext uri="{BB962C8B-B14F-4D97-AF65-F5344CB8AC3E}">
        <p14:creationId xmlns:p14="http://schemas.microsoft.com/office/powerpoint/2010/main" val="425903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2D61-47BA-D2D1-9FB4-4FEB3EF5F74D}"/>
              </a:ext>
            </a:extLst>
          </p:cNvPr>
          <p:cNvSpPr>
            <a:spLocks noGrp="1"/>
          </p:cNvSpPr>
          <p:nvPr>
            <p:ph type="title"/>
          </p:nvPr>
        </p:nvSpPr>
        <p:spPr/>
        <p:txBody>
          <a:bodyPr/>
          <a:lstStyle/>
          <a:p>
            <a:r>
              <a:rPr lang="en-GE" dirty="0"/>
              <a:t>Our tasks as AI-powered Engineers</a:t>
            </a:r>
          </a:p>
        </p:txBody>
      </p:sp>
      <p:sp>
        <p:nvSpPr>
          <p:cNvPr id="3" name="Content Placeholder 2">
            <a:extLst>
              <a:ext uri="{FF2B5EF4-FFF2-40B4-BE49-F238E27FC236}">
                <a16:creationId xmlns:a16="http://schemas.microsoft.com/office/drawing/2014/main" id="{AA2F6E43-6F5E-34C5-0354-81A35C343B4B}"/>
              </a:ext>
            </a:extLst>
          </p:cNvPr>
          <p:cNvSpPr>
            <a:spLocks noGrp="1"/>
          </p:cNvSpPr>
          <p:nvPr>
            <p:ph sz="half" idx="1"/>
          </p:nvPr>
        </p:nvSpPr>
        <p:spPr>
          <a:xfrm>
            <a:off x="640080" y="2633472"/>
            <a:ext cx="10744844" cy="3566160"/>
          </a:xfrm>
        </p:spPr>
        <p:txBody>
          <a:bodyPr/>
          <a:lstStyle/>
          <a:p>
            <a:pPr>
              <a:buFontTx/>
              <a:buChar char="-"/>
            </a:pPr>
            <a:r>
              <a:rPr lang="en-GE" dirty="0"/>
              <a:t>Carefully check what context are we providing to Copilot at any request</a:t>
            </a:r>
          </a:p>
          <a:p>
            <a:pPr>
              <a:buFontTx/>
              <a:buChar char="-"/>
            </a:pPr>
            <a:r>
              <a:rPr lang="en-GE" dirty="0"/>
              <a:t>Provide just enough details in the prompt</a:t>
            </a:r>
          </a:p>
          <a:p>
            <a:pPr>
              <a:buFontTx/>
              <a:buChar char="-"/>
            </a:pPr>
            <a:r>
              <a:rPr lang="en-GE" dirty="0"/>
              <a:t>In order to avoid unexpected changes use commit&amp;repeat tactics</a:t>
            </a:r>
          </a:p>
          <a:p>
            <a:pPr>
              <a:buFontTx/>
              <a:buChar char="-"/>
            </a:pPr>
            <a:r>
              <a:rPr lang="en-GE" dirty="0"/>
              <a:t>Clear conversations (start new sessions) often</a:t>
            </a:r>
          </a:p>
          <a:p>
            <a:pPr>
              <a:buFontTx/>
              <a:buChar char="-"/>
            </a:pPr>
            <a:r>
              <a:rPr lang="en-GE" dirty="0"/>
              <a:t>One task per request</a:t>
            </a:r>
          </a:p>
          <a:p>
            <a:pPr>
              <a:buFontTx/>
              <a:buChar char="-"/>
            </a:pPr>
            <a:r>
              <a:rPr lang="en-GE" dirty="0"/>
              <a:t>Use clear variable names</a:t>
            </a:r>
          </a:p>
          <a:p>
            <a:pPr>
              <a:buFontTx/>
              <a:buChar char="-"/>
            </a:pPr>
            <a:r>
              <a:rPr lang="en-GE" dirty="0"/>
              <a:t>Provide examples when needed</a:t>
            </a:r>
          </a:p>
        </p:txBody>
      </p:sp>
    </p:spTree>
    <p:extLst>
      <p:ext uri="{BB962C8B-B14F-4D97-AF65-F5344CB8AC3E}">
        <p14:creationId xmlns:p14="http://schemas.microsoft.com/office/powerpoint/2010/main" val="41671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3D66B-1CC2-5084-DBB3-E3D06B662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A84F3-D76B-B4A1-CFB2-1A1A65B6A41A}"/>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100"/>
              <a:t>Understanding the Model's Cutoff Date</a:t>
            </a:r>
          </a:p>
        </p:txBody>
      </p:sp>
      <p:pic>
        <p:nvPicPr>
          <p:cNvPr id="5" name="Content Placeholder 4" descr="Check mark date on the calendar">
            <a:extLst>
              <a:ext uri="{FF2B5EF4-FFF2-40B4-BE49-F238E27FC236}">
                <a16:creationId xmlns:a16="http://schemas.microsoft.com/office/drawing/2014/main" id="{B1CD392B-C66A-6B04-AEA8-838A0DD8CA40}"/>
              </a:ext>
            </a:extLst>
          </p:cNvPr>
          <p:cNvPicPr>
            <a:picLocks noGrp="1" noChangeAspect="1"/>
          </p:cNvPicPr>
          <p:nvPr>
            <p:ph sz="half" idx="1"/>
          </p:nvPr>
        </p:nvPicPr>
        <p:blipFill>
          <a:blip r:embed="rId3"/>
          <a:srcRect r="5978"/>
          <a:stretch>
            <a:fillRect/>
          </a:stretch>
        </p:blipFill>
        <p:spPr>
          <a:xfrm>
            <a:off x="20" y="535709"/>
            <a:ext cx="8229580" cy="5820640"/>
          </a:xfrm>
          <a:prstGeom prst="rect">
            <a:avLst/>
          </a:prstGeom>
        </p:spPr>
      </p:pic>
      <p:sp>
        <p:nvSpPr>
          <p:cNvPr id="4" name="Content Placeholder 3">
            <a:extLst>
              <a:ext uri="{FF2B5EF4-FFF2-40B4-BE49-F238E27FC236}">
                <a16:creationId xmlns:a16="http://schemas.microsoft.com/office/drawing/2014/main" id="{0545F44F-779B-63B1-B230-D6F5117815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r>
              <a:rPr lang="en-US" sz="1600" dirty="0"/>
              <a:t>The cutoff date defines the latest information available in the model.</a:t>
            </a:r>
          </a:p>
          <a:p>
            <a:r>
              <a:rPr lang="en-US" sz="1600" dirty="0"/>
              <a:t>Make sure to provide additional context for the data that appeared / was modified after cutoff date (e.g. new libraries / versions)</a:t>
            </a:r>
          </a:p>
        </p:txBody>
      </p:sp>
    </p:spTree>
    <p:extLst>
      <p:ext uri="{BB962C8B-B14F-4D97-AF65-F5344CB8AC3E}">
        <p14:creationId xmlns:p14="http://schemas.microsoft.com/office/powerpoint/2010/main" val="3077649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2525</TotalTime>
  <Words>460</Words>
  <Application>Microsoft Macintosh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Grandview Display</vt:lpstr>
      <vt:lpstr>DashVTI</vt:lpstr>
      <vt:lpstr>GitHub Copilot Workshop</vt:lpstr>
      <vt:lpstr>Disclaimer and first lesson</vt:lpstr>
      <vt:lpstr>Context</vt:lpstr>
      <vt:lpstr>Prompt and Context (just for the sake of this workshop)</vt:lpstr>
      <vt:lpstr>Importance of Context</vt:lpstr>
      <vt:lpstr>Context and Prompt</vt:lpstr>
      <vt:lpstr>Our tasks as AI-powered Engineers</vt:lpstr>
      <vt:lpstr>Understanding the Model's Cutoff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Lyzo, Aliaksei (ETW - FLEX)</dc:creator>
  <cp:lastModifiedBy>Lyzo, Aliaksei (ETW - FLEX)</cp:lastModifiedBy>
  <cp:revision>6</cp:revision>
  <dcterms:created xsi:type="dcterms:W3CDTF">2025-05-17T13:31:40Z</dcterms:created>
  <dcterms:modified xsi:type="dcterms:W3CDTF">2025-05-19T07:37:17Z</dcterms:modified>
</cp:coreProperties>
</file>