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  <p:sldId id="264" r:id="rId4"/>
    <p:sldId id="283" r:id="rId5"/>
    <p:sldId id="278" r:id="rId6"/>
    <p:sldId id="268" r:id="rId7"/>
    <p:sldId id="276" r:id="rId8"/>
    <p:sldId id="270" r:id="rId9"/>
    <p:sldId id="277" r:id="rId10"/>
    <p:sldId id="275" r:id="rId11"/>
    <p:sldId id="280" r:id="rId12"/>
    <p:sldId id="279" r:id="rId13"/>
    <p:sldId id="281" r:id="rId14"/>
    <p:sldId id="286" r:id="rId15"/>
    <p:sldId id="285" r:id="rId16"/>
    <p:sldId id="282" r:id="rId17"/>
    <p:sldId id="284" r:id="rId18"/>
    <p:sldId id="272" r:id="rId19"/>
    <p:sldId id="28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234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02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554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766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6394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571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594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8515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223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33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1B1E-6E57-5848-8798-6CE48E0B58E5}" type="datetimeFigureOut">
              <a:rPr lang="en-LT" smtClean="0"/>
              <a:t>09/11/2024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AD6-E78A-5F4B-B404-02A686B34AC6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883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hourglass&#10;&#10;Description automatically generated">
            <a:extLst>
              <a:ext uri="{FF2B5EF4-FFF2-40B4-BE49-F238E27FC236}">
                <a16:creationId xmlns:a16="http://schemas.microsoft.com/office/drawing/2014/main" id="{D2F83D5C-0FB2-1647-A428-341C72481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8" b="99219" l="10000" r="90000">
                        <a14:foregroundMark x1="33587" y1="3711" x2="33587" y2="3711"/>
                        <a14:foregroundMark x1="40109" y1="5664" x2="40109" y2="5664"/>
                        <a14:foregroundMark x1="59783" y1="3711" x2="59783" y2="3711"/>
                        <a14:foregroundMark x1="54674" y1="4688" x2="40109" y2="4688"/>
                        <a14:foregroundMark x1="36087" y1="2148" x2="48152" y2="3125"/>
                        <a14:foregroundMark x1="51196" y1="90039" x2="49022" y2="96875"/>
                        <a14:foregroundMark x1="54674" y1="96875" x2="43370" y2="98828"/>
                        <a14:foregroundMark x1="54130" y1="95313" x2="40652" y2="94922"/>
                        <a14:foregroundMark x1="53913" y1="95313" x2="36413" y2="99219"/>
                        <a14:foregroundMark x1="36413" y1="99219" x2="44674" y2="98828"/>
                        <a14:foregroundMark x1="46087" y1="35156" x2="52826" y2="35156"/>
                        <a14:backgroundMark x1="44457" y1="16797" x2="44457" y2="1679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266"/>
          <a:stretch/>
        </p:blipFill>
        <p:spPr>
          <a:xfrm>
            <a:off x="-249838" y="1823983"/>
            <a:ext cx="5842000" cy="32100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411" y="1287072"/>
            <a:ext cx="6876720" cy="4441899"/>
          </a:xfrm>
        </p:spPr>
        <p:txBody>
          <a:bodyPr>
            <a:normAutofit/>
          </a:bodyPr>
          <a:lstStyle/>
          <a:p>
            <a:r>
              <a:rPr lang="en-LT" sz="8800" b="1" dirty="0">
                <a:latin typeface="Arial" panose="020B0604020202020204" pitchFamily="34" charset="0"/>
                <a:cs typeface="Arial" panose="020B0604020202020204" pitchFamily="34" charset="0"/>
              </a:rPr>
              <a:t>SALES DURATION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72" y="6157069"/>
            <a:ext cx="10076543" cy="51639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Aliaksandr Parkhomenka</a:t>
            </a:r>
            <a:endParaRPr lang="en-L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and magnifying glass&#10;&#10;Description automatically generated">
            <a:extLst>
              <a:ext uri="{FF2B5EF4-FFF2-40B4-BE49-F238E27FC236}">
                <a16:creationId xmlns:a16="http://schemas.microsoft.com/office/drawing/2014/main" id="{662AE089-D153-D244-9BD4-CA876BB5306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0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87" y="416187"/>
            <a:ext cx="9671839" cy="956469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15% Of Orders Made On Huawei Devices Are Taking Over Three Hours</a:t>
            </a:r>
            <a:endParaRPr lang="en-L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a company&#10;&#10;Description automatically generated">
            <a:extLst>
              <a:ext uri="{FF2B5EF4-FFF2-40B4-BE49-F238E27FC236}">
                <a16:creationId xmlns:a16="http://schemas.microsoft.com/office/drawing/2014/main" id="{C026D6F7-7DF3-4C44-BED2-496884A1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7" y="1608083"/>
            <a:ext cx="9040561" cy="4493172"/>
          </a:xfrm>
          <a:prstGeom prst="rect">
            <a:avLst/>
          </a:prstGeom>
        </p:spPr>
      </p:pic>
      <p:pic>
        <p:nvPicPr>
          <p:cNvPr id="6" name="Picture 5" descr="A screenshot of a screen&#10;&#10;Description automatically generated">
            <a:extLst>
              <a:ext uri="{FF2B5EF4-FFF2-40B4-BE49-F238E27FC236}">
                <a16:creationId xmlns:a16="http://schemas.microsoft.com/office/drawing/2014/main" id="{0564C92E-C027-A246-980E-94F641C6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526" y="3989907"/>
            <a:ext cx="1727200" cy="1854200"/>
          </a:xfrm>
          <a:prstGeom prst="rect">
            <a:avLst/>
          </a:prstGeom>
        </p:spPr>
      </p:pic>
      <p:pic>
        <p:nvPicPr>
          <p:cNvPr id="7" name="Picture 6" descr="A graph and magnifying glass&#10;&#10;Description automatically generated">
            <a:extLst>
              <a:ext uri="{FF2B5EF4-FFF2-40B4-BE49-F238E27FC236}">
                <a16:creationId xmlns:a16="http://schemas.microsoft.com/office/drawing/2014/main" id="{EC24E948-E1F9-E245-B65E-EF12AFF6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1429580" cy="956469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Revenue Generated From “Quick Purchases” Totalled 123K USD</a:t>
            </a:r>
            <a:endParaRPr lang="en-L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F5DE2C7F-9474-E741-90A7-9201FAEF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95" y="1667933"/>
            <a:ext cx="8169382" cy="4270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5E123-941C-4A45-986E-9472CA2B18A3}"/>
              </a:ext>
            </a:extLst>
          </p:cNvPr>
          <p:cNvSpPr txBox="1"/>
          <p:nvPr/>
        </p:nvSpPr>
        <p:spPr>
          <a:xfrm>
            <a:off x="9228278" y="2393245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and magnifying glass&#10;&#10;Description automatically generated">
            <a:extLst>
              <a:ext uri="{FF2B5EF4-FFF2-40B4-BE49-F238E27FC236}">
                <a16:creationId xmlns:a16="http://schemas.microsoft.com/office/drawing/2014/main" id="{2F4FAEB8-FE88-9C4B-9251-CA5A395C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However, Quick Purchases Are Less Marginal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FCD4BC1-0357-4F42-B0F7-7A12C9A9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14" y="1635589"/>
            <a:ext cx="8770006" cy="4169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A7307-95AD-DD4B-88B8-C698BCCC298F}"/>
              </a:ext>
            </a:extLst>
          </p:cNvPr>
          <p:cNvSpPr txBox="1"/>
          <p:nvPr/>
        </p:nvSpPr>
        <p:spPr>
          <a:xfrm>
            <a:off x="6619020" y="2327958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52$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68562-0466-C54D-8019-302BCE12A202}"/>
              </a:ext>
            </a:extLst>
          </p:cNvPr>
          <p:cNvSpPr txBox="1"/>
          <p:nvPr/>
        </p:nvSpPr>
        <p:spPr>
          <a:xfrm>
            <a:off x="9059942" y="3810573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79$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and magnifying glass&#10;&#10;Description automatically generated">
            <a:extLst>
              <a:ext uri="{FF2B5EF4-FFF2-40B4-BE49-F238E27FC236}">
                <a16:creationId xmlns:a16="http://schemas.microsoft.com/office/drawing/2014/main" id="{F2BD9998-0717-E446-BE03-131DCAB6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9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104k USD was spent in the morning over 3 months</a:t>
            </a:r>
          </a:p>
        </p:txBody>
      </p:sp>
      <p:pic>
        <p:nvPicPr>
          <p:cNvPr id="4" name="Picture 3" descr="A graph of a graph showing the amount of sales per period&#10;&#10;Description automatically generated with medium confidence">
            <a:extLst>
              <a:ext uri="{FF2B5EF4-FFF2-40B4-BE49-F238E27FC236}">
                <a16:creationId xmlns:a16="http://schemas.microsoft.com/office/drawing/2014/main" id="{14E2B56A-3FD5-3849-A006-CAA466BD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41" y="1936139"/>
            <a:ext cx="9069949" cy="429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56BE4-70C0-5945-A11B-D1DED335E9F2}"/>
              </a:ext>
            </a:extLst>
          </p:cNvPr>
          <p:cNvSpPr txBox="1"/>
          <p:nvPr/>
        </p:nvSpPr>
        <p:spPr>
          <a:xfrm>
            <a:off x="9525501" y="2754489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04k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7DC89-2B46-7744-86F9-493CC0E99693}"/>
              </a:ext>
            </a:extLst>
          </p:cNvPr>
          <p:cNvSpPr txBox="1"/>
          <p:nvPr/>
        </p:nvSpPr>
        <p:spPr>
          <a:xfrm>
            <a:off x="5488272" y="4594579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48k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and magnifying glass&#10;&#10;Description automatically generated">
            <a:extLst>
              <a:ext uri="{FF2B5EF4-FFF2-40B4-BE49-F238E27FC236}">
                <a16:creationId xmlns:a16="http://schemas.microsoft.com/office/drawing/2014/main" id="{D4584567-75EB-FF41-8E7A-4A0CC3645BD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Late Night Purchases Are The Most Lucrative</a:t>
            </a:r>
            <a:endParaRPr lang="en-L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DEB8C61-EE05-2C47-8DFD-B52F61C8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1934335"/>
            <a:ext cx="9181844" cy="387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9B898-3DA7-AF44-ADF9-2A9596711205}"/>
              </a:ext>
            </a:extLst>
          </p:cNvPr>
          <p:cNvSpPr txBox="1"/>
          <p:nvPr/>
        </p:nvSpPr>
        <p:spPr>
          <a:xfrm>
            <a:off x="8991212" y="4876800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2000" dirty="0">
                <a:latin typeface="Arial" panose="020B0604020202020204" pitchFamily="34" charset="0"/>
                <a:cs typeface="Arial" panose="020B0604020202020204" pitchFamily="34" charset="0"/>
              </a:rPr>
              <a:t>66.7$</a:t>
            </a:r>
          </a:p>
        </p:txBody>
      </p:sp>
      <p:pic>
        <p:nvPicPr>
          <p:cNvPr id="7" name="Picture 6" descr="A graph and magnifying glass&#10;&#10;Description automatically generated">
            <a:extLst>
              <a:ext uri="{FF2B5EF4-FFF2-40B4-BE49-F238E27FC236}">
                <a16:creationId xmlns:a16="http://schemas.microsoft.com/office/drawing/2014/main" id="{1558A3C7-8A00-1F43-AF9B-D8171A1A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8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20" y="402757"/>
            <a:ext cx="8573491" cy="956469"/>
          </a:xfrm>
        </p:spPr>
        <p:txBody>
          <a:bodyPr>
            <a:noAutofit/>
          </a:bodyPr>
          <a:lstStyle/>
          <a:p>
            <a:pPr algn="just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Orders In The US Are Completed Faster (19 Mins),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Comparing To Canada And India (Both 21 Mins)</a:t>
            </a: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B2D203FC-DF70-C044-9CC5-8F59E6D9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48" y="1820679"/>
            <a:ext cx="7049303" cy="4297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81AB4-7635-D247-9ED6-2A4C69CFA864}"/>
              </a:ext>
            </a:extLst>
          </p:cNvPr>
          <p:cNvSpPr txBox="1"/>
          <p:nvPr/>
        </p:nvSpPr>
        <p:spPr>
          <a:xfrm>
            <a:off x="4117831" y="3860801"/>
            <a:ext cx="668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mins</a:t>
            </a:r>
            <a:endParaRPr lang="en-LT" sz="1600" b="1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C18A4-69C3-5241-BE6B-DC942A391CCF}"/>
              </a:ext>
            </a:extLst>
          </p:cNvPr>
          <p:cNvSpPr txBox="1"/>
          <p:nvPr/>
        </p:nvSpPr>
        <p:spPr>
          <a:xfrm>
            <a:off x="3875539" y="3276026"/>
            <a:ext cx="668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mins</a:t>
            </a:r>
            <a:endParaRPr lang="en-LT" sz="1600" b="1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FB478-721B-5F48-BD88-E26A5D9E7362}"/>
              </a:ext>
            </a:extLst>
          </p:cNvPr>
          <p:cNvSpPr txBox="1"/>
          <p:nvPr/>
        </p:nvSpPr>
        <p:spPr>
          <a:xfrm>
            <a:off x="7194054" y="4340579"/>
            <a:ext cx="668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mins</a:t>
            </a:r>
            <a:endParaRPr lang="en-LT" sz="1600" b="1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and magnifying glass&#10;&#10;Description automatically generated">
            <a:extLst>
              <a:ext uri="{FF2B5EF4-FFF2-40B4-BE49-F238E27FC236}">
                <a16:creationId xmlns:a16="http://schemas.microsoft.com/office/drawing/2014/main" id="{AC1121AE-940D-1045-B507-66FE5C3027C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6" y="481779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Orders in these countries are too slow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E4E582FA-44A1-834C-B0BD-82AC3B50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12" y="2065865"/>
            <a:ext cx="8816454" cy="3860800"/>
          </a:xfrm>
          <a:prstGeom prst="rect">
            <a:avLst/>
          </a:prstGeom>
        </p:spPr>
      </p:pic>
      <p:pic>
        <p:nvPicPr>
          <p:cNvPr id="6" name="Picture 5" descr="A graph and magnifying glass&#10;&#10;Description automatically generated">
            <a:extLst>
              <a:ext uri="{FF2B5EF4-FFF2-40B4-BE49-F238E27FC236}">
                <a16:creationId xmlns:a16="http://schemas.microsoft.com/office/drawing/2014/main" id="{A14508CF-DA7A-1B49-B0FC-73C039D8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1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LT" sz="2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pic>
        <p:nvPicPr>
          <p:cNvPr id="4" name="Picture 3" descr="A graph and magnifying glass&#10;&#10;Description automatically generated">
            <a:extLst>
              <a:ext uri="{FF2B5EF4-FFF2-40B4-BE49-F238E27FC236}">
                <a16:creationId xmlns:a16="http://schemas.microsoft.com/office/drawing/2014/main" id="{AF26A0A0-8864-144C-ADA2-0F08E264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878DCF-2530-C647-B545-E4FB02C008A9}"/>
              </a:ext>
            </a:extLst>
          </p:cNvPr>
          <p:cNvSpPr/>
          <p:nvPr/>
        </p:nvSpPr>
        <p:spPr>
          <a:xfrm>
            <a:off x="538400" y="1810700"/>
            <a:ext cx="107018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Enhancing Average Order Value for Quick Purchases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Encourage higher-value purchases by offering personalized product bundles, implementing strategic upselling at checkout, and highlighting limited-time discounts to prompt larger transactions.</a:t>
            </a:r>
          </a:p>
          <a:p>
            <a:pPr marL="342900" indent="-342900">
              <a:buFont typeface="Wingdings" pitchFamily="2" charset="2"/>
              <a:buChar char="ü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Optimizing Purchase Flow for Mobile Users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Simplify and streamline the checkout process, reduce the number of steps required, and leverage single-click purchasing options to minimize friction for mobile transactions.</a:t>
            </a:r>
          </a:p>
          <a:p>
            <a:pPr marL="342900" indent="-342900">
              <a:buFont typeface="Wingdings" pitchFamily="2" charset="2"/>
              <a:buChar char="ü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6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6" y="1779758"/>
            <a:ext cx="10365015" cy="43092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Engaging Users Through Timely Notifications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Send follow-up notifications or emails within two hours of product viewing to re-engage potential customers, providing relevant recommendations or reminders for items in their cart.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Refining the User Journey for Apple, Samsung, and Huawei Users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 device-specific UX enhancements, optimize page loading speeds, and ensure seamless compatibility across these platforms to elevate the shopping experience.</a:t>
            </a:r>
          </a:p>
          <a:p>
            <a:pPr>
              <a:lnSpc>
                <a:spcPct val="100000"/>
              </a:lnSpc>
            </a:pPr>
            <a:endParaRPr lang="en-L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and magnifying glass&#10;&#10;Description automatically generated">
            <a:extLst>
              <a:ext uri="{FF2B5EF4-FFF2-40B4-BE49-F238E27FC236}">
                <a16:creationId xmlns:a16="http://schemas.microsoft.com/office/drawing/2014/main" id="{1FAE1A94-872F-F04D-93B9-D06BCEB4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76B380-E0F9-094C-842E-6B4AC2ABB950}"/>
              </a:ext>
            </a:extLst>
          </p:cNvPr>
          <p:cNvSpPr txBox="1">
            <a:spLocks/>
          </p:cNvSpPr>
          <p:nvPr/>
        </p:nvSpPr>
        <p:spPr>
          <a:xfrm>
            <a:off x="220553" y="368890"/>
            <a:ext cx="10535439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LT" sz="2800" b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6" y="1779758"/>
            <a:ext cx="10365015" cy="43092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Improve Sales Duration in Key Markets (Canada and India)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Tailor the timing and length of sales events to local purchasing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, considering cultural and seasonal preferences to maximize engagement and revenue.</a:t>
            </a:r>
          </a:p>
          <a:p>
            <a:pPr>
              <a:buFont typeface="Wingdings" pitchFamily="2" charset="2"/>
              <a:buChar char="ü"/>
            </a:pP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Improving the User Journey in Slower-Performing Countries via A/B Testing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just">
              <a:buNone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Conduct A/B tests across different stages of the purchase funnel to identify and address points of friction, refining the experience based on user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insights to enhance conversion rates.</a:t>
            </a:r>
          </a:p>
        </p:txBody>
      </p:sp>
      <p:pic>
        <p:nvPicPr>
          <p:cNvPr id="6" name="Picture 5" descr="A graph and magnifying glass&#10;&#10;Description automatically generated">
            <a:extLst>
              <a:ext uri="{FF2B5EF4-FFF2-40B4-BE49-F238E27FC236}">
                <a16:creationId xmlns:a16="http://schemas.microsoft.com/office/drawing/2014/main" id="{1FAE1A94-872F-F04D-93B9-D06BCEB4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76B380-E0F9-094C-842E-6B4AC2ABB950}"/>
              </a:ext>
            </a:extLst>
          </p:cNvPr>
          <p:cNvSpPr txBox="1">
            <a:spLocks/>
          </p:cNvSpPr>
          <p:nvPr/>
        </p:nvSpPr>
        <p:spPr>
          <a:xfrm>
            <a:off x="220553" y="368890"/>
            <a:ext cx="10535439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LT" sz="2800" b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L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73" y="533909"/>
            <a:ext cx="8621485" cy="956469"/>
          </a:xfrm>
        </p:spPr>
        <p:txBody>
          <a:bodyPr/>
          <a:lstStyle/>
          <a:p>
            <a:pPr algn="ctr"/>
            <a:r>
              <a:rPr lang="en-LT" b="1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8DD80-7E33-B349-8B75-9E87AD9C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28" y="1779755"/>
            <a:ext cx="10076543" cy="40791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1. KPIs at glance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2. Main 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3. Recommendations</a:t>
            </a:r>
            <a:endParaRPr lang="en-L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and magnifying glass&#10;&#10;Description automatically generated">
            <a:extLst>
              <a:ext uri="{FF2B5EF4-FFF2-40B4-BE49-F238E27FC236}">
                <a16:creationId xmlns:a16="http://schemas.microsoft.com/office/drawing/2014/main" id="{BC54A1BB-DDF8-B44C-AD52-B54F0102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2" y="2793715"/>
            <a:ext cx="8621485" cy="956469"/>
          </a:xfrm>
        </p:spPr>
        <p:txBody>
          <a:bodyPr/>
          <a:lstStyle/>
          <a:p>
            <a:pPr algn="ctr"/>
            <a:r>
              <a:rPr lang="en-LT" b="1" dirty="0">
                <a:latin typeface="Arial" panose="020B0604020202020204" pitchFamily="34" charset="0"/>
                <a:cs typeface="Arial" panose="020B0604020202020204" pitchFamily="34" charset="0"/>
              </a:rPr>
              <a:t>THANK YOU FOR ATTENTION</a:t>
            </a:r>
          </a:p>
        </p:txBody>
      </p:sp>
      <p:pic>
        <p:nvPicPr>
          <p:cNvPr id="5" name="Picture 4" descr="A graph and magnifying glass&#10;&#10;Description automatically generated">
            <a:extLst>
              <a:ext uri="{FF2B5EF4-FFF2-40B4-BE49-F238E27FC236}">
                <a16:creationId xmlns:a16="http://schemas.microsoft.com/office/drawing/2014/main" id="{532A25E6-005C-C343-9CB8-0537CE6A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</p:spPr>
        <p:txBody>
          <a:bodyPr>
            <a:normAutofit/>
          </a:bodyPr>
          <a:lstStyle/>
          <a:p>
            <a:r>
              <a:rPr lang="en-LT" sz="3200" b="1" dirty="0"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B535431-760F-B449-B541-BA7BAE63E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" t="40077" r="75966" b="10542"/>
          <a:stretch/>
        </p:blipFill>
        <p:spPr>
          <a:xfrm>
            <a:off x="838201" y="2218038"/>
            <a:ext cx="4922136" cy="170893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B8EC8AA-A6D0-C04F-8DA2-46A8CDE08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7" t="36686" r="51208" b="10382"/>
          <a:stretch/>
        </p:blipFill>
        <p:spPr>
          <a:xfrm>
            <a:off x="838201" y="4365848"/>
            <a:ext cx="4936620" cy="171396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79AAB781-37EB-E849-A4B7-4D6E434B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02" t="35302" r="1897" b="9836"/>
          <a:stretch/>
        </p:blipFill>
        <p:spPr>
          <a:xfrm>
            <a:off x="6341059" y="4365846"/>
            <a:ext cx="4953998" cy="1713962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4EAA7667-A83A-0C49-854E-14CF8B469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75" t="34598" r="26208" b="7032"/>
          <a:stretch/>
        </p:blipFill>
        <p:spPr>
          <a:xfrm>
            <a:off x="6341059" y="2188066"/>
            <a:ext cx="4922133" cy="173890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6EB893A8-DEA2-C240-BC7B-C21CBDEBAC72}"/>
              </a:ext>
            </a:extLst>
          </p:cNvPr>
          <p:cNvSpPr txBox="1">
            <a:spLocks/>
          </p:cNvSpPr>
          <p:nvPr/>
        </p:nvSpPr>
        <p:spPr>
          <a:xfrm>
            <a:off x="838200" y="1042130"/>
            <a:ext cx="6962422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Half Of Users Make A Purchase Within 20 Mins</a:t>
            </a:r>
          </a:p>
        </p:txBody>
      </p:sp>
      <p:pic>
        <p:nvPicPr>
          <p:cNvPr id="23" name="Picture 22" descr="A graph and magnifying glass&#10;&#10;Description automatically generated">
            <a:extLst>
              <a:ext uri="{FF2B5EF4-FFF2-40B4-BE49-F238E27FC236}">
                <a16:creationId xmlns:a16="http://schemas.microsoft.com/office/drawing/2014/main" id="{9FF7695D-4987-1842-8B8C-A64D8B6A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9" y="2375031"/>
            <a:ext cx="10735732" cy="956469"/>
          </a:xfrm>
        </p:spPr>
        <p:txBody>
          <a:bodyPr>
            <a:noAutofit/>
          </a:bodyPr>
          <a:lstStyle/>
          <a:p>
            <a:pPr algn="ctr"/>
            <a: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  <a:t>For How Long? </a:t>
            </a:r>
            <a:b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b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  <a:t>When? and Where? </a:t>
            </a:r>
            <a:b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LT" sz="6000" b="1" dirty="0">
                <a:latin typeface="Arial" panose="020B0604020202020204" pitchFamily="34" charset="0"/>
                <a:cs typeface="Arial" panose="020B0604020202020204" pitchFamily="34" charset="0"/>
              </a:rPr>
              <a:t>Orders Are Made?</a:t>
            </a:r>
          </a:p>
        </p:txBody>
      </p:sp>
      <p:pic>
        <p:nvPicPr>
          <p:cNvPr id="5" name="Picture 4" descr="A silhouettes of people in a circle&#10;&#10;Description automatically generated">
            <a:extLst>
              <a:ext uri="{FF2B5EF4-FFF2-40B4-BE49-F238E27FC236}">
                <a16:creationId xmlns:a16="http://schemas.microsoft.com/office/drawing/2014/main" id="{17436249-63B4-284D-8C4C-D7CCDDC44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2" r="7546" b="8092"/>
          <a:stretch/>
        </p:blipFill>
        <p:spPr>
          <a:xfrm>
            <a:off x="4205890" y="4716840"/>
            <a:ext cx="3373820" cy="1634134"/>
          </a:xfrm>
          <a:prstGeom prst="rect">
            <a:avLst/>
          </a:prstGeom>
        </p:spPr>
      </p:pic>
      <p:pic>
        <p:nvPicPr>
          <p:cNvPr id="18" name="Picture 17" descr="A graph and magnifying glass&#10;&#10;Description automatically generated">
            <a:extLst>
              <a:ext uri="{FF2B5EF4-FFF2-40B4-BE49-F238E27FC236}">
                <a16:creationId xmlns:a16="http://schemas.microsoft.com/office/drawing/2014/main" id="{C74299C6-9EC8-8F48-A544-013EDE61E8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E9FCA416-4129-6C40-8B90-5BC444D5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4" y="1739003"/>
            <a:ext cx="8963539" cy="42877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10469B-8019-EA42-9994-762B8A3CD4C6}"/>
              </a:ext>
            </a:extLst>
          </p:cNvPr>
          <p:cNvSpPr txBox="1">
            <a:spLocks/>
          </p:cNvSpPr>
          <p:nvPr/>
        </p:nvSpPr>
        <p:spPr>
          <a:xfrm>
            <a:off x="568036" y="531379"/>
            <a:ext cx="10515600" cy="956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Customers Spent More Time at pre-X-mas Period </a:t>
            </a:r>
            <a:endParaRPr lang="en-L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and magnifying glass&#10;&#10;Description automatically generated">
            <a:extLst>
              <a:ext uri="{FF2B5EF4-FFF2-40B4-BE49-F238E27FC236}">
                <a16:creationId xmlns:a16="http://schemas.microsoft.com/office/drawing/2014/main" id="{C3956ED7-3F6D-E847-A9CF-793AC46958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8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53" y="368890"/>
            <a:ext cx="10535439" cy="956469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ore Than 41% Of Orders Completed For Less Than 15 Mins</a:t>
            </a:r>
          </a:p>
        </p:txBody>
      </p:sp>
      <p:pic>
        <p:nvPicPr>
          <p:cNvPr id="7" name="Picture 6" descr="A graph with text overlay&#10;&#10;Description automatically generated">
            <a:extLst>
              <a:ext uri="{FF2B5EF4-FFF2-40B4-BE49-F238E27FC236}">
                <a16:creationId xmlns:a16="http://schemas.microsoft.com/office/drawing/2014/main" id="{787F687E-229F-7645-AB85-23D88F5B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24" y="1936139"/>
            <a:ext cx="9291752" cy="4380843"/>
          </a:xfrm>
          <a:prstGeom prst="rect">
            <a:avLst/>
          </a:prstGeom>
        </p:spPr>
      </p:pic>
      <p:pic>
        <p:nvPicPr>
          <p:cNvPr id="8" name="Picture 7" descr="A graph and magnifying glass&#10;&#10;Description automatically generated">
            <a:extLst>
              <a:ext uri="{FF2B5EF4-FFF2-40B4-BE49-F238E27FC236}">
                <a16:creationId xmlns:a16="http://schemas.microsoft.com/office/drawing/2014/main" id="{62B3D382-B5F3-BB47-B229-7E5227170D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7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77" y="479249"/>
            <a:ext cx="9070510" cy="956469"/>
          </a:xfrm>
        </p:spPr>
        <p:txBody>
          <a:bodyPr>
            <a:noAutofit/>
          </a:bodyPr>
          <a:lstStyle/>
          <a:p>
            <a:pPr algn="just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hile Even More Orders Made On Tablets Are Completed Below 15 Mins (45%)</a:t>
            </a:r>
          </a:p>
        </p:txBody>
      </p:sp>
      <p:pic>
        <p:nvPicPr>
          <p:cNvPr id="4" name="Picture 3" descr="A graph of a number of gray shades&#10;&#10;Description automatically generated with medium confidence">
            <a:extLst>
              <a:ext uri="{FF2B5EF4-FFF2-40B4-BE49-F238E27FC236}">
                <a16:creationId xmlns:a16="http://schemas.microsoft.com/office/drawing/2014/main" id="{52F658CA-01C7-CD40-99D8-475B7ECD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2" y="1642206"/>
            <a:ext cx="9957554" cy="4506215"/>
          </a:xfrm>
          <a:prstGeom prst="rect">
            <a:avLst/>
          </a:prstGeom>
        </p:spPr>
      </p:pic>
      <p:pic>
        <p:nvPicPr>
          <p:cNvPr id="6" name="Picture 5" descr="A screenshot of a screen&#10;&#10;Description automatically generated">
            <a:extLst>
              <a:ext uri="{FF2B5EF4-FFF2-40B4-BE49-F238E27FC236}">
                <a16:creationId xmlns:a16="http://schemas.microsoft.com/office/drawing/2014/main" id="{897BD64C-2F4F-EC42-986B-E1729E34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757" y="3611535"/>
            <a:ext cx="1727200" cy="1854200"/>
          </a:xfrm>
          <a:prstGeom prst="rect">
            <a:avLst/>
          </a:prstGeom>
        </p:spPr>
      </p:pic>
      <p:pic>
        <p:nvPicPr>
          <p:cNvPr id="8" name="Picture 7" descr="A graph and magnifying glass&#10;&#10;Description automatically generated">
            <a:extLst>
              <a:ext uri="{FF2B5EF4-FFF2-40B4-BE49-F238E27FC236}">
                <a16:creationId xmlns:a16="http://schemas.microsoft.com/office/drawing/2014/main" id="{33C44133-408E-4643-B3DE-B569925A64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8" y="526057"/>
            <a:ext cx="6548304" cy="120029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29% of Orders Are Made In The Morning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33% At Night And Late Night</a:t>
            </a:r>
            <a:endParaRPr lang="en-L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1D264F7-F6A8-A041-98AC-1E8DBC84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32" y="1909831"/>
            <a:ext cx="8814223" cy="4503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17FE5-C545-E043-9656-9189A92E6878}"/>
              </a:ext>
            </a:extLst>
          </p:cNvPr>
          <p:cNvSpPr txBox="1"/>
          <p:nvPr/>
        </p:nvSpPr>
        <p:spPr>
          <a:xfrm>
            <a:off x="9442766" y="2325511"/>
            <a:ext cx="123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29%</a:t>
            </a:r>
            <a:endParaRPr lang="en-L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graph and magnifying glass&#10;&#10;Description automatically generated">
            <a:extLst>
              <a:ext uri="{FF2B5EF4-FFF2-40B4-BE49-F238E27FC236}">
                <a16:creationId xmlns:a16="http://schemas.microsoft.com/office/drawing/2014/main" id="{4B2F91C4-70F6-3B48-8FE0-96CF4C70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2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369E-73DE-7C49-9679-0FAFF9FE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40" y="614856"/>
            <a:ext cx="8765791" cy="956469"/>
          </a:xfrm>
        </p:spPr>
        <p:txBody>
          <a:bodyPr>
            <a:noAutofit/>
          </a:bodyPr>
          <a:lstStyle/>
          <a:p>
            <a:pPr algn="just"/>
            <a:r>
              <a:rPr lang="en-LT" sz="2400" b="1" dirty="0">
                <a:latin typeface="Arial" panose="020B0604020202020204" pitchFamily="34" charset="0"/>
                <a:cs typeface="Arial" panose="020B0604020202020204" pitchFamily="34" charset="0"/>
              </a:rPr>
              <a:t>On Sundays Orders Are Completed By 6 Mins Faster Than On Wednesdays</a:t>
            </a:r>
          </a:p>
        </p:txBody>
      </p:sp>
      <p:pic>
        <p:nvPicPr>
          <p:cNvPr id="4" name="Picture 3" descr="A graph of a number of gray bars&#10;&#10;Description automatically generated with medium confidence">
            <a:extLst>
              <a:ext uri="{FF2B5EF4-FFF2-40B4-BE49-F238E27FC236}">
                <a16:creationId xmlns:a16="http://schemas.microsoft.com/office/drawing/2014/main" id="{7D74EE26-B95D-804B-B1C8-E22303A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84" y="1916385"/>
            <a:ext cx="8911832" cy="4326759"/>
          </a:xfrm>
          <a:prstGeom prst="rect">
            <a:avLst/>
          </a:prstGeom>
        </p:spPr>
      </p:pic>
      <p:pic>
        <p:nvPicPr>
          <p:cNvPr id="6" name="Picture 5" descr="A graph and magnifying glass&#10;&#10;Description automatically generated">
            <a:extLst>
              <a:ext uri="{FF2B5EF4-FFF2-40B4-BE49-F238E27FC236}">
                <a16:creationId xmlns:a16="http://schemas.microsoft.com/office/drawing/2014/main" id="{743543CD-6D69-2549-8ED8-9527FE7A4E7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456642" y="342582"/>
            <a:ext cx="1567249" cy="15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3968</TotalTime>
  <Words>430</Words>
  <Application>Microsoft Macintosh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SALES DURATION OVERVIEW</vt:lpstr>
      <vt:lpstr>CONTEXT</vt:lpstr>
      <vt:lpstr>KPIs</vt:lpstr>
      <vt:lpstr>For How Long?  How many?  When? and Where?  Orders Are Made?</vt:lpstr>
      <vt:lpstr>PowerPoint Presentation</vt:lpstr>
      <vt:lpstr>More Than 41% Of Orders Completed For Less Than 15 Mins</vt:lpstr>
      <vt:lpstr>While Even More Orders Made On Tablets Are Completed Below 15 Mins (45%)</vt:lpstr>
      <vt:lpstr>29% of Orders Are Made In The Morning   33% At Night And Late Night</vt:lpstr>
      <vt:lpstr>On Sundays Orders Are Completed By 6 Mins Faster Than On Wednesdays</vt:lpstr>
      <vt:lpstr>15% Of Orders Made On Huawei Devices Are Taking Over Three Hours</vt:lpstr>
      <vt:lpstr>Revenue Generated From “Quick Purchases” Totalled 123K USD</vt:lpstr>
      <vt:lpstr>However, Quick Purchases Are Less Marginal</vt:lpstr>
      <vt:lpstr>104k USD was spent in the morning over 3 months</vt:lpstr>
      <vt:lpstr>Late Night Purchases Are The Most Lucrative</vt:lpstr>
      <vt:lpstr>Orders In The US Are Completed Faster (19 Mins),  Comparing To Canada And India (Both 21 Mins)</vt:lpstr>
      <vt:lpstr>Orders in these countries are too slow</vt:lpstr>
      <vt:lpstr>Recommendations</vt:lpstr>
      <vt:lpstr>PowerPoint Presentation</vt:lpstr>
      <vt:lpstr>PowerPoint Presentation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Zan0728</dc:creator>
  <cp:lastModifiedBy>Zan0728</cp:lastModifiedBy>
  <cp:revision>11</cp:revision>
  <dcterms:created xsi:type="dcterms:W3CDTF">2024-04-30T07:48:14Z</dcterms:created>
  <dcterms:modified xsi:type="dcterms:W3CDTF">2024-11-10T18:32:04Z</dcterms:modified>
</cp:coreProperties>
</file>