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F315-5C71-4884-9708-3C8C44A1C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E5295-5636-4D13-BAC7-A351BE8EC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A30A7-9136-4342-AA79-F279B8BD18CE}"/>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E818878B-8C59-4E18-8A4D-63B37FB92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9F5EE-B174-48E3-A655-690E7D017C54}"/>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12903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C3C2-B986-428E-AF7A-694D134FC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D99FC-F0C2-42BE-9243-7C3DC7C00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8D965-79B6-46C2-8214-BBAF82EF48E3}"/>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946D23E2-B7C8-4354-818E-DEA7F7372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E4AAC-0178-433D-B761-7514941D90CA}"/>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6983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F859E-7FDE-4D44-8A0B-8E429111E2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C1A421-2271-4DBB-9F09-4B7C754B7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5F735-164E-4EAD-8733-2C28548F3CB8}"/>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197EE7B1-1C42-4EF8-A7C5-8422B8825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B6F20-A45F-48EC-96D4-88AE5368470F}"/>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24596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D305-14F6-4B44-AE07-B4C7D64BA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F5C03-454C-4001-A87B-A41C381EE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69FD0-7A6A-498D-846C-C8506E77E603}"/>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A3676550-51AA-45B3-A00F-AA29659AB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327C2-1B14-4817-B6E9-88F289E1F41D}"/>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54909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516-31F7-4050-B33C-B75C859DF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E0DF7-D8DA-44D6-8524-342C68F4BF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25671-EE2D-452C-8157-68B1DA97D54C}"/>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147B5BED-B9F7-4F27-BA15-F5C8122F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E03FE-90ED-45CE-BB3F-23997C4C3DE3}"/>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98985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D3E9-C586-476E-85FC-2D10858DF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F03B7-B866-41B6-A505-310D46E6E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F2677-6678-42D1-880A-E9945C75C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CF784-1926-458A-996A-E7D745B00C61}"/>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6" name="Footer Placeholder 5">
            <a:extLst>
              <a:ext uri="{FF2B5EF4-FFF2-40B4-BE49-F238E27FC236}">
                <a16:creationId xmlns:a16="http://schemas.microsoft.com/office/drawing/2014/main" id="{309E1D6C-7461-4C17-80BB-5B5FF9C6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C1DFD-3C75-4BDC-AA9A-EDAE49E0596B}"/>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402527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6F91-4C1C-446A-9D0B-22D27F9AE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DE925-DED2-4442-9FF0-AFDF63DD6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9F545-C504-4D32-8F05-D6E5D7636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074AC-1F74-4692-979E-038A7135A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7D7B76-9A2B-4EC0-9CBF-DB14872015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2513CD-2EF6-40E3-AA94-78E8A9C75B5B}"/>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8" name="Footer Placeholder 7">
            <a:extLst>
              <a:ext uri="{FF2B5EF4-FFF2-40B4-BE49-F238E27FC236}">
                <a16:creationId xmlns:a16="http://schemas.microsoft.com/office/drawing/2014/main" id="{64A5A73A-0300-4693-B7C0-0D7F49F2C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6A24D-CF94-468A-8F0B-76A8B0C2A042}"/>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91650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EBC6-E2F5-4ECD-A616-4F9E06C85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4FB470-2D7F-433C-94BE-184ACE8D37D5}"/>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4" name="Footer Placeholder 3">
            <a:extLst>
              <a:ext uri="{FF2B5EF4-FFF2-40B4-BE49-F238E27FC236}">
                <a16:creationId xmlns:a16="http://schemas.microsoft.com/office/drawing/2014/main" id="{9ADEE410-8977-45A5-81DA-4B0BA54754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2231E-D145-4DC5-ACCF-1ABB0450AF1E}"/>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05405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ACA2C-9A8D-47DB-BE50-302A91625DC1}"/>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3" name="Footer Placeholder 2">
            <a:extLst>
              <a:ext uri="{FF2B5EF4-FFF2-40B4-BE49-F238E27FC236}">
                <a16:creationId xmlns:a16="http://schemas.microsoft.com/office/drawing/2014/main" id="{D9253533-F4AF-4AE4-98DE-74AC06F83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02EEE-ECE1-449F-811C-5C53EFAD750D}"/>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23091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321D-9EDA-48EE-A4DC-1D1CB9104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056BC9-DDC8-4EEE-81EB-C909C6D9F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37750C-2E05-4E2C-A2E9-3EC89D19E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E3784-11AC-43F4-937D-1C7265A0DD2B}"/>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6" name="Footer Placeholder 5">
            <a:extLst>
              <a:ext uri="{FF2B5EF4-FFF2-40B4-BE49-F238E27FC236}">
                <a16:creationId xmlns:a16="http://schemas.microsoft.com/office/drawing/2014/main" id="{01BDD699-AE5F-4F84-8956-FBC9F91E5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3DF7A-6812-452A-B2D1-00A8C57074CF}"/>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305193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E535-0D6F-4CDC-B14F-60203E676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34FE9-46CB-4BD4-9E50-B81B7E46D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9E90D5-05ED-474F-8EFD-63F85A8E0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1843E-3DDE-4054-B5A8-4214CEF1FE3A}"/>
              </a:ext>
            </a:extLst>
          </p:cNvPr>
          <p:cNvSpPr>
            <a:spLocks noGrp="1"/>
          </p:cNvSpPr>
          <p:nvPr>
            <p:ph type="dt" sz="half" idx="10"/>
          </p:nvPr>
        </p:nvSpPr>
        <p:spPr/>
        <p:txBody>
          <a:bodyPr/>
          <a:lstStyle/>
          <a:p>
            <a:fld id="{E5EF0624-D851-4B2B-992C-2EFE053EEC7A}" type="datetimeFigureOut">
              <a:rPr lang="en-US" smtClean="0"/>
              <a:t>10/10/2020</a:t>
            </a:fld>
            <a:endParaRPr lang="en-US"/>
          </a:p>
        </p:txBody>
      </p:sp>
      <p:sp>
        <p:nvSpPr>
          <p:cNvPr id="6" name="Footer Placeholder 5">
            <a:extLst>
              <a:ext uri="{FF2B5EF4-FFF2-40B4-BE49-F238E27FC236}">
                <a16:creationId xmlns:a16="http://schemas.microsoft.com/office/drawing/2014/main" id="{1C3DB98A-942B-4FA4-B880-5EFF6B190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C4A0B-E310-491C-88FF-209DA106DFB5}"/>
              </a:ext>
            </a:extLst>
          </p:cNvPr>
          <p:cNvSpPr>
            <a:spLocks noGrp="1"/>
          </p:cNvSpPr>
          <p:nvPr>
            <p:ph type="sldNum" sz="quarter" idx="12"/>
          </p:nvPr>
        </p:nvSpPr>
        <p:spPr/>
        <p:txBody>
          <a:bodyPr/>
          <a:lstStyle/>
          <a:p>
            <a:fld id="{F1BA8930-8CE6-40DF-9C98-37F463B0C2D2}" type="slidenum">
              <a:rPr lang="en-US" smtClean="0"/>
              <a:t>‹#›</a:t>
            </a:fld>
            <a:endParaRPr lang="en-US"/>
          </a:p>
        </p:txBody>
      </p:sp>
    </p:spTree>
    <p:extLst>
      <p:ext uri="{BB962C8B-B14F-4D97-AF65-F5344CB8AC3E}">
        <p14:creationId xmlns:p14="http://schemas.microsoft.com/office/powerpoint/2010/main" val="75119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50A11-882B-4A83-A7E1-61609D1C9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1E7F2-9A25-4E62-9326-8F47AF0F4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EF26-3B60-44CE-A596-770C3DB13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F0624-D851-4B2B-992C-2EFE053EEC7A}" type="datetimeFigureOut">
              <a:rPr lang="en-US" smtClean="0"/>
              <a:t>10/10/2020</a:t>
            </a:fld>
            <a:endParaRPr lang="en-US"/>
          </a:p>
        </p:txBody>
      </p:sp>
      <p:sp>
        <p:nvSpPr>
          <p:cNvPr id="5" name="Footer Placeholder 4">
            <a:extLst>
              <a:ext uri="{FF2B5EF4-FFF2-40B4-BE49-F238E27FC236}">
                <a16:creationId xmlns:a16="http://schemas.microsoft.com/office/drawing/2014/main" id="{D7645E9B-6C67-4251-9CBB-891A620AA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34B66-25CD-4426-9E18-3FC4AE835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A8930-8CE6-40DF-9C98-37F463B0C2D2}" type="slidenum">
              <a:rPr lang="en-US" smtClean="0"/>
              <a:t>‹#›</a:t>
            </a:fld>
            <a:endParaRPr lang="en-US"/>
          </a:p>
        </p:txBody>
      </p:sp>
    </p:spTree>
    <p:extLst>
      <p:ext uri="{BB962C8B-B14F-4D97-AF65-F5344CB8AC3E}">
        <p14:creationId xmlns:p14="http://schemas.microsoft.com/office/powerpoint/2010/main" val="400970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72FF9-AC40-4349-AAB3-95CCC3E659D7}"/>
              </a:ext>
            </a:extLst>
          </p:cNvPr>
          <p:cNvSpPr>
            <a:spLocks noGrp="1"/>
          </p:cNvSpPr>
          <p:nvPr>
            <p:ph type="ctrTitle"/>
          </p:nvPr>
        </p:nvSpPr>
        <p:spPr>
          <a:xfrm>
            <a:off x="838200" y="620742"/>
            <a:ext cx="10515600" cy="1325563"/>
          </a:xfrm>
        </p:spPr>
        <p:txBody>
          <a:bodyPr vert="horz" lIns="91440" tIns="45720" rIns="91440" bIns="45720" rtlCol="0" anchor="ctr">
            <a:normAutofit/>
          </a:bodyPr>
          <a:lstStyle/>
          <a:p>
            <a:pPr algn="l"/>
            <a:r>
              <a:rPr lang="en-US" sz="5400" kern="1200" dirty="0">
                <a:solidFill>
                  <a:srgbClr val="FFFFFF"/>
                </a:solidFill>
                <a:latin typeface="+mj-lt"/>
                <a:ea typeface="+mj-ea"/>
                <a:cs typeface="+mj-cs"/>
              </a:rPr>
              <a:t>DB CENTER</a:t>
            </a:r>
          </a:p>
        </p:txBody>
      </p:sp>
      <p:cxnSp>
        <p:nvCxnSpPr>
          <p:cNvPr id="17" name="Straight Connector 16">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6C7E182-0515-4450-97DB-1D892FF0D604}"/>
              </a:ext>
            </a:extLst>
          </p:cNvPr>
          <p:cNvSpPr>
            <a:spLocks noGrp="1"/>
          </p:cNvSpPr>
          <p:nvPr>
            <p:ph type="subTitle" idx="1"/>
          </p:nvPr>
        </p:nvSpPr>
        <p:spPr>
          <a:xfrm>
            <a:off x="326471" y="3266121"/>
            <a:ext cx="4701328" cy="3291149"/>
          </a:xfrm>
        </p:spPr>
        <p:txBody>
          <a:bodyPr vert="horz" lIns="91440" tIns="45720" rIns="91440" bIns="45720" rtlCol="0">
            <a:normAutofit/>
          </a:bodyPr>
          <a:lstStyle/>
          <a:p>
            <a:pPr marL="228600" marR="0" indent="0" algn="l">
              <a:lnSpc>
                <a:spcPts val="1200"/>
              </a:lnSpc>
              <a:spcBef>
                <a:spcPts val="600"/>
              </a:spcBef>
              <a:spcAft>
                <a:spcPts val="300"/>
              </a:spcAft>
            </a:pPr>
            <a:r>
              <a:rPr lang="en-US" sz="1400" b="1" dirty="0">
                <a:effectLst/>
                <a:latin typeface="Calibri Light (Headings)"/>
                <a:cs typeface="Times New Roman" panose="02020603050405020304" pitchFamily="18" charset="0"/>
              </a:rPr>
              <a:t>Ali </a:t>
            </a:r>
            <a:r>
              <a:rPr lang="en-US" sz="1400" b="1" dirty="0" err="1">
                <a:effectLst/>
                <a:latin typeface="Calibri Light (Headings)"/>
                <a:cs typeface="Times New Roman" panose="02020603050405020304" pitchFamily="18" charset="0"/>
              </a:rPr>
              <a:t>Khalifaha</a:t>
            </a:r>
            <a:r>
              <a:rPr lang="en-US" sz="1400" b="1" dirty="0">
                <a:effectLst/>
                <a:latin typeface="Calibri Light (Headings)"/>
                <a:cs typeface="Times New Roman" panose="02020603050405020304" pitchFamily="18" charset="0"/>
              </a:rPr>
              <a:t> Alhawas (439015852) - Coordinator</a:t>
            </a:r>
          </a:p>
          <a:p>
            <a:pPr marL="228600" marR="0" indent="0" algn="l">
              <a:lnSpc>
                <a:spcPts val="1200"/>
              </a:lnSpc>
              <a:spcBef>
                <a:spcPts val="600"/>
              </a:spcBef>
              <a:spcAft>
                <a:spcPts val="300"/>
              </a:spcAft>
            </a:pPr>
            <a:endParaRPr lang="en-US" sz="1400" b="1" dirty="0">
              <a:effectLst/>
              <a:latin typeface="Calibri Light (Headings)"/>
              <a:cs typeface="Times New Roman" panose="02020603050405020304" pitchFamily="18" charset="0"/>
            </a:endParaRPr>
          </a:p>
          <a:p>
            <a:pPr marL="0" marR="0" indent="0" algn="l">
              <a:lnSpc>
                <a:spcPts val="1200"/>
              </a:lnSpc>
              <a:spcBef>
                <a:spcPts val="600"/>
              </a:spcBef>
              <a:spcAft>
                <a:spcPts val="300"/>
              </a:spcAft>
            </a:pPr>
            <a:r>
              <a:rPr lang="en-US" sz="1400" b="1" dirty="0">
                <a:effectLst/>
                <a:latin typeface="Calibri Light (Headings)"/>
                <a:cs typeface="Times New Roman" panose="02020603050405020304" pitchFamily="18" charset="0"/>
              </a:rPr>
              <a:t>     Abdulrahman </a:t>
            </a:r>
            <a:r>
              <a:rPr lang="en-US" sz="1400" b="1" dirty="0" err="1">
                <a:effectLst/>
                <a:latin typeface="Calibri Light (Headings)"/>
                <a:cs typeface="Times New Roman" panose="02020603050405020304" pitchFamily="18" charset="0"/>
              </a:rPr>
              <a:t>Mubasher</a:t>
            </a:r>
            <a:r>
              <a:rPr lang="en-US" sz="1400" b="1" dirty="0">
                <a:effectLst/>
                <a:latin typeface="Calibri Light (Headings)"/>
                <a:cs typeface="Times New Roman" panose="02020603050405020304" pitchFamily="18" charset="0"/>
              </a:rPr>
              <a:t> </a:t>
            </a:r>
            <a:r>
              <a:rPr lang="en-US" sz="1400" b="1" dirty="0" err="1">
                <a:effectLst/>
                <a:latin typeface="Calibri Light (Headings)"/>
                <a:cs typeface="Times New Roman" panose="02020603050405020304" pitchFamily="18" charset="0"/>
              </a:rPr>
              <a:t>Alghurman</a:t>
            </a:r>
            <a:r>
              <a:rPr lang="en-US" sz="1400" b="1" dirty="0">
                <a:latin typeface="Calibri Light (Headings)"/>
                <a:cs typeface="Times New Roman" panose="02020603050405020304" pitchFamily="18" charset="0"/>
              </a:rPr>
              <a:t> </a:t>
            </a:r>
            <a:r>
              <a:rPr lang="en-US" sz="1400" b="1" dirty="0">
                <a:effectLst/>
                <a:latin typeface="Calibri Light (Headings)"/>
                <a:cs typeface="Times New Roman" panose="02020603050405020304" pitchFamily="18" charset="0"/>
              </a:rPr>
              <a:t>(4380009996)</a:t>
            </a:r>
          </a:p>
          <a:p>
            <a:pPr marL="0" marR="0" indent="0" algn="l">
              <a:lnSpc>
                <a:spcPts val="1200"/>
              </a:lnSpc>
              <a:spcBef>
                <a:spcPts val="600"/>
              </a:spcBef>
              <a:spcAft>
                <a:spcPts val="300"/>
              </a:spcAft>
            </a:pPr>
            <a:endParaRPr lang="en-US" sz="1400" b="1" dirty="0">
              <a:effectLst/>
              <a:latin typeface="Calibri Light (Headings)"/>
              <a:cs typeface="Times New Roman" panose="02020603050405020304" pitchFamily="18" charset="0"/>
            </a:endParaRPr>
          </a:p>
          <a:p>
            <a:pPr marL="0" marR="0" indent="0" algn="l">
              <a:lnSpc>
                <a:spcPts val="1200"/>
              </a:lnSpc>
              <a:spcBef>
                <a:spcPts val="600"/>
              </a:spcBef>
              <a:spcAft>
                <a:spcPts val="300"/>
              </a:spcAft>
            </a:pPr>
            <a:r>
              <a:rPr lang="en-US" sz="1400" b="1" dirty="0">
                <a:effectLst/>
                <a:latin typeface="Calibri Light (Headings)"/>
                <a:cs typeface="Times New Roman" panose="02020603050405020304" pitchFamily="18" charset="0"/>
              </a:rPr>
              <a:t>    Nasser Hamad </a:t>
            </a:r>
            <a:r>
              <a:rPr lang="en-US" sz="1400" b="1" dirty="0" err="1">
                <a:effectLst/>
                <a:latin typeface="Calibri Light (Headings)"/>
                <a:cs typeface="Times New Roman" panose="02020603050405020304" pitchFamily="18" charset="0"/>
              </a:rPr>
              <a:t>Alkhurayji</a:t>
            </a:r>
            <a:r>
              <a:rPr lang="en-US" sz="1400" b="1" dirty="0">
                <a:effectLst/>
                <a:latin typeface="Calibri Light (Headings)"/>
                <a:cs typeface="Times New Roman" panose="02020603050405020304" pitchFamily="18" charset="0"/>
              </a:rPr>
              <a:t> (438011631)</a:t>
            </a:r>
          </a:p>
          <a:p>
            <a:pPr marL="0" marR="0" indent="0" algn="l">
              <a:lnSpc>
                <a:spcPts val="1200"/>
              </a:lnSpc>
              <a:spcBef>
                <a:spcPts val="600"/>
              </a:spcBef>
              <a:spcAft>
                <a:spcPts val="300"/>
              </a:spcAft>
            </a:pPr>
            <a:endParaRPr lang="en-US" sz="1400" b="1" dirty="0">
              <a:effectLst/>
              <a:latin typeface="Calibri Light (Headings)"/>
              <a:cs typeface="Times New Roman" panose="02020603050405020304" pitchFamily="18" charset="0"/>
            </a:endParaRPr>
          </a:p>
          <a:p>
            <a:pPr marL="0" marR="0" indent="0" algn="l">
              <a:lnSpc>
                <a:spcPts val="1200"/>
              </a:lnSpc>
              <a:spcBef>
                <a:spcPts val="600"/>
              </a:spcBef>
              <a:spcAft>
                <a:spcPts val="300"/>
              </a:spcAft>
            </a:pPr>
            <a:r>
              <a:rPr lang="en-US" sz="1400" b="1" dirty="0">
                <a:effectLst/>
                <a:latin typeface="Calibri Light (Headings)"/>
                <a:cs typeface="Times New Roman" panose="02020603050405020304" pitchFamily="18" charset="0"/>
              </a:rPr>
              <a:t>    Anas </a:t>
            </a:r>
            <a:r>
              <a:rPr lang="en-US" sz="1400" b="1" dirty="0" err="1">
                <a:effectLst/>
                <a:latin typeface="Calibri Light (Headings)"/>
                <a:cs typeface="Times New Roman" panose="02020603050405020304" pitchFamily="18" charset="0"/>
              </a:rPr>
              <a:t>Eissa</a:t>
            </a:r>
            <a:r>
              <a:rPr lang="en-US" sz="1400" b="1" dirty="0">
                <a:effectLst/>
                <a:latin typeface="Calibri Light (Headings)"/>
                <a:cs typeface="Times New Roman" panose="02020603050405020304" pitchFamily="18" charset="0"/>
              </a:rPr>
              <a:t> </a:t>
            </a:r>
            <a:r>
              <a:rPr lang="en-US" sz="1400" b="1" dirty="0" err="1">
                <a:effectLst/>
                <a:latin typeface="Calibri Light (Headings)"/>
                <a:cs typeface="Times New Roman" panose="02020603050405020304" pitchFamily="18" charset="0"/>
              </a:rPr>
              <a:t>Alzhrani</a:t>
            </a:r>
            <a:r>
              <a:rPr lang="en-US" sz="1400" b="1" dirty="0">
                <a:latin typeface="Calibri Light (Headings)"/>
                <a:cs typeface="Times New Roman" panose="02020603050405020304" pitchFamily="18" charset="0"/>
              </a:rPr>
              <a:t>  </a:t>
            </a:r>
            <a:r>
              <a:rPr lang="en-US" sz="1400" b="1" dirty="0">
                <a:effectLst/>
                <a:latin typeface="Calibri Light (Headings)"/>
                <a:cs typeface="Times New Roman" panose="02020603050405020304" pitchFamily="18" charset="0"/>
              </a:rPr>
              <a:t>(438011286)</a:t>
            </a:r>
          </a:p>
          <a:p>
            <a:pPr marL="0" marR="0" indent="0" algn="l">
              <a:lnSpc>
                <a:spcPts val="1200"/>
              </a:lnSpc>
              <a:spcBef>
                <a:spcPts val="600"/>
              </a:spcBef>
              <a:spcAft>
                <a:spcPts val="300"/>
              </a:spcAft>
            </a:pPr>
            <a:endParaRPr lang="en-US" sz="1400" b="1" dirty="0">
              <a:effectLst/>
              <a:latin typeface="Calibri Light (Headings)"/>
              <a:cs typeface="Times New Roman" panose="02020603050405020304" pitchFamily="18" charset="0"/>
            </a:endParaRPr>
          </a:p>
          <a:p>
            <a:pPr marL="0" marR="0" algn="l">
              <a:lnSpc>
                <a:spcPts val="1200"/>
              </a:lnSpc>
              <a:spcBef>
                <a:spcPts val="0"/>
              </a:spcBef>
              <a:spcAft>
                <a:spcPts val="0"/>
              </a:spcAft>
            </a:pPr>
            <a:r>
              <a:rPr lang="en-US" sz="1400" b="1" dirty="0">
                <a:effectLst/>
                <a:latin typeface="Calibri Light (Headings)"/>
                <a:ea typeface="Times New Roman" panose="02020603050405020304" pitchFamily="18" charset="0"/>
              </a:rPr>
              <a:t>    Nawaf Khalid </a:t>
            </a:r>
            <a:r>
              <a:rPr lang="en-US" sz="1400" b="1" dirty="0" err="1">
                <a:effectLst/>
                <a:latin typeface="Calibri Light (Headings)"/>
                <a:ea typeface="Times New Roman" panose="02020603050405020304" pitchFamily="18" charset="0"/>
              </a:rPr>
              <a:t>Aldaham</a:t>
            </a:r>
            <a:r>
              <a:rPr lang="en-US" sz="1400" b="1" dirty="0">
                <a:effectLst/>
                <a:latin typeface="Calibri Light (Headings)"/>
                <a:ea typeface="Times New Roman" panose="02020603050405020304" pitchFamily="18" charset="0"/>
              </a:rPr>
              <a:t> (439011864)</a:t>
            </a:r>
          </a:p>
          <a:p>
            <a:pPr marL="0" marR="0" algn="l">
              <a:lnSpc>
                <a:spcPts val="1200"/>
              </a:lnSpc>
              <a:spcBef>
                <a:spcPts val="0"/>
              </a:spcBef>
              <a:spcAft>
                <a:spcPts val="0"/>
              </a:spcAft>
            </a:pPr>
            <a:r>
              <a:rPr lang="en-US" sz="1400" dirty="0">
                <a:effectLst/>
                <a:latin typeface="Calibri Light (Headings)"/>
                <a:ea typeface="Times New Roman" panose="02020603050405020304" pitchFamily="18" charset="0"/>
              </a:rPr>
              <a:t>                                                                     </a:t>
            </a:r>
          </a:p>
          <a:p>
            <a:pPr indent="-228600" algn="l">
              <a:buFont typeface="Arial" panose="020B0604020202020204" pitchFamily="34" charset="0"/>
              <a:buChar char="•"/>
            </a:pPr>
            <a:endParaRPr lang="en-US" sz="1800" dirty="0">
              <a:solidFill>
                <a:srgbClr val="FFFFFF"/>
              </a:solidFill>
            </a:endParaRPr>
          </a:p>
        </p:txBody>
      </p:sp>
      <p:sp>
        <p:nvSpPr>
          <p:cNvPr id="4" name="TextBox 3">
            <a:extLst>
              <a:ext uri="{FF2B5EF4-FFF2-40B4-BE49-F238E27FC236}">
                <a16:creationId xmlns:a16="http://schemas.microsoft.com/office/drawing/2014/main" id="{59C98E62-0E63-43B9-A927-25DF218C3025}"/>
              </a:ext>
            </a:extLst>
          </p:cNvPr>
          <p:cNvSpPr txBox="1"/>
          <p:nvPr/>
        </p:nvSpPr>
        <p:spPr>
          <a:xfrm>
            <a:off x="7164198" y="2483141"/>
            <a:ext cx="4189602" cy="36938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a:p>
            <a:pPr indent="-228600">
              <a:lnSpc>
                <a:spcPct val="90000"/>
              </a:lnSpc>
              <a:spcAft>
                <a:spcPts val="600"/>
              </a:spcAft>
              <a:buFont typeface="Arial" panose="020B0604020202020204" pitchFamily="34" charset="0"/>
              <a:buChar char="•"/>
            </a:pPr>
            <a:r>
              <a:rPr lang="en-US" sz="2000" b="1" dirty="0">
                <a:solidFill>
                  <a:srgbClr val="FFFFFF"/>
                </a:solidFill>
              </a:rPr>
              <a:t>Supervised By  </a:t>
            </a:r>
          </a:p>
          <a:p>
            <a:pPr>
              <a:lnSpc>
                <a:spcPct val="90000"/>
              </a:lnSpc>
              <a:spcAft>
                <a:spcPts val="600"/>
              </a:spcAft>
            </a:pPr>
            <a:r>
              <a:rPr lang="en-US" sz="2000" b="1" dirty="0">
                <a:solidFill>
                  <a:srgbClr val="FFFFFF"/>
                </a:solidFill>
                <a:effectLst/>
              </a:rPr>
              <a:t>   Dr. Sultan </a:t>
            </a:r>
            <a:r>
              <a:rPr lang="en-US" sz="2000" b="1" dirty="0" err="1">
                <a:solidFill>
                  <a:srgbClr val="FFFFFF"/>
                </a:solidFill>
                <a:effectLst/>
              </a:rPr>
              <a:t>Alqahtani</a:t>
            </a:r>
            <a:endParaRPr lang="en-US" sz="2000" b="1" dirty="0">
              <a:solidFill>
                <a:srgbClr val="FFFFFF"/>
              </a:solidFill>
              <a:effectLst/>
            </a:endParaRPr>
          </a:p>
          <a:p>
            <a:pPr indent="-228600">
              <a:lnSpc>
                <a:spcPct val="90000"/>
              </a:lnSpc>
              <a:spcAft>
                <a:spcPts val="600"/>
              </a:spcAft>
              <a:buFont typeface="Arial" panose="020B0604020202020204" pitchFamily="34" charset="0"/>
              <a:buChar char="•"/>
            </a:pPr>
            <a:endParaRPr lang="en-US" sz="2400" b="1" dirty="0">
              <a:solidFill>
                <a:srgbClr val="FFFFFF"/>
              </a:solidFill>
            </a:endParaRPr>
          </a:p>
        </p:txBody>
      </p:sp>
    </p:spTree>
    <p:extLst>
      <p:ext uri="{BB962C8B-B14F-4D97-AF65-F5344CB8AC3E}">
        <p14:creationId xmlns:p14="http://schemas.microsoft.com/office/powerpoint/2010/main" val="25526274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38" name="Rectangle 37">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3E44D5-18DA-438D-A1E4-962B2F5BF392}"/>
              </a:ext>
            </a:extLst>
          </p:cNvPr>
          <p:cNvSpPr txBox="1"/>
          <p:nvPr/>
        </p:nvSpPr>
        <p:spPr>
          <a:xfrm>
            <a:off x="5184396" y="1016090"/>
            <a:ext cx="7007604" cy="3570208"/>
          </a:xfrm>
          <a:prstGeom prst="rect">
            <a:avLst/>
          </a:prstGeom>
          <a:noFill/>
        </p:spPr>
        <p:txBody>
          <a:bodyPr wrap="square" rtlCol="0">
            <a:spAutoFit/>
          </a:bodyPr>
          <a:lstStyle/>
          <a:p>
            <a:pPr marL="3200400" lvl="7" indent="0">
              <a:buNone/>
            </a:pPr>
            <a:r>
              <a:rPr lang="en-US" sz="1800" b="1" dirty="0">
                <a:solidFill>
                  <a:srgbClr val="FFFFFF"/>
                </a:solidFill>
              </a:rPr>
              <a:t>              </a:t>
            </a:r>
            <a:r>
              <a:rPr lang="en-US" sz="2800" b="1" dirty="0">
                <a:solidFill>
                  <a:srgbClr val="FFFFFF"/>
                </a:solidFill>
                <a:latin typeface="Calibri Light (Headings)"/>
              </a:rPr>
              <a:t>Introduction</a:t>
            </a:r>
            <a:endParaRPr lang="en-US" sz="1800" b="1" dirty="0">
              <a:solidFill>
                <a:srgbClr val="FFFFFF"/>
              </a:solidFill>
              <a:latin typeface="Calibri Light (Headings)"/>
            </a:endParaRPr>
          </a:p>
          <a:p>
            <a:pPr marL="3200400" lvl="7" indent="0">
              <a:buNone/>
            </a:pPr>
            <a:endParaRPr lang="en-US" sz="1800" b="1" dirty="0">
              <a:solidFill>
                <a:srgbClr val="FFFFFF"/>
              </a:solidFill>
            </a:endParaRPr>
          </a:p>
          <a:p>
            <a:pPr marL="3200400" lvl="7" indent="0">
              <a:buNone/>
            </a:pPr>
            <a:r>
              <a:rPr lang="en-US" sz="1400" dirty="0">
                <a:solidFill>
                  <a:schemeClr val="bg2"/>
                </a:solidFill>
              </a:rPr>
              <a:t> </a:t>
            </a:r>
            <a:r>
              <a:rPr lang="en-US" sz="1400" dirty="0">
                <a:solidFill>
                  <a:schemeClr val="bg2"/>
                </a:solidFill>
                <a:effectLst/>
                <a:latin typeface="Times New Roman" panose="02020603050405020304" pitchFamily="18" charset="0"/>
                <a:ea typeface="Times New Roman" panose="02020603050405020304" pitchFamily="18" charset="0"/>
              </a:rPr>
              <a:t>The Main Goal of this Project is to Build a System that save and keep Track of all medical, financial, permanent record and Crash Reports. it will Gather all These Information in one system for The Each Department of the Government and Provide Them with Custom Report of the Information They Need. </a:t>
            </a:r>
            <a:r>
              <a:rPr lang="en-US" sz="1600" dirty="0">
                <a:solidFill>
                  <a:schemeClr val="bg2"/>
                </a:solidFill>
                <a:effectLst/>
                <a:latin typeface="Times New Roman" panose="02020603050405020304" pitchFamily="18" charset="0"/>
                <a:ea typeface="Times New Roman" panose="02020603050405020304" pitchFamily="18" charset="0"/>
              </a:rPr>
              <a:t>This project will save time in lines for the citizens and it will speed up the prosses in the visits in the government departments, Also It will save time for the government to focus on more things</a:t>
            </a:r>
            <a:endParaRPr lang="en-US" sz="1400" dirty="0">
              <a:solidFill>
                <a:schemeClr val="bg2"/>
              </a:solidFill>
            </a:endParaRPr>
          </a:p>
        </p:txBody>
      </p:sp>
      <p:pic>
        <p:nvPicPr>
          <p:cNvPr id="37" name="Picture 36" descr="Diagram&#10;&#10;Description automatically generated">
            <a:extLst>
              <a:ext uri="{FF2B5EF4-FFF2-40B4-BE49-F238E27FC236}">
                <a16:creationId xmlns:a16="http://schemas.microsoft.com/office/drawing/2014/main" id="{22BC3A68-869E-4283-8CB1-427BA3553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770" y="1646220"/>
            <a:ext cx="12112582" cy="4862519"/>
          </a:xfrm>
          <a:prstGeom prst="rect">
            <a:avLst/>
          </a:prstGeom>
        </p:spPr>
      </p:pic>
      <p:pic>
        <p:nvPicPr>
          <p:cNvPr id="40" name="Picture 39" descr="Diagram&#10;&#10;Description automatically generated">
            <a:extLst>
              <a:ext uri="{FF2B5EF4-FFF2-40B4-BE49-F238E27FC236}">
                <a16:creationId xmlns:a16="http://schemas.microsoft.com/office/drawing/2014/main" id="{DF8132B3-F6EF-4B35-8EFF-BA88784A8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832" y="139959"/>
            <a:ext cx="5666555" cy="3937520"/>
          </a:xfrm>
          <a:prstGeom prst="rect">
            <a:avLst/>
          </a:prstGeom>
        </p:spPr>
      </p:pic>
    </p:spTree>
    <p:extLst>
      <p:ext uri="{BB962C8B-B14F-4D97-AF65-F5344CB8AC3E}">
        <p14:creationId xmlns:p14="http://schemas.microsoft.com/office/powerpoint/2010/main" val="134492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Content Placeholder 10">
            <a:extLst>
              <a:ext uri="{FF2B5EF4-FFF2-40B4-BE49-F238E27FC236}">
                <a16:creationId xmlns:a16="http://schemas.microsoft.com/office/drawing/2014/main" id="{9A963EBB-BD5E-47F7-A6D9-974897D4FF18}"/>
              </a:ext>
            </a:extLst>
          </p:cNvPr>
          <p:cNvSpPr>
            <a:spLocks noGrp="1"/>
          </p:cNvSpPr>
          <p:nvPr>
            <p:ph idx="1"/>
          </p:nvPr>
        </p:nvSpPr>
        <p:spPr>
          <a:xfrm>
            <a:off x="1179226" y="3092970"/>
            <a:ext cx="9833548" cy="2693976"/>
          </a:xfrm>
        </p:spPr>
        <p:txBody>
          <a:bodyPr>
            <a:normAutofit/>
          </a:bodyPr>
          <a:lstStyle/>
          <a:p>
            <a:pPr marL="3200400" lvl="7" indent="0">
              <a:buNone/>
            </a:pPr>
            <a:endParaRPr lang="en-US" sz="2000">
              <a:solidFill>
                <a:srgbClr val="000000"/>
              </a:solidFill>
              <a:effectLst/>
              <a:latin typeface="Times New Roman" panose="02020603050405020304" pitchFamily="18" charset="0"/>
              <a:ea typeface="Times New Roman" panose="02020603050405020304" pitchFamily="18" charset="0"/>
            </a:endParaRPr>
          </a:p>
          <a:p>
            <a:pPr marL="3200400" lvl="7" indent="0">
              <a:buNone/>
            </a:pPr>
            <a:endParaRPr lang="en-US" sz="2000">
              <a:solidFill>
                <a:srgbClr val="000000"/>
              </a:solidFill>
              <a:effectLst/>
              <a:latin typeface="Times New Roman" panose="02020603050405020304" pitchFamily="18" charset="0"/>
              <a:ea typeface="Times New Roman" panose="02020603050405020304" pitchFamily="18" charset="0"/>
            </a:endParaRPr>
          </a:p>
          <a:p>
            <a:pPr marL="3200400" lvl="7" indent="0">
              <a:buNone/>
            </a:pPr>
            <a:endParaRPr lang="en-US" sz="2000">
              <a:solidFill>
                <a:srgbClr val="000000"/>
              </a:solidFill>
            </a:endParaRPr>
          </a:p>
        </p:txBody>
      </p:sp>
      <p:pic>
        <p:nvPicPr>
          <p:cNvPr id="16" name="Picture 15">
            <a:extLst>
              <a:ext uri="{FF2B5EF4-FFF2-40B4-BE49-F238E27FC236}">
                <a16:creationId xmlns:a16="http://schemas.microsoft.com/office/drawing/2014/main" id="{2AE223D8-DE8A-4641-AF38-78E2A3F7F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572" y="2944507"/>
            <a:ext cx="6764694" cy="3722921"/>
          </a:xfrm>
          <a:prstGeom prst="rect">
            <a:avLst/>
          </a:prstGeom>
        </p:spPr>
      </p:pic>
      <p:sp>
        <p:nvSpPr>
          <p:cNvPr id="17" name="TextBox 16">
            <a:extLst>
              <a:ext uri="{FF2B5EF4-FFF2-40B4-BE49-F238E27FC236}">
                <a16:creationId xmlns:a16="http://schemas.microsoft.com/office/drawing/2014/main" id="{9B6C42EB-6A37-4F74-913D-1C8DDC99C123}"/>
              </a:ext>
            </a:extLst>
          </p:cNvPr>
          <p:cNvSpPr txBox="1"/>
          <p:nvPr/>
        </p:nvSpPr>
        <p:spPr>
          <a:xfrm>
            <a:off x="1875780" y="1477635"/>
            <a:ext cx="9769151" cy="336182"/>
          </a:xfrm>
          <a:prstGeom prst="rect">
            <a:avLst/>
          </a:prstGeom>
          <a:noFill/>
        </p:spPr>
        <p:txBody>
          <a:bodyPr wrap="square" rtlCol="0">
            <a:spAutoFit/>
          </a:bodyPr>
          <a:lstStyle/>
          <a:p>
            <a:pPr marR="0" lvl="1">
              <a:lnSpc>
                <a:spcPts val="1200"/>
              </a:lnSpc>
              <a:spcBef>
                <a:spcPts val="600"/>
              </a:spcBef>
              <a:spcAft>
                <a:spcPts val="300"/>
              </a:spcAft>
            </a:pPr>
            <a:r>
              <a:rPr lang="en-US" sz="4400" b="1" dirty="0">
                <a:solidFill>
                  <a:schemeClr val="bg2"/>
                </a:solidFill>
                <a:effectLst/>
                <a:latin typeface="Arial" panose="020B0604020202020204" pitchFamily="34" charset="0"/>
                <a:cs typeface="Times New Roman" panose="02020603050405020304" pitchFamily="18" charset="0"/>
              </a:rPr>
              <a:t>Roles and Responsibilities</a:t>
            </a:r>
          </a:p>
        </p:txBody>
      </p:sp>
    </p:spTree>
    <p:extLst>
      <p:ext uri="{BB962C8B-B14F-4D97-AF65-F5344CB8AC3E}">
        <p14:creationId xmlns:p14="http://schemas.microsoft.com/office/powerpoint/2010/main" val="210232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89CA22-70D7-4887-AD68-0567D4900D58}"/>
              </a:ext>
            </a:extLst>
          </p:cNvPr>
          <p:cNvSpPr>
            <a:spLocks noGrp="1"/>
          </p:cNvSpPr>
          <p:nvPr>
            <p:ph type="title"/>
          </p:nvPr>
        </p:nvSpPr>
        <p:spPr>
          <a:xfrm>
            <a:off x="3105167" y="0"/>
            <a:ext cx="5981666" cy="4478694"/>
          </a:xfrm>
        </p:spPr>
        <p:txBody>
          <a:bodyPr vert="horz" lIns="91440" tIns="45720" rIns="91440" bIns="45720" rtlCol="0" anchor="b">
            <a:normAutofit/>
          </a:bodyPr>
          <a:lstStyle/>
          <a:p>
            <a:pPr algn="ctr"/>
            <a:br>
              <a:rPr lang="en-US" sz="4000" kern="1200" dirty="0">
                <a:solidFill>
                  <a:srgbClr val="FFFFFF"/>
                </a:solidFill>
                <a:latin typeface="+mj-lt"/>
                <a:ea typeface="+mj-ea"/>
                <a:cs typeface="+mj-cs"/>
              </a:rPr>
            </a:br>
            <a:r>
              <a:rPr lang="en-US" sz="4000" b="1" kern="1200" dirty="0">
                <a:solidFill>
                  <a:srgbClr val="FFFFFF"/>
                </a:solidFill>
                <a:latin typeface="+mj-lt"/>
                <a:ea typeface="+mj-ea"/>
                <a:cs typeface="+mj-cs"/>
              </a:rPr>
              <a:t>Work Status</a:t>
            </a:r>
            <a:br>
              <a:rPr lang="en-US" sz="4000" b="1"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3600" kern="1200" dirty="0">
                <a:solidFill>
                  <a:srgbClr val="FFFFFF"/>
                </a:solidFill>
                <a:latin typeface="+mj-lt"/>
                <a:ea typeface="+mj-ea"/>
                <a:cs typeface="+mj-cs"/>
              </a:rPr>
              <a:t>We have completed the entire Phase 0 &amp; 1 </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17035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7814BA-1B55-402E-B93A-ADD107584BB4}"/>
              </a:ext>
            </a:extLst>
          </p:cNvPr>
          <p:cNvSpPr>
            <a:spLocks noGrp="1"/>
          </p:cNvSpPr>
          <p:nvPr>
            <p:ph type="title"/>
          </p:nvPr>
        </p:nvSpPr>
        <p:spPr>
          <a:xfrm>
            <a:off x="2537317" y="433137"/>
            <a:ext cx="7117365" cy="5486400"/>
          </a:xfrm>
        </p:spPr>
        <p:txBody>
          <a:bodyPr vert="horz" lIns="91440" tIns="45720" rIns="91440" bIns="45720" rtlCol="0" anchor="b">
            <a:normAutofit/>
          </a:bodyPr>
          <a:lstStyle/>
          <a:p>
            <a:pPr algn="ctr"/>
            <a:r>
              <a:rPr lang="en-US" sz="5300" b="1" kern="1200" dirty="0">
                <a:solidFill>
                  <a:srgbClr val="FFFFFF"/>
                </a:solidFill>
                <a:latin typeface="+mj-lt"/>
                <a:ea typeface="+mj-ea"/>
                <a:cs typeface="+mj-cs"/>
              </a:rPr>
              <a:t>Work Status</a:t>
            </a:r>
            <a:br>
              <a:rPr lang="en-US" sz="4800" b="1" kern="1200" dirty="0">
                <a:solidFill>
                  <a:srgbClr val="FFFFFF"/>
                </a:solidFill>
                <a:latin typeface="+mj-lt"/>
                <a:ea typeface="+mj-ea"/>
                <a:cs typeface="+mj-cs"/>
              </a:rPr>
            </a:br>
            <a:br>
              <a:rPr lang="en-US" sz="4800" b="1" kern="1200" dirty="0">
                <a:solidFill>
                  <a:srgbClr val="FFFFFF"/>
                </a:solidFill>
                <a:latin typeface="+mj-lt"/>
                <a:ea typeface="+mj-ea"/>
                <a:cs typeface="+mj-cs"/>
              </a:rPr>
            </a:br>
            <a:r>
              <a:rPr lang="en-US" sz="3600" b="1" kern="1200" dirty="0">
                <a:solidFill>
                  <a:srgbClr val="FFFFFF"/>
                </a:solidFill>
                <a:latin typeface="+mj-lt"/>
                <a:ea typeface="+mj-ea"/>
                <a:cs typeface="+mj-cs"/>
              </a:rPr>
              <a:t>what we will be completed at this time </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is some improvements and changes in Phase 1 and we are expecting to start   phase 2 which contains </a:t>
            </a:r>
            <a:r>
              <a:rPr lang="en-US" sz="3200" b="1" dirty="0">
                <a:solidFill>
                  <a:schemeClr val="bg2"/>
                </a:solidFill>
              </a:rPr>
              <a:t>Use-case Diagram</a:t>
            </a:r>
            <a:r>
              <a:rPr lang="en-US" sz="3200" b="1" kern="1200" dirty="0">
                <a:solidFill>
                  <a:schemeClr val="bg2"/>
                </a:solidFill>
                <a:latin typeface="+mj-lt"/>
                <a:ea typeface="+mj-ea"/>
                <a:cs typeface="+mj-cs"/>
              </a:rPr>
              <a:t> and </a:t>
            </a:r>
            <a:r>
              <a:rPr lang="en-US" sz="3600" b="1" kern="1200" dirty="0">
                <a:solidFill>
                  <a:srgbClr val="FFFFFF"/>
                </a:solidFill>
                <a:latin typeface="+mj-lt"/>
                <a:ea typeface="+mj-ea"/>
                <a:cs typeface="+mj-cs"/>
              </a:rPr>
              <a:t>the Class Diagram </a:t>
            </a:r>
            <a:br>
              <a:rPr lang="en-US" sz="4800" b="1" kern="1200" dirty="0">
                <a:solidFill>
                  <a:srgbClr val="FFFFFF"/>
                </a:solidFill>
                <a:latin typeface="+mj-lt"/>
                <a:ea typeface="+mj-ea"/>
                <a:cs typeface="+mj-cs"/>
              </a:rPr>
            </a:b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66181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DBA0EE51-B023-46A6-A5B2-219EE74D90D3}"/>
              </a:ext>
            </a:extLst>
          </p:cNvPr>
          <p:cNvSpPr>
            <a:spLocks noGrp="1"/>
          </p:cNvSpPr>
          <p:nvPr>
            <p:ph type="title"/>
          </p:nvPr>
        </p:nvSpPr>
        <p:spPr>
          <a:xfrm>
            <a:off x="384015" y="2176915"/>
            <a:ext cx="11804937" cy="4383121"/>
          </a:xfrm>
        </p:spPr>
        <p:txBody>
          <a:bodyPr>
            <a:normAutofit fontScale="90000"/>
          </a:bodyPr>
          <a:lstStyle/>
          <a:p>
            <a:r>
              <a:rPr lang="en-US" sz="4000" dirty="0">
                <a:solidFill>
                  <a:srgbClr val="FFFFFF"/>
                </a:solidFill>
              </a:rPr>
              <a:t>                                       </a:t>
            </a:r>
            <a:r>
              <a:rPr lang="en-US" b="1" dirty="0">
                <a:solidFill>
                  <a:srgbClr val="FFFFFF"/>
                </a:solidFill>
              </a:rPr>
              <a:t>Work Status </a:t>
            </a:r>
            <a:br>
              <a:rPr lang="en-US" sz="4000" dirty="0">
                <a:solidFill>
                  <a:srgbClr val="FFFFFF"/>
                </a:solidFill>
              </a:rPr>
            </a:br>
            <a:br>
              <a:rPr lang="en-US" sz="4000" dirty="0">
                <a:solidFill>
                  <a:srgbClr val="FFFFFF"/>
                </a:solidFill>
              </a:rPr>
            </a:br>
            <a:r>
              <a:rPr lang="en-US" sz="4000" dirty="0">
                <a:solidFill>
                  <a:srgbClr val="FFFFFF"/>
                </a:solidFill>
              </a:rPr>
              <a:t> We Need the Function and Non-Function Requirement for the Phase 2, it will make it easier to Create Class Method Descriptions and class Diagram </a:t>
            </a:r>
            <a:br>
              <a:rPr lang="en-US" sz="4000" dirty="0">
                <a:solidFill>
                  <a:srgbClr val="FFFFFF"/>
                </a:solidFill>
              </a:rPr>
            </a:br>
            <a:r>
              <a:rPr lang="en-US" sz="4000" dirty="0">
                <a:solidFill>
                  <a:srgbClr val="FFFFFF"/>
                </a:solidFill>
              </a:rPr>
              <a:t>    </a:t>
            </a: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endParaRPr lang="en-US" sz="40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107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CDC53FF-EADF-4F87-985E-6ABD5D28B505}"/>
              </a:ext>
            </a:extLst>
          </p:cNvPr>
          <p:cNvSpPr>
            <a:spLocks noGrp="1"/>
          </p:cNvSpPr>
          <p:nvPr>
            <p:ph type="title"/>
          </p:nvPr>
        </p:nvSpPr>
        <p:spPr>
          <a:xfrm>
            <a:off x="1179226" y="448056"/>
            <a:ext cx="9833548" cy="1066802"/>
          </a:xfrm>
        </p:spPr>
        <p:txBody>
          <a:bodyPr>
            <a:normAutofit/>
          </a:bodyPr>
          <a:lstStyle/>
          <a:p>
            <a:r>
              <a:rPr lang="en-US" sz="4800" dirty="0">
                <a:solidFill>
                  <a:schemeClr val="accent1">
                    <a:lumMod val="75000"/>
                  </a:schemeClr>
                </a:solidFill>
              </a:rPr>
              <a:t>                 Project TimeLine</a:t>
            </a:r>
          </a:p>
        </p:txBody>
      </p:sp>
      <p:pic>
        <p:nvPicPr>
          <p:cNvPr id="15" name="Content Placeholder 14" descr="Timeline&#10;&#10;Description automatically generated">
            <a:extLst>
              <a:ext uri="{FF2B5EF4-FFF2-40B4-BE49-F238E27FC236}">
                <a16:creationId xmlns:a16="http://schemas.microsoft.com/office/drawing/2014/main" id="{0459ACEB-758E-456B-8513-71B8CBD2C5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454" y="2427769"/>
            <a:ext cx="10967092" cy="4254675"/>
          </a:xfrm>
        </p:spPr>
      </p:pic>
    </p:spTree>
    <p:extLst>
      <p:ext uri="{BB962C8B-B14F-4D97-AF65-F5344CB8AC3E}">
        <p14:creationId xmlns:p14="http://schemas.microsoft.com/office/powerpoint/2010/main" val="12198048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EF6AEE-E146-4226-851E-03D0396A63E2}"/>
              </a:ext>
            </a:extLst>
          </p:cNvPr>
          <p:cNvSpPr>
            <a:spLocks noGrp="1"/>
          </p:cNvSpPr>
          <p:nvPr>
            <p:ph type="title"/>
          </p:nvPr>
        </p:nvSpPr>
        <p:spPr>
          <a:xfrm>
            <a:off x="233265" y="634482"/>
            <a:ext cx="4516017" cy="5113175"/>
          </a:xfrm>
        </p:spPr>
        <p:txBody>
          <a:bodyPr>
            <a:normAutofit/>
          </a:bodyPr>
          <a:lstStyle/>
          <a:p>
            <a:r>
              <a:rPr lang="en-US" sz="5400" dirty="0">
                <a:solidFill>
                  <a:srgbClr val="FFFFFF"/>
                </a:solidFill>
              </a:rPr>
              <a:t>Problem Encountered</a:t>
            </a:r>
          </a:p>
        </p:txBody>
      </p:sp>
      <p:sp>
        <p:nvSpPr>
          <p:cNvPr id="3" name="Content Placeholder 2">
            <a:extLst>
              <a:ext uri="{FF2B5EF4-FFF2-40B4-BE49-F238E27FC236}">
                <a16:creationId xmlns:a16="http://schemas.microsoft.com/office/drawing/2014/main" id="{08F472D0-3583-4B60-9DA2-0D7969D657BB}"/>
              </a:ext>
            </a:extLst>
          </p:cNvPr>
          <p:cNvSpPr>
            <a:spLocks noGrp="1"/>
          </p:cNvSpPr>
          <p:nvPr>
            <p:ph idx="1"/>
          </p:nvPr>
        </p:nvSpPr>
        <p:spPr>
          <a:xfrm>
            <a:off x="6082111" y="-67777"/>
            <a:ext cx="5453058" cy="3270639"/>
          </a:xfrm>
        </p:spPr>
        <p:txBody>
          <a:bodyPr anchor="ctr">
            <a:normAutofit/>
          </a:bodyPr>
          <a:lstStyle/>
          <a:p>
            <a:r>
              <a:rPr lang="en-US" sz="2400" dirty="0">
                <a:solidFill>
                  <a:srgbClr val="000000"/>
                </a:solidFill>
              </a:rPr>
              <a:t>How and Where to put the servers </a:t>
            </a:r>
          </a:p>
          <a:p>
            <a:pPr marL="0" indent="0">
              <a:buNone/>
            </a:pPr>
            <a:r>
              <a:rPr lang="en-US" sz="2400" dirty="0">
                <a:solidFill>
                  <a:srgbClr val="000000"/>
                </a:solidFill>
              </a:rPr>
              <a:t> The Solution is cloud servers. </a:t>
            </a:r>
          </a:p>
        </p:txBody>
      </p:sp>
      <p:pic>
        <p:nvPicPr>
          <p:cNvPr id="11" name="Picture 10" descr="Diagram&#10;&#10;Description automatically generated">
            <a:extLst>
              <a:ext uri="{FF2B5EF4-FFF2-40B4-BE49-F238E27FC236}">
                <a16:creationId xmlns:a16="http://schemas.microsoft.com/office/drawing/2014/main" id="{28145DDA-DDB2-450A-B492-8DF07E711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824" y="2720002"/>
            <a:ext cx="6249631" cy="3270640"/>
          </a:xfrm>
          <a:prstGeom prst="rect">
            <a:avLst/>
          </a:prstGeom>
        </p:spPr>
      </p:pic>
    </p:spTree>
    <p:extLst>
      <p:ext uri="{BB962C8B-B14F-4D97-AF65-F5344CB8AC3E}">
        <p14:creationId xmlns:p14="http://schemas.microsoft.com/office/powerpoint/2010/main" val="338533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DF0ACC58-32BD-4824-8C6C-34C98CFABB68}"/>
              </a:ext>
            </a:extLst>
          </p:cNvPr>
          <p:cNvSpPr>
            <a:spLocks noGrp="1"/>
          </p:cNvSpPr>
          <p:nvPr>
            <p:ph type="title"/>
          </p:nvPr>
        </p:nvSpPr>
        <p:spPr>
          <a:xfrm>
            <a:off x="498231" y="1612611"/>
            <a:ext cx="10684151" cy="3170836"/>
          </a:xfrm>
        </p:spPr>
        <p:txBody>
          <a:bodyPr vert="horz" lIns="91440" tIns="45720" rIns="91440" bIns="45720" rtlCol="0" anchor="b">
            <a:normAutofit fontScale="90000"/>
          </a:bodyPr>
          <a:lstStyle/>
          <a:p>
            <a:pPr algn="ctr"/>
            <a:r>
              <a:rPr lang="en-US" sz="4800" b="1" dirty="0">
                <a:solidFill>
                  <a:srgbClr val="FFFFFF"/>
                </a:solidFill>
              </a:rPr>
              <a:t>Conclusion</a:t>
            </a:r>
            <a:br>
              <a:rPr lang="en-US" sz="6000" dirty="0">
                <a:solidFill>
                  <a:srgbClr val="FFFFFF"/>
                </a:solidFill>
              </a:rPr>
            </a:br>
            <a:br>
              <a:rPr lang="en-US" sz="6000" dirty="0">
                <a:solidFill>
                  <a:srgbClr val="FFFFFF"/>
                </a:solidFill>
              </a:rPr>
            </a:br>
            <a:r>
              <a:rPr lang="en-US" sz="3100" dirty="0">
                <a:solidFill>
                  <a:schemeClr val="bg2"/>
                </a:solidFill>
                <a:effectLst/>
                <a:latin typeface="Times New Roman" panose="02020603050405020304" pitchFamily="18" charset="0"/>
                <a:ea typeface="Times New Roman" panose="02020603050405020304" pitchFamily="18" charset="0"/>
              </a:rPr>
              <a:t>The Main Goal of this Project is to Build a System that save and keep Tracking of citizen information</a:t>
            </a:r>
            <a:r>
              <a:rPr lang="ar-SA" sz="3100" dirty="0">
                <a:solidFill>
                  <a:schemeClr val="bg2"/>
                </a:solidFill>
                <a:effectLst/>
                <a:latin typeface="Times New Roman" panose="02020603050405020304" pitchFamily="18" charset="0"/>
                <a:ea typeface="Times New Roman" panose="02020603050405020304" pitchFamily="18" charset="0"/>
              </a:rPr>
              <a:t> </a:t>
            </a:r>
            <a:r>
              <a:rPr lang="en-US" sz="3100" dirty="0">
                <a:solidFill>
                  <a:schemeClr val="bg2"/>
                </a:solidFill>
                <a:latin typeface="Times New Roman" panose="02020603050405020304" pitchFamily="18" charset="0"/>
                <a:ea typeface="Times New Roman" panose="02020603050405020304" pitchFamily="18" charset="0"/>
              </a:rPr>
              <a:t>and </a:t>
            </a:r>
            <a:r>
              <a:rPr lang="en-US" sz="3100" dirty="0">
                <a:solidFill>
                  <a:schemeClr val="bg2"/>
                </a:solidFill>
                <a:effectLst/>
                <a:latin typeface="Times New Roman" panose="02020603050405020304" pitchFamily="18" charset="0"/>
                <a:ea typeface="Times New Roman" panose="02020603050405020304" pitchFamily="18" charset="0"/>
              </a:rPr>
              <a:t>we are right on schedule with the  Project </a:t>
            </a:r>
            <a:r>
              <a:rPr lang="en-US" sz="3100" dirty="0">
                <a:solidFill>
                  <a:schemeClr val="bg2"/>
                </a:solidFill>
                <a:latin typeface="Times New Roman" panose="02020603050405020304" pitchFamily="18" charset="0"/>
                <a:ea typeface="Times New Roman" panose="02020603050405020304" pitchFamily="18" charset="0"/>
              </a:rPr>
              <a:t>T</a:t>
            </a:r>
            <a:r>
              <a:rPr lang="en-US" sz="3100" dirty="0">
                <a:solidFill>
                  <a:schemeClr val="bg2"/>
                </a:solidFill>
                <a:effectLst/>
                <a:latin typeface="Times New Roman" panose="02020603050405020304" pitchFamily="18" charset="0"/>
                <a:ea typeface="Times New Roman" panose="02020603050405020304" pitchFamily="18" charset="0"/>
              </a:rPr>
              <a:t>imeLine to achieve that</a:t>
            </a:r>
            <a:r>
              <a:rPr lang="en-US" sz="3100" dirty="0">
                <a:solidFill>
                  <a:schemeClr val="bg2"/>
                </a:solidFill>
                <a:latin typeface="Times New Roman" panose="02020603050405020304" pitchFamily="18" charset="0"/>
                <a:ea typeface="Times New Roman" panose="02020603050405020304" pitchFamily="18" charset="0"/>
              </a:rPr>
              <a:t>, we will start building software and  database every soon to stay on track with the timeline</a:t>
            </a:r>
            <a:br>
              <a:rPr lang="en-US" sz="3600" dirty="0">
                <a:solidFill>
                  <a:srgbClr val="FFFFFF"/>
                </a:solidFill>
              </a:rPr>
            </a:br>
            <a:endParaRPr lang="en-US" sz="6000" kern="1200" dirty="0">
              <a:solidFill>
                <a:srgbClr val="FFFFFF"/>
              </a:solidFill>
              <a:latin typeface="+mj-lt"/>
              <a:ea typeface="+mj-ea"/>
              <a:cs typeface="+mj-cs"/>
            </a:endParaRPr>
          </a:p>
        </p:txBody>
      </p:sp>
      <p:pic>
        <p:nvPicPr>
          <p:cNvPr id="21" name="Picture 20">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136328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308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Calibri Light (Headings)</vt:lpstr>
      <vt:lpstr>Times New Roman</vt:lpstr>
      <vt:lpstr>Office Theme</vt:lpstr>
      <vt:lpstr>DB CENTER</vt:lpstr>
      <vt:lpstr>PowerPoint Presentation</vt:lpstr>
      <vt:lpstr>PowerPoint Presentation</vt:lpstr>
      <vt:lpstr> Work Status  We have completed the entire Phase 0 &amp; 1 </vt:lpstr>
      <vt:lpstr>Work Status  what we will be completed at this time  is some improvements and changes in Phase 1 and we are expecting to start   phase 2 which contains Use-case Diagram and the Class Diagram  </vt:lpstr>
      <vt:lpstr>                                       Work Status    We Need the Function and Non-Function Requirement for the Phase 2, it will make it easier to Create Class Method Descriptions and class Diagram           </vt:lpstr>
      <vt:lpstr>                 Project TimeLine</vt:lpstr>
      <vt:lpstr>Problem Encountered</vt:lpstr>
      <vt:lpstr>Conclusion  The Main Goal of this Project is to Build a System that save and keep Tracking of citizen information and we are right on schedule with the  Project TimeLine to achieve that, we will start building software and  database every soon to stay on track with the timeline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CENTER</dc:title>
  <dc:creator>ali alhawas</dc:creator>
  <cp:lastModifiedBy>ali alhawas</cp:lastModifiedBy>
  <cp:revision>8</cp:revision>
  <dcterms:created xsi:type="dcterms:W3CDTF">2020-10-10T19:25:56Z</dcterms:created>
  <dcterms:modified xsi:type="dcterms:W3CDTF">2020-10-11T20:28:55Z</dcterms:modified>
</cp:coreProperties>
</file>