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0"/>
  </p:notesMasterIdLst>
  <p:sldIdLst>
    <p:sldId id="256" r:id="rId2"/>
    <p:sldId id="263" r:id="rId3"/>
    <p:sldId id="257" r:id="rId4"/>
    <p:sldId id="259" r:id="rId5"/>
    <p:sldId id="258"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1287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22" autoAdjust="0"/>
  </p:normalViewPr>
  <p:slideViewPr>
    <p:cSldViewPr snapToGrid="0">
      <p:cViewPr varScale="1">
        <p:scale>
          <a:sx n="60" d="100"/>
          <a:sy n="60" d="100"/>
        </p:scale>
        <p:origin x="78"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82C5A-C5CA-4A3E-B8AE-608057D57418}"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C6800-5CEB-4107-8CF4-ECF0C7002AE4}" type="slidenum">
              <a:rPr lang="en-US" smtClean="0"/>
              <a:t>‹#›</a:t>
            </a:fld>
            <a:endParaRPr lang="en-US"/>
          </a:p>
        </p:txBody>
      </p:sp>
    </p:spTree>
    <p:extLst>
      <p:ext uri="{BB962C8B-B14F-4D97-AF65-F5344CB8AC3E}">
        <p14:creationId xmlns:p14="http://schemas.microsoft.com/office/powerpoint/2010/main" val="350192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Hello and welcome to the 'Django Starter Course’! I am thrilled to have you here today.</a:t>
            </a:r>
          </a:p>
          <a:p>
            <a:pPr algn="l"/>
            <a:endParaRPr lang="en-US" b="0" i="0" dirty="0">
              <a:solidFill>
                <a:srgbClr val="D1D5DB"/>
              </a:solidFill>
              <a:effectLst/>
              <a:latin typeface="Söhne"/>
            </a:endParaRPr>
          </a:p>
          <a:p>
            <a:pPr algn="l"/>
            <a:r>
              <a:rPr lang="en-US" b="0" i="0" dirty="0">
                <a:solidFill>
                  <a:srgbClr val="D1D5DB"/>
                </a:solidFill>
                <a:effectLst/>
                <a:latin typeface="Söhne"/>
              </a:rPr>
              <a:t>Whether you're new to programming or an experienced developer, this course will provide you with the knowledge you need to start building web applications using Django, a powerful web framework written in Python.</a:t>
            </a:r>
          </a:p>
          <a:p>
            <a:pPr algn="l"/>
            <a:endParaRPr lang="en-US" b="0" i="0" dirty="0">
              <a:solidFill>
                <a:srgbClr val="D1D5DB"/>
              </a:solidFill>
              <a:effectLst/>
              <a:latin typeface="Söhne"/>
            </a:endParaRPr>
          </a:p>
          <a:p>
            <a:pPr algn="l"/>
            <a:r>
              <a:rPr lang="en-US" b="0" i="0" dirty="0">
                <a:solidFill>
                  <a:srgbClr val="D1D5DB"/>
                </a:solidFill>
                <a:effectLst/>
                <a:latin typeface="Söhne"/>
              </a:rPr>
              <a:t>Why Django, you might ask? Well, the beauty of Django is that it's designed to help developers take an idea and turn it into a fully-functioning web application as quickly as possible. It's secure, scalable, and follows the DRY (Don't Repeat Yourself) principle to ensure your code is clean and efficient.</a:t>
            </a:r>
          </a:p>
          <a:p>
            <a:pPr algn="l"/>
            <a:endParaRPr lang="en-US" b="0" i="0" dirty="0">
              <a:solidFill>
                <a:srgbClr val="D1D5DB"/>
              </a:solidFill>
              <a:effectLst/>
              <a:latin typeface="Söhne"/>
            </a:endParaRPr>
          </a:p>
          <a:p>
            <a:pPr algn="l"/>
            <a:r>
              <a:rPr lang="en-US" b="0" i="0" dirty="0">
                <a:solidFill>
                  <a:srgbClr val="D1D5DB"/>
                </a:solidFill>
                <a:effectLst/>
                <a:latin typeface="Söhne"/>
              </a:rPr>
              <a:t>Over the next lessons, we'll be diving into the essentials of Django, starting from the basics of setting up a new project to understanding the MVT (Model-View-Template) structure, working with databases, creating user-friendly forms, and finally deploying a complete web application.</a:t>
            </a:r>
          </a:p>
          <a:p>
            <a:pPr algn="l"/>
            <a:endParaRPr lang="en-US" b="0" i="0" dirty="0">
              <a:solidFill>
                <a:srgbClr val="D1D5DB"/>
              </a:solidFill>
              <a:effectLst/>
              <a:latin typeface="Söhne"/>
            </a:endParaRPr>
          </a:p>
          <a:p>
            <a:pPr algn="l"/>
            <a:r>
              <a:rPr lang="en-US" b="0" i="0" dirty="0">
                <a:solidFill>
                  <a:srgbClr val="D1D5DB"/>
                </a:solidFill>
                <a:effectLst/>
                <a:latin typeface="Söhne"/>
              </a:rPr>
              <a:t>Remember, the key to mastering Django, like any skill, is patience and consistent practice. So don't worry if you don't understand something on the first try.</a:t>
            </a:r>
          </a:p>
        </p:txBody>
      </p:sp>
      <p:sp>
        <p:nvSpPr>
          <p:cNvPr id="4" name="Slide Number Placeholder 3"/>
          <p:cNvSpPr>
            <a:spLocks noGrp="1"/>
          </p:cNvSpPr>
          <p:nvPr>
            <p:ph type="sldNum" sz="quarter" idx="5"/>
          </p:nvPr>
        </p:nvSpPr>
        <p:spPr/>
        <p:txBody>
          <a:bodyPr/>
          <a:lstStyle/>
          <a:p>
            <a:fld id="{9B1C6800-5CEB-4107-8CF4-ECF0C7002AE4}" type="slidenum">
              <a:rPr lang="en-US" smtClean="0"/>
              <a:t>1</a:t>
            </a:fld>
            <a:endParaRPr lang="en-US"/>
          </a:p>
        </p:txBody>
      </p:sp>
    </p:spTree>
    <p:extLst>
      <p:ext uri="{BB962C8B-B14F-4D97-AF65-F5344CB8AC3E}">
        <p14:creationId xmlns:p14="http://schemas.microsoft.com/office/powerpoint/2010/main" val="48995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continuing I would like to stop here a bit, and share this message with the students from </a:t>
            </a:r>
            <a:r>
              <a:rPr lang="en-US" dirty="0" err="1"/>
              <a:t>Politecnico</a:t>
            </a:r>
            <a:r>
              <a:rPr lang="en-US" dirty="0"/>
              <a:t> di Torino.</a:t>
            </a:r>
          </a:p>
          <a:p>
            <a:endParaRPr lang="en-US" dirty="0"/>
          </a:p>
          <a:p>
            <a:pPr algn="l"/>
            <a:r>
              <a:rPr lang="en-US" b="0" i="0" dirty="0">
                <a:solidFill>
                  <a:srgbClr val="D1D5DB"/>
                </a:solidFill>
                <a:effectLst/>
                <a:latin typeface="Söhne"/>
              </a:rPr>
              <a:t>You're part of an esteemed university in the field Computer and Engineering. Your education here provides you with a powerful foundation in programming concepts and practices, but you may be asking yourself, 'How can I use this knowledge in practical, real-world applications?’</a:t>
            </a:r>
          </a:p>
          <a:p>
            <a:pPr algn="l"/>
            <a:endParaRPr lang="en-US" b="0" i="0" dirty="0">
              <a:solidFill>
                <a:srgbClr val="D1D5DB"/>
              </a:solidFill>
              <a:effectLst/>
              <a:latin typeface="Söhne"/>
            </a:endParaRPr>
          </a:p>
          <a:p>
            <a:pPr algn="l"/>
            <a:r>
              <a:rPr lang="en-US" b="0" i="0" dirty="0">
                <a:solidFill>
                  <a:srgbClr val="D1D5DB"/>
                </a:solidFill>
                <a:effectLst/>
                <a:latin typeface="Söhne"/>
              </a:rPr>
              <a:t>We’re here today to provide one exciting answer: web development with Django! This Python-based framework enables us to build dynamic, robust and secure websites in a streamlined and efficient manner. By learning Django, you'll take a significant step in translating your academic knowledge into practical skills.</a:t>
            </a:r>
          </a:p>
          <a:p>
            <a:pPr algn="l"/>
            <a:endParaRPr lang="en-US" b="0" i="0" dirty="0">
              <a:solidFill>
                <a:srgbClr val="D1D5DB"/>
              </a:solidFill>
              <a:effectLst/>
              <a:latin typeface="Söhne"/>
            </a:endParaRPr>
          </a:p>
          <a:p>
            <a:pPr algn="l"/>
            <a:r>
              <a:rPr lang="en-US" b="0" i="0" dirty="0">
                <a:solidFill>
                  <a:srgbClr val="D1D5DB"/>
                </a:solidFill>
                <a:effectLst/>
                <a:latin typeface="Söhne"/>
              </a:rPr>
              <a:t>Today, we will not only delve into the principles of Django, but we'll also see how we can use it to start building a compelling portfolio. This includes creating your own projects, which can be a significant differentiator when you're looking to start your career or even if you're aiming to work on your own start-up.</a:t>
            </a:r>
          </a:p>
          <a:p>
            <a:pPr algn="l"/>
            <a:endParaRPr lang="en-US" b="0" i="0" dirty="0">
              <a:solidFill>
                <a:srgbClr val="D1D5DB"/>
              </a:solidFill>
              <a:effectLst/>
              <a:latin typeface="Söhne"/>
            </a:endParaRPr>
          </a:p>
          <a:p>
            <a:pPr algn="l"/>
            <a:r>
              <a:rPr lang="en-US" b="0" i="0" dirty="0">
                <a:solidFill>
                  <a:srgbClr val="D1D5DB"/>
                </a:solidFill>
                <a:effectLst/>
                <a:latin typeface="Söhne"/>
              </a:rPr>
              <a:t>So, get ready to explore the world of Django, and let's start this wonderful journey of turning ideas into functional, live websites. </a:t>
            </a:r>
            <a:endParaRPr lang="en-US" dirty="0"/>
          </a:p>
        </p:txBody>
      </p:sp>
      <p:sp>
        <p:nvSpPr>
          <p:cNvPr id="4" name="Slide Number Placeholder 3"/>
          <p:cNvSpPr>
            <a:spLocks noGrp="1"/>
          </p:cNvSpPr>
          <p:nvPr>
            <p:ph type="sldNum" sz="quarter" idx="5"/>
          </p:nvPr>
        </p:nvSpPr>
        <p:spPr/>
        <p:txBody>
          <a:bodyPr/>
          <a:lstStyle/>
          <a:p>
            <a:fld id="{9B1C6800-5CEB-4107-8CF4-ECF0C7002AE4}" type="slidenum">
              <a:rPr lang="en-US" smtClean="0"/>
              <a:t>2</a:t>
            </a:fld>
            <a:endParaRPr lang="en-US"/>
          </a:p>
        </p:txBody>
      </p:sp>
    </p:spTree>
    <p:extLst>
      <p:ext uri="{BB962C8B-B14F-4D97-AF65-F5344CB8AC3E}">
        <p14:creationId xmlns:p14="http://schemas.microsoft.com/office/powerpoint/2010/main" val="148811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C6800-5CEB-4107-8CF4-ECF0C7002AE4}" type="slidenum">
              <a:rPr lang="en-US" smtClean="0"/>
              <a:t>3</a:t>
            </a:fld>
            <a:endParaRPr lang="en-US"/>
          </a:p>
        </p:txBody>
      </p:sp>
    </p:spTree>
    <p:extLst>
      <p:ext uri="{BB962C8B-B14F-4D97-AF65-F5344CB8AC3E}">
        <p14:creationId xmlns:p14="http://schemas.microsoft.com/office/powerpoint/2010/main" val="92552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Easy to learn: Python has a clean and easy-to-understand syntax, which makes it perfect for beginners.</a:t>
            </a:r>
          </a:p>
          <a:p>
            <a:endParaRPr lang="en-US" b="0" i="0" dirty="0">
              <a:solidFill>
                <a:srgbClr val="D1D5DB"/>
              </a:solidFill>
              <a:effectLst/>
              <a:latin typeface="Söhne"/>
            </a:endParaRPr>
          </a:p>
          <a:p>
            <a:r>
              <a:rPr lang="en-US" b="0" i="0" dirty="0">
                <a:solidFill>
                  <a:srgbClr val="D1D5DB"/>
                </a:solidFill>
                <a:effectLst/>
                <a:latin typeface="Söhne"/>
              </a:rPr>
              <a:t>High-level language: It is a high-level language which allows you to focus on what to do instead of how to do it.</a:t>
            </a:r>
          </a:p>
          <a:p>
            <a:endParaRPr lang="en-US" b="0" i="0" dirty="0">
              <a:solidFill>
                <a:srgbClr val="D1D5DB"/>
              </a:solidFill>
              <a:effectLst/>
              <a:latin typeface="Söhne"/>
            </a:endParaRPr>
          </a:p>
          <a:p>
            <a:r>
              <a:rPr lang="en-US" b="0" i="0" dirty="0">
                <a:solidFill>
                  <a:srgbClr val="D1D5DB"/>
                </a:solidFill>
                <a:effectLst/>
                <a:latin typeface="Söhne"/>
              </a:rPr>
              <a:t>Powerful libraries: Python has extensive libraries for scientific computing, data analysis, machine learning, web development, and more.</a:t>
            </a:r>
          </a:p>
          <a:p>
            <a:endParaRPr lang="en-US" b="0" i="0" dirty="0">
              <a:solidFill>
                <a:srgbClr val="D1D5DB"/>
              </a:solidFill>
              <a:effectLst/>
              <a:latin typeface="Söhne"/>
            </a:endParaRPr>
          </a:p>
          <a:p>
            <a:r>
              <a:rPr lang="en-US" b="0" i="0" dirty="0">
                <a:solidFill>
                  <a:srgbClr val="D1D5DB"/>
                </a:solidFill>
                <a:effectLst/>
                <a:latin typeface="Söhne"/>
              </a:rPr>
              <a:t>Readable: Python's clear and readable syntax makes it easy to understand, even if you are not the original author of the code.</a:t>
            </a:r>
          </a:p>
          <a:p>
            <a:endParaRPr lang="en-US" b="0" i="0" dirty="0">
              <a:solidFill>
                <a:srgbClr val="D1D5DB"/>
              </a:solidFill>
              <a:effectLst/>
              <a:latin typeface="Söhne"/>
            </a:endParaRPr>
          </a:p>
          <a:p>
            <a:r>
              <a:rPr lang="en-US" b="0" i="0" dirty="0">
                <a:solidFill>
                  <a:srgbClr val="D1D5DB"/>
                </a:solidFill>
                <a:effectLst/>
                <a:latin typeface="Söhne"/>
              </a:rPr>
              <a:t>High demand in job market: Python developers are in high demand in today's job market, making it a great skill to learn.</a:t>
            </a:r>
            <a:endParaRPr lang="en-US" dirty="0"/>
          </a:p>
        </p:txBody>
      </p:sp>
      <p:sp>
        <p:nvSpPr>
          <p:cNvPr id="4" name="Slide Number Placeholder 3"/>
          <p:cNvSpPr>
            <a:spLocks noGrp="1"/>
          </p:cNvSpPr>
          <p:nvPr>
            <p:ph type="sldNum" sz="quarter" idx="5"/>
          </p:nvPr>
        </p:nvSpPr>
        <p:spPr/>
        <p:txBody>
          <a:bodyPr/>
          <a:lstStyle/>
          <a:p>
            <a:fld id="{9B1C6800-5CEB-4107-8CF4-ECF0C7002AE4}" type="slidenum">
              <a:rPr lang="en-US" smtClean="0"/>
              <a:t>4</a:t>
            </a:fld>
            <a:endParaRPr lang="en-US"/>
          </a:p>
        </p:txBody>
      </p:sp>
    </p:spTree>
    <p:extLst>
      <p:ext uri="{BB962C8B-B14F-4D97-AF65-F5344CB8AC3E}">
        <p14:creationId xmlns:p14="http://schemas.microsoft.com/office/powerpoint/2010/main" val="97624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Web Framework: Django is a high-level Python web framework that allows for rapid development and clean, pragmatic design.</a:t>
            </a:r>
          </a:p>
          <a:p>
            <a:endParaRPr lang="en-US" b="0" i="0" dirty="0">
              <a:solidFill>
                <a:srgbClr val="D1D5DB"/>
              </a:solidFill>
              <a:effectLst/>
              <a:latin typeface="Söhne"/>
            </a:endParaRPr>
          </a:p>
          <a:p>
            <a:r>
              <a:rPr lang="en-US" b="0" i="0" dirty="0">
                <a:solidFill>
                  <a:srgbClr val="D1D5DB"/>
                </a:solidFill>
                <a:effectLst/>
                <a:latin typeface="Söhne"/>
              </a:rPr>
              <a:t>Follows MVC pattern: It follows the MVC (Model-View-Controller) architectural pattern, making it easier to understand and maintain your code.</a:t>
            </a:r>
          </a:p>
          <a:p>
            <a:endParaRPr lang="en-US" b="0" i="0" dirty="0">
              <a:solidFill>
                <a:srgbClr val="D1D5DB"/>
              </a:solidFill>
              <a:effectLst/>
              <a:latin typeface="Söhne"/>
            </a:endParaRPr>
          </a:p>
          <a:p>
            <a:r>
              <a:rPr lang="en-US" b="0" i="0" dirty="0">
                <a:solidFill>
                  <a:srgbClr val="D1D5DB"/>
                </a:solidFill>
                <a:effectLst/>
                <a:latin typeface="Söhne"/>
              </a:rPr>
              <a:t>Django does indeed follow the Model-View-Template (MVT) architectural pattern, which is a variant of the classic Model-View-Controller (MVC)</a:t>
            </a:r>
          </a:p>
          <a:p>
            <a:endParaRPr lang="en-US" b="0" i="0" dirty="0">
              <a:solidFill>
                <a:srgbClr val="D1D5DB"/>
              </a:solidFill>
              <a:effectLst/>
              <a:latin typeface="Söhne"/>
            </a:endParaRPr>
          </a:p>
          <a:p>
            <a:r>
              <a:rPr lang="en-US" b="0" i="0" dirty="0">
                <a:solidFill>
                  <a:srgbClr val="D1D5DB"/>
                </a:solidFill>
                <a:effectLst/>
                <a:latin typeface="Söhne"/>
              </a:rPr>
              <a:t>Batteries Included: Django follows the philosophy of 'batteries included', providing almost everything developers might want to include in their web application.</a:t>
            </a:r>
          </a:p>
          <a:p>
            <a:endParaRPr lang="en-US" b="0" i="0" dirty="0">
              <a:solidFill>
                <a:srgbClr val="D1D5DB"/>
              </a:solidFill>
              <a:effectLst/>
              <a:latin typeface="Söhne"/>
            </a:endParaRPr>
          </a:p>
          <a:p>
            <a:r>
              <a:rPr lang="en-US" b="0" i="0" dirty="0">
                <a:solidFill>
                  <a:srgbClr val="D1D5DB"/>
                </a:solidFill>
                <a:effectLst/>
                <a:latin typeface="Söhne"/>
              </a:rPr>
              <a:t>DRY Principle: Django is based on DRY (Don't Repeat Yourself) Principle. The main goal of the DRY principle is to reduce the repetition of code.</a:t>
            </a:r>
          </a:p>
          <a:p>
            <a:endParaRPr lang="en-US" b="0" i="0" dirty="0">
              <a:solidFill>
                <a:srgbClr val="D1D5DB"/>
              </a:solidFill>
              <a:effectLst/>
              <a:latin typeface="Söhne"/>
            </a:endParaRPr>
          </a:p>
          <a:p>
            <a:r>
              <a:rPr lang="en-US" b="0" i="0" dirty="0">
                <a:solidFill>
                  <a:srgbClr val="D1D5DB"/>
                </a:solidFill>
                <a:effectLst/>
                <a:latin typeface="Söhne"/>
              </a:rPr>
              <a:t>ORM Support: Django includes a powerful ORM (Object Relational Mapping) layer for database access.</a:t>
            </a:r>
          </a:p>
          <a:p>
            <a:endParaRPr lang="en-US" b="0" i="0" dirty="0">
              <a:solidFill>
                <a:srgbClr val="D1D5DB"/>
              </a:solidFill>
              <a:effectLst/>
              <a:latin typeface="Söhne"/>
            </a:endParaRPr>
          </a:p>
          <a:p>
            <a:r>
              <a:rPr lang="en-US" b="0" i="0" dirty="0">
                <a:solidFill>
                  <a:srgbClr val="D1D5DB"/>
                </a:solidFill>
                <a:effectLst/>
                <a:latin typeface="Söhne"/>
              </a:rPr>
              <a:t>Django is designed to help developers take applications from concept to completion as quickly as possible, and it can scale to handle very heavy traffic loads.</a:t>
            </a:r>
          </a:p>
          <a:p>
            <a:endParaRPr lang="en-US" b="0" i="0" dirty="0">
              <a:solidFill>
                <a:srgbClr val="D1D5DB"/>
              </a:solidFill>
              <a:effectLst/>
              <a:latin typeface="Söhne"/>
            </a:endParaRPr>
          </a:p>
          <a:p>
            <a:r>
              <a:rPr lang="en-US" b="0" i="0" dirty="0">
                <a:solidFill>
                  <a:srgbClr val="D1D5DB"/>
                </a:solidFill>
                <a:effectLst/>
                <a:latin typeface="Söhne"/>
              </a:rPr>
              <a:t>It helps developers to avoid many common security mistakes by providing a framework that has been engineered to "do the right things" to protect the web application.</a:t>
            </a:r>
          </a:p>
          <a:p>
            <a:endParaRPr lang="en-US" b="0" i="0" dirty="0">
              <a:solidFill>
                <a:srgbClr val="D1D5DB"/>
              </a:solidFill>
              <a:effectLst/>
              <a:latin typeface="Söhne"/>
            </a:endParaRPr>
          </a:p>
          <a:p>
            <a:r>
              <a:rPr lang="en-US" b="0" i="0" dirty="0">
                <a:solidFill>
                  <a:srgbClr val="D1D5DB"/>
                </a:solidFill>
                <a:effectLst/>
                <a:latin typeface="Söhne"/>
              </a:rPr>
              <a:t>Used by Industry Giants: Many significant platforms, including Instagram, Pinterest, and The Washington Post, have been built with Django.</a:t>
            </a:r>
          </a:p>
          <a:p>
            <a:endParaRPr lang="en-US" dirty="0"/>
          </a:p>
        </p:txBody>
      </p:sp>
      <p:sp>
        <p:nvSpPr>
          <p:cNvPr id="4" name="Slide Number Placeholder 3"/>
          <p:cNvSpPr>
            <a:spLocks noGrp="1"/>
          </p:cNvSpPr>
          <p:nvPr>
            <p:ph type="sldNum" sz="quarter" idx="5"/>
          </p:nvPr>
        </p:nvSpPr>
        <p:spPr/>
        <p:txBody>
          <a:bodyPr/>
          <a:lstStyle/>
          <a:p>
            <a:fld id="{9B1C6800-5CEB-4107-8CF4-ECF0C7002AE4}" type="slidenum">
              <a:rPr lang="en-US" smtClean="0"/>
              <a:t>5</a:t>
            </a:fld>
            <a:endParaRPr lang="en-US"/>
          </a:p>
        </p:txBody>
      </p:sp>
    </p:spTree>
    <p:extLst>
      <p:ext uri="{BB962C8B-B14F-4D97-AF65-F5344CB8AC3E}">
        <p14:creationId xmlns:p14="http://schemas.microsoft.com/office/powerpoint/2010/main" val="120070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Mainly in this course, we’ll refer to the first two links, the open-source free w3schools written course in Django, and the official documentation of Django.</a:t>
            </a:r>
          </a:p>
          <a:p>
            <a:endParaRPr lang="en-US" dirty="0"/>
          </a:p>
          <a:p>
            <a:r>
              <a:rPr lang="en-US" dirty="0"/>
              <a:t>So if you prefer to learn by reading, it is highly recommended to go to the first link and start the course as this course is prepared using the resources that can be found on the first link.</a:t>
            </a:r>
          </a:p>
          <a:p>
            <a:endParaRPr lang="en-US" dirty="0"/>
          </a:p>
          <a:p>
            <a:r>
              <a:rPr lang="en-US" dirty="0"/>
              <a:t>For the third reference, since we are not going to use any Django package in this starter course we do not need it, but later in the upcoming courses (where we are going to build complete projects), we will use a lot of Django packages, and we will </a:t>
            </a:r>
            <a:r>
              <a:rPr lang="en-US"/>
              <a:t>discuss there about these </a:t>
            </a:r>
            <a:r>
              <a:rPr lang="en-US" dirty="0"/>
              <a:t>amazing Django packages.</a:t>
            </a:r>
          </a:p>
        </p:txBody>
      </p:sp>
      <p:sp>
        <p:nvSpPr>
          <p:cNvPr id="4" name="Slide Number Placeholder 3"/>
          <p:cNvSpPr>
            <a:spLocks noGrp="1"/>
          </p:cNvSpPr>
          <p:nvPr>
            <p:ph type="sldNum" sz="quarter" idx="5"/>
          </p:nvPr>
        </p:nvSpPr>
        <p:spPr/>
        <p:txBody>
          <a:bodyPr/>
          <a:lstStyle/>
          <a:p>
            <a:fld id="{9B1C6800-5CEB-4107-8CF4-ECF0C7002AE4}" type="slidenum">
              <a:rPr lang="en-US" smtClean="0"/>
              <a:t>6</a:t>
            </a:fld>
            <a:endParaRPr lang="en-US"/>
          </a:p>
        </p:txBody>
      </p:sp>
    </p:spTree>
    <p:extLst>
      <p:ext uri="{BB962C8B-B14F-4D97-AF65-F5344CB8AC3E}">
        <p14:creationId xmlns:p14="http://schemas.microsoft.com/office/powerpoint/2010/main" val="5676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and let’s start!</a:t>
            </a:r>
          </a:p>
        </p:txBody>
      </p:sp>
      <p:sp>
        <p:nvSpPr>
          <p:cNvPr id="4" name="Slide Number Placeholder 3"/>
          <p:cNvSpPr>
            <a:spLocks noGrp="1"/>
          </p:cNvSpPr>
          <p:nvPr>
            <p:ph type="sldNum" sz="quarter" idx="5"/>
          </p:nvPr>
        </p:nvSpPr>
        <p:spPr/>
        <p:txBody>
          <a:bodyPr/>
          <a:lstStyle/>
          <a:p>
            <a:fld id="{9B1C6800-5CEB-4107-8CF4-ECF0C7002AE4}" type="slidenum">
              <a:rPr lang="en-US" smtClean="0"/>
              <a:t>7</a:t>
            </a:fld>
            <a:endParaRPr lang="en-US"/>
          </a:p>
        </p:txBody>
      </p:sp>
    </p:spTree>
    <p:extLst>
      <p:ext uri="{BB962C8B-B14F-4D97-AF65-F5344CB8AC3E}">
        <p14:creationId xmlns:p14="http://schemas.microsoft.com/office/powerpoint/2010/main" val="243169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CEBEB-C7F7-4029-AE2B-777DDDFB062A}" type="datetime1">
              <a:rPr lang="en-US" smtClean="0"/>
              <a:t>8/2/2023</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6382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443BE-C309-4B96-9F6A-E14C88B84473}" type="datetime1">
              <a:rPr lang="en-US" smtClean="0"/>
              <a:t>8/2/2023</a:t>
            </a:fld>
            <a:endParaRPr lang="en-US" dirty="0"/>
          </a:p>
        </p:txBody>
      </p:sp>
      <p:sp>
        <p:nvSpPr>
          <p:cNvPr id="6" name="Footer Placeholder 5"/>
          <p:cNvSpPr>
            <a:spLocks noGrp="1"/>
          </p:cNvSpPr>
          <p:nvPr>
            <p:ph type="ftr" sz="quarter" idx="11"/>
          </p:nvPr>
        </p:nvSpPr>
        <p:spPr/>
        <p:txBody>
          <a:bodyPr/>
          <a:lstStyle/>
          <a:p>
            <a:r>
              <a:rPr lang="en-US"/>
              <a:t>Django Starter Course</a:t>
            </a:r>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56299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6BF37-C51D-4047-B20C-F0C398EE2A51}" type="datetime1">
              <a:rPr lang="en-US" smtClean="0"/>
              <a:t>8/2/2023</a:t>
            </a:fld>
            <a:endParaRPr lang="en-US" dirty="0"/>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93674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D494C-FEE2-42F7-BE3A-06A940394A9A}" type="datetime1">
              <a:rPr lang="en-US" smtClean="0"/>
              <a:t>8/2/2023</a:t>
            </a:fld>
            <a:endParaRPr lang="en-US" dirty="0"/>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135489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7CCC7-BA2D-4464-9D6A-3A38DCE8A883}" type="datetime1">
              <a:rPr lang="en-US" smtClean="0"/>
              <a:t>8/2/2023</a:t>
            </a:fld>
            <a:endParaRPr lang="en-US" dirty="0"/>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414495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4D67B-E3EE-4DA2-A1F7-77779C7685D1}" type="datetime1">
              <a:rPr lang="en-US" smtClean="0"/>
              <a:t>8/2/2023</a:t>
            </a:fld>
            <a:endParaRPr lang="en-US" dirty="0"/>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29556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1E2EC-7BDA-470B-B648-39721B23A76C}" type="datetime1">
              <a:rPr lang="en-US" smtClean="0"/>
              <a:t>8/2/2023</a:t>
            </a:fld>
            <a:endParaRPr lang="en-US" dirty="0"/>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010855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A900-444B-40CA-8754-F29F6E6CAD33}" type="datetime1">
              <a:rPr lang="en-US" smtClean="0"/>
              <a:t>8/2/2023</a:t>
            </a:fld>
            <a:endParaRPr lang="en-US"/>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10212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D519E-3C2B-4C1B-953B-A57DAA17CA38}" type="datetime1">
              <a:rPr lang="en-US" smtClean="0"/>
              <a:t>8/2/2023</a:t>
            </a:fld>
            <a:endParaRPr lang="en-US"/>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090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931D2-A2A4-4FE4-ADDA-3CBAF4A3A8C1}" type="datetime1">
              <a:rPr lang="en-US" smtClean="0"/>
              <a:t>8/2/2023</a:t>
            </a:fld>
            <a:endParaRPr lang="en-US"/>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a:xfrm>
            <a:off x="10951856" y="5867131"/>
            <a:ext cx="551167" cy="365125"/>
          </a:xfrm>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0191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8D3A35-57D7-4311-BB1B-B359C6BB394D}" type="datetime1">
              <a:rPr lang="en-US" smtClean="0"/>
              <a:t>8/2/2023</a:t>
            </a:fld>
            <a:endParaRPr lang="en-US"/>
          </a:p>
        </p:txBody>
      </p:sp>
      <p:sp>
        <p:nvSpPr>
          <p:cNvPr id="5" name="Footer Placeholder 4"/>
          <p:cNvSpPr>
            <a:spLocks noGrp="1"/>
          </p:cNvSpPr>
          <p:nvPr>
            <p:ph type="ftr" sz="quarter" idx="11"/>
          </p:nvPr>
        </p:nvSpPr>
        <p:spPr/>
        <p:txBody>
          <a:bodyPr/>
          <a:lstStyle/>
          <a:p>
            <a:r>
              <a:rPr lang="en-US"/>
              <a:t>Django Starter Course</a:t>
            </a:r>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9140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FF9EC-34B3-4DAE-A1F9-50B6F02FD453}" type="datetime1">
              <a:rPr lang="en-US" smtClean="0"/>
              <a:t>8/2/2023</a:t>
            </a:fld>
            <a:endParaRPr lang="en-US"/>
          </a:p>
        </p:txBody>
      </p:sp>
      <p:sp>
        <p:nvSpPr>
          <p:cNvPr id="6" name="Footer Placeholder 5"/>
          <p:cNvSpPr>
            <a:spLocks noGrp="1"/>
          </p:cNvSpPr>
          <p:nvPr>
            <p:ph type="ftr" sz="quarter" idx="11"/>
          </p:nvPr>
        </p:nvSpPr>
        <p:spPr/>
        <p:txBody>
          <a:bodyPr/>
          <a:lstStyle/>
          <a:p>
            <a:r>
              <a:rPr lang="en-US"/>
              <a:t>Django Starter Course</a:t>
            </a:r>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1003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74829-4813-4A69-AE98-878696BFE99F}" type="datetime1">
              <a:rPr lang="en-US" smtClean="0"/>
              <a:t>8/2/2023</a:t>
            </a:fld>
            <a:endParaRPr lang="en-US"/>
          </a:p>
        </p:txBody>
      </p:sp>
      <p:sp>
        <p:nvSpPr>
          <p:cNvPr id="8" name="Footer Placeholder 7"/>
          <p:cNvSpPr>
            <a:spLocks noGrp="1"/>
          </p:cNvSpPr>
          <p:nvPr>
            <p:ph type="ftr" sz="quarter" idx="11"/>
          </p:nvPr>
        </p:nvSpPr>
        <p:spPr/>
        <p:txBody>
          <a:bodyPr/>
          <a:lstStyle/>
          <a:p>
            <a:r>
              <a:rPr lang="en-US"/>
              <a:t>Django Starter Course</a:t>
            </a:r>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407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2BA7C-F227-44B9-BF64-DB54F3604314}" type="datetime1">
              <a:rPr lang="en-US" smtClean="0"/>
              <a:t>8/2/2023</a:t>
            </a:fld>
            <a:endParaRPr lang="en-US"/>
          </a:p>
        </p:txBody>
      </p:sp>
      <p:sp>
        <p:nvSpPr>
          <p:cNvPr id="4" name="Footer Placeholder 3"/>
          <p:cNvSpPr>
            <a:spLocks noGrp="1"/>
          </p:cNvSpPr>
          <p:nvPr>
            <p:ph type="ftr" sz="quarter" idx="11"/>
          </p:nvPr>
        </p:nvSpPr>
        <p:spPr/>
        <p:txBody>
          <a:bodyPr/>
          <a:lstStyle/>
          <a:p>
            <a:r>
              <a:rPr lang="en-US"/>
              <a:t>Django Starter Course</a:t>
            </a:r>
          </a:p>
        </p:txBody>
      </p:sp>
      <p:sp>
        <p:nvSpPr>
          <p:cNvPr id="5"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0766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E3028-AF0D-43A1-8E95-3A2671CC8612}" type="datetime1">
              <a:rPr lang="en-US" smtClean="0"/>
              <a:t>8/2/2023</a:t>
            </a:fld>
            <a:endParaRPr lang="en-US"/>
          </a:p>
        </p:txBody>
      </p:sp>
      <p:sp>
        <p:nvSpPr>
          <p:cNvPr id="3" name="Footer Placeholder 2"/>
          <p:cNvSpPr>
            <a:spLocks noGrp="1"/>
          </p:cNvSpPr>
          <p:nvPr>
            <p:ph type="ftr" sz="quarter" idx="11"/>
          </p:nvPr>
        </p:nvSpPr>
        <p:spPr/>
        <p:txBody>
          <a:bodyPr/>
          <a:lstStyle/>
          <a:p>
            <a:r>
              <a:rPr lang="en-US"/>
              <a:t>Django Starter Course</a:t>
            </a:r>
          </a:p>
        </p:txBody>
      </p:sp>
      <p:sp>
        <p:nvSpPr>
          <p:cNvPr id="4" name="Slide Number Placeholder 3"/>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43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3BAD83-C384-4DDA-8C11-4B3655EF27DE}" type="datetime1">
              <a:rPr lang="en-US" smtClean="0"/>
              <a:t>8/2/2023</a:t>
            </a:fld>
            <a:endParaRPr lang="en-US"/>
          </a:p>
        </p:txBody>
      </p:sp>
      <p:sp>
        <p:nvSpPr>
          <p:cNvPr id="6" name="Footer Placeholder 5"/>
          <p:cNvSpPr>
            <a:spLocks noGrp="1"/>
          </p:cNvSpPr>
          <p:nvPr>
            <p:ph type="ftr" sz="quarter" idx="11"/>
          </p:nvPr>
        </p:nvSpPr>
        <p:spPr/>
        <p:txBody>
          <a:bodyPr/>
          <a:lstStyle/>
          <a:p>
            <a:r>
              <a:rPr lang="en-US"/>
              <a:t>Django Starter Course</a:t>
            </a:r>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774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524917-AB58-45D6-944C-EE42B4D18223}" type="datetime1">
              <a:rPr lang="en-US" smtClean="0"/>
              <a:t>8/2/2023</a:t>
            </a:fld>
            <a:endParaRPr lang="en-US"/>
          </a:p>
        </p:txBody>
      </p:sp>
      <p:sp>
        <p:nvSpPr>
          <p:cNvPr id="6" name="Footer Placeholder 5"/>
          <p:cNvSpPr>
            <a:spLocks noGrp="1"/>
          </p:cNvSpPr>
          <p:nvPr>
            <p:ph type="ftr" sz="quarter" idx="11"/>
          </p:nvPr>
        </p:nvSpPr>
        <p:spPr/>
        <p:txBody>
          <a:bodyPr/>
          <a:lstStyle/>
          <a:p>
            <a:r>
              <a:rPr lang="en-US"/>
              <a:t>Django Starter Course</a:t>
            </a:r>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510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43EDCD-1DBB-465B-B1B2-0EF331C56E39}" type="datetime1">
              <a:rPr lang="en-US" smtClean="0"/>
              <a:t>8/2/2023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Django Starter Course</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2752720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pinterest.com/happygoldlucky/pinterest/" TargetMode="External"/><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clibrary.commons.gc.cuny.edu/2017/02/06/washington-post-offers-free-access-edu-email/" TargetMode="External"/><Relationship Id="rId5" Type="http://schemas.openxmlformats.org/officeDocument/2006/relationships/image" Target="../media/image4.png"/><Relationship Id="rId4" Type="http://schemas.openxmlformats.org/officeDocument/2006/relationships/hyperlink" Target="https://www.engler.ca/"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hyperlink" Target="https://djangopackages.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djangoproject.com/" TargetMode="External"/><Relationship Id="rId11" Type="http://schemas.openxmlformats.org/officeDocument/2006/relationships/hyperlink" Target="https://codecondo.com/jobs-for-django-developers/" TargetMode="External"/><Relationship Id="rId5" Type="http://schemas.openxmlformats.org/officeDocument/2006/relationships/hyperlink" Target="https://docs.djangoproject.com/en/4.2/" TargetMode="External"/><Relationship Id="rId10" Type="http://schemas.openxmlformats.org/officeDocument/2006/relationships/image" Target="../media/image7.png"/><Relationship Id="rId4" Type="http://schemas.openxmlformats.org/officeDocument/2006/relationships/hyperlink" Target="https://www.w3schools.com/django/index.php" TargetMode="External"/><Relationship Id="rId9" Type="http://schemas.openxmlformats.org/officeDocument/2006/relationships/hyperlink" Target="https://de.linkedin.com/company/w3school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41F54E-F4EF-EDA0-BE10-0B329CE667AD}"/>
              </a:ext>
            </a:extLst>
          </p:cNvPr>
          <p:cNvSpPr txBox="1"/>
          <p:nvPr/>
        </p:nvSpPr>
        <p:spPr>
          <a:xfrm>
            <a:off x="3463149" y="2253343"/>
            <a:ext cx="7968343" cy="707886"/>
          </a:xfrm>
          <a:prstGeom prst="rect">
            <a:avLst/>
          </a:prstGeom>
          <a:noFill/>
        </p:spPr>
        <p:txBody>
          <a:bodyPr wrap="square" rtlCol="0">
            <a:spAutoFit/>
          </a:bodyPr>
          <a:lstStyle/>
          <a:p>
            <a:pPr algn="ctr"/>
            <a:r>
              <a:rPr lang="en-US" sz="4000" b="1" dirty="0">
                <a:solidFill>
                  <a:srgbClr val="30ACEC"/>
                </a:solidFill>
                <a:latin typeface="Century Gothic" panose="020B0502020202020204" pitchFamily="34" charset="0"/>
              </a:rPr>
              <a:t>DJANGO STARTER COURSE</a:t>
            </a:r>
          </a:p>
        </p:txBody>
      </p:sp>
      <p:pic>
        <p:nvPicPr>
          <p:cNvPr id="9" name="Picture 8" descr="A black background with blue text&#10;&#10;Description automatically generated">
            <a:extLst>
              <a:ext uri="{FF2B5EF4-FFF2-40B4-BE49-F238E27FC236}">
                <a16:creationId xmlns:a16="http://schemas.microsoft.com/office/drawing/2014/main" id="{A1B964A7-2F32-D34E-67ED-1EEAA0196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84" y="5180315"/>
            <a:ext cx="1905098" cy="1905098"/>
          </a:xfrm>
          <a:prstGeom prst="rect">
            <a:avLst/>
          </a:prstGeom>
        </p:spPr>
      </p:pic>
    </p:spTree>
    <p:extLst>
      <p:ext uri="{BB962C8B-B14F-4D97-AF65-F5344CB8AC3E}">
        <p14:creationId xmlns:p14="http://schemas.microsoft.com/office/powerpoint/2010/main" val="274877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6AA7-E251-ED03-DB95-847D4FEAA364}"/>
              </a:ext>
            </a:extLst>
          </p:cNvPr>
          <p:cNvSpPr>
            <a:spLocks noGrp="1"/>
          </p:cNvSpPr>
          <p:nvPr>
            <p:ph type="title"/>
          </p:nvPr>
        </p:nvSpPr>
        <p:spPr/>
        <p:txBody>
          <a:bodyPr/>
          <a:lstStyle/>
          <a:p>
            <a:r>
              <a:rPr lang="en-US" sz="4000" b="1" dirty="0">
                <a:solidFill>
                  <a:srgbClr val="30ACEC"/>
                </a:solidFill>
                <a:latin typeface="Century Gothic" panose="020B0502020202020204" pitchFamily="34" charset="0"/>
              </a:rPr>
              <a:t>Bridging Theory and Practice: A message for </a:t>
            </a:r>
            <a:r>
              <a:rPr lang="en-US" sz="4000" b="1" dirty="0" err="1">
                <a:solidFill>
                  <a:srgbClr val="30ACEC"/>
                </a:solidFill>
                <a:latin typeface="Century Gothic" panose="020B0502020202020204" pitchFamily="34" charset="0"/>
              </a:rPr>
              <a:t>PoliTo</a:t>
            </a:r>
            <a:r>
              <a:rPr lang="en-US" sz="4000" b="1" dirty="0">
                <a:solidFill>
                  <a:srgbClr val="30ACEC"/>
                </a:solidFill>
                <a:latin typeface="Century Gothic" panose="020B0502020202020204" pitchFamily="34" charset="0"/>
              </a:rPr>
              <a:t> Students</a:t>
            </a:r>
            <a:endParaRPr lang="en-US" dirty="0"/>
          </a:p>
        </p:txBody>
      </p:sp>
      <p:sp>
        <p:nvSpPr>
          <p:cNvPr id="3" name="Content Placeholder 2">
            <a:extLst>
              <a:ext uri="{FF2B5EF4-FFF2-40B4-BE49-F238E27FC236}">
                <a16:creationId xmlns:a16="http://schemas.microsoft.com/office/drawing/2014/main" id="{2F8D1391-9658-4783-5547-3EDFD0829F9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4755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F50-4498-036E-41CE-DD3CA160A66D}"/>
              </a:ext>
            </a:extLst>
          </p:cNvPr>
          <p:cNvSpPr>
            <a:spLocks noGrp="1"/>
          </p:cNvSpPr>
          <p:nvPr>
            <p:ph type="title"/>
          </p:nvPr>
        </p:nvSpPr>
        <p:spPr/>
        <p:txBody>
          <a:bodyPr/>
          <a:lstStyle/>
          <a:p>
            <a:r>
              <a:rPr lang="en-US" b="1" dirty="0">
                <a:solidFill>
                  <a:srgbClr val="30ACEC"/>
                </a:solidFill>
                <a:latin typeface="Century Gothic" panose="020B0502020202020204" pitchFamily="34" charset="0"/>
              </a:rPr>
              <a:t>What do you need for this course?</a:t>
            </a:r>
          </a:p>
        </p:txBody>
      </p:sp>
      <p:sp>
        <p:nvSpPr>
          <p:cNvPr id="3" name="Content Placeholder 2">
            <a:extLst>
              <a:ext uri="{FF2B5EF4-FFF2-40B4-BE49-F238E27FC236}">
                <a16:creationId xmlns:a16="http://schemas.microsoft.com/office/drawing/2014/main" id="{7E1763A1-CFCF-ABE9-D4F9-3F419D737DC2}"/>
              </a:ext>
            </a:extLst>
          </p:cNvPr>
          <p:cNvSpPr>
            <a:spLocks noGrp="1"/>
          </p:cNvSpPr>
          <p:nvPr>
            <p:ph idx="1"/>
          </p:nvPr>
        </p:nvSpPr>
        <p:spPr/>
        <p:txBody>
          <a:bodyPr/>
          <a:lstStyle/>
          <a:p>
            <a:r>
              <a:rPr lang="en-US" dirty="0">
                <a:latin typeface="Century Gothic" panose="020B0502020202020204" pitchFamily="34" charset="0"/>
              </a:rPr>
              <a:t>Python Basic knowledge and programming abilities</a:t>
            </a:r>
          </a:p>
          <a:p>
            <a:r>
              <a:rPr lang="en-US" dirty="0">
                <a:latin typeface="Century Gothic" panose="020B0502020202020204" pitchFamily="34" charset="0"/>
              </a:rPr>
              <a:t>Front-End basic Skills </a:t>
            </a:r>
            <a:br>
              <a:rPr lang="en-US" dirty="0">
                <a:latin typeface="Century Gothic" panose="020B0502020202020204" pitchFamily="34" charset="0"/>
              </a:rPr>
            </a:br>
            <a:r>
              <a:rPr lang="en-US" dirty="0">
                <a:latin typeface="Century Gothic" panose="020B0502020202020204" pitchFamily="34" charset="0"/>
              </a:rPr>
              <a:t>( </a:t>
            </a:r>
            <a:r>
              <a:rPr lang="en-US" dirty="0">
                <a:latin typeface="Century Gothic" panose="020B0502020202020204" pitchFamily="34" charset="0"/>
                <a:hlinkClick r:id="rId3"/>
              </a:rPr>
              <a:t>https://www.w3schools.com/html/default.asp</a:t>
            </a:r>
            <a:r>
              <a:rPr lang="en-US" dirty="0">
                <a:latin typeface="Century Gothic" panose="020B0502020202020204" pitchFamily="34" charset="0"/>
              </a:rPr>
              <a:t> )</a:t>
            </a:r>
          </a:p>
        </p:txBody>
      </p:sp>
    </p:spTree>
    <p:extLst>
      <p:ext uri="{BB962C8B-B14F-4D97-AF65-F5344CB8AC3E}">
        <p14:creationId xmlns:p14="http://schemas.microsoft.com/office/powerpoint/2010/main" val="376574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F50-4498-036E-41CE-DD3CA160A66D}"/>
              </a:ext>
            </a:extLst>
          </p:cNvPr>
          <p:cNvSpPr>
            <a:spLocks noGrp="1"/>
          </p:cNvSpPr>
          <p:nvPr>
            <p:ph type="title"/>
          </p:nvPr>
        </p:nvSpPr>
        <p:spPr/>
        <p:txBody>
          <a:bodyPr/>
          <a:lstStyle/>
          <a:p>
            <a:r>
              <a:rPr lang="en-US" b="1" dirty="0">
                <a:solidFill>
                  <a:srgbClr val="30ACEC"/>
                </a:solidFill>
                <a:latin typeface="Century Gothic" panose="020B0502020202020204" pitchFamily="34" charset="0"/>
              </a:rPr>
              <a:t>Why Python?</a:t>
            </a:r>
          </a:p>
        </p:txBody>
      </p:sp>
      <p:sp>
        <p:nvSpPr>
          <p:cNvPr id="3" name="Content Placeholder 2">
            <a:extLst>
              <a:ext uri="{FF2B5EF4-FFF2-40B4-BE49-F238E27FC236}">
                <a16:creationId xmlns:a16="http://schemas.microsoft.com/office/drawing/2014/main" id="{7E1763A1-CFCF-ABE9-D4F9-3F419D737DC2}"/>
              </a:ext>
            </a:extLst>
          </p:cNvPr>
          <p:cNvSpPr>
            <a:spLocks noGrp="1"/>
          </p:cNvSpPr>
          <p:nvPr>
            <p:ph idx="1"/>
          </p:nvPr>
        </p:nvSpPr>
        <p:spPr/>
        <p:txBody>
          <a:bodyPr/>
          <a:lstStyle/>
          <a:p>
            <a:r>
              <a:rPr lang="en-US" dirty="0">
                <a:latin typeface="Century Gothic" panose="020B0502020202020204" pitchFamily="34" charset="0"/>
              </a:rPr>
              <a:t>Easy to Learn</a:t>
            </a:r>
          </a:p>
          <a:p>
            <a:r>
              <a:rPr lang="en-US" dirty="0">
                <a:latin typeface="Century Gothic" panose="020B0502020202020204" pitchFamily="34" charset="0"/>
              </a:rPr>
              <a:t>High level language</a:t>
            </a:r>
          </a:p>
          <a:p>
            <a:r>
              <a:rPr lang="en-US" dirty="0">
                <a:latin typeface="Century Gothic" panose="020B0502020202020204" pitchFamily="34" charset="0"/>
              </a:rPr>
              <a:t>Powerful Libraries</a:t>
            </a:r>
          </a:p>
          <a:p>
            <a:r>
              <a:rPr lang="en-US" dirty="0">
                <a:latin typeface="Century Gothic" panose="020B0502020202020204" pitchFamily="34" charset="0"/>
              </a:rPr>
              <a:t>Readability</a:t>
            </a:r>
          </a:p>
          <a:p>
            <a:r>
              <a:rPr lang="en-US" dirty="0">
                <a:latin typeface="Century Gothic" panose="020B0502020202020204" pitchFamily="34" charset="0"/>
              </a:rPr>
              <a:t>High demand in job market</a:t>
            </a:r>
          </a:p>
        </p:txBody>
      </p:sp>
    </p:spTree>
    <p:extLst>
      <p:ext uri="{BB962C8B-B14F-4D97-AF65-F5344CB8AC3E}">
        <p14:creationId xmlns:p14="http://schemas.microsoft.com/office/powerpoint/2010/main" val="185479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F50-4498-036E-41CE-DD3CA160A66D}"/>
              </a:ext>
            </a:extLst>
          </p:cNvPr>
          <p:cNvSpPr>
            <a:spLocks noGrp="1"/>
          </p:cNvSpPr>
          <p:nvPr>
            <p:ph type="title"/>
          </p:nvPr>
        </p:nvSpPr>
        <p:spPr/>
        <p:txBody>
          <a:bodyPr/>
          <a:lstStyle/>
          <a:p>
            <a:r>
              <a:rPr lang="en-US" b="1" dirty="0">
                <a:solidFill>
                  <a:srgbClr val="30ACEC"/>
                </a:solidFill>
                <a:latin typeface="Century Gothic" panose="020B0502020202020204" pitchFamily="34" charset="0"/>
              </a:rPr>
              <a:t>Introducing Django</a:t>
            </a:r>
          </a:p>
        </p:txBody>
      </p:sp>
      <p:sp>
        <p:nvSpPr>
          <p:cNvPr id="3" name="Content Placeholder 2">
            <a:extLst>
              <a:ext uri="{FF2B5EF4-FFF2-40B4-BE49-F238E27FC236}">
                <a16:creationId xmlns:a16="http://schemas.microsoft.com/office/drawing/2014/main" id="{7E1763A1-CFCF-ABE9-D4F9-3F419D737DC2}"/>
              </a:ext>
            </a:extLst>
          </p:cNvPr>
          <p:cNvSpPr>
            <a:spLocks noGrp="1"/>
          </p:cNvSpPr>
          <p:nvPr>
            <p:ph idx="1"/>
          </p:nvPr>
        </p:nvSpPr>
        <p:spPr>
          <a:xfrm>
            <a:off x="1853279" y="2857501"/>
            <a:ext cx="10018713" cy="3124201"/>
          </a:xfrm>
        </p:spPr>
        <p:txBody>
          <a:bodyPr>
            <a:normAutofit fontScale="92500" lnSpcReduction="10000"/>
          </a:bodyPr>
          <a:lstStyle/>
          <a:p>
            <a:r>
              <a:rPr lang="en-US" dirty="0">
                <a:latin typeface="Century Gothic" panose="020B0502020202020204" pitchFamily="34" charset="0"/>
              </a:rPr>
              <a:t>Web framework</a:t>
            </a:r>
          </a:p>
          <a:p>
            <a:r>
              <a:rPr lang="en-US" dirty="0">
                <a:latin typeface="Century Gothic" panose="020B0502020202020204" pitchFamily="34" charset="0"/>
              </a:rPr>
              <a:t>Follows MVC pattern</a:t>
            </a:r>
          </a:p>
          <a:p>
            <a:r>
              <a:rPr lang="en-US" b="1" dirty="0">
                <a:latin typeface="Century Gothic" panose="020B0502020202020204" pitchFamily="34" charset="0"/>
              </a:rPr>
              <a:t>BATTERIES INCLUDED</a:t>
            </a:r>
          </a:p>
          <a:p>
            <a:r>
              <a:rPr lang="en-US" b="1" dirty="0">
                <a:latin typeface="Century Gothic" panose="020B0502020202020204" pitchFamily="34" charset="0"/>
              </a:rPr>
              <a:t>DRY PRINCIPLE </a:t>
            </a:r>
            <a:r>
              <a:rPr lang="en-US" dirty="0">
                <a:latin typeface="Century Gothic" panose="020B0502020202020204" pitchFamily="34" charset="0"/>
              </a:rPr>
              <a:t>‘Don’t Repeat Yourself’</a:t>
            </a:r>
          </a:p>
          <a:p>
            <a:r>
              <a:rPr lang="en-US" dirty="0">
                <a:latin typeface="Century Gothic" panose="020B0502020202020204" pitchFamily="34" charset="0"/>
              </a:rPr>
              <a:t>ORM Support</a:t>
            </a:r>
          </a:p>
          <a:p>
            <a:r>
              <a:rPr lang="en-US" dirty="0">
                <a:latin typeface="Century Gothic" panose="020B0502020202020204" pitchFamily="34" charset="0"/>
              </a:rPr>
              <a:t>Scalability and Security</a:t>
            </a:r>
          </a:p>
          <a:p>
            <a:r>
              <a:rPr lang="en-US" dirty="0">
                <a:latin typeface="Century Gothic" panose="020B0502020202020204" pitchFamily="34" charset="0"/>
              </a:rPr>
              <a:t>Used by industry giants</a:t>
            </a:r>
          </a:p>
        </p:txBody>
      </p:sp>
      <p:pic>
        <p:nvPicPr>
          <p:cNvPr id="5" name="Picture 4" descr="A logo of a camera&#10;&#10;Description automatically generated">
            <a:extLst>
              <a:ext uri="{FF2B5EF4-FFF2-40B4-BE49-F238E27FC236}">
                <a16:creationId xmlns:a16="http://schemas.microsoft.com/office/drawing/2014/main" id="{ECFFADCA-1816-B1BB-1540-36453A047F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703054" y="2951247"/>
            <a:ext cx="876298" cy="876298"/>
          </a:xfrm>
          <a:prstGeom prst="rect">
            <a:avLst/>
          </a:prstGeom>
        </p:spPr>
      </p:pic>
      <p:pic>
        <p:nvPicPr>
          <p:cNvPr id="7" name="Picture 6" descr="A black text on a black background&#10;&#10;Description automatically generated">
            <a:extLst>
              <a:ext uri="{FF2B5EF4-FFF2-40B4-BE49-F238E27FC236}">
                <a16:creationId xmlns:a16="http://schemas.microsoft.com/office/drawing/2014/main" id="{1B7BCDA6-5775-474A-E648-C9348AB2E63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284746" y="4138729"/>
            <a:ext cx="2727157" cy="418619"/>
          </a:xfrm>
          <a:prstGeom prst="rect">
            <a:avLst/>
          </a:prstGeom>
        </p:spPr>
      </p:pic>
      <p:pic>
        <p:nvPicPr>
          <p:cNvPr id="12" name="Picture 11" descr="A red circle with a white letter p&#10;&#10;Description automatically generated">
            <a:extLst>
              <a:ext uri="{FF2B5EF4-FFF2-40B4-BE49-F238E27FC236}">
                <a16:creationId xmlns:a16="http://schemas.microsoft.com/office/drawing/2014/main" id="{7BD0094D-25A3-A082-4C65-4D2B9871938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10414" y="2951247"/>
            <a:ext cx="876298" cy="876298"/>
          </a:xfrm>
          <a:prstGeom prst="rect">
            <a:avLst/>
          </a:prstGeom>
        </p:spPr>
      </p:pic>
      <p:sp>
        <p:nvSpPr>
          <p:cNvPr id="13" name="Rectangle 12">
            <a:extLst>
              <a:ext uri="{FF2B5EF4-FFF2-40B4-BE49-F238E27FC236}">
                <a16:creationId xmlns:a16="http://schemas.microsoft.com/office/drawing/2014/main" id="{A4E81884-7072-DA98-5E19-39115EEF3F4F}"/>
              </a:ext>
            </a:extLst>
          </p:cNvPr>
          <p:cNvSpPr/>
          <p:nvPr/>
        </p:nvSpPr>
        <p:spPr>
          <a:xfrm>
            <a:off x="7803482" y="2614862"/>
            <a:ext cx="3658435" cy="23261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15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F50-4498-036E-41CE-DD3CA160A66D}"/>
              </a:ext>
            </a:extLst>
          </p:cNvPr>
          <p:cNvSpPr>
            <a:spLocks noGrp="1"/>
          </p:cNvSpPr>
          <p:nvPr>
            <p:ph type="title"/>
          </p:nvPr>
        </p:nvSpPr>
        <p:spPr>
          <a:xfrm>
            <a:off x="1484312" y="685800"/>
            <a:ext cx="5747778" cy="1752599"/>
          </a:xfrm>
        </p:spPr>
        <p:txBody>
          <a:bodyPr>
            <a:normAutofit/>
          </a:bodyPr>
          <a:lstStyle/>
          <a:p>
            <a:r>
              <a:rPr lang="en-US" b="1" dirty="0">
                <a:solidFill>
                  <a:srgbClr val="30ACEC"/>
                </a:solidFill>
                <a:latin typeface="Century Gothic" panose="020B0502020202020204" pitchFamily="34" charset="0"/>
              </a:rPr>
              <a:t>References</a:t>
            </a:r>
          </a:p>
        </p:txBody>
      </p:sp>
      <p:sp>
        <p:nvSpPr>
          <p:cNvPr id="3" name="Content Placeholder 2">
            <a:extLst>
              <a:ext uri="{FF2B5EF4-FFF2-40B4-BE49-F238E27FC236}">
                <a16:creationId xmlns:a16="http://schemas.microsoft.com/office/drawing/2014/main" id="{7E1763A1-CFCF-ABE9-D4F9-3F419D737DC2}"/>
              </a:ext>
            </a:extLst>
          </p:cNvPr>
          <p:cNvSpPr>
            <a:spLocks noGrp="1"/>
          </p:cNvSpPr>
          <p:nvPr>
            <p:ph idx="1"/>
          </p:nvPr>
        </p:nvSpPr>
        <p:spPr>
          <a:xfrm>
            <a:off x="1484311" y="2666999"/>
            <a:ext cx="5747778" cy="3124201"/>
          </a:xfrm>
        </p:spPr>
        <p:txBody>
          <a:bodyPr>
            <a:normAutofit fontScale="85000" lnSpcReduction="20000"/>
          </a:bodyPr>
          <a:lstStyle/>
          <a:p>
            <a:r>
              <a:rPr lang="en-US" dirty="0">
                <a:latin typeface="Century Gothic" panose="020B0502020202020204" pitchFamily="34" charset="0"/>
              </a:rPr>
              <a:t>(W3Schools) </a:t>
            </a:r>
            <a:r>
              <a:rPr lang="en-US" dirty="0">
                <a:latin typeface="Century Gothic" panose="020B0502020202020204" pitchFamily="34" charset="0"/>
                <a:hlinkClick r:id="rId4"/>
              </a:rPr>
              <a:t>https://www.w3schools.com/django/index.php</a:t>
            </a:r>
            <a:endParaRPr lang="en-US" dirty="0">
              <a:latin typeface="Century Gothic" panose="020B0502020202020204" pitchFamily="34" charset="0"/>
            </a:endParaRPr>
          </a:p>
          <a:p>
            <a:pPr marL="0" indent="0">
              <a:buNone/>
            </a:pPr>
            <a:endParaRPr lang="en-US" dirty="0">
              <a:latin typeface="Century Gothic" panose="020B0502020202020204" pitchFamily="34" charset="0"/>
              <a:hlinkClick r:id="rId5"/>
            </a:endParaRPr>
          </a:p>
          <a:p>
            <a:r>
              <a:rPr lang="en-US" dirty="0">
                <a:latin typeface="Century Gothic" panose="020B0502020202020204" pitchFamily="34" charset="0"/>
              </a:rPr>
              <a:t>(Django Official Documentation)</a:t>
            </a:r>
            <a:br>
              <a:rPr lang="en-US" dirty="0">
                <a:latin typeface="Century Gothic" panose="020B0502020202020204" pitchFamily="34" charset="0"/>
              </a:rPr>
            </a:br>
            <a:r>
              <a:rPr lang="en-US" dirty="0">
                <a:solidFill>
                  <a:srgbClr val="82B6F4"/>
                </a:solidFill>
                <a:latin typeface="Century Gothic" panose="020B0502020202020204" pitchFamily="34" charset="0"/>
                <a:hlinkClick r:id="rId6">
                  <a:extLst>
                    <a:ext uri="{A12FA001-AC4F-418D-AE19-62706E023703}">
                      <ahyp:hlinkClr xmlns:ahyp="http://schemas.microsoft.com/office/drawing/2018/hyperlinkcolor" val="tx"/>
                    </a:ext>
                  </a:extLst>
                </a:hlinkClick>
              </a:rPr>
              <a:t>https://docs.djangoproject.</a:t>
            </a:r>
            <a:r>
              <a:rPr lang="en-US" dirty="0">
                <a:solidFill>
                  <a:srgbClr val="30ACEC"/>
                </a:solidFill>
                <a:latin typeface="Century Gothic" panose="020B0502020202020204" pitchFamily="34" charset="0"/>
                <a:hlinkClick r:id="rId6">
                  <a:extLst>
                    <a:ext uri="{A12FA001-AC4F-418D-AE19-62706E023703}">
                      <ahyp:hlinkClr xmlns:ahyp="http://schemas.microsoft.com/office/drawing/2018/hyperlinkcolor" val="tx"/>
                    </a:ext>
                  </a:extLst>
                </a:hlinkClick>
              </a:rPr>
              <a:t>com/</a:t>
            </a:r>
            <a:endParaRPr lang="en-US" dirty="0">
              <a:solidFill>
                <a:srgbClr val="30ACEC"/>
              </a:solidFill>
              <a:latin typeface="Century Gothic" panose="020B0502020202020204" pitchFamily="34" charset="0"/>
            </a:endParaRPr>
          </a:p>
          <a:p>
            <a:pPr marL="0" indent="0">
              <a:buNone/>
            </a:pPr>
            <a:endParaRPr lang="en-US" dirty="0">
              <a:latin typeface="Century Gothic" panose="020B0502020202020204" pitchFamily="34" charset="0"/>
            </a:endParaRPr>
          </a:p>
          <a:p>
            <a:r>
              <a:rPr lang="en-US" dirty="0">
                <a:latin typeface="Century Gothic" panose="020B0502020202020204" pitchFamily="34" charset="0"/>
              </a:rPr>
              <a:t>(Django Packages)</a:t>
            </a:r>
            <a:br>
              <a:rPr lang="en-US" dirty="0">
                <a:latin typeface="Century Gothic" panose="020B0502020202020204" pitchFamily="34" charset="0"/>
              </a:rPr>
            </a:br>
            <a:r>
              <a:rPr lang="en-US" dirty="0">
                <a:latin typeface="Century Gothic" panose="020B0502020202020204" pitchFamily="34" charset="0"/>
                <a:hlinkClick r:id="rId7"/>
              </a:rPr>
              <a:t>https://djangopackages.org/</a:t>
            </a:r>
            <a:endParaRPr lang="en-US" dirty="0">
              <a:latin typeface="Century Gothic" panose="020B0502020202020204" pitchFamily="34" charset="0"/>
            </a:endParaRPr>
          </a:p>
          <a:p>
            <a:pPr marL="0" indent="0">
              <a:buNone/>
            </a:pPr>
            <a:endParaRPr lang="en-US" dirty="0">
              <a:latin typeface="Century Gothic" panose="020B0502020202020204" pitchFamily="34" charset="0"/>
            </a:endParaRPr>
          </a:p>
          <a:p>
            <a:pPr marL="0" indent="0">
              <a:buNone/>
            </a:pPr>
            <a:endParaRPr lang="en-US" dirty="0">
              <a:latin typeface="Century Gothic" panose="020B0502020202020204" pitchFamily="34" charset="0"/>
            </a:endParaRPr>
          </a:p>
        </p:txBody>
      </p:sp>
      <p:pic>
        <p:nvPicPr>
          <p:cNvPr id="5" name="Picture 4" descr="A green logo with a white background&#10;&#10;Description automatically generated">
            <a:extLst>
              <a:ext uri="{FF2B5EF4-FFF2-40B4-BE49-F238E27FC236}">
                <a16:creationId xmlns:a16="http://schemas.microsoft.com/office/drawing/2014/main" id="{1BE37444-DD5C-A3CC-2C35-FBD2CAC6D42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267961" y="645285"/>
            <a:ext cx="2520043"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A green screen with white text&#10;&#10;Description automatically generated">
            <a:extLst>
              <a:ext uri="{FF2B5EF4-FFF2-40B4-BE49-F238E27FC236}">
                <a16:creationId xmlns:a16="http://schemas.microsoft.com/office/drawing/2014/main" id="{8EDFAF13-CA92-C7F9-65AE-6B64F728E93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552943" y="3541248"/>
            <a:ext cx="3950079" cy="22219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3431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41F54E-F4EF-EDA0-BE10-0B329CE667AD}"/>
              </a:ext>
            </a:extLst>
          </p:cNvPr>
          <p:cNvSpPr txBox="1"/>
          <p:nvPr/>
        </p:nvSpPr>
        <p:spPr>
          <a:xfrm>
            <a:off x="3543360" y="2606269"/>
            <a:ext cx="7968343" cy="707886"/>
          </a:xfrm>
          <a:prstGeom prst="rect">
            <a:avLst/>
          </a:prstGeom>
          <a:noFill/>
        </p:spPr>
        <p:txBody>
          <a:bodyPr wrap="square" rtlCol="0">
            <a:spAutoFit/>
          </a:bodyPr>
          <a:lstStyle/>
          <a:p>
            <a:pPr algn="ctr"/>
            <a:r>
              <a:rPr lang="en-US" sz="4000" b="1" dirty="0">
                <a:solidFill>
                  <a:srgbClr val="30ACEC"/>
                </a:solidFill>
                <a:latin typeface="Century Gothic" panose="020B0502020202020204" pitchFamily="34" charset="0"/>
              </a:rPr>
              <a:t>Let’s START!</a:t>
            </a:r>
          </a:p>
        </p:txBody>
      </p:sp>
      <p:pic>
        <p:nvPicPr>
          <p:cNvPr id="9" name="Picture 8" descr="A black background with blue text&#10;&#10;Description automatically generated">
            <a:extLst>
              <a:ext uri="{FF2B5EF4-FFF2-40B4-BE49-F238E27FC236}">
                <a16:creationId xmlns:a16="http://schemas.microsoft.com/office/drawing/2014/main" id="{A1B964A7-2F32-D34E-67ED-1EEAA0196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84" y="5180315"/>
            <a:ext cx="1905098" cy="1905098"/>
          </a:xfrm>
          <a:prstGeom prst="rect">
            <a:avLst/>
          </a:prstGeom>
        </p:spPr>
      </p:pic>
    </p:spTree>
    <p:extLst>
      <p:ext uri="{BB962C8B-B14F-4D97-AF65-F5344CB8AC3E}">
        <p14:creationId xmlns:p14="http://schemas.microsoft.com/office/powerpoint/2010/main" val="102612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8F50-4498-036E-41CE-DD3CA160A66D}"/>
              </a:ext>
            </a:extLst>
          </p:cNvPr>
          <p:cNvSpPr>
            <a:spLocks noGrp="1"/>
          </p:cNvSpPr>
          <p:nvPr>
            <p:ph type="title"/>
          </p:nvPr>
        </p:nvSpPr>
        <p:spPr/>
        <p:txBody>
          <a:bodyPr/>
          <a:lstStyle/>
          <a:p>
            <a:r>
              <a:rPr lang="en-US" b="1" dirty="0">
                <a:solidFill>
                  <a:srgbClr val="30ACEC"/>
                </a:solidFill>
                <a:latin typeface="Century Gothic" panose="020B0502020202020204" pitchFamily="34" charset="0"/>
              </a:rPr>
              <a:t>What you’ll learn</a:t>
            </a:r>
          </a:p>
        </p:txBody>
      </p:sp>
      <p:sp>
        <p:nvSpPr>
          <p:cNvPr id="3" name="Content Placeholder 2">
            <a:extLst>
              <a:ext uri="{FF2B5EF4-FFF2-40B4-BE49-F238E27FC236}">
                <a16:creationId xmlns:a16="http://schemas.microsoft.com/office/drawing/2014/main" id="{7E1763A1-CFCF-ABE9-D4F9-3F419D737DC2}"/>
              </a:ext>
            </a:extLst>
          </p:cNvPr>
          <p:cNvSpPr>
            <a:spLocks noGrp="1"/>
          </p:cNvSpPr>
          <p:nvPr>
            <p:ph idx="1"/>
          </p:nvPr>
        </p:nvSpPr>
        <p:spPr>
          <a:xfrm>
            <a:off x="1853279" y="2857501"/>
            <a:ext cx="10018713" cy="3124201"/>
          </a:xfrm>
        </p:spPr>
        <p:txBody>
          <a:bodyPr>
            <a:normAutofit/>
          </a:bodyPr>
          <a:lstStyle/>
          <a:p>
            <a:pPr marL="0" indent="0">
              <a:buNone/>
            </a:pPr>
            <a:endParaRPr lang="en-US" dirty="0">
              <a:latin typeface="Century Gothic" panose="020B0502020202020204" pitchFamily="34" charset="0"/>
            </a:endParaRPr>
          </a:p>
        </p:txBody>
      </p:sp>
    </p:spTree>
    <p:extLst>
      <p:ext uri="{BB962C8B-B14F-4D97-AF65-F5344CB8AC3E}">
        <p14:creationId xmlns:p14="http://schemas.microsoft.com/office/powerpoint/2010/main" val="1162296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177</TotalTime>
  <Words>1024</Words>
  <Application>Microsoft Office PowerPoint</Application>
  <PresentationFormat>Widescreen</PresentationFormat>
  <Paragraphs>84</Paragraphs>
  <Slides>8</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Corbel</vt:lpstr>
      <vt:lpstr>Söhne</vt:lpstr>
      <vt:lpstr>Parallax</vt:lpstr>
      <vt:lpstr>PowerPoint Presentation</vt:lpstr>
      <vt:lpstr>Bridging Theory and Practice: A message for PoliTo Students</vt:lpstr>
      <vt:lpstr>What do you need for this course?</vt:lpstr>
      <vt:lpstr>Why Python?</vt:lpstr>
      <vt:lpstr>Introducing Django</vt:lpstr>
      <vt:lpstr>References</vt:lpstr>
      <vt:lpstr>PowerPoint Presentation</vt:lpstr>
      <vt:lpstr>What you’ll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2023-08-02T20:03:33Z</dcterms:created>
  <dcterms:modified xsi:type="dcterms:W3CDTF">2023-08-02T23:01:08Z</dcterms:modified>
</cp:coreProperties>
</file>