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7"/>
  </p:notesMasterIdLst>
  <p:sldIdLst>
    <p:sldId id="256" r:id="rId2"/>
    <p:sldId id="258" r:id="rId3"/>
    <p:sldId id="259" r:id="rId4"/>
    <p:sldId id="262" r:id="rId5"/>
    <p:sldId id="261" r:id="rId6"/>
    <p:sldId id="304" r:id="rId7"/>
    <p:sldId id="305" r:id="rId8"/>
    <p:sldId id="265" r:id="rId9"/>
    <p:sldId id="267" r:id="rId10"/>
    <p:sldId id="306" r:id="rId11"/>
    <p:sldId id="264" r:id="rId12"/>
    <p:sldId id="307" r:id="rId13"/>
    <p:sldId id="308" r:id="rId14"/>
    <p:sldId id="257" r:id="rId15"/>
    <p:sldId id="309" r:id="rId16"/>
    <p:sldId id="263" r:id="rId17"/>
    <p:sldId id="310" r:id="rId18"/>
    <p:sldId id="269" r:id="rId19"/>
    <p:sldId id="270" r:id="rId20"/>
    <p:sldId id="311" r:id="rId21"/>
    <p:sldId id="260" r:id="rId22"/>
    <p:sldId id="312" r:id="rId23"/>
    <p:sldId id="273" r:id="rId24"/>
    <p:sldId id="274" r:id="rId25"/>
    <p:sldId id="276" r:id="rId26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8"/>
      <p:bold r:id="rId29"/>
    </p:embeddedFont>
    <p:embeddedFont>
      <p:font typeface="Anaheim" panose="020B0604020202020204" charset="0"/>
      <p:regular r:id="rId30"/>
    </p:embeddedFont>
    <p:embeddedFont>
      <p:font typeface="Zen Dots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496"/>
    <a:srgbClr val="ECE5B4"/>
    <a:srgbClr val="F67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ED50C-CA88-48C9-8F49-4E3366D8BEA7}">
  <a:tblStyle styleId="{A9BED50C-CA88-48C9-8F49-4E3366D8BE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86" y="926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003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08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02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534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e129d2a63f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e129d2a63f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44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1d9017b4e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1d9017b4e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498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025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e1d9017b4e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e1d9017b4e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e129d2a63f_0_3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e129d2a63f_0_3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94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602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e129d2a63f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e129d2a63f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2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avLst/>
              <a:gdLst/>
              <a:ahLst/>
              <a:cxnLst/>
              <a:rect l="l" t="t" r="r" b="b"/>
              <a:pathLst>
                <a:path w="13199" h="2987" extrusionOk="0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avLst/>
              <a:gdLst/>
              <a:ahLst/>
              <a:cxnLst/>
              <a:rect l="l" t="t" r="r" b="b"/>
              <a:pathLst>
                <a:path w="13197" h="2984" extrusionOk="0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avLst/>
              <a:gdLst/>
              <a:ahLst/>
              <a:cxnLst/>
              <a:rect l="l" t="t" r="r" b="b"/>
              <a:pathLst>
                <a:path w="16825" h="4346" extrusionOk="0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avLst/>
              <a:gdLst/>
              <a:ahLst/>
              <a:cxnLst/>
              <a:rect l="l" t="t" r="r" b="b"/>
              <a:pathLst>
                <a:path w="14508" h="3283" extrusionOk="0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avLst/>
              <a:gdLst/>
              <a:ahLst/>
              <a:cxnLst/>
              <a:rect l="l" t="t" r="r" b="b"/>
              <a:pathLst>
                <a:path w="14640" h="3851" extrusionOk="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avLst/>
              <a:gdLst/>
              <a:ahLst/>
              <a:cxnLst/>
              <a:rect l="l" t="t" r="r" b="b"/>
              <a:pathLst>
                <a:path w="16826" h="4345" extrusionOk="0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avLst/>
              <a:gdLst/>
              <a:ahLst/>
              <a:cxnLst/>
              <a:rect l="l" t="t" r="r" b="b"/>
              <a:pathLst>
                <a:path w="9698" h="2195" extrusionOk="0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avLst/>
              <a:gdLst/>
              <a:ahLst/>
              <a:cxnLst/>
              <a:rect l="l" t="t" r="r" b="b"/>
              <a:pathLst>
                <a:path w="9829" h="2763" extrusionOk="0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avLst/>
              <a:gdLst/>
              <a:ahLst/>
              <a:cxnLst/>
              <a:rect l="l" t="t" r="r" b="b"/>
              <a:pathLst>
                <a:path w="10137" h="2294" extrusionOk="0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avLst/>
              <a:gdLst/>
              <a:ahLst/>
              <a:cxnLst/>
              <a:rect l="l" t="t" r="r" b="b"/>
              <a:pathLst>
                <a:path w="10264" h="2861" extrusionOk="0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avLst/>
              <a:gdLst/>
              <a:ahLst/>
              <a:cxnLst/>
              <a:rect l="l" t="t" r="r" b="b"/>
              <a:pathLst>
                <a:path w="9699" h="2194" extrusionOk="0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avLst/>
              <a:gdLst/>
              <a:ahLst/>
              <a:cxnLst/>
              <a:rect l="l" t="t" r="r" b="b"/>
              <a:pathLst>
                <a:path w="9699" h="2195" extrusionOk="0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avLst/>
              <a:gdLst/>
              <a:ahLst/>
              <a:cxnLst/>
              <a:rect l="l" t="t" r="r" b="b"/>
              <a:pathLst>
                <a:path w="22375" h="50600" extrusionOk="0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avLst/>
              <a:gdLst/>
              <a:ahLst/>
              <a:cxnLst/>
              <a:rect l="l" t="t" r="r" b="b"/>
              <a:pathLst>
                <a:path w="26031" h="44375" extrusionOk="0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avLst/>
              <a:gdLst/>
              <a:ahLst/>
              <a:cxnLst/>
              <a:rect l="l" t="t" r="r" b="b"/>
              <a:pathLst>
                <a:path w="3348" h="2937" extrusionOk="0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avLst/>
              <a:gdLst/>
              <a:ahLst/>
              <a:cxnLst/>
              <a:rect l="l" t="t" r="r" b="b"/>
              <a:pathLst>
                <a:path w="3347" h="2936" extrusionOk="0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avLst/>
              <a:gdLst/>
              <a:ahLst/>
              <a:cxnLst/>
              <a:rect l="l" t="t" r="r" b="b"/>
              <a:pathLst>
                <a:path w="1025" h="900" extrusionOk="0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avLst/>
              <a:gdLst/>
              <a:ahLst/>
              <a:cxnLst/>
              <a:rect l="l" t="t" r="r" b="b"/>
              <a:pathLst>
                <a:path w="1535" h="1348" extrusionOk="0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avLst/>
              <a:gdLst/>
              <a:ahLst/>
              <a:cxnLst/>
              <a:rect l="l" t="t" r="r" b="b"/>
              <a:pathLst>
                <a:path w="1024" h="898" extrusionOk="0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avLst/>
              <a:gdLst/>
              <a:ahLst/>
              <a:cxnLst/>
              <a:rect l="l" t="t" r="r" b="b"/>
              <a:pathLst>
                <a:path w="12821" h="31735" extrusionOk="0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avLst/>
              <a:gdLst/>
              <a:ahLst/>
              <a:cxnLst/>
              <a:rect l="l" t="t" r="r" b="b"/>
              <a:pathLst>
                <a:path w="1839" h="1640" extrusionOk="0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avLst/>
              <a:gdLst/>
              <a:ahLst/>
              <a:cxnLst/>
              <a:rect l="l" t="t" r="r" b="b"/>
              <a:pathLst>
                <a:path w="3584" h="3714" extrusionOk="0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avLst/>
              <a:gdLst/>
              <a:ahLst/>
              <a:cxnLst/>
              <a:rect l="l" t="t" r="r" b="b"/>
              <a:pathLst>
                <a:path w="2933" h="3440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avLst/>
              <a:gdLst/>
              <a:ahLst/>
              <a:cxnLst/>
              <a:rect l="l" t="t" r="r" b="b"/>
              <a:pathLst>
                <a:path w="2067" h="1442" extrusionOk="0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avLst/>
              <a:gdLst/>
              <a:ahLst/>
              <a:cxnLst/>
              <a:rect l="l" t="t" r="r" b="b"/>
              <a:pathLst>
                <a:path w="11966" h="37931" extrusionOk="0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avLst/>
              <a:gdLst/>
              <a:ahLst/>
              <a:cxnLst/>
              <a:rect l="l" t="t" r="r" b="b"/>
              <a:pathLst>
                <a:path w="30790" h="21533" extrusionOk="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avLst/>
              <a:gdLst/>
              <a:ahLst/>
              <a:cxnLst/>
              <a:rect l="l" t="t" r="r" b="b"/>
              <a:pathLst>
                <a:path w="31837" h="30782" extrusionOk="0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avLst/>
              <a:gdLst/>
              <a:ahLst/>
              <a:cxnLst/>
              <a:rect l="l" t="t" r="r" b="b"/>
              <a:pathLst>
                <a:path w="33930" h="12099" extrusionOk="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avLst/>
              <a:gdLst/>
              <a:ahLst/>
              <a:cxnLst/>
              <a:rect l="l" t="t" r="r" b="b"/>
              <a:pathLst>
                <a:path w="13122" h="11955" extrusionOk="0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avLst/>
              <a:gdLst/>
              <a:ahLst/>
              <a:cxnLst/>
              <a:rect l="l" t="t" r="r" b="b"/>
              <a:pathLst>
                <a:path w="7055" h="6427" extrusionOk="0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avLst/>
              <a:gdLst/>
              <a:ahLst/>
              <a:cxnLst/>
              <a:rect l="l" t="t" r="r" b="b"/>
              <a:pathLst>
                <a:path w="4324" h="3940" extrusionOk="0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avLst/>
              <a:gdLst/>
              <a:ahLst/>
              <a:cxnLst/>
              <a:rect l="l" t="t" r="r" b="b"/>
              <a:pathLst>
                <a:path w="2580" h="2457" extrusionOk="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avLst/>
              <a:gdLst/>
              <a:ahLst/>
              <a:cxnLst/>
              <a:rect l="l" t="t" r="r" b="b"/>
              <a:pathLst>
                <a:path w="2581" h="2457" extrusionOk="0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avLst/>
              <a:gdLst/>
              <a:ahLst/>
              <a:cxnLst/>
              <a:rect l="l" t="t" r="r" b="b"/>
              <a:pathLst>
                <a:path w="2599" h="2451" extrusionOk="0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avLst/>
              <a:gdLst/>
              <a:ahLst/>
              <a:cxnLst/>
              <a:rect l="l" t="t" r="r" b="b"/>
              <a:pathLst>
                <a:path w="2579" h="2456" extrusionOk="0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avLst/>
              <a:gdLst/>
              <a:ahLst/>
              <a:cxnLst/>
              <a:rect l="l" t="t" r="r" b="b"/>
              <a:pathLst>
                <a:path w="2902" h="1245" extrusionOk="0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avLst/>
              <a:gdLst/>
              <a:ahLst/>
              <a:cxnLst/>
              <a:rect l="l" t="t" r="r" b="b"/>
              <a:pathLst>
                <a:path w="2905" h="1245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avLst/>
              <a:gdLst/>
              <a:ahLst/>
              <a:cxnLst/>
              <a:rect l="l" t="t" r="r" b="b"/>
              <a:pathLst>
                <a:path w="1246" h="2904" extrusionOk="0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avLst/>
              <a:gdLst/>
              <a:ahLst/>
              <a:cxnLst/>
              <a:rect l="l" t="t" r="r" b="b"/>
              <a:pathLst>
                <a:path w="9948" h="9486" extrusionOk="0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avLst/>
              <a:gdLst/>
              <a:ahLst/>
              <a:cxnLst/>
              <a:rect l="l" t="t" r="r" b="b"/>
              <a:pathLst>
                <a:path w="3838" h="3839" extrusionOk="0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avLst/>
              <a:gdLst/>
              <a:ahLst/>
              <a:cxnLst/>
              <a:rect l="l" t="t" r="r" b="b"/>
              <a:pathLst>
                <a:path w="5871" h="5869" extrusionOk="0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avLst/>
              <a:gdLst/>
              <a:ahLst/>
              <a:cxnLst/>
              <a:rect l="l" t="t" r="r" b="b"/>
              <a:pathLst>
                <a:path w="9171" h="6606" extrusionOk="0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avLst/>
              <a:gdLst/>
              <a:ahLst/>
              <a:cxnLst/>
              <a:rect l="l" t="t" r="r" b="b"/>
              <a:pathLst>
                <a:path w="8999" h="7225" extrusionOk="0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avLst/>
              <a:gdLst/>
              <a:ahLst/>
              <a:cxnLst/>
              <a:rect l="l" t="t" r="r" b="b"/>
              <a:pathLst>
                <a:path w="10115" h="5988" extrusionOk="0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avLst/>
              <a:gdLst/>
              <a:ahLst/>
              <a:cxnLst/>
              <a:rect l="l" t="t" r="r" b="b"/>
              <a:pathLst>
                <a:path w="7603" h="8650" extrusionOk="0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avLst/>
              <a:gdLst/>
              <a:ahLst/>
              <a:cxnLst/>
              <a:rect l="l" t="t" r="r" b="b"/>
              <a:pathLst>
                <a:path w="8194" h="4857" extrusionOk="0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avLst/>
              <a:gdLst/>
              <a:ahLst/>
              <a:cxnLst/>
              <a:rect l="l" t="t" r="r" b="b"/>
              <a:pathLst>
                <a:path w="2347" h="2072" extrusionOk="0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avLst/>
              <a:gdLst/>
              <a:ahLst/>
              <a:cxnLst/>
              <a:rect l="l" t="t" r="r" b="b"/>
              <a:pathLst>
                <a:path w="1037" h="3033" extrusionOk="0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avLst/>
              <a:gdLst/>
              <a:ahLst/>
              <a:cxnLst/>
              <a:rect l="l" t="t" r="r" b="b"/>
              <a:pathLst>
                <a:path w="1334" h="1036" extrusionOk="0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avLst/>
              <a:gdLst/>
              <a:ahLst/>
              <a:cxnLst/>
              <a:rect l="l" t="t" r="r" b="b"/>
              <a:pathLst>
                <a:path w="2517" h="2160" extrusionOk="0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avLst/>
              <a:gdLst/>
              <a:ahLst/>
              <a:cxnLst/>
              <a:rect l="l" t="t" r="r" b="b"/>
              <a:pathLst>
                <a:path w="1336" h="1035" extrusionOk="0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avLst/>
              <a:gdLst/>
              <a:ahLst/>
              <a:cxnLst/>
              <a:rect l="l" t="t" r="r" b="b"/>
              <a:pathLst>
                <a:path w="1337" h="1036" extrusionOk="0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" name="Google Shape;1049;p22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2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2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2"/>
          <p:cNvSpPr txBox="1">
            <a:spLocks noGrp="1"/>
          </p:cNvSpPr>
          <p:nvPr>
            <p:ph type="title" hasCustomPrompt="1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>
            <a:spLocks noGrp="1"/>
          </p:cNvSpPr>
          <p:nvPr>
            <p:ph type="title" idx="5" hasCustomPrompt="1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>
            <a:spLocks noGrp="1"/>
          </p:cNvSpPr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3" r:id="rId14"/>
    <p:sldLayoutId id="2147483664" r:id="rId15"/>
    <p:sldLayoutId id="2147483668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vRO_sKRlV3N9EkhBQIllIpmVV8hmeNV6trc-YSngg/cop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rail.eecs.berkeley.edu/deeprlcourse-fa17/f17docs/lecture_4_policy_gradient.pdf" TargetMode="External"/><Relationship Id="rId7" Type="http://schemas.openxmlformats.org/officeDocument/2006/relationships/hyperlink" Target="https://www.serosoft.com/home/linkedin_circle-svg/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hyperlink" Target="https://www.pngall.com/website-png/download/37694" TargetMode="External"/><Relationship Id="rId5" Type="http://schemas.openxmlformats.org/officeDocument/2006/relationships/hyperlink" Target="https://medium.com/@thechrisyoon/deriving-policy-gradients-and-implementing-reinforce-f887949bd63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lilianweng.github.io/posts/2018-04-08-policy-gradient/" TargetMode="Externa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dit.com/r/kingofthenerds/comments/1xz17o/poison_numbers_refers_to_a_simple_strategy_game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" sz="6200" b="1" dirty="0"/>
              <a:t>Nim Game using RL</a:t>
            </a:r>
            <a:br>
              <a:rPr lang="en" dirty="0"/>
            </a:b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 Al Housseini – S287634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1333" name="Google Shape;1333;p35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Most important parts of the code to be mentioned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45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/>
          <p:cNvSpPr/>
          <p:nvPr/>
        </p:nvSpPr>
        <p:spPr>
          <a:xfrm>
            <a:off x="720000" y="1544326"/>
            <a:ext cx="2364250" cy="254281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0"/>
          <p:cNvSpPr txBox="1">
            <a:spLocks noGrp="1"/>
          </p:cNvSpPr>
          <p:nvPr>
            <p:ph type="subTitle" idx="1"/>
          </p:nvPr>
        </p:nvSpPr>
        <p:spPr>
          <a:xfrm>
            <a:off x="720000" y="1596642"/>
            <a:ext cx="2364250" cy="2542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1" dirty="0"/>
              <a:t>Attributes: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No. of Piles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Initial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Initial action space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Current Player (0/1)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1" dirty="0"/>
              <a:t>Methods: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</a:t>
            </a:r>
            <a:r>
              <a:rPr lang="en-US" dirty="0" err="1"/>
              <a:t>switch_player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</a:t>
            </a:r>
            <a:r>
              <a:rPr lang="en-US" dirty="0" err="1"/>
              <a:t>check_end_game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step(</a:t>
            </a:r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action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 reset()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 render()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PseudoCode</a:t>
            </a:r>
            <a:endParaRPr dirty="0"/>
          </a:p>
        </p:txBody>
      </p:sp>
      <p:sp>
        <p:nvSpPr>
          <p:cNvPr id="1513" name="Google Shape;1513;p40"/>
          <p:cNvSpPr/>
          <p:nvPr/>
        </p:nvSpPr>
        <p:spPr>
          <a:xfrm>
            <a:off x="720000" y="1299575"/>
            <a:ext cx="2364250" cy="29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673A9"/>
                </a:solidFill>
                <a:latin typeface="Anaheim" panose="020B0604020202020204" charset="0"/>
              </a:rPr>
              <a:t>NimAI</a:t>
            </a:r>
            <a:r>
              <a:rPr lang="en-US" b="1" dirty="0">
                <a:solidFill>
                  <a:srgbClr val="F673A9"/>
                </a:solidFill>
                <a:latin typeface="Anaheim" panose="020B0604020202020204" charset="0"/>
              </a:rPr>
              <a:t> Class</a:t>
            </a:r>
            <a:endParaRPr b="1" dirty="0">
              <a:solidFill>
                <a:srgbClr val="F673A9"/>
              </a:solidFill>
              <a:latin typeface="Anaheim" panose="020B0604020202020204" charset="0"/>
            </a:endParaRPr>
          </a:p>
        </p:txBody>
      </p:sp>
      <p:sp>
        <p:nvSpPr>
          <p:cNvPr id="1516" name="Google Shape;1516;p40"/>
          <p:cNvSpPr/>
          <p:nvPr/>
        </p:nvSpPr>
        <p:spPr>
          <a:xfrm>
            <a:off x="3693447" y="1596641"/>
            <a:ext cx="4887567" cy="3081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40"/>
          <p:cNvSpPr/>
          <p:nvPr/>
        </p:nvSpPr>
        <p:spPr>
          <a:xfrm>
            <a:off x="3944659" y="1767364"/>
            <a:ext cx="1319219" cy="70813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7" name="Google Shape;1557;p40"/>
          <p:cNvGrpSpPr/>
          <p:nvPr/>
        </p:nvGrpSpPr>
        <p:grpSpPr>
          <a:xfrm>
            <a:off x="3231763" y="2719204"/>
            <a:ext cx="297711" cy="297692"/>
            <a:chOff x="6647002" y="2835061"/>
            <a:chExt cx="297711" cy="297692"/>
          </a:xfrm>
        </p:grpSpPr>
        <p:sp>
          <p:nvSpPr>
            <p:cNvPr id="1558" name="Google Shape;1558;p40"/>
            <p:cNvSpPr/>
            <p:nvPr/>
          </p:nvSpPr>
          <p:spPr>
            <a:xfrm>
              <a:off x="6780542" y="2881737"/>
              <a:ext cx="33343" cy="100383"/>
            </a:xfrm>
            <a:custGeom>
              <a:avLst/>
              <a:gdLst/>
              <a:ahLst/>
              <a:cxnLst/>
              <a:rect l="l" t="t" r="r" b="b"/>
              <a:pathLst>
                <a:path w="1038" h="3125" extrusionOk="0">
                  <a:moveTo>
                    <a:pt x="1" y="1"/>
                  </a:moveTo>
                  <a:lnTo>
                    <a:pt x="261" y="3057"/>
                  </a:lnTo>
                  <a:lnTo>
                    <a:pt x="478" y="3125"/>
                  </a:lnTo>
                  <a:lnTo>
                    <a:pt x="758" y="3057"/>
                  </a:lnTo>
                  <a:lnTo>
                    <a:pt x="958" y="881"/>
                  </a:lnTo>
                  <a:lnTo>
                    <a:pt x="929" y="70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6777844" y="2881737"/>
              <a:ext cx="35881" cy="99708"/>
            </a:xfrm>
            <a:custGeom>
              <a:avLst/>
              <a:gdLst/>
              <a:ahLst/>
              <a:cxnLst/>
              <a:rect l="l" t="t" r="r" b="b"/>
              <a:pathLst>
                <a:path w="1117" h="3104" extrusionOk="0">
                  <a:moveTo>
                    <a:pt x="1" y="1"/>
                  </a:moveTo>
                  <a:lnTo>
                    <a:pt x="261" y="3057"/>
                  </a:lnTo>
                  <a:lnTo>
                    <a:pt x="406" y="3103"/>
                  </a:lnTo>
                  <a:lnTo>
                    <a:pt x="539" y="3057"/>
                  </a:lnTo>
                  <a:lnTo>
                    <a:pt x="368" y="1045"/>
                  </a:lnTo>
                  <a:cubicBezTo>
                    <a:pt x="364" y="1002"/>
                    <a:pt x="398" y="963"/>
                    <a:pt x="441" y="963"/>
                  </a:cubicBezTo>
                  <a:cubicBezTo>
                    <a:pt x="443" y="963"/>
                    <a:pt x="446" y="963"/>
                    <a:pt x="448" y="964"/>
                  </a:cubicBezTo>
                  <a:cubicBezTo>
                    <a:pt x="484" y="966"/>
                    <a:pt x="522" y="968"/>
                    <a:pt x="558" y="968"/>
                  </a:cubicBezTo>
                  <a:cubicBezTo>
                    <a:pt x="725" y="968"/>
                    <a:pt x="885" y="937"/>
                    <a:pt x="1036" y="881"/>
                  </a:cubicBezTo>
                  <a:lnTo>
                    <a:pt x="1114" y="34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6763388" y="2835061"/>
              <a:ext cx="66943" cy="66333"/>
            </a:xfrm>
            <a:custGeom>
              <a:avLst/>
              <a:gdLst/>
              <a:ahLst/>
              <a:cxnLst/>
              <a:rect l="l" t="t" r="r" b="b"/>
              <a:pathLst>
                <a:path w="2084" h="2065" extrusionOk="0">
                  <a:moveTo>
                    <a:pt x="1012" y="0"/>
                  </a:moveTo>
                  <a:cubicBezTo>
                    <a:pt x="818" y="0"/>
                    <a:pt x="637" y="51"/>
                    <a:pt x="481" y="141"/>
                  </a:cubicBezTo>
                  <a:cubicBezTo>
                    <a:pt x="481" y="141"/>
                    <a:pt x="445" y="180"/>
                    <a:pt x="422" y="194"/>
                  </a:cubicBezTo>
                  <a:cubicBezTo>
                    <a:pt x="138" y="387"/>
                    <a:pt x="0" y="703"/>
                    <a:pt x="0" y="1073"/>
                  </a:cubicBezTo>
                  <a:cubicBezTo>
                    <a:pt x="0" y="1665"/>
                    <a:pt x="420" y="2065"/>
                    <a:pt x="1012" y="2065"/>
                  </a:cubicBezTo>
                  <a:cubicBezTo>
                    <a:pt x="1363" y="2065"/>
                    <a:pt x="1664" y="1971"/>
                    <a:pt x="1859" y="1710"/>
                  </a:cubicBezTo>
                  <a:cubicBezTo>
                    <a:pt x="1875" y="1688"/>
                    <a:pt x="1914" y="1654"/>
                    <a:pt x="1914" y="1654"/>
                  </a:cubicBezTo>
                  <a:cubicBezTo>
                    <a:pt x="2021" y="1484"/>
                    <a:pt x="2084" y="1284"/>
                    <a:pt x="2084" y="1072"/>
                  </a:cubicBezTo>
                  <a:cubicBezTo>
                    <a:pt x="2084" y="480"/>
                    <a:pt x="1603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6761396" y="2839558"/>
              <a:ext cx="63442" cy="64406"/>
            </a:xfrm>
            <a:custGeom>
              <a:avLst/>
              <a:gdLst/>
              <a:ahLst/>
              <a:cxnLst/>
              <a:rect l="l" t="t" r="r" b="b"/>
              <a:pathLst>
                <a:path w="1975" h="2005" extrusionOk="0">
                  <a:moveTo>
                    <a:pt x="542" y="1"/>
                  </a:moveTo>
                  <a:lnTo>
                    <a:pt x="542" y="1"/>
                  </a:lnTo>
                  <a:cubicBezTo>
                    <a:pt x="217" y="186"/>
                    <a:pt x="0" y="534"/>
                    <a:pt x="0" y="933"/>
                  </a:cubicBezTo>
                  <a:cubicBezTo>
                    <a:pt x="0" y="1525"/>
                    <a:pt x="481" y="2004"/>
                    <a:pt x="1071" y="2004"/>
                  </a:cubicBezTo>
                  <a:cubicBezTo>
                    <a:pt x="1452" y="2004"/>
                    <a:pt x="1785" y="1807"/>
                    <a:pt x="1975" y="1511"/>
                  </a:cubicBezTo>
                  <a:lnTo>
                    <a:pt x="1975" y="1511"/>
                  </a:lnTo>
                  <a:cubicBezTo>
                    <a:pt x="1820" y="1599"/>
                    <a:pt x="1639" y="1650"/>
                    <a:pt x="1445" y="1650"/>
                  </a:cubicBezTo>
                  <a:cubicBezTo>
                    <a:pt x="853" y="1650"/>
                    <a:pt x="374" y="1171"/>
                    <a:pt x="374" y="578"/>
                  </a:cubicBezTo>
                  <a:cubicBezTo>
                    <a:pt x="374" y="367"/>
                    <a:pt x="435" y="167"/>
                    <a:pt x="54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6775724" y="2979972"/>
              <a:ext cx="41181" cy="18053"/>
            </a:xfrm>
            <a:custGeom>
              <a:avLst/>
              <a:gdLst/>
              <a:ahLst/>
              <a:cxnLst/>
              <a:rect l="l" t="t" r="r" b="b"/>
              <a:pathLst>
                <a:path w="1282" h="562" extrusionOk="0">
                  <a:moveTo>
                    <a:pt x="255" y="0"/>
                  </a:moveTo>
                  <a:cubicBezTo>
                    <a:pt x="255" y="0"/>
                    <a:pt x="211" y="22"/>
                    <a:pt x="190" y="29"/>
                  </a:cubicBezTo>
                  <a:cubicBezTo>
                    <a:pt x="68" y="65"/>
                    <a:pt x="0" y="157"/>
                    <a:pt x="0" y="281"/>
                  </a:cubicBezTo>
                  <a:lnTo>
                    <a:pt x="0" y="562"/>
                  </a:lnTo>
                  <a:lnTo>
                    <a:pt x="1255" y="562"/>
                  </a:lnTo>
                  <a:lnTo>
                    <a:pt x="1281" y="281"/>
                  </a:lnTo>
                  <a:cubicBezTo>
                    <a:pt x="1280" y="125"/>
                    <a:pt x="1145" y="0"/>
                    <a:pt x="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6774888" y="2979972"/>
              <a:ext cx="41952" cy="20430"/>
            </a:xfrm>
            <a:custGeom>
              <a:avLst/>
              <a:gdLst/>
              <a:ahLst/>
              <a:cxnLst/>
              <a:rect l="l" t="t" r="r" b="b"/>
              <a:pathLst>
                <a:path w="1306" h="636" extrusionOk="0">
                  <a:moveTo>
                    <a:pt x="281" y="0"/>
                  </a:moveTo>
                  <a:cubicBezTo>
                    <a:pt x="123" y="12"/>
                    <a:pt x="0" y="131"/>
                    <a:pt x="0" y="280"/>
                  </a:cubicBezTo>
                  <a:lnTo>
                    <a:pt x="0" y="559"/>
                  </a:lnTo>
                  <a:lnTo>
                    <a:pt x="599" y="636"/>
                  </a:lnTo>
                  <a:lnTo>
                    <a:pt x="1306" y="559"/>
                  </a:lnTo>
                  <a:lnTo>
                    <a:pt x="1306" y="280"/>
                  </a:lnTo>
                  <a:lnTo>
                    <a:pt x="337" y="280"/>
                  </a:lnTo>
                  <a:cubicBezTo>
                    <a:pt x="305" y="280"/>
                    <a:pt x="281" y="254"/>
                    <a:pt x="281" y="22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6754586" y="2997929"/>
              <a:ext cx="83229" cy="30002"/>
            </a:xfrm>
            <a:custGeom>
              <a:avLst/>
              <a:gdLst/>
              <a:ahLst/>
              <a:cxnLst/>
              <a:rect l="l" t="t" r="r" b="b"/>
              <a:pathLst>
                <a:path w="2591" h="934" extrusionOk="0">
                  <a:moveTo>
                    <a:pt x="260" y="0"/>
                  </a:moveTo>
                  <a:cubicBezTo>
                    <a:pt x="260" y="0"/>
                    <a:pt x="154" y="29"/>
                    <a:pt x="109" y="61"/>
                  </a:cubicBezTo>
                  <a:cubicBezTo>
                    <a:pt x="37" y="111"/>
                    <a:pt x="1" y="185"/>
                    <a:pt x="1" y="281"/>
                  </a:cubicBezTo>
                  <a:lnTo>
                    <a:pt x="2" y="934"/>
                  </a:lnTo>
                  <a:lnTo>
                    <a:pt x="2543" y="934"/>
                  </a:lnTo>
                  <a:lnTo>
                    <a:pt x="2591" y="654"/>
                  </a:lnTo>
                  <a:lnTo>
                    <a:pt x="2591" y="281"/>
                  </a:lnTo>
                  <a:cubicBezTo>
                    <a:pt x="2591" y="126"/>
                    <a:pt x="2466" y="0"/>
                    <a:pt x="2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6753911" y="2997929"/>
              <a:ext cx="83904" cy="32251"/>
            </a:xfrm>
            <a:custGeom>
              <a:avLst/>
              <a:gdLst/>
              <a:ahLst/>
              <a:cxnLst/>
              <a:rect l="l" t="t" r="r" b="b"/>
              <a:pathLst>
                <a:path w="2612" h="1004" extrusionOk="0">
                  <a:moveTo>
                    <a:pt x="281" y="0"/>
                  </a:moveTo>
                  <a:cubicBezTo>
                    <a:pt x="125" y="0"/>
                    <a:pt x="0" y="127"/>
                    <a:pt x="0" y="281"/>
                  </a:cubicBezTo>
                  <a:lnTo>
                    <a:pt x="0" y="934"/>
                  </a:lnTo>
                  <a:lnTo>
                    <a:pt x="1346" y="1003"/>
                  </a:lnTo>
                  <a:lnTo>
                    <a:pt x="2612" y="934"/>
                  </a:lnTo>
                  <a:lnTo>
                    <a:pt x="2612" y="654"/>
                  </a:lnTo>
                  <a:lnTo>
                    <a:pt x="337" y="654"/>
                  </a:lnTo>
                  <a:cubicBezTo>
                    <a:pt x="306" y="654"/>
                    <a:pt x="281" y="628"/>
                    <a:pt x="281" y="598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6661394" y="3114732"/>
              <a:ext cx="269829" cy="17989"/>
            </a:xfrm>
            <a:custGeom>
              <a:avLst/>
              <a:gdLst/>
              <a:ahLst/>
              <a:cxnLst/>
              <a:rect l="l" t="t" r="r" b="b"/>
              <a:pathLst>
                <a:path w="8400" h="560" extrusionOk="0">
                  <a:moveTo>
                    <a:pt x="1" y="0"/>
                  </a:moveTo>
                  <a:lnTo>
                    <a:pt x="2" y="451"/>
                  </a:lnTo>
                  <a:cubicBezTo>
                    <a:pt x="2" y="503"/>
                    <a:pt x="47" y="545"/>
                    <a:pt x="98" y="545"/>
                  </a:cubicBezTo>
                  <a:lnTo>
                    <a:pt x="253" y="559"/>
                  </a:lnTo>
                  <a:lnTo>
                    <a:pt x="8306" y="559"/>
                  </a:lnTo>
                  <a:cubicBezTo>
                    <a:pt x="8358" y="559"/>
                    <a:pt x="8400" y="517"/>
                    <a:pt x="8399" y="467"/>
                  </a:cubicBezTo>
                  <a:lnTo>
                    <a:pt x="8399" y="280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6659499" y="3040429"/>
              <a:ext cx="46353" cy="23417"/>
            </a:xfrm>
            <a:custGeom>
              <a:avLst/>
              <a:gdLst/>
              <a:ahLst/>
              <a:cxnLst/>
              <a:rect l="l" t="t" r="r" b="b"/>
              <a:pathLst>
                <a:path w="1443" h="729" extrusionOk="0">
                  <a:moveTo>
                    <a:pt x="260" y="0"/>
                  </a:moveTo>
                  <a:lnTo>
                    <a:pt x="194" y="16"/>
                  </a:lnTo>
                  <a:lnTo>
                    <a:pt x="187" y="15"/>
                  </a:lnTo>
                  <a:cubicBezTo>
                    <a:pt x="84" y="15"/>
                    <a:pt x="0" y="99"/>
                    <a:pt x="0" y="200"/>
                  </a:cubicBezTo>
                  <a:lnTo>
                    <a:pt x="6" y="728"/>
                  </a:lnTo>
                  <a:lnTo>
                    <a:pt x="1412" y="728"/>
                  </a:lnTo>
                  <a:lnTo>
                    <a:pt x="1442" y="429"/>
                  </a:lnTo>
                  <a:lnTo>
                    <a:pt x="1442" y="185"/>
                  </a:lnTo>
                  <a:cubicBezTo>
                    <a:pt x="1442" y="84"/>
                    <a:pt x="1360" y="0"/>
                    <a:pt x="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6658953" y="3040429"/>
              <a:ext cx="46995" cy="27240"/>
            </a:xfrm>
            <a:custGeom>
              <a:avLst/>
              <a:gdLst/>
              <a:ahLst/>
              <a:cxnLst/>
              <a:rect l="l" t="t" r="r" b="b"/>
              <a:pathLst>
                <a:path w="1463" h="848" extrusionOk="0">
                  <a:moveTo>
                    <a:pt x="185" y="0"/>
                  </a:moveTo>
                  <a:cubicBezTo>
                    <a:pt x="83" y="0"/>
                    <a:pt x="0" y="84"/>
                    <a:pt x="0" y="185"/>
                  </a:cubicBezTo>
                  <a:lnTo>
                    <a:pt x="0" y="728"/>
                  </a:lnTo>
                  <a:lnTo>
                    <a:pt x="731" y="847"/>
                  </a:lnTo>
                  <a:lnTo>
                    <a:pt x="1462" y="728"/>
                  </a:lnTo>
                  <a:lnTo>
                    <a:pt x="1462" y="429"/>
                  </a:lnTo>
                  <a:lnTo>
                    <a:pt x="355" y="429"/>
                  </a:lnTo>
                  <a:cubicBezTo>
                    <a:pt x="313" y="429"/>
                    <a:pt x="279" y="397"/>
                    <a:pt x="279" y="355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6886488" y="3040429"/>
              <a:ext cx="46385" cy="23417"/>
            </a:xfrm>
            <a:custGeom>
              <a:avLst/>
              <a:gdLst/>
              <a:ahLst/>
              <a:cxnLst/>
              <a:rect l="l" t="t" r="r" b="b"/>
              <a:pathLst>
                <a:path w="1444" h="729" extrusionOk="0">
                  <a:moveTo>
                    <a:pt x="259" y="0"/>
                  </a:moveTo>
                  <a:lnTo>
                    <a:pt x="194" y="16"/>
                  </a:lnTo>
                  <a:lnTo>
                    <a:pt x="187" y="15"/>
                  </a:lnTo>
                  <a:cubicBezTo>
                    <a:pt x="84" y="15"/>
                    <a:pt x="0" y="99"/>
                    <a:pt x="0" y="200"/>
                  </a:cubicBezTo>
                  <a:lnTo>
                    <a:pt x="6" y="728"/>
                  </a:lnTo>
                  <a:lnTo>
                    <a:pt x="1412" y="728"/>
                  </a:lnTo>
                  <a:lnTo>
                    <a:pt x="1444" y="429"/>
                  </a:lnTo>
                  <a:lnTo>
                    <a:pt x="1444" y="185"/>
                  </a:lnTo>
                  <a:cubicBezTo>
                    <a:pt x="1444" y="84"/>
                    <a:pt x="1360" y="0"/>
                    <a:pt x="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6885877" y="3040429"/>
              <a:ext cx="46995" cy="27240"/>
            </a:xfrm>
            <a:custGeom>
              <a:avLst/>
              <a:gdLst/>
              <a:ahLst/>
              <a:cxnLst/>
              <a:rect l="l" t="t" r="r" b="b"/>
              <a:pathLst>
                <a:path w="1463" h="848" extrusionOk="0">
                  <a:moveTo>
                    <a:pt x="186" y="0"/>
                  </a:moveTo>
                  <a:cubicBezTo>
                    <a:pt x="83" y="0"/>
                    <a:pt x="1" y="84"/>
                    <a:pt x="1" y="185"/>
                  </a:cubicBezTo>
                  <a:lnTo>
                    <a:pt x="1" y="728"/>
                  </a:lnTo>
                  <a:lnTo>
                    <a:pt x="732" y="847"/>
                  </a:lnTo>
                  <a:lnTo>
                    <a:pt x="1463" y="728"/>
                  </a:lnTo>
                  <a:lnTo>
                    <a:pt x="1463" y="429"/>
                  </a:lnTo>
                  <a:lnTo>
                    <a:pt x="355" y="429"/>
                  </a:lnTo>
                  <a:cubicBezTo>
                    <a:pt x="313" y="429"/>
                    <a:pt x="280" y="397"/>
                    <a:pt x="280" y="355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6724743" y="3027869"/>
              <a:ext cx="143009" cy="35977"/>
            </a:xfrm>
            <a:custGeom>
              <a:avLst/>
              <a:gdLst/>
              <a:ahLst/>
              <a:cxnLst/>
              <a:rect l="l" t="t" r="r" b="b"/>
              <a:pathLst>
                <a:path w="4452" h="1120" extrusionOk="0">
                  <a:moveTo>
                    <a:pt x="276" y="0"/>
                  </a:moveTo>
                  <a:lnTo>
                    <a:pt x="257" y="19"/>
                  </a:lnTo>
                  <a:cubicBezTo>
                    <a:pt x="103" y="19"/>
                    <a:pt x="0" y="138"/>
                    <a:pt x="0" y="291"/>
                  </a:cubicBezTo>
                  <a:lnTo>
                    <a:pt x="0" y="1119"/>
                  </a:lnTo>
                  <a:lnTo>
                    <a:pt x="4413" y="1119"/>
                  </a:lnTo>
                  <a:lnTo>
                    <a:pt x="4452" y="820"/>
                  </a:lnTo>
                  <a:lnTo>
                    <a:pt x="4452" y="280"/>
                  </a:lnTo>
                  <a:cubicBezTo>
                    <a:pt x="4452" y="125"/>
                    <a:pt x="4326" y="0"/>
                    <a:pt x="4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6724036" y="3027805"/>
              <a:ext cx="143716" cy="39864"/>
            </a:xfrm>
            <a:custGeom>
              <a:avLst/>
              <a:gdLst/>
              <a:ahLst/>
              <a:cxnLst/>
              <a:rect l="l" t="t" r="r" b="b"/>
              <a:pathLst>
                <a:path w="4474" h="1241" extrusionOk="0">
                  <a:moveTo>
                    <a:pt x="280" y="1"/>
                  </a:moveTo>
                  <a:cubicBezTo>
                    <a:pt x="125" y="1"/>
                    <a:pt x="1" y="127"/>
                    <a:pt x="1" y="282"/>
                  </a:cubicBezTo>
                  <a:lnTo>
                    <a:pt x="1" y="1121"/>
                  </a:lnTo>
                  <a:lnTo>
                    <a:pt x="2114" y="1240"/>
                  </a:lnTo>
                  <a:lnTo>
                    <a:pt x="4474" y="1121"/>
                  </a:lnTo>
                  <a:lnTo>
                    <a:pt x="4474" y="822"/>
                  </a:lnTo>
                  <a:lnTo>
                    <a:pt x="4474" y="820"/>
                  </a:lnTo>
                  <a:lnTo>
                    <a:pt x="355" y="820"/>
                  </a:lnTo>
                  <a:cubicBezTo>
                    <a:pt x="324" y="820"/>
                    <a:pt x="299" y="796"/>
                    <a:pt x="299" y="764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6742411" y="3045826"/>
              <a:ext cx="23578" cy="18053"/>
            </a:xfrm>
            <a:custGeom>
              <a:avLst/>
              <a:gdLst/>
              <a:ahLst/>
              <a:cxnLst/>
              <a:rect l="l" t="t" r="r" b="b"/>
              <a:pathLst>
                <a:path w="734" h="562" extrusionOk="0">
                  <a:moveTo>
                    <a:pt x="265" y="0"/>
                  </a:moveTo>
                  <a:lnTo>
                    <a:pt x="95" y="13"/>
                  </a:lnTo>
                  <a:cubicBezTo>
                    <a:pt x="44" y="13"/>
                    <a:pt x="1" y="55"/>
                    <a:pt x="1" y="107"/>
                  </a:cubicBezTo>
                  <a:lnTo>
                    <a:pt x="5" y="562"/>
                  </a:lnTo>
                  <a:lnTo>
                    <a:pt x="688" y="562"/>
                  </a:lnTo>
                  <a:lnTo>
                    <a:pt x="732" y="264"/>
                  </a:lnTo>
                  <a:lnTo>
                    <a:pt x="732" y="94"/>
                  </a:lnTo>
                  <a:cubicBezTo>
                    <a:pt x="733" y="42"/>
                    <a:pt x="691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6741993" y="3045762"/>
              <a:ext cx="23996" cy="21908"/>
            </a:xfrm>
            <a:custGeom>
              <a:avLst/>
              <a:gdLst/>
              <a:ahLst/>
              <a:cxnLst/>
              <a:rect l="l" t="t" r="r" b="b"/>
              <a:pathLst>
                <a:path w="747" h="682" extrusionOk="0">
                  <a:moveTo>
                    <a:pt x="95" y="1"/>
                  </a:moveTo>
                  <a:cubicBezTo>
                    <a:pt x="41" y="1"/>
                    <a:pt x="1" y="44"/>
                    <a:pt x="1" y="95"/>
                  </a:cubicBezTo>
                  <a:lnTo>
                    <a:pt x="1" y="562"/>
                  </a:lnTo>
                  <a:lnTo>
                    <a:pt x="373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6" y="261"/>
                  </a:lnTo>
                  <a:cubicBezTo>
                    <a:pt x="306" y="261"/>
                    <a:pt x="280" y="237"/>
                    <a:pt x="280" y="205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784301" y="3045826"/>
              <a:ext cx="23578" cy="18053"/>
            </a:xfrm>
            <a:custGeom>
              <a:avLst/>
              <a:gdLst/>
              <a:ahLst/>
              <a:cxnLst/>
              <a:rect l="l" t="t" r="r" b="b"/>
              <a:pathLst>
                <a:path w="734" h="562" extrusionOk="0">
                  <a:moveTo>
                    <a:pt x="267" y="0"/>
                  </a:moveTo>
                  <a:lnTo>
                    <a:pt x="95" y="13"/>
                  </a:lnTo>
                  <a:cubicBezTo>
                    <a:pt x="44" y="13"/>
                    <a:pt x="1" y="55"/>
                    <a:pt x="1" y="107"/>
                  </a:cubicBezTo>
                  <a:lnTo>
                    <a:pt x="7" y="562"/>
                  </a:lnTo>
                  <a:lnTo>
                    <a:pt x="689" y="562"/>
                  </a:lnTo>
                  <a:lnTo>
                    <a:pt x="732" y="264"/>
                  </a:lnTo>
                  <a:lnTo>
                    <a:pt x="732" y="94"/>
                  </a:lnTo>
                  <a:cubicBezTo>
                    <a:pt x="733" y="42"/>
                    <a:pt x="691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783883" y="3045762"/>
              <a:ext cx="23996" cy="21908"/>
            </a:xfrm>
            <a:custGeom>
              <a:avLst/>
              <a:gdLst/>
              <a:ahLst/>
              <a:cxnLst/>
              <a:rect l="l" t="t" r="r" b="b"/>
              <a:pathLst>
                <a:path w="747" h="682" extrusionOk="0">
                  <a:moveTo>
                    <a:pt x="95" y="1"/>
                  </a:moveTo>
                  <a:cubicBezTo>
                    <a:pt x="43" y="1"/>
                    <a:pt x="1" y="44"/>
                    <a:pt x="1" y="95"/>
                  </a:cubicBezTo>
                  <a:lnTo>
                    <a:pt x="1" y="562"/>
                  </a:lnTo>
                  <a:lnTo>
                    <a:pt x="374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8" y="261"/>
                  </a:lnTo>
                  <a:cubicBezTo>
                    <a:pt x="306" y="261"/>
                    <a:pt x="282" y="237"/>
                    <a:pt x="282" y="20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826223" y="3045826"/>
              <a:ext cx="23546" cy="18053"/>
            </a:xfrm>
            <a:custGeom>
              <a:avLst/>
              <a:gdLst/>
              <a:ahLst/>
              <a:cxnLst/>
              <a:rect l="l" t="t" r="r" b="b"/>
              <a:pathLst>
                <a:path w="733" h="562" extrusionOk="0">
                  <a:moveTo>
                    <a:pt x="267" y="0"/>
                  </a:moveTo>
                  <a:lnTo>
                    <a:pt x="94" y="13"/>
                  </a:lnTo>
                  <a:cubicBezTo>
                    <a:pt x="44" y="13"/>
                    <a:pt x="0" y="55"/>
                    <a:pt x="0" y="107"/>
                  </a:cubicBezTo>
                  <a:lnTo>
                    <a:pt x="6" y="562"/>
                  </a:lnTo>
                  <a:lnTo>
                    <a:pt x="688" y="562"/>
                  </a:lnTo>
                  <a:lnTo>
                    <a:pt x="731" y="264"/>
                  </a:lnTo>
                  <a:lnTo>
                    <a:pt x="731" y="94"/>
                  </a:lnTo>
                  <a:cubicBezTo>
                    <a:pt x="733" y="42"/>
                    <a:pt x="692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825805" y="3045762"/>
              <a:ext cx="23963" cy="21908"/>
            </a:xfrm>
            <a:custGeom>
              <a:avLst/>
              <a:gdLst/>
              <a:ahLst/>
              <a:cxnLst/>
              <a:rect l="l" t="t" r="r" b="b"/>
              <a:pathLst>
                <a:path w="746" h="682" extrusionOk="0">
                  <a:moveTo>
                    <a:pt x="94" y="1"/>
                  </a:moveTo>
                  <a:cubicBezTo>
                    <a:pt x="42" y="1"/>
                    <a:pt x="0" y="44"/>
                    <a:pt x="0" y="95"/>
                  </a:cubicBezTo>
                  <a:lnTo>
                    <a:pt x="0" y="562"/>
                  </a:lnTo>
                  <a:lnTo>
                    <a:pt x="374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7" y="261"/>
                  </a:lnTo>
                  <a:cubicBezTo>
                    <a:pt x="307" y="261"/>
                    <a:pt x="281" y="237"/>
                    <a:pt x="281" y="205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648095" y="3063848"/>
              <a:ext cx="296523" cy="49854"/>
            </a:xfrm>
            <a:custGeom>
              <a:avLst/>
              <a:gdLst/>
              <a:ahLst/>
              <a:cxnLst/>
              <a:rect l="l" t="t" r="r" b="b"/>
              <a:pathLst>
                <a:path w="9231" h="1552" extrusionOk="0">
                  <a:moveTo>
                    <a:pt x="334" y="1"/>
                  </a:moveTo>
                  <a:lnTo>
                    <a:pt x="241" y="22"/>
                  </a:lnTo>
                  <a:cubicBezTo>
                    <a:pt x="86" y="22"/>
                    <a:pt x="1" y="151"/>
                    <a:pt x="1" y="305"/>
                  </a:cubicBezTo>
                  <a:lnTo>
                    <a:pt x="7" y="1270"/>
                  </a:lnTo>
                  <a:cubicBezTo>
                    <a:pt x="7" y="1427"/>
                    <a:pt x="132" y="1551"/>
                    <a:pt x="287" y="1551"/>
                  </a:cubicBezTo>
                  <a:lnTo>
                    <a:pt x="8915" y="1548"/>
                  </a:lnTo>
                  <a:cubicBezTo>
                    <a:pt x="9070" y="1548"/>
                    <a:pt x="9201" y="1457"/>
                    <a:pt x="9199" y="1305"/>
                  </a:cubicBezTo>
                  <a:lnTo>
                    <a:pt x="9231" y="1231"/>
                  </a:lnTo>
                  <a:lnTo>
                    <a:pt x="9231" y="282"/>
                  </a:lnTo>
                  <a:cubicBezTo>
                    <a:pt x="9231" y="125"/>
                    <a:pt x="9105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660462" y="3107440"/>
              <a:ext cx="270761" cy="25313"/>
            </a:xfrm>
            <a:custGeom>
              <a:avLst/>
              <a:gdLst/>
              <a:ahLst/>
              <a:cxnLst/>
              <a:rect l="l" t="t" r="r" b="b"/>
              <a:pathLst>
                <a:path w="8429" h="788" extrusionOk="0">
                  <a:moveTo>
                    <a:pt x="3938" y="0"/>
                  </a:moveTo>
                  <a:lnTo>
                    <a:pt x="1" y="227"/>
                  </a:lnTo>
                  <a:lnTo>
                    <a:pt x="1" y="694"/>
                  </a:lnTo>
                  <a:cubicBezTo>
                    <a:pt x="1" y="746"/>
                    <a:pt x="44" y="788"/>
                    <a:pt x="95" y="788"/>
                  </a:cubicBezTo>
                  <a:lnTo>
                    <a:pt x="282" y="788"/>
                  </a:lnTo>
                  <a:lnTo>
                    <a:pt x="282" y="563"/>
                  </a:lnTo>
                  <a:cubicBezTo>
                    <a:pt x="282" y="533"/>
                    <a:pt x="308" y="507"/>
                    <a:pt x="338" y="507"/>
                  </a:cubicBezTo>
                  <a:lnTo>
                    <a:pt x="8429" y="507"/>
                  </a:lnTo>
                  <a:lnTo>
                    <a:pt x="8429" y="227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6647002" y="3063719"/>
              <a:ext cx="297711" cy="51043"/>
            </a:xfrm>
            <a:custGeom>
              <a:avLst/>
              <a:gdLst/>
              <a:ahLst/>
              <a:cxnLst/>
              <a:rect l="l" t="t" r="r" b="b"/>
              <a:pathLst>
                <a:path w="9268" h="1589" extrusionOk="0">
                  <a:moveTo>
                    <a:pt x="281" y="0"/>
                  </a:moveTo>
                  <a:cubicBezTo>
                    <a:pt x="125" y="0"/>
                    <a:pt x="0" y="128"/>
                    <a:pt x="0" y="281"/>
                  </a:cubicBezTo>
                  <a:lnTo>
                    <a:pt x="0" y="1308"/>
                  </a:lnTo>
                  <a:cubicBezTo>
                    <a:pt x="0" y="1463"/>
                    <a:pt x="127" y="1588"/>
                    <a:pt x="281" y="1588"/>
                  </a:cubicBezTo>
                  <a:lnTo>
                    <a:pt x="8987" y="1588"/>
                  </a:lnTo>
                  <a:cubicBezTo>
                    <a:pt x="9142" y="1588"/>
                    <a:pt x="9268" y="1461"/>
                    <a:pt x="9268" y="1308"/>
                  </a:cubicBezTo>
                  <a:lnTo>
                    <a:pt x="9268" y="1234"/>
                  </a:lnTo>
                  <a:lnTo>
                    <a:pt x="9268" y="1231"/>
                  </a:lnTo>
                  <a:lnTo>
                    <a:pt x="444" y="1231"/>
                  </a:lnTo>
                  <a:cubicBezTo>
                    <a:pt x="402" y="1231"/>
                    <a:pt x="369" y="1199"/>
                    <a:pt x="369" y="1157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" name="Google Shape;1621;p41">
            <a:extLst>
              <a:ext uri="{FF2B5EF4-FFF2-40B4-BE49-F238E27FC236}">
                <a16:creationId xmlns:a16="http://schemas.microsoft.com/office/drawing/2014/main" id="{11B2E637-B86F-E148-BBA5-F5DC07A27DA1}"/>
              </a:ext>
            </a:extLst>
          </p:cNvPr>
          <p:cNvCxnSpPr>
            <a:cxnSpLocks/>
            <a:endCxn id="1516" idx="1"/>
          </p:cNvCxnSpPr>
          <p:nvPr/>
        </p:nvCxnSpPr>
        <p:spPr>
          <a:xfrm flipV="1">
            <a:off x="1831489" y="3137354"/>
            <a:ext cx="1861958" cy="3027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513;p40">
            <a:extLst>
              <a:ext uri="{FF2B5EF4-FFF2-40B4-BE49-F238E27FC236}">
                <a16:creationId xmlns:a16="http://schemas.microsoft.com/office/drawing/2014/main" id="{0D853244-0CBE-81AE-E4D2-76335DFF7861}"/>
              </a:ext>
            </a:extLst>
          </p:cNvPr>
          <p:cNvSpPr/>
          <p:nvPr/>
        </p:nvSpPr>
        <p:spPr>
          <a:xfrm>
            <a:off x="3693447" y="1299575"/>
            <a:ext cx="4887567" cy="29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673A9"/>
                </a:solidFill>
                <a:latin typeface="Anaheim" panose="020B0604020202020204" charset="0"/>
              </a:rPr>
              <a:t>step(action)</a:t>
            </a:r>
            <a:endParaRPr b="1" dirty="0">
              <a:solidFill>
                <a:srgbClr val="F673A9"/>
              </a:solidFill>
              <a:latin typeface="Anaheim" panose="020B0604020202020204" charset="0"/>
            </a:endParaRPr>
          </a:p>
        </p:txBody>
      </p:sp>
      <p:sp>
        <p:nvSpPr>
          <p:cNvPr id="22" name="Google Shape;1520;p40">
            <a:extLst>
              <a:ext uri="{FF2B5EF4-FFF2-40B4-BE49-F238E27FC236}">
                <a16:creationId xmlns:a16="http://schemas.microsoft.com/office/drawing/2014/main" id="{B247A42D-864B-0C64-12F9-5559F25232EE}"/>
              </a:ext>
            </a:extLst>
          </p:cNvPr>
          <p:cNvSpPr/>
          <p:nvPr/>
        </p:nvSpPr>
        <p:spPr>
          <a:xfrm>
            <a:off x="7556963" y="1775080"/>
            <a:ext cx="867037" cy="71563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20;p40">
            <a:extLst>
              <a:ext uri="{FF2B5EF4-FFF2-40B4-BE49-F238E27FC236}">
                <a16:creationId xmlns:a16="http://schemas.microsoft.com/office/drawing/2014/main" id="{02B6690D-DC0A-1A90-C89D-8FF5FCDC69DE}"/>
              </a:ext>
            </a:extLst>
          </p:cNvPr>
          <p:cNvSpPr/>
          <p:nvPr/>
        </p:nvSpPr>
        <p:spPr>
          <a:xfrm>
            <a:off x="7575725" y="2779535"/>
            <a:ext cx="867037" cy="715636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Action not valid!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25" name="Google Shape;1520;p40">
            <a:extLst>
              <a:ext uri="{FF2B5EF4-FFF2-40B4-BE49-F238E27FC236}">
                <a16:creationId xmlns:a16="http://schemas.microsoft.com/office/drawing/2014/main" id="{12F216ED-DA75-E988-97E9-08AE82CCD9B3}"/>
              </a:ext>
            </a:extLst>
          </p:cNvPr>
          <p:cNvSpPr/>
          <p:nvPr/>
        </p:nvSpPr>
        <p:spPr>
          <a:xfrm>
            <a:off x="6004497" y="2356305"/>
            <a:ext cx="1439476" cy="8476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2B57DCA-6904-A90E-D1B2-2138F7460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98043" y="1948887"/>
            <a:ext cx="858920" cy="401927"/>
          </a:xfrm>
          <a:prstGeom prst="bentConnector2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B3F64C6-20F0-8E73-F0F6-B9D68E9978FD}"/>
              </a:ext>
            </a:extLst>
          </p:cNvPr>
          <p:cNvCxnSpPr>
            <a:endCxn id="24" idx="0"/>
          </p:cNvCxnSpPr>
          <p:nvPr/>
        </p:nvCxnSpPr>
        <p:spPr>
          <a:xfrm rot="5400000">
            <a:off x="8006085" y="2493875"/>
            <a:ext cx="288819" cy="282500"/>
          </a:xfrm>
          <a:prstGeom prst="bentConnector3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70F1D6A-A855-76B5-5D39-211119DFEC6A}"/>
              </a:ext>
            </a:extLst>
          </p:cNvPr>
          <p:cNvSpPr txBox="1"/>
          <p:nvPr/>
        </p:nvSpPr>
        <p:spPr>
          <a:xfrm>
            <a:off x="3983121" y="1902065"/>
            <a:ext cx="124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- Take an action</a:t>
            </a:r>
          </a:p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- Set reward=0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4B5151-7B1B-38DF-1702-D4F827EFE6C4}"/>
              </a:ext>
            </a:extLst>
          </p:cNvPr>
          <p:cNvSpPr txBox="1"/>
          <p:nvPr/>
        </p:nvSpPr>
        <p:spPr>
          <a:xfrm>
            <a:off x="7513018" y="1827707"/>
            <a:ext cx="95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Check validity of the action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C997-B8D7-4072-AD31-B84DD00E20F0}"/>
              </a:ext>
            </a:extLst>
          </p:cNvPr>
          <p:cNvSpPr txBox="1"/>
          <p:nvPr/>
        </p:nvSpPr>
        <p:spPr>
          <a:xfrm>
            <a:off x="7739230" y="3218172"/>
            <a:ext cx="758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highlight>
                  <a:schemeClr val="accent3"/>
                </a:highlight>
                <a:latin typeface="Anaheim" panose="020B0604020202020204" charset="0"/>
              </a:rPr>
              <a:t>r = -5</a:t>
            </a:r>
            <a:endParaRPr lang="en-US" sz="1200" dirty="0">
              <a:latin typeface="Anaheim" panose="020B060402020202020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579F70-42BE-C7DF-20F4-795F7AB65505}"/>
              </a:ext>
            </a:extLst>
          </p:cNvPr>
          <p:cNvSpPr txBox="1"/>
          <p:nvPr/>
        </p:nvSpPr>
        <p:spPr>
          <a:xfrm>
            <a:off x="6032555" y="2372608"/>
            <a:ext cx="143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Action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 = [pile, obj] is valid.</a:t>
            </a:r>
          </a:p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Remove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 from pile obj elements 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E044D5B-367F-178C-85CF-14EF75A54E5A}"/>
              </a:ext>
            </a:extLst>
          </p:cNvPr>
          <p:cNvCxnSpPr>
            <a:cxnSpLocks/>
            <a:stCxn id="1520" idx="3"/>
          </p:cNvCxnSpPr>
          <p:nvPr/>
        </p:nvCxnSpPr>
        <p:spPr>
          <a:xfrm flipV="1">
            <a:off x="5263878" y="1827707"/>
            <a:ext cx="2293085" cy="293723"/>
          </a:xfrm>
          <a:prstGeom prst="bentConnector3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nector: Elbow 1471">
            <a:extLst>
              <a:ext uri="{FF2B5EF4-FFF2-40B4-BE49-F238E27FC236}">
                <a16:creationId xmlns:a16="http://schemas.microsoft.com/office/drawing/2014/main" id="{9B5CA2B5-4732-B8E9-EC65-8CFD94DBFC19}"/>
              </a:ext>
            </a:extLst>
          </p:cNvPr>
          <p:cNvCxnSpPr>
            <a:cxnSpLocks/>
            <a:endCxn id="1477" idx="3"/>
          </p:cNvCxnSpPr>
          <p:nvPr/>
        </p:nvCxnSpPr>
        <p:spPr>
          <a:xfrm rot="10800000" flipV="1">
            <a:off x="5263879" y="2442966"/>
            <a:ext cx="740619" cy="322914"/>
          </a:xfrm>
          <a:prstGeom prst="bentConnector3">
            <a:avLst>
              <a:gd name="adj1" fmla="val 50000"/>
            </a:avLst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3" name="Google Shape;1520;p40">
            <a:extLst>
              <a:ext uri="{FF2B5EF4-FFF2-40B4-BE49-F238E27FC236}">
                <a16:creationId xmlns:a16="http://schemas.microsoft.com/office/drawing/2014/main" id="{2EDEE9B9-E6A4-2D3D-4314-A953CA3883CD}"/>
              </a:ext>
            </a:extLst>
          </p:cNvPr>
          <p:cNvSpPr/>
          <p:nvPr/>
        </p:nvSpPr>
        <p:spPr>
          <a:xfrm>
            <a:off x="3806887" y="3750033"/>
            <a:ext cx="1021495" cy="757591"/>
          </a:xfrm>
          <a:prstGeom prst="rect">
            <a:avLst/>
          </a:prstGeom>
          <a:solidFill>
            <a:srgbClr val="F673A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naheim" panose="020B0604020202020204" charset="0"/>
              </a:rPr>
              <a:t>PLAYER 0 WINS!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highlight>
                  <a:schemeClr val="accent3"/>
                </a:highlight>
                <a:latin typeface="Anaheim" panose="020B0604020202020204" charset="0"/>
              </a:rPr>
              <a:t>r = +15</a:t>
            </a:r>
            <a:endParaRPr lang="en-US" sz="1200" dirty="0">
              <a:latin typeface="Anaheim" panose="020B0604020202020204" charset="0"/>
            </a:endParaRPr>
          </a:p>
        </p:txBody>
      </p:sp>
      <p:sp>
        <p:nvSpPr>
          <p:cNvPr id="1477" name="Google Shape;1520;p40">
            <a:extLst>
              <a:ext uri="{FF2B5EF4-FFF2-40B4-BE49-F238E27FC236}">
                <a16:creationId xmlns:a16="http://schemas.microsoft.com/office/drawing/2014/main" id="{A0B8A643-7E31-829A-01DB-119F3F65DCBE}"/>
              </a:ext>
            </a:extLst>
          </p:cNvPr>
          <p:cNvSpPr/>
          <p:nvPr/>
        </p:nvSpPr>
        <p:spPr>
          <a:xfrm>
            <a:off x="3944659" y="2588158"/>
            <a:ext cx="1319219" cy="35544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check_end_game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()</a:t>
            </a: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cxnSp>
        <p:nvCxnSpPr>
          <p:cNvPr id="1483" name="Connector: Elbow 1482">
            <a:extLst>
              <a:ext uri="{FF2B5EF4-FFF2-40B4-BE49-F238E27FC236}">
                <a16:creationId xmlns:a16="http://schemas.microsoft.com/office/drawing/2014/main" id="{0764955F-6748-5362-D92F-EC283DEB6CD6}"/>
              </a:ext>
            </a:extLst>
          </p:cNvPr>
          <p:cNvCxnSpPr>
            <a:cxnSpLocks/>
            <a:stCxn id="1477" idx="1"/>
          </p:cNvCxnSpPr>
          <p:nvPr/>
        </p:nvCxnSpPr>
        <p:spPr>
          <a:xfrm rot="10800000" flipV="1">
            <a:off x="3806887" y="2765880"/>
            <a:ext cx="137772" cy="953904"/>
          </a:xfrm>
          <a:prstGeom prst="bentConnector2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Connector: Elbow 1491">
            <a:extLst>
              <a:ext uri="{FF2B5EF4-FFF2-40B4-BE49-F238E27FC236}">
                <a16:creationId xmlns:a16="http://schemas.microsoft.com/office/drawing/2014/main" id="{F0D17801-B7AB-C4B8-A6AA-85410EDE74E5}"/>
              </a:ext>
            </a:extLst>
          </p:cNvPr>
          <p:cNvCxnSpPr>
            <a:cxnSpLocks/>
            <a:stCxn id="1477" idx="2"/>
            <a:endCxn id="1493" idx="1"/>
          </p:cNvCxnSpPr>
          <p:nvPr/>
        </p:nvCxnSpPr>
        <p:spPr>
          <a:xfrm rot="5400000">
            <a:off x="4173190" y="2915738"/>
            <a:ext cx="403217" cy="458943"/>
          </a:xfrm>
          <a:prstGeom prst="bentConnector4">
            <a:avLst>
              <a:gd name="adj1" fmla="val 27962"/>
              <a:gd name="adj2" fmla="val 149810"/>
            </a:avLst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3" name="Google Shape;1520;p40">
            <a:extLst>
              <a:ext uri="{FF2B5EF4-FFF2-40B4-BE49-F238E27FC236}">
                <a16:creationId xmlns:a16="http://schemas.microsoft.com/office/drawing/2014/main" id="{D49B3366-E002-ADE7-7981-E0BF26488B4D}"/>
              </a:ext>
            </a:extLst>
          </p:cNvPr>
          <p:cNvSpPr/>
          <p:nvPr/>
        </p:nvSpPr>
        <p:spPr>
          <a:xfrm>
            <a:off x="4145326" y="3169096"/>
            <a:ext cx="1135823" cy="35544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switch_player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()</a:t>
            </a: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1501" name="Google Shape;1520;p40">
            <a:extLst>
              <a:ext uri="{FF2B5EF4-FFF2-40B4-BE49-F238E27FC236}">
                <a16:creationId xmlns:a16="http://schemas.microsoft.com/office/drawing/2014/main" id="{08845EEA-2386-7E01-A586-3DCC91AA654C}"/>
              </a:ext>
            </a:extLst>
          </p:cNvPr>
          <p:cNvSpPr/>
          <p:nvPr/>
        </p:nvSpPr>
        <p:spPr>
          <a:xfrm>
            <a:off x="5494199" y="3327374"/>
            <a:ext cx="1999492" cy="2667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Player 1 plays a valid move</a:t>
            </a: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cxnSp>
        <p:nvCxnSpPr>
          <p:cNvPr id="1503" name="Connector: Elbow 1502">
            <a:extLst>
              <a:ext uri="{FF2B5EF4-FFF2-40B4-BE49-F238E27FC236}">
                <a16:creationId xmlns:a16="http://schemas.microsoft.com/office/drawing/2014/main" id="{0C55ACC8-E722-8D56-5A5C-853A6600708F}"/>
              </a:ext>
            </a:extLst>
          </p:cNvPr>
          <p:cNvCxnSpPr>
            <a:cxnSpLocks/>
            <a:stCxn id="1493" idx="3"/>
            <a:endCxn id="1501" idx="1"/>
          </p:cNvCxnSpPr>
          <p:nvPr/>
        </p:nvCxnSpPr>
        <p:spPr>
          <a:xfrm>
            <a:off x="5281149" y="3346818"/>
            <a:ext cx="213050" cy="113915"/>
          </a:xfrm>
          <a:prstGeom prst="bentConnector3">
            <a:avLst>
              <a:gd name="adj1" fmla="val 50000"/>
            </a:avLst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9" name="Google Shape;1520;p40">
            <a:extLst>
              <a:ext uri="{FF2B5EF4-FFF2-40B4-BE49-F238E27FC236}">
                <a16:creationId xmlns:a16="http://schemas.microsoft.com/office/drawing/2014/main" id="{AEDD5DF1-87A7-1F26-B80B-DDE12C1B6C5F}"/>
              </a:ext>
            </a:extLst>
          </p:cNvPr>
          <p:cNvSpPr/>
          <p:nvPr/>
        </p:nvSpPr>
        <p:spPr>
          <a:xfrm>
            <a:off x="5834335" y="3713434"/>
            <a:ext cx="1319219" cy="35544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check_end_game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()</a:t>
            </a: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1590" name="Google Shape;1520;p40">
            <a:extLst>
              <a:ext uri="{FF2B5EF4-FFF2-40B4-BE49-F238E27FC236}">
                <a16:creationId xmlns:a16="http://schemas.microsoft.com/office/drawing/2014/main" id="{C284B6A9-65EC-586E-1E03-B51DB669DCC3}"/>
              </a:ext>
            </a:extLst>
          </p:cNvPr>
          <p:cNvSpPr/>
          <p:nvPr/>
        </p:nvSpPr>
        <p:spPr>
          <a:xfrm>
            <a:off x="4973926" y="3742442"/>
            <a:ext cx="707784" cy="808752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Player 0 lose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highlight>
                  <a:schemeClr val="accent3"/>
                </a:highlight>
                <a:latin typeface="Anaheim" panose="020B0604020202020204" charset="0"/>
              </a:rPr>
              <a:t>r = -10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1591" name="Google Shape;1520;p40">
            <a:extLst>
              <a:ext uri="{FF2B5EF4-FFF2-40B4-BE49-F238E27FC236}">
                <a16:creationId xmlns:a16="http://schemas.microsoft.com/office/drawing/2014/main" id="{BA717E08-C120-64CE-F1BB-A6D1D4392448}"/>
              </a:ext>
            </a:extLst>
          </p:cNvPr>
          <p:cNvSpPr/>
          <p:nvPr/>
        </p:nvSpPr>
        <p:spPr>
          <a:xfrm>
            <a:off x="7378394" y="3683757"/>
            <a:ext cx="1021495" cy="89014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Game not finished yet (repeat)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highlight>
                  <a:schemeClr val="accent3"/>
                </a:highlight>
                <a:latin typeface="Anaheim" panose="020B0604020202020204" charset="0"/>
              </a:rPr>
              <a:t>r = +1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cxnSp>
        <p:nvCxnSpPr>
          <p:cNvPr id="1593" name="Connector: Elbow 1592">
            <a:extLst>
              <a:ext uri="{FF2B5EF4-FFF2-40B4-BE49-F238E27FC236}">
                <a16:creationId xmlns:a16="http://schemas.microsoft.com/office/drawing/2014/main" id="{9101E6BC-DDB5-944C-5B1A-91F3D4BD0AD8}"/>
              </a:ext>
            </a:extLst>
          </p:cNvPr>
          <p:cNvCxnSpPr>
            <a:stCxn id="1501" idx="2"/>
            <a:endCxn id="1589" idx="0"/>
          </p:cNvCxnSpPr>
          <p:nvPr/>
        </p:nvCxnSpPr>
        <p:spPr>
          <a:xfrm rot="5400000">
            <a:off x="6434274" y="3653762"/>
            <a:ext cx="1193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Connector: Elbow 1596">
            <a:extLst>
              <a:ext uri="{FF2B5EF4-FFF2-40B4-BE49-F238E27FC236}">
                <a16:creationId xmlns:a16="http://schemas.microsoft.com/office/drawing/2014/main" id="{C12D96D9-70B2-B5B5-A463-175FEDA74E12}"/>
              </a:ext>
            </a:extLst>
          </p:cNvPr>
          <p:cNvCxnSpPr>
            <a:stCxn id="1589" idx="2"/>
          </p:cNvCxnSpPr>
          <p:nvPr/>
        </p:nvCxnSpPr>
        <p:spPr>
          <a:xfrm rot="5400000">
            <a:off x="5902849" y="3847739"/>
            <a:ext cx="369958" cy="812235"/>
          </a:xfrm>
          <a:prstGeom prst="bentConnector2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Connector: Elbow 1598">
            <a:extLst>
              <a:ext uri="{FF2B5EF4-FFF2-40B4-BE49-F238E27FC236}">
                <a16:creationId xmlns:a16="http://schemas.microsoft.com/office/drawing/2014/main" id="{5721DD61-AFD2-0C1D-5BC2-C2932430EA52}"/>
              </a:ext>
            </a:extLst>
          </p:cNvPr>
          <p:cNvCxnSpPr>
            <a:stCxn id="1589" idx="2"/>
          </p:cNvCxnSpPr>
          <p:nvPr/>
        </p:nvCxnSpPr>
        <p:spPr>
          <a:xfrm rot="16200000" flipH="1">
            <a:off x="6750665" y="3812156"/>
            <a:ext cx="369959" cy="883399"/>
          </a:xfrm>
          <a:prstGeom prst="bentConnector2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/>
          <p:cNvSpPr/>
          <p:nvPr/>
        </p:nvSpPr>
        <p:spPr>
          <a:xfrm>
            <a:off x="720000" y="1544326"/>
            <a:ext cx="2364250" cy="254281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0"/>
          <p:cNvSpPr txBox="1">
            <a:spLocks noGrp="1"/>
          </p:cNvSpPr>
          <p:nvPr>
            <p:ph type="subTitle" idx="1"/>
          </p:nvPr>
        </p:nvSpPr>
        <p:spPr>
          <a:xfrm>
            <a:off x="720000" y="1596642"/>
            <a:ext cx="2364250" cy="2542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1" dirty="0"/>
              <a:t>Attributes: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No. of Piles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Initial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Initial action space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Current Player (0/1)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1" dirty="0"/>
              <a:t>Methods: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</a:t>
            </a:r>
            <a:r>
              <a:rPr lang="en-US" dirty="0" err="1"/>
              <a:t>switch_player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</a:t>
            </a:r>
            <a:r>
              <a:rPr lang="en-US" dirty="0" err="1"/>
              <a:t>check_end_game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step(</a:t>
            </a:r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action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 reset()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 render()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PseudoCode</a:t>
            </a:r>
            <a:endParaRPr dirty="0"/>
          </a:p>
        </p:txBody>
      </p:sp>
      <p:sp>
        <p:nvSpPr>
          <p:cNvPr id="1513" name="Google Shape;1513;p40"/>
          <p:cNvSpPr/>
          <p:nvPr/>
        </p:nvSpPr>
        <p:spPr>
          <a:xfrm>
            <a:off x="720000" y="1299575"/>
            <a:ext cx="2364250" cy="29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673A9"/>
                </a:solidFill>
                <a:latin typeface="Anaheim" panose="020B0604020202020204" charset="0"/>
              </a:rPr>
              <a:t>NimAI</a:t>
            </a:r>
            <a:r>
              <a:rPr lang="en-US" b="1" dirty="0">
                <a:solidFill>
                  <a:srgbClr val="F673A9"/>
                </a:solidFill>
                <a:latin typeface="Anaheim" panose="020B0604020202020204" charset="0"/>
              </a:rPr>
              <a:t> Class</a:t>
            </a:r>
            <a:endParaRPr b="1" dirty="0">
              <a:solidFill>
                <a:srgbClr val="F673A9"/>
              </a:solidFill>
              <a:latin typeface="Anaheim" panose="020B0604020202020204" charset="0"/>
            </a:endParaRPr>
          </a:p>
        </p:txBody>
      </p:sp>
      <p:sp>
        <p:nvSpPr>
          <p:cNvPr id="1516" name="Google Shape;1516;p40"/>
          <p:cNvSpPr/>
          <p:nvPr/>
        </p:nvSpPr>
        <p:spPr>
          <a:xfrm>
            <a:off x="3693447" y="1596641"/>
            <a:ext cx="4887567" cy="3081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40"/>
          <p:cNvSpPr/>
          <p:nvPr/>
        </p:nvSpPr>
        <p:spPr>
          <a:xfrm>
            <a:off x="3944659" y="1767364"/>
            <a:ext cx="1319219" cy="70813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7" name="Google Shape;1557;p40"/>
          <p:cNvGrpSpPr/>
          <p:nvPr/>
        </p:nvGrpSpPr>
        <p:grpSpPr>
          <a:xfrm>
            <a:off x="3231763" y="2719204"/>
            <a:ext cx="297711" cy="297692"/>
            <a:chOff x="6647002" y="2835061"/>
            <a:chExt cx="297711" cy="297692"/>
          </a:xfrm>
        </p:grpSpPr>
        <p:sp>
          <p:nvSpPr>
            <p:cNvPr id="1558" name="Google Shape;1558;p40"/>
            <p:cNvSpPr/>
            <p:nvPr/>
          </p:nvSpPr>
          <p:spPr>
            <a:xfrm>
              <a:off x="6780542" y="2881737"/>
              <a:ext cx="33343" cy="100383"/>
            </a:xfrm>
            <a:custGeom>
              <a:avLst/>
              <a:gdLst/>
              <a:ahLst/>
              <a:cxnLst/>
              <a:rect l="l" t="t" r="r" b="b"/>
              <a:pathLst>
                <a:path w="1038" h="3125" extrusionOk="0">
                  <a:moveTo>
                    <a:pt x="1" y="1"/>
                  </a:moveTo>
                  <a:lnTo>
                    <a:pt x="261" y="3057"/>
                  </a:lnTo>
                  <a:lnTo>
                    <a:pt x="478" y="3125"/>
                  </a:lnTo>
                  <a:lnTo>
                    <a:pt x="758" y="3057"/>
                  </a:lnTo>
                  <a:lnTo>
                    <a:pt x="958" y="881"/>
                  </a:lnTo>
                  <a:lnTo>
                    <a:pt x="929" y="70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6777844" y="2881737"/>
              <a:ext cx="35881" cy="99708"/>
            </a:xfrm>
            <a:custGeom>
              <a:avLst/>
              <a:gdLst/>
              <a:ahLst/>
              <a:cxnLst/>
              <a:rect l="l" t="t" r="r" b="b"/>
              <a:pathLst>
                <a:path w="1117" h="3104" extrusionOk="0">
                  <a:moveTo>
                    <a:pt x="1" y="1"/>
                  </a:moveTo>
                  <a:lnTo>
                    <a:pt x="261" y="3057"/>
                  </a:lnTo>
                  <a:lnTo>
                    <a:pt x="406" y="3103"/>
                  </a:lnTo>
                  <a:lnTo>
                    <a:pt x="539" y="3057"/>
                  </a:lnTo>
                  <a:lnTo>
                    <a:pt x="368" y="1045"/>
                  </a:lnTo>
                  <a:cubicBezTo>
                    <a:pt x="364" y="1002"/>
                    <a:pt x="398" y="963"/>
                    <a:pt x="441" y="963"/>
                  </a:cubicBezTo>
                  <a:cubicBezTo>
                    <a:pt x="443" y="963"/>
                    <a:pt x="446" y="963"/>
                    <a:pt x="448" y="964"/>
                  </a:cubicBezTo>
                  <a:cubicBezTo>
                    <a:pt x="484" y="966"/>
                    <a:pt x="522" y="968"/>
                    <a:pt x="558" y="968"/>
                  </a:cubicBezTo>
                  <a:cubicBezTo>
                    <a:pt x="725" y="968"/>
                    <a:pt x="885" y="937"/>
                    <a:pt x="1036" y="881"/>
                  </a:cubicBezTo>
                  <a:lnTo>
                    <a:pt x="1114" y="34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6763388" y="2835061"/>
              <a:ext cx="66943" cy="66333"/>
            </a:xfrm>
            <a:custGeom>
              <a:avLst/>
              <a:gdLst/>
              <a:ahLst/>
              <a:cxnLst/>
              <a:rect l="l" t="t" r="r" b="b"/>
              <a:pathLst>
                <a:path w="2084" h="2065" extrusionOk="0">
                  <a:moveTo>
                    <a:pt x="1012" y="0"/>
                  </a:moveTo>
                  <a:cubicBezTo>
                    <a:pt x="818" y="0"/>
                    <a:pt x="637" y="51"/>
                    <a:pt x="481" y="141"/>
                  </a:cubicBezTo>
                  <a:cubicBezTo>
                    <a:pt x="481" y="141"/>
                    <a:pt x="445" y="180"/>
                    <a:pt x="422" y="194"/>
                  </a:cubicBezTo>
                  <a:cubicBezTo>
                    <a:pt x="138" y="387"/>
                    <a:pt x="0" y="703"/>
                    <a:pt x="0" y="1073"/>
                  </a:cubicBezTo>
                  <a:cubicBezTo>
                    <a:pt x="0" y="1665"/>
                    <a:pt x="420" y="2065"/>
                    <a:pt x="1012" y="2065"/>
                  </a:cubicBezTo>
                  <a:cubicBezTo>
                    <a:pt x="1363" y="2065"/>
                    <a:pt x="1664" y="1971"/>
                    <a:pt x="1859" y="1710"/>
                  </a:cubicBezTo>
                  <a:cubicBezTo>
                    <a:pt x="1875" y="1688"/>
                    <a:pt x="1914" y="1654"/>
                    <a:pt x="1914" y="1654"/>
                  </a:cubicBezTo>
                  <a:cubicBezTo>
                    <a:pt x="2021" y="1484"/>
                    <a:pt x="2084" y="1284"/>
                    <a:pt x="2084" y="1072"/>
                  </a:cubicBezTo>
                  <a:cubicBezTo>
                    <a:pt x="2084" y="480"/>
                    <a:pt x="1603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6761396" y="2839558"/>
              <a:ext cx="63442" cy="64406"/>
            </a:xfrm>
            <a:custGeom>
              <a:avLst/>
              <a:gdLst/>
              <a:ahLst/>
              <a:cxnLst/>
              <a:rect l="l" t="t" r="r" b="b"/>
              <a:pathLst>
                <a:path w="1975" h="2005" extrusionOk="0">
                  <a:moveTo>
                    <a:pt x="542" y="1"/>
                  </a:moveTo>
                  <a:lnTo>
                    <a:pt x="542" y="1"/>
                  </a:lnTo>
                  <a:cubicBezTo>
                    <a:pt x="217" y="186"/>
                    <a:pt x="0" y="534"/>
                    <a:pt x="0" y="933"/>
                  </a:cubicBezTo>
                  <a:cubicBezTo>
                    <a:pt x="0" y="1525"/>
                    <a:pt x="481" y="2004"/>
                    <a:pt x="1071" y="2004"/>
                  </a:cubicBezTo>
                  <a:cubicBezTo>
                    <a:pt x="1452" y="2004"/>
                    <a:pt x="1785" y="1807"/>
                    <a:pt x="1975" y="1511"/>
                  </a:cubicBezTo>
                  <a:lnTo>
                    <a:pt x="1975" y="1511"/>
                  </a:lnTo>
                  <a:cubicBezTo>
                    <a:pt x="1820" y="1599"/>
                    <a:pt x="1639" y="1650"/>
                    <a:pt x="1445" y="1650"/>
                  </a:cubicBezTo>
                  <a:cubicBezTo>
                    <a:pt x="853" y="1650"/>
                    <a:pt x="374" y="1171"/>
                    <a:pt x="374" y="578"/>
                  </a:cubicBezTo>
                  <a:cubicBezTo>
                    <a:pt x="374" y="367"/>
                    <a:pt x="435" y="167"/>
                    <a:pt x="54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6775724" y="2979972"/>
              <a:ext cx="41181" cy="18053"/>
            </a:xfrm>
            <a:custGeom>
              <a:avLst/>
              <a:gdLst/>
              <a:ahLst/>
              <a:cxnLst/>
              <a:rect l="l" t="t" r="r" b="b"/>
              <a:pathLst>
                <a:path w="1282" h="562" extrusionOk="0">
                  <a:moveTo>
                    <a:pt x="255" y="0"/>
                  </a:moveTo>
                  <a:cubicBezTo>
                    <a:pt x="255" y="0"/>
                    <a:pt x="211" y="22"/>
                    <a:pt x="190" y="29"/>
                  </a:cubicBezTo>
                  <a:cubicBezTo>
                    <a:pt x="68" y="65"/>
                    <a:pt x="0" y="157"/>
                    <a:pt x="0" y="281"/>
                  </a:cubicBezTo>
                  <a:lnTo>
                    <a:pt x="0" y="562"/>
                  </a:lnTo>
                  <a:lnTo>
                    <a:pt x="1255" y="562"/>
                  </a:lnTo>
                  <a:lnTo>
                    <a:pt x="1281" y="281"/>
                  </a:lnTo>
                  <a:cubicBezTo>
                    <a:pt x="1280" y="125"/>
                    <a:pt x="1145" y="0"/>
                    <a:pt x="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6774888" y="2979972"/>
              <a:ext cx="41952" cy="20430"/>
            </a:xfrm>
            <a:custGeom>
              <a:avLst/>
              <a:gdLst/>
              <a:ahLst/>
              <a:cxnLst/>
              <a:rect l="l" t="t" r="r" b="b"/>
              <a:pathLst>
                <a:path w="1306" h="636" extrusionOk="0">
                  <a:moveTo>
                    <a:pt x="281" y="0"/>
                  </a:moveTo>
                  <a:cubicBezTo>
                    <a:pt x="123" y="12"/>
                    <a:pt x="0" y="131"/>
                    <a:pt x="0" y="280"/>
                  </a:cubicBezTo>
                  <a:lnTo>
                    <a:pt x="0" y="559"/>
                  </a:lnTo>
                  <a:lnTo>
                    <a:pt x="599" y="636"/>
                  </a:lnTo>
                  <a:lnTo>
                    <a:pt x="1306" y="559"/>
                  </a:lnTo>
                  <a:lnTo>
                    <a:pt x="1306" y="280"/>
                  </a:lnTo>
                  <a:lnTo>
                    <a:pt x="337" y="280"/>
                  </a:lnTo>
                  <a:cubicBezTo>
                    <a:pt x="305" y="280"/>
                    <a:pt x="281" y="254"/>
                    <a:pt x="281" y="22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6754586" y="2997929"/>
              <a:ext cx="83229" cy="30002"/>
            </a:xfrm>
            <a:custGeom>
              <a:avLst/>
              <a:gdLst/>
              <a:ahLst/>
              <a:cxnLst/>
              <a:rect l="l" t="t" r="r" b="b"/>
              <a:pathLst>
                <a:path w="2591" h="934" extrusionOk="0">
                  <a:moveTo>
                    <a:pt x="260" y="0"/>
                  </a:moveTo>
                  <a:cubicBezTo>
                    <a:pt x="260" y="0"/>
                    <a:pt x="154" y="29"/>
                    <a:pt x="109" y="61"/>
                  </a:cubicBezTo>
                  <a:cubicBezTo>
                    <a:pt x="37" y="111"/>
                    <a:pt x="1" y="185"/>
                    <a:pt x="1" y="281"/>
                  </a:cubicBezTo>
                  <a:lnTo>
                    <a:pt x="2" y="934"/>
                  </a:lnTo>
                  <a:lnTo>
                    <a:pt x="2543" y="934"/>
                  </a:lnTo>
                  <a:lnTo>
                    <a:pt x="2591" y="654"/>
                  </a:lnTo>
                  <a:lnTo>
                    <a:pt x="2591" y="281"/>
                  </a:lnTo>
                  <a:cubicBezTo>
                    <a:pt x="2591" y="126"/>
                    <a:pt x="2466" y="0"/>
                    <a:pt x="2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6753911" y="2997929"/>
              <a:ext cx="83904" cy="32251"/>
            </a:xfrm>
            <a:custGeom>
              <a:avLst/>
              <a:gdLst/>
              <a:ahLst/>
              <a:cxnLst/>
              <a:rect l="l" t="t" r="r" b="b"/>
              <a:pathLst>
                <a:path w="2612" h="1004" extrusionOk="0">
                  <a:moveTo>
                    <a:pt x="281" y="0"/>
                  </a:moveTo>
                  <a:cubicBezTo>
                    <a:pt x="125" y="0"/>
                    <a:pt x="0" y="127"/>
                    <a:pt x="0" y="281"/>
                  </a:cubicBezTo>
                  <a:lnTo>
                    <a:pt x="0" y="934"/>
                  </a:lnTo>
                  <a:lnTo>
                    <a:pt x="1346" y="1003"/>
                  </a:lnTo>
                  <a:lnTo>
                    <a:pt x="2612" y="934"/>
                  </a:lnTo>
                  <a:lnTo>
                    <a:pt x="2612" y="654"/>
                  </a:lnTo>
                  <a:lnTo>
                    <a:pt x="337" y="654"/>
                  </a:lnTo>
                  <a:cubicBezTo>
                    <a:pt x="306" y="654"/>
                    <a:pt x="281" y="628"/>
                    <a:pt x="281" y="598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6661394" y="3114732"/>
              <a:ext cx="269829" cy="17989"/>
            </a:xfrm>
            <a:custGeom>
              <a:avLst/>
              <a:gdLst/>
              <a:ahLst/>
              <a:cxnLst/>
              <a:rect l="l" t="t" r="r" b="b"/>
              <a:pathLst>
                <a:path w="8400" h="560" extrusionOk="0">
                  <a:moveTo>
                    <a:pt x="1" y="0"/>
                  </a:moveTo>
                  <a:lnTo>
                    <a:pt x="2" y="451"/>
                  </a:lnTo>
                  <a:cubicBezTo>
                    <a:pt x="2" y="503"/>
                    <a:pt x="47" y="545"/>
                    <a:pt x="98" y="545"/>
                  </a:cubicBezTo>
                  <a:lnTo>
                    <a:pt x="253" y="559"/>
                  </a:lnTo>
                  <a:lnTo>
                    <a:pt x="8306" y="559"/>
                  </a:lnTo>
                  <a:cubicBezTo>
                    <a:pt x="8358" y="559"/>
                    <a:pt x="8400" y="517"/>
                    <a:pt x="8399" y="467"/>
                  </a:cubicBezTo>
                  <a:lnTo>
                    <a:pt x="8399" y="280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6659499" y="3040429"/>
              <a:ext cx="46353" cy="23417"/>
            </a:xfrm>
            <a:custGeom>
              <a:avLst/>
              <a:gdLst/>
              <a:ahLst/>
              <a:cxnLst/>
              <a:rect l="l" t="t" r="r" b="b"/>
              <a:pathLst>
                <a:path w="1443" h="729" extrusionOk="0">
                  <a:moveTo>
                    <a:pt x="260" y="0"/>
                  </a:moveTo>
                  <a:lnTo>
                    <a:pt x="194" y="16"/>
                  </a:lnTo>
                  <a:lnTo>
                    <a:pt x="187" y="15"/>
                  </a:lnTo>
                  <a:cubicBezTo>
                    <a:pt x="84" y="15"/>
                    <a:pt x="0" y="99"/>
                    <a:pt x="0" y="200"/>
                  </a:cubicBezTo>
                  <a:lnTo>
                    <a:pt x="6" y="728"/>
                  </a:lnTo>
                  <a:lnTo>
                    <a:pt x="1412" y="728"/>
                  </a:lnTo>
                  <a:lnTo>
                    <a:pt x="1442" y="429"/>
                  </a:lnTo>
                  <a:lnTo>
                    <a:pt x="1442" y="185"/>
                  </a:lnTo>
                  <a:cubicBezTo>
                    <a:pt x="1442" y="84"/>
                    <a:pt x="1360" y="0"/>
                    <a:pt x="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6658953" y="3040429"/>
              <a:ext cx="46995" cy="27240"/>
            </a:xfrm>
            <a:custGeom>
              <a:avLst/>
              <a:gdLst/>
              <a:ahLst/>
              <a:cxnLst/>
              <a:rect l="l" t="t" r="r" b="b"/>
              <a:pathLst>
                <a:path w="1463" h="848" extrusionOk="0">
                  <a:moveTo>
                    <a:pt x="185" y="0"/>
                  </a:moveTo>
                  <a:cubicBezTo>
                    <a:pt x="83" y="0"/>
                    <a:pt x="0" y="84"/>
                    <a:pt x="0" y="185"/>
                  </a:cubicBezTo>
                  <a:lnTo>
                    <a:pt x="0" y="728"/>
                  </a:lnTo>
                  <a:lnTo>
                    <a:pt x="731" y="847"/>
                  </a:lnTo>
                  <a:lnTo>
                    <a:pt x="1462" y="728"/>
                  </a:lnTo>
                  <a:lnTo>
                    <a:pt x="1462" y="429"/>
                  </a:lnTo>
                  <a:lnTo>
                    <a:pt x="355" y="429"/>
                  </a:lnTo>
                  <a:cubicBezTo>
                    <a:pt x="313" y="429"/>
                    <a:pt x="279" y="397"/>
                    <a:pt x="279" y="355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6886488" y="3040429"/>
              <a:ext cx="46385" cy="23417"/>
            </a:xfrm>
            <a:custGeom>
              <a:avLst/>
              <a:gdLst/>
              <a:ahLst/>
              <a:cxnLst/>
              <a:rect l="l" t="t" r="r" b="b"/>
              <a:pathLst>
                <a:path w="1444" h="729" extrusionOk="0">
                  <a:moveTo>
                    <a:pt x="259" y="0"/>
                  </a:moveTo>
                  <a:lnTo>
                    <a:pt x="194" y="16"/>
                  </a:lnTo>
                  <a:lnTo>
                    <a:pt x="187" y="15"/>
                  </a:lnTo>
                  <a:cubicBezTo>
                    <a:pt x="84" y="15"/>
                    <a:pt x="0" y="99"/>
                    <a:pt x="0" y="200"/>
                  </a:cubicBezTo>
                  <a:lnTo>
                    <a:pt x="6" y="728"/>
                  </a:lnTo>
                  <a:lnTo>
                    <a:pt x="1412" y="728"/>
                  </a:lnTo>
                  <a:lnTo>
                    <a:pt x="1444" y="429"/>
                  </a:lnTo>
                  <a:lnTo>
                    <a:pt x="1444" y="185"/>
                  </a:lnTo>
                  <a:cubicBezTo>
                    <a:pt x="1444" y="84"/>
                    <a:pt x="1360" y="0"/>
                    <a:pt x="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6885877" y="3040429"/>
              <a:ext cx="46995" cy="27240"/>
            </a:xfrm>
            <a:custGeom>
              <a:avLst/>
              <a:gdLst/>
              <a:ahLst/>
              <a:cxnLst/>
              <a:rect l="l" t="t" r="r" b="b"/>
              <a:pathLst>
                <a:path w="1463" h="848" extrusionOk="0">
                  <a:moveTo>
                    <a:pt x="186" y="0"/>
                  </a:moveTo>
                  <a:cubicBezTo>
                    <a:pt x="83" y="0"/>
                    <a:pt x="1" y="84"/>
                    <a:pt x="1" y="185"/>
                  </a:cubicBezTo>
                  <a:lnTo>
                    <a:pt x="1" y="728"/>
                  </a:lnTo>
                  <a:lnTo>
                    <a:pt x="732" y="847"/>
                  </a:lnTo>
                  <a:lnTo>
                    <a:pt x="1463" y="728"/>
                  </a:lnTo>
                  <a:lnTo>
                    <a:pt x="1463" y="429"/>
                  </a:lnTo>
                  <a:lnTo>
                    <a:pt x="355" y="429"/>
                  </a:lnTo>
                  <a:cubicBezTo>
                    <a:pt x="313" y="429"/>
                    <a:pt x="280" y="397"/>
                    <a:pt x="280" y="355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6724743" y="3027869"/>
              <a:ext cx="143009" cy="35977"/>
            </a:xfrm>
            <a:custGeom>
              <a:avLst/>
              <a:gdLst/>
              <a:ahLst/>
              <a:cxnLst/>
              <a:rect l="l" t="t" r="r" b="b"/>
              <a:pathLst>
                <a:path w="4452" h="1120" extrusionOk="0">
                  <a:moveTo>
                    <a:pt x="276" y="0"/>
                  </a:moveTo>
                  <a:lnTo>
                    <a:pt x="257" y="19"/>
                  </a:lnTo>
                  <a:cubicBezTo>
                    <a:pt x="103" y="19"/>
                    <a:pt x="0" y="138"/>
                    <a:pt x="0" y="291"/>
                  </a:cubicBezTo>
                  <a:lnTo>
                    <a:pt x="0" y="1119"/>
                  </a:lnTo>
                  <a:lnTo>
                    <a:pt x="4413" y="1119"/>
                  </a:lnTo>
                  <a:lnTo>
                    <a:pt x="4452" y="820"/>
                  </a:lnTo>
                  <a:lnTo>
                    <a:pt x="4452" y="280"/>
                  </a:lnTo>
                  <a:cubicBezTo>
                    <a:pt x="4452" y="125"/>
                    <a:pt x="4326" y="0"/>
                    <a:pt x="4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6724036" y="3027805"/>
              <a:ext cx="143716" cy="39864"/>
            </a:xfrm>
            <a:custGeom>
              <a:avLst/>
              <a:gdLst/>
              <a:ahLst/>
              <a:cxnLst/>
              <a:rect l="l" t="t" r="r" b="b"/>
              <a:pathLst>
                <a:path w="4474" h="1241" extrusionOk="0">
                  <a:moveTo>
                    <a:pt x="280" y="1"/>
                  </a:moveTo>
                  <a:cubicBezTo>
                    <a:pt x="125" y="1"/>
                    <a:pt x="1" y="127"/>
                    <a:pt x="1" y="282"/>
                  </a:cubicBezTo>
                  <a:lnTo>
                    <a:pt x="1" y="1121"/>
                  </a:lnTo>
                  <a:lnTo>
                    <a:pt x="2114" y="1240"/>
                  </a:lnTo>
                  <a:lnTo>
                    <a:pt x="4474" y="1121"/>
                  </a:lnTo>
                  <a:lnTo>
                    <a:pt x="4474" y="822"/>
                  </a:lnTo>
                  <a:lnTo>
                    <a:pt x="4474" y="820"/>
                  </a:lnTo>
                  <a:lnTo>
                    <a:pt x="355" y="820"/>
                  </a:lnTo>
                  <a:cubicBezTo>
                    <a:pt x="324" y="820"/>
                    <a:pt x="299" y="796"/>
                    <a:pt x="299" y="764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6742411" y="3045826"/>
              <a:ext cx="23578" cy="18053"/>
            </a:xfrm>
            <a:custGeom>
              <a:avLst/>
              <a:gdLst/>
              <a:ahLst/>
              <a:cxnLst/>
              <a:rect l="l" t="t" r="r" b="b"/>
              <a:pathLst>
                <a:path w="734" h="562" extrusionOk="0">
                  <a:moveTo>
                    <a:pt x="265" y="0"/>
                  </a:moveTo>
                  <a:lnTo>
                    <a:pt x="95" y="13"/>
                  </a:lnTo>
                  <a:cubicBezTo>
                    <a:pt x="44" y="13"/>
                    <a:pt x="1" y="55"/>
                    <a:pt x="1" y="107"/>
                  </a:cubicBezTo>
                  <a:lnTo>
                    <a:pt x="5" y="562"/>
                  </a:lnTo>
                  <a:lnTo>
                    <a:pt x="688" y="562"/>
                  </a:lnTo>
                  <a:lnTo>
                    <a:pt x="732" y="264"/>
                  </a:lnTo>
                  <a:lnTo>
                    <a:pt x="732" y="94"/>
                  </a:lnTo>
                  <a:cubicBezTo>
                    <a:pt x="733" y="42"/>
                    <a:pt x="691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6741993" y="3045762"/>
              <a:ext cx="23996" cy="21908"/>
            </a:xfrm>
            <a:custGeom>
              <a:avLst/>
              <a:gdLst/>
              <a:ahLst/>
              <a:cxnLst/>
              <a:rect l="l" t="t" r="r" b="b"/>
              <a:pathLst>
                <a:path w="747" h="682" extrusionOk="0">
                  <a:moveTo>
                    <a:pt x="95" y="1"/>
                  </a:moveTo>
                  <a:cubicBezTo>
                    <a:pt x="41" y="1"/>
                    <a:pt x="1" y="44"/>
                    <a:pt x="1" y="95"/>
                  </a:cubicBezTo>
                  <a:lnTo>
                    <a:pt x="1" y="562"/>
                  </a:lnTo>
                  <a:lnTo>
                    <a:pt x="373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6" y="261"/>
                  </a:lnTo>
                  <a:cubicBezTo>
                    <a:pt x="306" y="261"/>
                    <a:pt x="280" y="237"/>
                    <a:pt x="280" y="205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784301" y="3045826"/>
              <a:ext cx="23578" cy="18053"/>
            </a:xfrm>
            <a:custGeom>
              <a:avLst/>
              <a:gdLst/>
              <a:ahLst/>
              <a:cxnLst/>
              <a:rect l="l" t="t" r="r" b="b"/>
              <a:pathLst>
                <a:path w="734" h="562" extrusionOk="0">
                  <a:moveTo>
                    <a:pt x="267" y="0"/>
                  </a:moveTo>
                  <a:lnTo>
                    <a:pt x="95" y="13"/>
                  </a:lnTo>
                  <a:cubicBezTo>
                    <a:pt x="44" y="13"/>
                    <a:pt x="1" y="55"/>
                    <a:pt x="1" y="107"/>
                  </a:cubicBezTo>
                  <a:lnTo>
                    <a:pt x="7" y="562"/>
                  </a:lnTo>
                  <a:lnTo>
                    <a:pt x="689" y="562"/>
                  </a:lnTo>
                  <a:lnTo>
                    <a:pt x="732" y="264"/>
                  </a:lnTo>
                  <a:lnTo>
                    <a:pt x="732" y="94"/>
                  </a:lnTo>
                  <a:cubicBezTo>
                    <a:pt x="733" y="42"/>
                    <a:pt x="691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783883" y="3045762"/>
              <a:ext cx="23996" cy="21908"/>
            </a:xfrm>
            <a:custGeom>
              <a:avLst/>
              <a:gdLst/>
              <a:ahLst/>
              <a:cxnLst/>
              <a:rect l="l" t="t" r="r" b="b"/>
              <a:pathLst>
                <a:path w="747" h="682" extrusionOk="0">
                  <a:moveTo>
                    <a:pt x="95" y="1"/>
                  </a:moveTo>
                  <a:cubicBezTo>
                    <a:pt x="43" y="1"/>
                    <a:pt x="1" y="44"/>
                    <a:pt x="1" y="95"/>
                  </a:cubicBezTo>
                  <a:lnTo>
                    <a:pt x="1" y="562"/>
                  </a:lnTo>
                  <a:lnTo>
                    <a:pt x="374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8" y="261"/>
                  </a:lnTo>
                  <a:cubicBezTo>
                    <a:pt x="306" y="261"/>
                    <a:pt x="282" y="237"/>
                    <a:pt x="282" y="20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826223" y="3045826"/>
              <a:ext cx="23546" cy="18053"/>
            </a:xfrm>
            <a:custGeom>
              <a:avLst/>
              <a:gdLst/>
              <a:ahLst/>
              <a:cxnLst/>
              <a:rect l="l" t="t" r="r" b="b"/>
              <a:pathLst>
                <a:path w="733" h="562" extrusionOk="0">
                  <a:moveTo>
                    <a:pt x="267" y="0"/>
                  </a:moveTo>
                  <a:lnTo>
                    <a:pt x="94" y="13"/>
                  </a:lnTo>
                  <a:cubicBezTo>
                    <a:pt x="44" y="13"/>
                    <a:pt x="0" y="55"/>
                    <a:pt x="0" y="107"/>
                  </a:cubicBezTo>
                  <a:lnTo>
                    <a:pt x="6" y="562"/>
                  </a:lnTo>
                  <a:lnTo>
                    <a:pt x="688" y="562"/>
                  </a:lnTo>
                  <a:lnTo>
                    <a:pt x="731" y="264"/>
                  </a:lnTo>
                  <a:lnTo>
                    <a:pt x="731" y="94"/>
                  </a:lnTo>
                  <a:cubicBezTo>
                    <a:pt x="733" y="42"/>
                    <a:pt x="692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825805" y="3045762"/>
              <a:ext cx="23963" cy="21908"/>
            </a:xfrm>
            <a:custGeom>
              <a:avLst/>
              <a:gdLst/>
              <a:ahLst/>
              <a:cxnLst/>
              <a:rect l="l" t="t" r="r" b="b"/>
              <a:pathLst>
                <a:path w="746" h="682" extrusionOk="0">
                  <a:moveTo>
                    <a:pt x="94" y="1"/>
                  </a:moveTo>
                  <a:cubicBezTo>
                    <a:pt x="42" y="1"/>
                    <a:pt x="0" y="44"/>
                    <a:pt x="0" y="95"/>
                  </a:cubicBezTo>
                  <a:lnTo>
                    <a:pt x="0" y="562"/>
                  </a:lnTo>
                  <a:lnTo>
                    <a:pt x="374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7" y="261"/>
                  </a:lnTo>
                  <a:cubicBezTo>
                    <a:pt x="307" y="261"/>
                    <a:pt x="281" y="237"/>
                    <a:pt x="281" y="205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648095" y="3063848"/>
              <a:ext cx="296523" cy="49854"/>
            </a:xfrm>
            <a:custGeom>
              <a:avLst/>
              <a:gdLst/>
              <a:ahLst/>
              <a:cxnLst/>
              <a:rect l="l" t="t" r="r" b="b"/>
              <a:pathLst>
                <a:path w="9231" h="1552" extrusionOk="0">
                  <a:moveTo>
                    <a:pt x="334" y="1"/>
                  </a:moveTo>
                  <a:lnTo>
                    <a:pt x="241" y="22"/>
                  </a:lnTo>
                  <a:cubicBezTo>
                    <a:pt x="86" y="22"/>
                    <a:pt x="1" y="151"/>
                    <a:pt x="1" y="305"/>
                  </a:cubicBezTo>
                  <a:lnTo>
                    <a:pt x="7" y="1270"/>
                  </a:lnTo>
                  <a:cubicBezTo>
                    <a:pt x="7" y="1427"/>
                    <a:pt x="132" y="1551"/>
                    <a:pt x="287" y="1551"/>
                  </a:cubicBezTo>
                  <a:lnTo>
                    <a:pt x="8915" y="1548"/>
                  </a:lnTo>
                  <a:cubicBezTo>
                    <a:pt x="9070" y="1548"/>
                    <a:pt x="9201" y="1457"/>
                    <a:pt x="9199" y="1305"/>
                  </a:cubicBezTo>
                  <a:lnTo>
                    <a:pt x="9231" y="1231"/>
                  </a:lnTo>
                  <a:lnTo>
                    <a:pt x="9231" y="282"/>
                  </a:lnTo>
                  <a:cubicBezTo>
                    <a:pt x="9231" y="125"/>
                    <a:pt x="9105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660462" y="3107440"/>
              <a:ext cx="270761" cy="25313"/>
            </a:xfrm>
            <a:custGeom>
              <a:avLst/>
              <a:gdLst/>
              <a:ahLst/>
              <a:cxnLst/>
              <a:rect l="l" t="t" r="r" b="b"/>
              <a:pathLst>
                <a:path w="8429" h="788" extrusionOk="0">
                  <a:moveTo>
                    <a:pt x="3938" y="0"/>
                  </a:moveTo>
                  <a:lnTo>
                    <a:pt x="1" y="227"/>
                  </a:lnTo>
                  <a:lnTo>
                    <a:pt x="1" y="694"/>
                  </a:lnTo>
                  <a:cubicBezTo>
                    <a:pt x="1" y="746"/>
                    <a:pt x="44" y="788"/>
                    <a:pt x="95" y="788"/>
                  </a:cubicBezTo>
                  <a:lnTo>
                    <a:pt x="282" y="788"/>
                  </a:lnTo>
                  <a:lnTo>
                    <a:pt x="282" y="563"/>
                  </a:lnTo>
                  <a:cubicBezTo>
                    <a:pt x="282" y="533"/>
                    <a:pt x="308" y="507"/>
                    <a:pt x="338" y="507"/>
                  </a:cubicBezTo>
                  <a:lnTo>
                    <a:pt x="8429" y="507"/>
                  </a:lnTo>
                  <a:lnTo>
                    <a:pt x="8429" y="227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6647002" y="3063719"/>
              <a:ext cx="297711" cy="51043"/>
            </a:xfrm>
            <a:custGeom>
              <a:avLst/>
              <a:gdLst/>
              <a:ahLst/>
              <a:cxnLst/>
              <a:rect l="l" t="t" r="r" b="b"/>
              <a:pathLst>
                <a:path w="9268" h="1589" extrusionOk="0">
                  <a:moveTo>
                    <a:pt x="281" y="0"/>
                  </a:moveTo>
                  <a:cubicBezTo>
                    <a:pt x="125" y="0"/>
                    <a:pt x="0" y="128"/>
                    <a:pt x="0" y="281"/>
                  </a:cubicBezTo>
                  <a:lnTo>
                    <a:pt x="0" y="1308"/>
                  </a:lnTo>
                  <a:cubicBezTo>
                    <a:pt x="0" y="1463"/>
                    <a:pt x="127" y="1588"/>
                    <a:pt x="281" y="1588"/>
                  </a:cubicBezTo>
                  <a:lnTo>
                    <a:pt x="8987" y="1588"/>
                  </a:lnTo>
                  <a:cubicBezTo>
                    <a:pt x="9142" y="1588"/>
                    <a:pt x="9268" y="1461"/>
                    <a:pt x="9268" y="1308"/>
                  </a:cubicBezTo>
                  <a:lnTo>
                    <a:pt x="9268" y="1234"/>
                  </a:lnTo>
                  <a:lnTo>
                    <a:pt x="9268" y="1231"/>
                  </a:lnTo>
                  <a:lnTo>
                    <a:pt x="444" y="1231"/>
                  </a:lnTo>
                  <a:cubicBezTo>
                    <a:pt x="402" y="1231"/>
                    <a:pt x="369" y="1199"/>
                    <a:pt x="369" y="1157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" name="Google Shape;1621;p41">
            <a:extLst>
              <a:ext uri="{FF2B5EF4-FFF2-40B4-BE49-F238E27FC236}">
                <a16:creationId xmlns:a16="http://schemas.microsoft.com/office/drawing/2014/main" id="{11B2E637-B86F-E148-BBA5-F5DC07A27DA1}"/>
              </a:ext>
            </a:extLst>
          </p:cNvPr>
          <p:cNvCxnSpPr>
            <a:cxnSpLocks/>
            <a:endCxn id="1516" idx="1"/>
          </p:cNvCxnSpPr>
          <p:nvPr/>
        </p:nvCxnSpPr>
        <p:spPr>
          <a:xfrm flipV="1">
            <a:off x="1831489" y="3137354"/>
            <a:ext cx="1861958" cy="3027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513;p40">
            <a:extLst>
              <a:ext uri="{FF2B5EF4-FFF2-40B4-BE49-F238E27FC236}">
                <a16:creationId xmlns:a16="http://schemas.microsoft.com/office/drawing/2014/main" id="{0D853244-0CBE-81AE-E4D2-76335DFF7861}"/>
              </a:ext>
            </a:extLst>
          </p:cNvPr>
          <p:cNvSpPr/>
          <p:nvPr/>
        </p:nvSpPr>
        <p:spPr>
          <a:xfrm>
            <a:off x="3693447" y="1299575"/>
            <a:ext cx="4887567" cy="29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673A9"/>
                </a:solidFill>
                <a:latin typeface="Anaheim" panose="020B0604020202020204" charset="0"/>
              </a:rPr>
              <a:t>step(action)</a:t>
            </a:r>
            <a:endParaRPr b="1" dirty="0">
              <a:solidFill>
                <a:srgbClr val="F673A9"/>
              </a:solidFill>
              <a:latin typeface="Anaheim" panose="020B0604020202020204" charset="0"/>
            </a:endParaRPr>
          </a:p>
        </p:txBody>
      </p:sp>
      <p:sp>
        <p:nvSpPr>
          <p:cNvPr id="22" name="Google Shape;1520;p40">
            <a:extLst>
              <a:ext uri="{FF2B5EF4-FFF2-40B4-BE49-F238E27FC236}">
                <a16:creationId xmlns:a16="http://schemas.microsoft.com/office/drawing/2014/main" id="{B247A42D-864B-0C64-12F9-5559F25232EE}"/>
              </a:ext>
            </a:extLst>
          </p:cNvPr>
          <p:cNvSpPr/>
          <p:nvPr/>
        </p:nvSpPr>
        <p:spPr>
          <a:xfrm>
            <a:off x="7556963" y="1775080"/>
            <a:ext cx="867037" cy="71563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20;p40">
            <a:extLst>
              <a:ext uri="{FF2B5EF4-FFF2-40B4-BE49-F238E27FC236}">
                <a16:creationId xmlns:a16="http://schemas.microsoft.com/office/drawing/2014/main" id="{02B6690D-DC0A-1A90-C89D-8FF5FCDC69DE}"/>
              </a:ext>
            </a:extLst>
          </p:cNvPr>
          <p:cNvSpPr/>
          <p:nvPr/>
        </p:nvSpPr>
        <p:spPr>
          <a:xfrm>
            <a:off x="7575725" y="2779535"/>
            <a:ext cx="867037" cy="715636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Action not valid!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25" name="Google Shape;1520;p40">
            <a:extLst>
              <a:ext uri="{FF2B5EF4-FFF2-40B4-BE49-F238E27FC236}">
                <a16:creationId xmlns:a16="http://schemas.microsoft.com/office/drawing/2014/main" id="{12F216ED-DA75-E988-97E9-08AE82CCD9B3}"/>
              </a:ext>
            </a:extLst>
          </p:cNvPr>
          <p:cNvSpPr/>
          <p:nvPr/>
        </p:nvSpPr>
        <p:spPr>
          <a:xfrm>
            <a:off x="6004497" y="2356305"/>
            <a:ext cx="1439476" cy="8476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2B57DCA-6904-A90E-D1B2-2138F7460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98043" y="1948887"/>
            <a:ext cx="858920" cy="401927"/>
          </a:xfrm>
          <a:prstGeom prst="bentConnector2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B3F64C6-20F0-8E73-F0F6-B9D68E9978FD}"/>
              </a:ext>
            </a:extLst>
          </p:cNvPr>
          <p:cNvCxnSpPr>
            <a:endCxn id="24" idx="0"/>
          </p:cNvCxnSpPr>
          <p:nvPr/>
        </p:nvCxnSpPr>
        <p:spPr>
          <a:xfrm rot="5400000">
            <a:off x="8006085" y="2493875"/>
            <a:ext cx="288819" cy="282500"/>
          </a:xfrm>
          <a:prstGeom prst="bentConnector3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70F1D6A-A855-76B5-5D39-211119DFEC6A}"/>
              </a:ext>
            </a:extLst>
          </p:cNvPr>
          <p:cNvSpPr txBox="1"/>
          <p:nvPr/>
        </p:nvSpPr>
        <p:spPr>
          <a:xfrm>
            <a:off x="3983121" y="1902065"/>
            <a:ext cx="124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- Take an action</a:t>
            </a:r>
          </a:p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- Set reward=0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4B5151-7B1B-38DF-1702-D4F827EFE6C4}"/>
              </a:ext>
            </a:extLst>
          </p:cNvPr>
          <p:cNvSpPr txBox="1"/>
          <p:nvPr/>
        </p:nvSpPr>
        <p:spPr>
          <a:xfrm>
            <a:off x="7513018" y="1827707"/>
            <a:ext cx="95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Check validity of the action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C997-B8D7-4072-AD31-B84DD00E20F0}"/>
              </a:ext>
            </a:extLst>
          </p:cNvPr>
          <p:cNvSpPr txBox="1"/>
          <p:nvPr/>
        </p:nvSpPr>
        <p:spPr>
          <a:xfrm>
            <a:off x="7739230" y="3218172"/>
            <a:ext cx="758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highlight>
                  <a:schemeClr val="accent3"/>
                </a:highlight>
                <a:latin typeface="Anaheim" panose="020B0604020202020204" charset="0"/>
              </a:rPr>
              <a:t>r = -5</a:t>
            </a:r>
            <a:endParaRPr lang="en-US" sz="1200" dirty="0">
              <a:latin typeface="Anaheim" panose="020B060402020202020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579F70-42BE-C7DF-20F4-795F7AB65505}"/>
              </a:ext>
            </a:extLst>
          </p:cNvPr>
          <p:cNvSpPr txBox="1"/>
          <p:nvPr/>
        </p:nvSpPr>
        <p:spPr>
          <a:xfrm>
            <a:off x="6032555" y="2372608"/>
            <a:ext cx="143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Action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 = [pile, obj] is valid.</a:t>
            </a:r>
          </a:p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Remove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 from pile obj elements 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E044D5B-367F-178C-85CF-14EF75A54E5A}"/>
              </a:ext>
            </a:extLst>
          </p:cNvPr>
          <p:cNvCxnSpPr>
            <a:cxnSpLocks/>
            <a:stCxn id="1520" idx="3"/>
          </p:cNvCxnSpPr>
          <p:nvPr/>
        </p:nvCxnSpPr>
        <p:spPr>
          <a:xfrm flipV="1">
            <a:off x="5263878" y="1827707"/>
            <a:ext cx="2293085" cy="293723"/>
          </a:xfrm>
          <a:prstGeom prst="bentConnector3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nector: Elbow 1471">
            <a:extLst>
              <a:ext uri="{FF2B5EF4-FFF2-40B4-BE49-F238E27FC236}">
                <a16:creationId xmlns:a16="http://schemas.microsoft.com/office/drawing/2014/main" id="{9B5CA2B5-4732-B8E9-EC65-8CFD94DBFC19}"/>
              </a:ext>
            </a:extLst>
          </p:cNvPr>
          <p:cNvCxnSpPr>
            <a:cxnSpLocks/>
            <a:endCxn id="1477" idx="3"/>
          </p:cNvCxnSpPr>
          <p:nvPr/>
        </p:nvCxnSpPr>
        <p:spPr>
          <a:xfrm rot="10800000" flipV="1">
            <a:off x="5263879" y="2442966"/>
            <a:ext cx="740619" cy="322914"/>
          </a:xfrm>
          <a:prstGeom prst="bentConnector3">
            <a:avLst>
              <a:gd name="adj1" fmla="val 50000"/>
            </a:avLst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3" name="Google Shape;1520;p40">
            <a:extLst>
              <a:ext uri="{FF2B5EF4-FFF2-40B4-BE49-F238E27FC236}">
                <a16:creationId xmlns:a16="http://schemas.microsoft.com/office/drawing/2014/main" id="{2EDEE9B9-E6A4-2D3D-4314-A953CA3883CD}"/>
              </a:ext>
            </a:extLst>
          </p:cNvPr>
          <p:cNvSpPr/>
          <p:nvPr/>
        </p:nvSpPr>
        <p:spPr>
          <a:xfrm>
            <a:off x="3806887" y="3750033"/>
            <a:ext cx="1021495" cy="757591"/>
          </a:xfrm>
          <a:prstGeom prst="rect">
            <a:avLst/>
          </a:prstGeom>
          <a:solidFill>
            <a:srgbClr val="F673A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naheim" panose="020B0604020202020204" charset="0"/>
              </a:rPr>
              <a:t>PLAYER 0 WINS!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highlight>
                  <a:schemeClr val="accent3"/>
                </a:highlight>
                <a:latin typeface="Anaheim" panose="020B0604020202020204" charset="0"/>
              </a:rPr>
              <a:t>r = +15</a:t>
            </a:r>
            <a:endParaRPr lang="en-US" sz="1200" dirty="0">
              <a:latin typeface="Anaheim" panose="020B0604020202020204" charset="0"/>
            </a:endParaRPr>
          </a:p>
        </p:txBody>
      </p:sp>
      <p:sp>
        <p:nvSpPr>
          <p:cNvPr id="1477" name="Google Shape;1520;p40">
            <a:extLst>
              <a:ext uri="{FF2B5EF4-FFF2-40B4-BE49-F238E27FC236}">
                <a16:creationId xmlns:a16="http://schemas.microsoft.com/office/drawing/2014/main" id="{A0B8A643-7E31-829A-01DB-119F3F65DCBE}"/>
              </a:ext>
            </a:extLst>
          </p:cNvPr>
          <p:cNvSpPr/>
          <p:nvPr/>
        </p:nvSpPr>
        <p:spPr>
          <a:xfrm>
            <a:off x="3944659" y="2588158"/>
            <a:ext cx="1319219" cy="35544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check_end_game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()</a:t>
            </a: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cxnSp>
        <p:nvCxnSpPr>
          <p:cNvPr id="1483" name="Connector: Elbow 1482">
            <a:extLst>
              <a:ext uri="{FF2B5EF4-FFF2-40B4-BE49-F238E27FC236}">
                <a16:creationId xmlns:a16="http://schemas.microsoft.com/office/drawing/2014/main" id="{0764955F-6748-5362-D92F-EC283DEB6CD6}"/>
              </a:ext>
            </a:extLst>
          </p:cNvPr>
          <p:cNvCxnSpPr>
            <a:cxnSpLocks/>
            <a:stCxn id="1477" idx="1"/>
          </p:cNvCxnSpPr>
          <p:nvPr/>
        </p:nvCxnSpPr>
        <p:spPr>
          <a:xfrm rot="10800000" flipV="1">
            <a:off x="3806887" y="2765880"/>
            <a:ext cx="137772" cy="953904"/>
          </a:xfrm>
          <a:prstGeom prst="bentConnector2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Connector: Elbow 1491">
            <a:extLst>
              <a:ext uri="{FF2B5EF4-FFF2-40B4-BE49-F238E27FC236}">
                <a16:creationId xmlns:a16="http://schemas.microsoft.com/office/drawing/2014/main" id="{F0D17801-B7AB-C4B8-A6AA-85410EDE74E5}"/>
              </a:ext>
            </a:extLst>
          </p:cNvPr>
          <p:cNvCxnSpPr>
            <a:cxnSpLocks/>
            <a:stCxn id="1477" idx="2"/>
            <a:endCxn id="1493" idx="1"/>
          </p:cNvCxnSpPr>
          <p:nvPr/>
        </p:nvCxnSpPr>
        <p:spPr>
          <a:xfrm rot="5400000">
            <a:off x="4173190" y="2915738"/>
            <a:ext cx="403217" cy="458943"/>
          </a:xfrm>
          <a:prstGeom prst="bentConnector4">
            <a:avLst>
              <a:gd name="adj1" fmla="val 27962"/>
              <a:gd name="adj2" fmla="val 149810"/>
            </a:avLst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3" name="Google Shape;1520;p40">
            <a:extLst>
              <a:ext uri="{FF2B5EF4-FFF2-40B4-BE49-F238E27FC236}">
                <a16:creationId xmlns:a16="http://schemas.microsoft.com/office/drawing/2014/main" id="{D49B3366-E002-ADE7-7981-E0BF26488B4D}"/>
              </a:ext>
            </a:extLst>
          </p:cNvPr>
          <p:cNvSpPr/>
          <p:nvPr/>
        </p:nvSpPr>
        <p:spPr>
          <a:xfrm>
            <a:off x="4145326" y="3169096"/>
            <a:ext cx="1135823" cy="35544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switch_player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()</a:t>
            </a: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1501" name="Google Shape;1520;p40">
            <a:extLst>
              <a:ext uri="{FF2B5EF4-FFF2-40B4-BE49-F238E27FC236}">
                <a16:creationId xmlns:a16="http://schemas.microsoft.com/office/drawing/2014/main" id="{08845EEA-2386-7E01-A586-3DCC91AA654C}"/>
              </a:ext>
            </a:extLst>
          </p:cNvPr>
          <p:cNvSpPr/>
          <p:nvPr/>
        </p:nvSpPr>
        <p:spPr>
          <a:xfrm>
            <a:off x="5494199" y="3327374"/>
            <a:ext cx="1999492" cy="2667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Player 1 plays a valid move</a:t>
            </a: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cxnSp>
        <p:nvCxnSpPr>
          <p:cNvPr id="1503" name="Connector: Elbow 1502">
            <a:extLst>
              <a:ext uri="{FF2B5EF4-FFF2-40B4-BE49-F238E27FC236}">
                <a16:creationId xmlns:a16="http://schemas.microsoft.com/office/drawing/2014/main" id="{0C55ACC8-E722-8D56-5A5C-853A6600708F}"/>
              </a:ext>
            </a:extLst>
          </p:cNvPr>
          <p:cNvCxnSpPr>
            <a:cxnSpLocks/>
            <a:stCxn id="1493" idx="3"/>
            <a:endCxn id="1501" idx="1"/>
          </p:cNvCxnSpPr>
          <p:nvPr/>
        </p:nvCxnSpPr>
        <p:spPr>
          <a:xfrm>
            <a:off x="5281149" y="3346818"/>
            <a:ext cx="213050" cy="113915"/>
          </a:xfrm>
          <a:prstGeom prst="bentConnector3">
            <a:avLst>
              <a:gd name="adj1" fmla="val 50000"/>
            </a:avLst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9" name="Google Shape;1520;p40">
            <a:extLst>
              <a:ext uri="{FF2B5EF4-FFF2-40B4-BE49-F238E27FC236}">
                <a16:creationId xmlns:a16="http://schemas.microsoft.com/office/drawing/2014/main" id="{AEDD5DF1-87A7-1F26-B80B-DDE12C1B6C5F}"/>
              </a:ext>
            </a:extLst>
          </p:cNvPr>
          <p:cNvSpPr/>
          <p:nvPr/>
        </p:nvSpPr>
        <p:spPr>
          <a:xfrm>
            <a:off x="5834335" y="3713434"/>
            <a:ext cx="1319219" cy="35544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check_end_game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()</a:t>
            </a: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1590" name="Google Shape;1520;p40">
            <a:extLst>
              <a:ext uri="{FF2B5EF4-FFF2-40B4-BE49-F238E27FC236}">
                <a16:creationId xmlns:a16="http://schemas.microsoft.com/office/drawing/2014/main" id="{C284B6A9-65EC-586E-1E03-B51DB669DCC3}"/>
              </a:ext>
            </a:extLst>
          </p:cNvPr>
          <p:cNvSpPr/>
          <p:nvPr/>
        </p:nvSpPr>
        <p:spPr>
          <a:xfrm>
            <a:off x="4973926" y="3742442"/>
            <a:ext cx="707784" cy="808752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Player 0 lose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highlight>
                  <a:schemeClr val="accent3"/>
                </a:highlight>
                <a:latin typeface="Anaheim" panose="020B0604020202020204" charset="0"/>
              </a:rPr>
              <a:t>r = -10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1591" name="Google Shape;1520;p40">
            <a:extLst>
              <a:ext uri="{FF2B5EF4-FFF2-40B4-BE49-F238E27FC236}">
                <a16:creationId xmlns:a16="http://schemas.microsoft.com/office/drawing/2014/main" id="{BA717E08-C120-64CE-F1BB-A6D1D4392448}"/>
              </a:ext>
            </a:extLst>
          </p:cNvPr>
          <p:cNvSpPr/>
          <p:nvPr/>
        </p:nvSpPr>
        <p:spPr>
          <a:xfrm>
            <a:off x="7378394" y="3683757"/>
            <a:ext cx="1021495" cy="89014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Game not finished yet (repeat)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highlight>
                  <a:schemeClr val="accent3"/>
                </a:highlight>
                <a:latin typeface="Anaheim" panose="020B0604020202020204" charset="0"/>
              </a:rPr>
              <a:t>r = +1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  <p:cxnSp>
        <p:nvCxnSpPr>
          <p:cNvPr id="1593" name="Connector: Elbow 1592">
            <a:extLst>
              <a:ext uri="{FF2B5EF4-FFF2-40B4-BE49-F238E27FC236}">
                <a16:creationId xmlns:a16="http://schemas.microsoft.com/office/drawing/2014/main" id="{9101E6BC-DDB5-944C-5B1A-91F3D4BD0AD8}"/>
              </a:ext>
            </a:extLst>
          </p:cNvPr>
          <p:cNvCxnSpPr>
            <a:stCxn id="1501" idx="2"/>
            <a:endCxn id="1589" idx="0"/>
          </p:cNvCxnSpPr>
          <p:nvPr/>
        </p:nvCxnSpPr>
        <p:spPr>
          <a:xfrm rot="5400000">
            <a:off x="6434274" y="3653762"/>
            <a:ext cx="1193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Connector: Elbow 1596">
            <a:extLst>
              <a:ext uri="{FF2B5EF4-FFF2-40B4-BE49-F238E27FC236}">
                <a16:creationId xmlns:a16="http://schemas.microsoft.com/office/drawing/2014/main" id="{C12D96D9-70B2-B5B5-A463-175FEDA74E12}"/>
              </a:ext>
            </a:extLst>
          </p:cNvPr>
          <p:cNvCxnSpPr>
            <a:stCxn id="1589" idx="2"/>
          </p:cNvCxnSpPr>
          <p:nvPr/>
        </p:nvCxnSpPr>
        <p:spPr>
          <a:xfrm rot="5400000">
            <a:off x="5902849" y="3847739"/>
            <a:ext cx="369958" cy="812235"/>
          </a:xfrm>
          <a:prstGeom prst="bentConnector2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Connector: Elbow 1598">
            <a:extLst>
              <a:ext uri="{FF2B5EF4-FFF2-40B4-BE49-F238E27FC236}">
                <a16:creationId xmlns:a16="http://schemas.microsoft.com/office/drawing/2014/main" id="{5721DD61-AFD2-0C1D-5BC2-C2932430EA52}"/>
              </a:ext>
            </a:extLst>
          </p:cNvPr>
          <p:cNvCxnSpPr>
            <a:stCxn id="1589" idx="2"/>
          </p:cNvCxnSpPr>
          <p:nvPr/>
        </p:nvCxnSpPr>
        <p:spPr>
          <a:xfrm rot="16200000" flipH="1">
            <a:off x="6750665" y="3812156"/>
            <a:ext cx="369959" cy="883399"/>
          </a:xfrm>
          <a:prstGeom prst="bentConnector2">
            <a:avLst/>
          </a:prstGeom>
          <a:ln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148C3B1-A847-5FE5-387F-4730843BC843}"/>
              </a:ext>
            </a:extLst>
          </p:cNvPr>
          <p:cNvCxnSpPr>
            <a:cxnSpLocks/>
            <a:stCxn id="1591" idx="3"/>
            <a:endCxn id="1520" idx="0"/>
          </p:cNvCxnSpPr>
          <p:nvPr/>
        </p:nvCxnSpPr>
        <p:spPr>
          <a:xfrm flipH="1" flipV="1">
            <a:off x="4604269" y="1767364"/>
            <a:ext cx="3795620" cy="2361464"/>
          </a:xfrm>
          <a:prstGeom prst="bentConnector4">
            <a:avLst>
              <a:gd name="adj1" fmla="val -13274"/>
              <a:gd name="adj2" fmla="val 138251"/>
            </a:avLst>
          </a:prstGeom>
          <a:ln w="19050">
            <a:solidFill>
              <a:srgbClr val="ECE5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7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2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424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Main Keypoints (Training the agent)</a:t>
            </a:r>
            <a:endParaRPr dirty="0"/>
          </a:p>
        </p:txBody>
      </p:sp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Training &amp; Testing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6169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Training - 1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b="1" dirty="0">
                <a:latin typeface="Anaheim" panose="020B0604020202020204" charset="0"/>
              </a:rPr>
              <a:t>The training has been done using Advantage Actor Critic (A2C) </a:t>
            </a:r>
          </a:p>
          <a:p>
            <a:pPr marL="171450" indent="-171450"/>
            <a:r>
              <a:rPr lang="en-US" sz="1100" b="1" dirty="0">
                <a:latin typeface="Anaheim" panose="020B0604020202020204" charset="0"/>
              </a:rPr>
              <a:t>240,000 timestep per epoch</a:t>
            </a:r>
          </a:p>
          <a:p>
            <a:pPr marL="0" indent="0">
              <a:buNone/>
            </a:pPr>
            <a:endParaRPr lang="en-US" sz="1100" dirty="0">
              <a:latin typeface="Anaheim" panose="020B0604020202020204" charset="0"/>
            </a:endParaRPr>
          </a:p>
          <a:p>
            <a:pPr marL="0" indent="0">
              <a:buNone/>
            </a:pPr>
            <a:endParaRPr lang="en-US" sz="1100" dirty="0">
              <a:latin typeface="Anaheim" panose="020B0604020202020204" charset="0"/>
            </a:endParaRPr>
          </a:p>
          <a:p>
            <a:pPr marL="0" indent="0">
              <a:buNone/>
            </a:pPr>
            <a: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  <a:t>A2C stands for Advantage Actor-Critic, which basically describes </a:t>
            </a:r>
            <a:b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</a:br>
            <a: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  <a:t>the algorithm at a high level. There's an actor, which is a model</a:t>
            </a:r>
            <a:b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</a:br>
            <a: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  <a:t>(e.g., neural net) which takes as input the state and outputs the action,</a:t>
            </a:r>
            <a:b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</a:br>
            <a: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  <a:t>and there's a critic, which is another model which takes as input </a:t>
            </a:r>
            <a:b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</a:br>
            <a: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  <a:t>the state and outputs the value of that state (i.e., the expected future</a:t>
            </a:r>
            <a:b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</a:br>
            <a: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  <a:t>cumulative discounted reward your agent will receive starting at that</a:t>
            </a:r>
            <a:b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</a:br>
            <a: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  <a:t>state). The advantage is the difference between the value and some</a:t>
            </a:r>
            <a:b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</a:br>
            <a: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  <a:t>baseline expectation for the reward, such that the advantage represents</a:t>
            </a:r>
            <a:b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</a:br>
            <a: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  <a:t>how well your agent is acting relative to the average reward </a:t>
            </a:r>
            <a:b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</a:br>
            <a:r>
              <a:rPr lang="en-US" sz="1100" b="0" i="0" dirty="0">
                <a:solidFill>
                  <a:srgbClr val="F2F2F2"/>
                </a:solidFill>
                <a:effectLst/>
                <a:latin typeface="Anaheim" panose="020B0604020202020204" charset="0"/>
              </a:rPr>
              <a:t>it'd normally get.</a:t>
            </a:r>
            <a:endParaRPr lang="en-US" sz="1100" dirty="0">
              <a:latin typeface="Anaheim" panose="020B0604020202020204" charset="0"/>
            </a:endParaRPr>
          </a:p>
          <a:p>
            <a:pPr marL="171450" indent="-171450"/>
            <a:endParaRPr lang="en-US" sz="1100" dirty="0">
              <a:latin typeface="Anaheim" panose="020B0604020202020204" charset="0"/>
            </a:endParaRPr>
          </a:p>
          <a:p>
            <a:pPr marL="171450" indent="-171450"/>
            <a:endParaRPr lang="en-US" sz="1100" dirty="0">
              <a:latin typeface="Anahei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naheim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46FB64-5D46-3025-573F-2F0621480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075" y="1513574"/>
            <a:ext cx="3328105" cy="7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61BC49C-D6D0-94AF-F378-2585DEFE416B}"/>
              </a:ext>
            </a:extLst>
          </p:cNvPr>
          <p:cNvGrpSpPr/>
          <p:nvPr/>
        </p:nvGrpSpPr>
        <p:grpSpPr>
          <a:xfrm>
            <a:off x="5225075" y="2641625"/>
            <a:ext cx="3328105" cy="1463091"/>
            <a:chOff x="5291091" y="2110113"/>
            <a:chExt cx="3391270" cy="146309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ACF043-8AF0-8E86-F8AA-A1897C897EB5}"/>
                </a:ext>
              </a:extLst>
            </p:cNvPr>
            <p:cNvSpPr/>
            <p:nvPr/>
          </p:nvSpPr>
          <p:spPr>
            <a:xfrm>
              <a:off x="5291091" y="2110113"/>
              <a:ext cx="3391270" cy="1463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3160C3E-9B01-4416-44C4-F2AAD5BE8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4256" y="2143374"/>
              <a:ext cx="3237078" cy="1396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Training - 2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b="1" dirty="0">
                <a:latin typeface="Anaheim" panose="020B0604020202020204" charset="0"/>
              </a:rPr>
              <a:t>The training has been done using Advantage Actor Critic (A2C) </a:t>
            </a:r>
          </a:p>
          <a:p>
            <a:pPr marL="171450" indent="-171450"/>
            <a:r>
              <a:rPr lang="en-US" sz="1100" b="1" dirty="0">
                <a:latin typeface="Anaheim" panose="020B0604020202020204" charset="0"/>
              </a:rPr>
              <a:t>240,000 timestep per epoch</a:t>
            </a:r>
          </a:p>
          <a:p>
            <a:pPr marL="0" indent="0">
              <a:buNone/>
            </a:pPr>
            <a:endParaRPr lang="en-US" sz="1100" dirty="0">
              <a:latin typeface="Anaheim" panose="020B0604020202020204" charset="0"/>
            </a:endParaRPr>
          </a:p>
          <a:p>
            <a:pPr marL="171450" indent="-171450"/>
            <a:endParaRPr lang="en-US" sz="1100" dirty="0">
              <a:latin typeface="Anaheim" panose="020B0604020202020204" charset="0"/>
            </a:endParaRPr>
          </a:p>
          <a:p>
            <a:pPr marL="171450" indent="-171450"/>
            <a:endParaRPr lang="en-US" sz="1100" dirty="0">
              <a:latin typeface="Anahei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naheim" panose="020B0604020202020204" charset="0"/>
            </a:endParaRPr>
          </a:p>
        </p:txBody>
      </p:sp>
      <p:pic>
        <p:nvPicPr>
          <p:cNvPr id="6" name="Picture 5" descr="A graph with lines on it&#10;&#10;Description automatically generated">
            <a:extLst>
              <a:ext uri="{FF2B5EF4-FFF2-40B4-BE49-F238E27FC236}">
                <a16:creationId xmlns:a16="http://schemas.microsoft.com/office/drawing/2014/main" id="{8423FCB1-62EE-E5C0-208A-EA414560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92" y="1740181"/>
            <a:ext cx="5475181" cy="2863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08E71-6B47-484C-9B39-ACBDBD284A53}"/>
              </a:ext>
            </a:extLst>
          </p:cNvPr>
          <p:cNvSpPr txBox="1"/>
          <p:nvPr/>
        </p:nvSpPr>
        <p:spPr>
          <a:xfrm>
            <a:off x="420624" y="4464883"/>
            <a:ext cx="212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* Screenshot from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tensorboard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33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0" name="Google Shape;1430;p39"/>
          <p:cNvCxnSpPr>
            <a:stCxn id="1431" idx="3"/>
          </p:cNvCxnSpPr>
          <p:nvPr/>
        </p:nvCxnSpPr>
        <p:spPr>
          <a:xfrm>
            <a:off x="3072900" y="1838100"/>
            <a:ext cx="751200" cy="10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39"/>
          <p:cNvCxnSpPr>
            <a:stCxn id="1433" idx="3"/>
          </p:cNvCxnSpPr>
          <p:nvPr/>
        </p:nvCxnSpPr>
        <p:spPr>
          <a:xfrm>
            <a:off x="3072900" y="3286800"/>
            <a:ext cx="1066800" cy="31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39"/>
          <p:cNvCxnSpPr>
            <a:stCxn id="1435" idx="1"/>
            <a:endCxn id="1436" idx="6"/>
          </p:cNvCxnSpPr>
          <p:nvPr/>
        </p:nvCxnSpPr>
        <p:spPr>
          <a:xfrm rot="10800000">
            <a:off x="5114700" y="2665800"/>
            <a:ext cx="956400" cy="621000"/>
          </a:xfrm>
          <a:prstGeom prst="bentConnector3">
            <a:avLst>
              <a:gd name="adj1" fmla="val 29290"/>
            </a:avLst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7" name="Google Shape;143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Testing</a:t>
            </a:r>
            <a:endParaRPr dirty="0"/>
          </a:p>
        </p:txBody>
      </p:sp>
      <p:pic>
        <p:nvPicPr>
          <p:cNvPr id="1438" name="Google Shape;1438;p39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8963" r="18963"/>
          <a:stretch/>
        </p:blipFill>
        <p:spPr>
          <a:xfrm>
            <a:off x="3366751" y="1465213"/>
            <a:ext cx="2410500" cy="240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39"/>
          <p:cNvSpPr/>
          <p:nvPr/>
        </p:nvSpPr>
        <p:spPr>
          <a:xfrm>
            <a:off x="720075" y="4227225"/>
            <a:ext cx="7704000" cy="379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9"/>
          <p:cNvSpPr txBox="1">
            <a:spLocks noGrp="1"/>
          </p:cNvSpPr>
          <p:nvPr>
            <p:ph type="subTitle" idx="4294967295"/>
          </p:nvPr>
        </p:nvSpPr>
        <p:spPr>
          <a:xfrm>
            <a:off x="720075" y="4227125"/>
            <a:ext cx="7704000" cy="379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 agent has been tested on around 500 episodes. (500 games for each case)</a:t>
            </a:r>
            <a:endParaRPr dirty="0">
              <a:highlight>
                <a:schemeClr val="accent5"/>
              </a:highlight>
            </a:endParaRPr>
          </a:p>
        </p:txBody>
      </p:sp>
      <p:sp>
        <p:nvSpPr>
          <p:cNvPr id="1441" name="Google Shape;1441;p39"/>
          <p:cNvSpPr/>
          <p:nvPr/>
        </p:nvSpPr>
        <p:spPr>
          <a:xfrm>
            <a:off x="720000" y="1388400"/>
            <a:ext cx="2352900" cy="1105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9"/>
          <p:cNvSpPr txBox="1"/>
          <p:nvPr/>
        </p:nvSpPr>
        <p:spPr>
          <a:xfrm>
            <a:off x="720000" y="1606500"/>
            <a:ext cx="23529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Zen Dots"/>
                <a:ea typeface="Zen Dots"/>
                <a:cs typeface="Zen Dots"/>
                <a:sym typeface="Zen Dots"/>
              </a:rPr>
              <a:t>3 piles</a:t>
            </a:r>
            <a:endParaRPr sz="1600" dirty="0">
              <a:solidFill>
                <a:schemeClr val="accent3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42" name="Google Shape;1442;p39"/>
          <p:cNvSpPr txBox="1"/>
          <p:nvPr/>
        </p:nvSpPr>
        <p:spPr>
          <a:xfrm>
            <a:off x="720000" y="2069500"/>
            <a:ext cx="2352900" cy="4248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highlight>
                  <a:srgbClr val="7EC8D4"/>
                </a:highlight>
                <a:latin typeface="Anaheim"/>
                <a:ea typeface="Anaheim"/>
                <a:cs typeface="Anaheim"/>
                <a:sym typeface="Anaheim"/>
              </a:rPr>
              <a:t>98%</a:t>
            </a:r>
            <a:r>
              <a:rPr lang="en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Win!</a:t>
            </a:r>
            <a:endParaRPr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43" name="Google Shape;1443;p39"/>
          <p:cNvGrpSpPr/>
          <p:nvPr/>
        </p:nvGrpSpPr>
        <p:grpSpPr>
          <a:xfrm>
            <a:off x="720000" y="1388400"/>
            <a:ext cx="2352900" cy="218100"/>
            <a:chOff x="1290775" y="1427525"/>
            <a:chExt cx="2352900" cy="218100"/>
          </a:xfrm>
        </p:grpSpPr>
        <p:sp>
          <p:nvSpPr>
            <p:cNvPr id="1444" name="Google Shape;1444;p39"/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39"/>
          <p:cNvGrpSpPr/>
          <p:nvPr/>
        </p:nvGrpSpPr>
        <p:grpSpPr>
          <a:xfrm>
            <a:off x="4029100" y="2122863"/>
            <a:ext cx="1085700" cy="1085700"/>
            <a:chOff x="4029100" y="2232725"/>
            <a:chExt cx="1085700" cy="1085700"/>
          </a:xfrm>
        </p:grpSpPr>
        <p:sp>
          <p:nvSpPr>
            <p:cNvPr id="1436" name="Google Shape;1436;p39"/>
            <p:cNvSpPr/>
            <p:nvPr/>
          </p:nvSpPr>
          <p:spPr>
            <a:xfrm>
              <a:off x="4029100" y="2232725"/>
              <a:ext cx="1085700" cy="1085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9" name="Google Shape;1449;p39"/>
            <p:cNvGrpSpPr/>
            <p:nvPr/>
          </p:nvGrpSpPr>
          <p:grpSpPr>
            <a:xfrm>
              <a:off x="4369121" y="2571745"/>
              <a:ext cx="405697" cy="407749"/>
              <a:chOff x="1496192" y="2172668"/>
              <a:chExt cx="325390" cy="327037"/>
            </a:xfrm>
          </p:grpSpPr>
          <p:sp>
            <p:nvSpPr>
              <p:cNvPr id="1450" name="Google Shape;1450;p39"/>
              <p:cNvSpPr/>
              <p:nvPr/>
            </p:nvSpPr>
            <p:spPr>
              <a:xfrm>
                <a:off x="1565495" y="2172775"/>
                <a:ext cx="256080" cy="326930"/>
              </a:xfrm>
              <a:custGeom>
                <a:avLst/>
                <a:gdLst/>
                <a:ahLst/>
                <a:cxnLst/>
                <a:rect l="l" t="t" r="r" b="b"/>
                <a:pathLst>
                  <a:path w="7213" h="9208" extrusionOk="0">
                    <a:moveTo>
                      <a:pt x="438" y="1"/>
                    </a:moveTo>
                    <a:cubicBezTo>
                      <a:pt x="197" y="1"/>
                      <a:pt x="0" y="196"/>
                      <a:pt x="0" y="437"/>
                    </a:cubicBezTo>
                    <a:lnTo>
                      <a:pt x="0" y="8771"/>
                    </a:lnTo>
                    <a:cubicBezTo>
                      <a:pt x="0" y="9012"/>
                      <a:pt x="197" y="9207"/>
                      <a:pt x="438" y="9207"/>
                    </a:cubicBezTo>
                    <a:lnTo>
                      <a:pt x="6775" y="9207"/>
                    </a:lnTo>
                    <a:cubicBezTo>
                      <a:pt x="7016" y="9207"/>
                      <a:pt x="7213" y="9012"/>
                      <a:pt x="7213" y="8770"/>
                    </a:cubicBezTo>
                    <a:lnTo>
                      <a:pt x="7213" y="437"/>
                    </a:lnTo>
                    <a:cubicBezTo>
                      <a:pt x="7213" y="196"/>
                      <a:pt x="7016" y="1"/>
                      <a:pt x="6775" y="1"/>
                    </a:cubicBezTo>
                    <a:close/>
                  </a:path>
                </a:pathLst>
              </a:custGeom>
              <a:solidFill>
                <a:srgbClr val="B6C4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9"/>
              <p:cNvSpPr/>
              <p:nvPr/>
            </p:nvSpPr>
            <p:spPr>
              <a:xfrm>
                <a:off x="1792825" y="2172668"/>
                <a:ext cx="28757" cy="327001"/>
              </a:xfrm>
              <a:custGeom>
                <a:avLst/>
                <a:gdLst/>
                <a:ahLst/>
                <a:cxnLst/>
                <a:rect l="l" t="t" r="r" b="b"/>
                <a:pathLst>
                  <a:path w="810" h="9210" extrusionOk="0">
                    <a:moveTo>
                      <a:pt x="1" y="1"/>
                    </a:moveTo>
                    <a:cubicBezTo>
                      <a:pt x="243" y="1"/>
                      <a:pt x="438" y="196"/>
                      <a:pt x="438" y="438"/>
                    </a:cubicBezTo>
                    <a:lnTo>
                      <a:pt x="438" y="8773"/>
                    </a:lnTo>
                    <a:cubicBezTo>
                      <a:pt x="438" y="9013"/>
                      <a:pt x="243" y="9209"/>
                      <a:pt x="1" y="9209"/>
                    </a:cubicBezTo>
                    <a:lnTo>
                      <a:pt x="372" y="9209"/>
                    </a:lnTo>
                    <a:cubicBezTo>
                      <a:pt x="613" y="9209"/>
                      <a:pt x="810" y="9015"/>
                      <a:pt x="810" y="8773"/>
                    </a:cubicBezTo>
                    <a:lnTo>
                      <a:pt x="810" y="438"/>
                    </a:lnTo>
                    <a:cubicBezTo>
                      <a:pt x="810" y="198"/>
                      <a:pt x="613" y="1"/>
                      <a:pt x="372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9"/>
              <p:cNvSpPr/>
              <p:nvPr/>
            </p:nvSpPr>
            <p:spPr>
              <a:xfrm>
                <a:off x="1588111" y="2195355"/>
                <a:ext cx="210849" cy="266181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7497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lnTo>
                      <a:pt x="1" y="7275"/>
                    </a:lnTo>
                    <a:cubicBezTo>
                      <a:pt x="1" y="7397"/>
                      <a:pt x="100" y="7497"/>
                      <a:pt x="222" y="7497"/>
                    </a:cubicBezTo>
                    <a:lnTo>
                      <a:pt x="5717" y="7497"/>
                    </a:lnTo>
                    <a:cubicBezTo>
                      <a:pt x="5839" y="7497"/>
                      <a:pt x="5938" y="7397"/>
                      <a:pt x="5938" y="7275"/>
                    </a:cubicBezTo>
                    <a:lnTo>
                      <a:pt x="5938" y="222"/>
                    </a:lnTo>
                    <a:cubicBezTo>
                      <a:pt x="5938" y="100"/>
                      <a:pt x="5839" y="1"/>
                      <a:pt x="5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9"/>
              <p:cNvSpPr/>
              <p:nvPr/>
            </p:nvSpPr>
            <p:spPr>
              <a:xfrm>
                <a:off x="1778446" y="2195355"/>
                <a:ext cx="20520" cy="266181"/>
              </a:xfrm>
              <a:custGeom>
                <a:avLst/>
                <a:gdLst/>
                <a:ahLst/>
                <a:cxnLst/>
                <a:rect l="l" t="t" r="r" b="b"/>
                <a:pathLst>
                  <a:path w="578" h="7497" extrusionOk="0">
                    <a:moveTo>
                      <a:pt x="0" y="1"/>
                    </a:moveTo>
                    <a:cubicBezTo>
                      <a:pt x="122" y="1"/>
                      <a:pt x="220" y="100"/>
                      <a:pt x="220" y="222"/>
                    </a:cubicBezTo>
                    <a:lnTo>
                      <a:pt x="220" y="7275"/>
                    </a:lnTo>
                    <a:cubicBezTo>
                      <a:pt x="220" y="7397"/>
                      <a:pt x="122" y="7497"/>
                      <a:pt x="0" y="7497"/>
                    </a:cubicBezTo>
                    <a:lnTo>
                      <a:pt x="356" y="7497"/>
                    </a:lnTo>
                    <a:cubicBezTo>
                      <a:pt x="478" y="7497"/>
                      <a:pt x="577" y="7397"/>
                      <a:pt x="577" y="7275"/>
                    </a:cubicBezTo>
                    <a:lnTo>
                      <a:pt x="577" y="222"/>
                    </a:lnTo>
                    <a:cubicBezTo>
                      <a:pt x="577" y="100"/>
                      <a:pt x="478" y="1"/>
                      <a:pt x="356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9"/>
              <p:cNvSpPr/>
              <p:nvPr/>
            </p:nvSpPr>
            <p:spPr>
              <a:xfrm>
                <a:off x="1679320" y="2475693"/>
                <a:ext cx="28402" cy="983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277" extrusionOk="0">
                    <a:moveTo>
                      <a:pt x="139" y="1"/>
                    </a:moveTo>
                    <a:cubicBezTo>
                      <a:pt x="64" y="1"/>
                      <a:pt x="0" y="62"/>
                      <a:pt x="0" y="139"/>
                    </a:cubicBezTo>
                    <a:cubicBezTo>
                      <a:pt x="0" y="214"/>
                      <a:pt x="61" y="277"/>
                      <a:pt x="139" y="277"/>
                    </a:cubicBezTo>
                    <a:lnTo>
                      <a:pt x="661" y="277"/>
                    </a:lnTo>
                    <a:cubicBezTo>
                      <a:pt x="737" y="277"/>
                      <a:pt x="799" y="214"/>
                      <a:pt x="799" y="139"/>
                    </a:cubicBezTo>
                    <a:cubicBezTo>
                      <a:pt x="799" y="62"/>
                      <a:pt x="737" y="1"/>
                      <a:pt x="661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9"/>
              <p:cNvSpPr/>
              <p:nvPr/>
            </p:nvSpPr>
            <p:spPr>
              <a:xfrm>
                <a:off x="1611579" y="2218149"/>
                <a:ext cx="163880" cy="67886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1912" extrusionOk="0">
                    <a:moveTo>
                      <a:pt x="184" y="0"/>
                    </a:moveTo>
                    <a:cubicBezTo>
                      <a:pt x="82" y="0"/>
                      <a:pt x="0" y="84"/>
                      <a:pt x="0" y="186"/>
                    </a:cubicBezTo>
                    <a:lnTo>
                      <a:pt x="0" y="1726"/>
                    </a:lnTo>
                    <a:cubicBezTo>
                      <a:pt x="0" y="1829"/>
                      <a:pt x="82" y="1911"/>
                      <a:pt x="184" y="1911"/>
                    </a:cubicBezTo>
                    <a:lnTo>
                      <a:pt x="4430" y="1911"/>
                    </a:lnTo>
                    <a:cubicBezTo>
                      <a:pt x="4533" y="1911"/>
                      <a:pt x="4615" y="1829"/>
                      <a:pt x="4615" y="1726"/>
                    </a:cubicBezTo>
                    <a:lnTo>
                      <a:pt x="4615" y="186"/>
                    </a:lnTo>
                    <a:cubicBezTo>
                      <a:pt x="4615" y="84"/>
                      <a:pt x="4533" y="0"/>
                      <a:pt x="4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9"/>
              <p:cNvSpPr/>
              <p:nvPr/>
            </p:nvSpPr>
            <p:spPr>
              <a:xfrm>
                <a:off x="1755688" y="2218149"/>
                <a:ext cx="19775" cy="67886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912" extrusionOk="0">
                    <a:moveTo>
                      <a:pt x="1" y="0"/>
                    </a:moveTo>
                    <a:cubicBezTo>
                      <a:pt x="103" y="0"/>
                      <a:pt x="186" y="84"/>
                      <a:pt x="186" y="186"/>
                    </a:cubicBezTo>
                    <a:lnTo>
                      <a:pt x="186" y="1726"/>
                    </a:lnTo>
                    <a:cubicBezTo>
                      <a:pt x="186" y="1829"/>
                      <a:pt x="103" y="1911"/>
                      <a:pt x="1" y="1911"/>
                    </a:cubicBezTo>
                    <a:lnTo>
                      <a:pt x="371" y="1911"/>
                    </a:lnTo>
                    <a:cubicBezTo>
                      <a:pt x="474" y="1911"/>
                      <a:pt x="556" y="1829"/>
                      <a:pt x="556" y="1726"/>
                    </a:cubicBezTo>
                    <a:lnTo>
                      <a:pt x="556" y="186"/>
                    </a:lnTo>
                    <a:cubicBezTo>
                      <a:pt x="556" y="84"/>
                      <a:pt x="474" y="2"/>
                      <a:pt x="371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9"/>
              <p:cNvSpPr/>
              <p:nvPr/>
            </p:nvSpPr>
            <p:spPr>
              <a:xfrm>
                <a:off x="1697817" y="2306589"/>
                <a:ext cx="82543" cy="983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77" extrusionOk="0">
                    <a:moveTo>
                      <a:pt x="140" y="0"/>
                    </a:moveTo>
                    <a:cubicBezTo>
                      <a:pt x="64" y="0"/>
                      <a:pt x="0" y="61"/>
                      <a:pt x="0" y="139"/>
                    </a:cubicBezTo>
                    <a:cubicBezTo>
                      <a:pt x="0" y="213"/>
                      <a:pt x="62" y="277"/>
                      <a:pt x="140" y="277"/>
                    </a:cubicBezTo>
                    <a:lnTo>
                      <a:pt x="2186" y="277"/>
                    </a:lnTo>
                    <a:cubicBezTo>
                      <a:pt x="2262" y="277"/>
                      <a:pt x="2324" y="213"/>
                      <a:pt x="2324" y="139"/>
                    </a:cubicBezTo>
                    <a:cubicBezTo>
                      <a:pt x="2324" y="62"/>
                      <a:pt x="2264" y="0"/>
                      <a:pt x="2186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9"/>
              <p:cNvSpPr/>
              <p:nvPr/>
            </p:nvSpPr>
            <p:spPr>
              <a:xfrm>
                <a:off x="1697817" y="2331654"/>
                <a:ext cx="82543" cy="9870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78" extrusionOk="0">
                    <a:moveTo>
                      <a:pt x="140" y="1"/>
                    </a:moveTo>
                    <a:cubicBezTo>
                      <a:pt x="64" y="1"/>
                      <a:pt x="0" y="64"/>
                      <a:pt x="0" y="139"/>
                    </a:cubicBezTo>
                    <a:cubicBezTo>
                      <a:pt x="0" y="215"/>
                      <a:pt x="62" y="277"/>
                      <a:pt x="140" y="277"/>
                    </a:cubicBezTo>
                    <a:lnTo>
                      <a:pt x="2186" y="277"/>
                    </a:lnTo>
                    <a:cubicBezTo>
                      <a:pt x="2262" y="277"/>
                      <a:pt x="2324" y="215"/>
                      <a:pt x="2324" y="139"/>
                    </a:cubicBezTo>
                    <a:cubicBezTo>
                      <a:pt x="2324" y="64"/>
                      <a:pt x="2264" y="1"/>
                      <a:pt x="2186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9"/>
              <p:cNvSpPr/>
              <p:nvPr/>
            </p:nvSpPr>
            <p:spPr>
              <a:xfrm>
                <a:off x="1750433" y="2356755"/>
                <a:ext cx="29929" cy="9906"/>
              </a:xfrm>
              <a:custGeom>
                <a:avLst/>
                <a:gdLst/>
                <a:ahLst/>
                <a:cxnLst/>
                <a:rect l="l" t="t" r="r" b="b"/>
                <a:pathLst>
                  <a:path w="843" h="279" extrusionOk="0">
                    <a:moveTo>
                      <a:pt x="140" y="1"/>
                    </a:moveTo>
                    <a:cubicBezTo>
                      <a:pt x="64" y="1"/>
                      <a:pt x="1" y="64"/>
                      <a:pt x="1" y="139"/>
                    </a:cubicBezTo>
                    <a:cubicBezTo>
                      <a:pt x="1" y="215"/>
                      <a:pt x="62" y="278"/>
                      <a:pt x="140" y="278"/>
                    </a:cubicBezTo>
                    <a:lnTo>
                      <a:pt x="704" y="278"/>
                    </a:lnTo>
                    <a:cubicBezTo>
                      <a:pt x="780" y="278"/>
                      <a:pt x="842" y="215"/>
                      <a:pt x="841" y="139"/>
                    </a:cubicBezTo>
                    <a:cubicBezTo>
                      <a:pt x="841" y="64"/>
                      <a:pt x="780" y="1"/>
                      <a:pt x="703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9"/>
              <p:cNvSpPr/>
              <p:nvPr/>
            </p:nvSpPr>
            <p:spPr>
              <a:xfrm>
                <a:off x="1695474" y="2356755"/>
                <a:ext cx="41928" cy="9906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79" extrusionOk="0">
                    <a:moveTo>
                      <a:pt x="138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5"/>
                      <a:pt x="62" y="278"/>
                      <a:pt x="138" y="278"/>
                    </a:cubicBezTo>
                    <a:lnTo>
                      <a:pt x="1042" y="278"/>
                    </a:lnTo>
                    <a:cubicBezTo>
                      <a:pt x="1120" y="278"/>
                      <a:pt x="1180" y="215"/>
                      <a:pt x="1180" y="139"/>
                    </a:cubicBezTo>
                    <a:cubicBezTo>
                      <a:pt x="1180" y="64"/>
                      <a:pt x="1120" y="1"/>
                      <a:pt x="1042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9"/>
              <p:cNvSpPr/>
              <p:nvPr/>
            </p:nvSpPr>
            <p:spPr>
              <a:xfrm>
                <a:off x="1691320" y="2381750"/>
                <a:ext cx="89040" cy="983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277" extrusionOk="0">
                    <a:moveTo>
                      <a:pt x="139" y="0"/>
                    </a:moveTo>
                    <a:cubicBezTo>
                      <a:pt x="64" y="0"/>
                      <a:pt x="1" y="64"/>
                      <a:pt x="1" y="138"/>
                    </a:cubicBezTo>
                    <a:cubicBezTo>
                      <a:pt x="1" y="215"/>
                      <a:pt x="61" y="276"/>
                      <a:pt x="139" y="276"/>
                    </a:cubicBezTo>
                    <a:lnTo>
                      <a:pt x="2369" y="276"/>
                    </a:lnTo>
                    <a:cubicBezTo>
                      <a:pt x="2445" y="276"/>
                      <a:pt x="2507" y="215"/>
                      <a:pt x="2507" y="138"/>
                    </a:cubicBezTo>
                    <a:cubicBezTo>
                      <a:pt x="2507" y="64"/>
                      <a:pt x="2447" y="0"/>
                      <a:pt x="2369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1719794" y="2406816"/>
                <a:ext cx="60567" cy="987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78" extrusionOk="0">
                    <a:moveTo>
                      <a:pt x="140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5"/>
                      <a:pt x="62" y="277"/>
                      <a:pt x="140" y="277"/>
                    </a:cubicBezTo>
                    <a:lnTo>
                      <a:pt x="1567" y="277"/>
                    </a:lnTo>
                    <a:cubicBezTo>
                      <a:pt x="1643" y="277"/>
                      <a:pt x="1705" y="215"/>
                      <a:pt x="1705" y="139"/>
                    </a:cubicBezTo>
                    <a:cubicBezTo>
                      <a:pt x="1705" y="64"/>
                      <a:pt x="1645" y="1"/>
                      <a:pt x="1567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9"/>
              <p:cNvSpPr/>
              <p:nvPr/>
            </p:nvSpPr>
            <p:spPr>
              <a:xfrm>
                <a:off x="1684645" y="2406816"/>
                <a:ext cx="22154" cy="987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278" extrusionOk="0">
                    <a:moveTo>
                      <a:pt x="138" y="1"/>
                    </a:moveTo>
                    <a:cubicBezTo>
                      <a:pt x="62" y="1"/>
                      <a:pt x="0" y="64"/>
                      <a:pt x="0" y="139"/>
                    </a:cubicBezTo>
                    <a:cubicBezTo>
                      <a:pt x="0" y="215"/>
                      <a:pt x="60" y="277"/>
                      <a:pt x="138" y="277"/>
                    </a:cubicBezTo>
                    <a:lnTo>
                      <a:pt x="485" y="277"/>
                    </a:lnTo>
                    <a:cubicBezTo>
                      <a:pt x="561" y="277"/>
                      <a:pt x="623" y="215"/>
                      <a:pt x="623" y="139"/>
                    </a:cubicBezTo>
                    <a:cubicBezTo>
                      <a:pt x="623" y="64"/>
                      <a:pt x="563" y="1"/>
                      <a:pt x="485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9"/>
              <p:cNvSpPr/>
              <p:nvPr/>
            </p:nvSpPr>
            <p:spPr>
              <a:xfrm>
                <a:off x="1671651" y="2431917"/>
                <a:ext cx="108709" cy="9906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279" extrusionOk="0">
                    <a:moveTo>
                      <a:pt x="139" y="0"/>
                    </a:moveTo>
                    <a:cubicBezTo>
                      <a:pt x="64" y="0"/>
                      <a:pt x="1" y="62"/>
                      <a:pt x="1" y="140"/>
                    </a:cubicBezTo>
                    <a:cubicBezTo>
                      <a:pt x="1" y="215"/>
                      <a:pt x="61" y="278"/>
                      <a:pt x="139" y="278"/>
                    </a:cubicBezTo>
                    <a:lnTo>
                      <a:pt x="2923" y="278"/>
                    </a:lnTo>
                    <a:cubicBezTo>
                      <a:pt x="2999" y="278"/>
                      <a:pt x="3061" y="215"/>
                      <a:pt x="3061" y="140"/>
                    </a:cubicBezTo>
                    <a:cubicBezTo>
                      <a:pt x="3061" y="64"/>
                      <a:pt x="3001" y="0"/>
                      <a:pt x="2923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1499422" y="2324838"/>
                <a:ext cx="180424" cy="117167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3300" extrusionOk="0">
                    <a:moveTo>
                      <a:pt x="635" y="0"/>
                    </a:moveTo>
                    <a:cubicBezTo>
                      <a:pt x="347" y="639"/>
                      <a:pt x="1" y="1386"/>
                      <a:pt x="152" y="2103"/>
                    </a:cubicBezTo>
                    <a:cubicBezTo>
                      <a:pt x="313" y="2878"/>
                      <a:pt x="914" y="3244"/>
                      <a:pt x="1653" y="3300"/>
                    </a:cubicBezTo>
                    <a:lnTo>
                      <a:pt x="3434" y="3300"/>
                    </a:lnTo>
                    <a:cubicBezTo>
                      <a:pt x="4174" y="3244"/>
                      <a:pt x="4774" y="2878"/>
                      <a:pt x="4936" y="2103"/>
                    </a:cubicBezTo>
                    <a:cubicBezTo>
                      <a:pt x="5082" y="1386"/>
                      <a:pt x="4735" y="638"/>
                      <a:pt x="4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9"/>
              <p:cNvSpPr/>
              <p:nvPr/>
            </p:nvSpPr>
            <p:spPr>
              <a:xfrm>
                <a:off x="1619034" y="2324838"/>
                <a:ext cx="60816" cy="117167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300" extrusionOk="0">
                    <a:moveTo>
                      <a:pt x="693" y="0"/>
                    </a:moveTo>
                    <a:cubicBezTo>
                      <a:pt x="985" y="648"/>
                      <a:pt x="1318" y="1397"/>
                      <a:pt x="1167" y="2118"/>
                    </a:cubicBezTo>
                    <a:cubicBezTo>
                      <a:pt x="1029" y="2782"/>
                      <a:pt x="583" y="3156"/>
                      <a:pt x="0" y="3300"/>
                    </a:cubicBezTo>
                    <a:lnTo>
                      <a:pt x="61" y="3300"/>
                    </a:lnTo>
                    <a:cubicBezTo>
                      <a:pt x="800" y="3244"/>
                      <a:pt x="1402" y="2878"/>
                      <a:pt x="1563" y="2103"/>
                    </a:cubicBezTo>
                    <a:cubicBezTo>
                      <a:pt x="1713" y="1386"/>
                      <a:pt x="1366" y="638"/>
                      <a:pt x="1078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9"/>
              <p:cNvSpPr/>
              <p:nvPr/>
            </p:nvSpPr>
            <p:spPr>
              <a:xfrm>
                <a:off x="1517352" y="2427479"/>
                <a:ext cx="144460" cy="72217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2034" extrusionOk="0">
                    <a:moveTo>
                      <a:pt x="2035" y="0"/>
                    </a:moveTo>
                    <a:cubicBezTo>
                      <a:pt x="913" y="0"/>
                      <a:pt x="1" y="910"/>
                      <a:pt x="1" y="2033"/>
                    </a:cubicBezTo>
                    <a:lnTo>
                      <a:pt x="4069" y="2033"/>
                    </a:lnTo>
                    <a:cubicBezTo>
                      <a:pt x="4069" y="911"/>
                      <a:pt x="3158" y="0"/>
                      <a:pt x="20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1563968" y="2427479"/>
                <a:ext cx="97951" cy="72217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034" extrusionOk="0">
                    <a:moveTo>
                      <a:pt x="721" y="0"/>
                    </a:moveTo>
                    <a:cubicBezTo>
                      <a:pt x="468" y="0"/>
                      <a:pt x="226" y="46"/>
                      <a:pt x="0" y="131"/>
                    </a:cubicBezTo>
                    <a:cubicBezTo>
                      <a:pt x="112" y="111"/>
                      <a:pt x="226" y="102"/>
                      <a:pt x="343" y="102"/>
                    </a:cubicBezTo>
                    <a:cubicBezTo>
                      <a:pt x="904" y="102"/>
                      <a:pt x="1413" y="328"/>
                      <a:pt x="1782" y="698"/>
                    </a:cubicBezTo>
                    <a:cubicBezTo>
                      <a:pt x="2127" y="1043"/>
                      <a:pt x="2350" y="1513"/>
                      <a:pt x="2374" y="2033"/>
                    </a:cubicBezTo>
                    <a:lnTo>
                      <a:pt x="2759" y="2033"/>
                    </a:lnTo>
                    <a:cubicBezTo>
                      <a:pt x="2759" y="1471"/>
                      <a:pt x="2530" y="964"/>
                      <a:pt x="2160" y="594"/>
                    </a:cubicBezTo>
                    <a:cubicBezTo>
                      <a:pt x="1792" y="227"/>
                      <a:pt x="1282" y="0"/>
                      <a:pt x="721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9"/>
              <p:cNvSpPr/>
              <p:nvPr/>
            </p:nvSpPr>
            <p:spPr>
              <a:xfrm>
                <a:off x="1573625" y="2391691"/>
                <a:ext cx="31952" cy="58193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639" extrusionOk="0">
                    <a:moveTo>
                      <a:pt x="0" y="1"/>
                    </a:moveTo>
                    <a:lnTo>
                      <a:pt x="0" y="1189"/>
                    </a:lnTo>
                    <a:cubicBezTo>
                      <a:pt x="0" y="1438"/>
                      <a:pt x="202" y="1638"/>
                      <a:pt x="450" y="1638"/>
                    </a:cubicBezTo>
                    <a:cubicBezTo>
                      <a:pt x="698" y="1638"/>
                      <a:pt x="899" y="1440"/>
                      <a:pt x="898" y="1189"/>
                    </a:cubicBez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1581578" y="2391798"/>
                <a:ext cx="24000" cy="5819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639" extrusionOk="0">
                    <a:moveTo>
                      <a:pt x="226" y="1"/>
                    </a:moveTo>
                    <a:lnTo>
                      <a:pt x="226" y="1189"/>
                    </a:lnTo>
                    <a:cubicBezTo>
                      <a:pt x="226" y="1356"/>
                      <a:pt x="136" y="1502"/>
                      <a:pt x="1" y="1579"/>
                    </a:cubicBezTo>
                    <a:cubicBezTo>
                      <a:pt x="68" y="1617"/>
                      <a:pt x="144" y="1638"/>
                      <a:pt x="226" y="1638"/>
                    </a:cubicBezTo>
                    <a:cubicBezTo>
                      <a:pt x="474" y="1638"/>
                      <a:pt x="675" y="1437"/>
                      <a:pt x="675" y="1188"/>
                    </a:cubicBezTo>
                    <a:lnTo>
                      <a:pt x="675" y="1"/>
                    </a:ln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9"/>
              <p:cNvSpPr/>
              <p:nvPr/>
            </p:nvSpPr>
            <p:spPr>
              <a:xfrm>
                <a:off x="1521186" y="2270375"/>
                <a:ext cx="136791" cy="139286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3923" extrusionOk="0">
                    <a:moveTo>
                      <a:pt x="1927" y="0"/>
                    </a:moveTo>
                    <a:lnTo>
                      <a:pt x="1" y="1269"/>
                    </a:lnTo>
                    <a:lnTo>
                      <a:pt x="1" y="1996"/>
                    </a:lnTo>
                    <a:cubicBezTo>
                      <a:pt x="1" y="3059"/>
                      <a:pt x="863" y="3923"/>
                      <a:pt x="1927" y="3923"/>
                    </a:cubicBezTo>
                    <a:cubicBezTo>
                      <a:pt x="2992" y="3923"/>
                      <a:pt x="3853" y="3061"/>
                      <a:pt x="3853" y="1996"/>
                    </a:cubicBezTo>
                    <a:lnTo>
                      <a:pt x="3853" y="1269"/>
                    </a:lnTo>
                    <a:lnTo>
                      <a:pt x="19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9"/>
              <p:cNvSpPr/>
              <p:nvPr/>
            </p:nvSpPr>
            <p:spPr>
              <a:xfrm>
                <a:off x="1496192" y="2308009"/>
                <a:ext cx="26307" cy="36819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037" extrusionOk="0">
                    <a:moveTo>
                      <a:pt x="519" y="1"/>
                    </a:moveTo>
                    <a:cubicBezTo>
                      <a:pt x="233" y="1"/>
                      <a:pt x="1" y="234"/>
                      <a:pt x="1" y="519"/>
                    </a:cubicBezTo>
                    <a:cubicBezTo>
                      <a:pt x="1" y="805"/>
                      <a:pt x="233" y="1037"/>
                      <a:pt x="519" y="1037"/>
                    </a:cubicBezTo>
                    <a:lnTo>
                      <a:pt x="741" y="1037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1656668" y="2308009"/>
                <a:ext cx="26307" cy="36819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223" y="1037"/>
                    </a:lnTo>
                    <a:cubicBezTo>
                      <a:pt x="509" y="1037"/>
                      <a:pt x="741" y="805"/>
                      <a:pt x="741" y="519"/>
                    </a:cubicBezTo>
                    <a:cubicBezTo>
                      <a:pt x="741" y="234"/>
                      <a:pt x="509" y="1"/>
                      <a:pt x="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9"/>
              <p:cNvSpPr/>
              <p:nvPr/>
            </p:nvSpPr>
            <p:spPr>
              <a:xfrm>
                <a:off x="1656668" y="2308541"/>
                <a:ext cx="26307" cy="3628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022" extrusionOk="0">
                    <a:moveTo>
                      <a:pt x="353" y="0"/>
                    </a:moveTo>
                    <a:cubicBezTo>
                      <a:pt x="389" y="72"/>
                      <a:pt x="410" y="151"/>
                      <a:pt x="410" y="236"/>
                    </a:cubicBezTo>
                    <a:cubicBezTo>
                      <a:pt x="410" y="485"/>
                      <a:pt x="235" y="694"/>
                      <a:pt x="1" y="744"/>
                    </a:cubicBezTo>
                    <a:lnTo>
                      <a:pt x="1" y="1022"/>
                    </a:lnTo>
                    <a:lnTo>
                      <a:pt x="223" y="1022"/>
                    </a:lnTo>
                    <a:cubicBezTo>
                      <a:pt x="509" y="1022"/>
                      <a:pt x="741" y="790"/>
                      <a:pt x="741" y="504"/>
                    </a:cubicBezTo>
                    <a:cubicBezTo>
                      <a:pt x="741" y="360"/>
                      <a:pt x="683" y="230"/>
                      <a:pt x="589" y="135"/>
                    </a:cubicBezTo>
                    <a:cubicBezTo>
                      <a:pt x="525" y="72"/>
                      <a:pt x="444" y="25"/>
                      <a:pt x="353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9"/>
              <p:cNvSpPr/>
              <p:nvPr/>
            </p:nvSpPr>
            <p:spPr>
              <a:xfrm>
                <a:off x="1556228" y="2327287"/>
                <a:ext cx="9905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07" extrusionOk="0">
                    <a:moveTo>
                      <a:pt x="139" y="0"/>
                    </a:moveTo>
                    <a:cubicBezTo>
                      <a:pt x="64" y="0"/>
                      <a:pt x="1" y="61"/>
                      <a:pt x="1" y="138"/>
                    </a:cubicBezTo>
                    <a:lnTo>
                      <a:pt x="1" y="369"/>
                    </a:lnTo>
                    <a:cubicBezTo>
                      <a:pt x="1" y="443"/>
                      <a:pt x="63" y="507"/>
                      <a:pt x="139" y="507"/>
                    </a:cubicBezTo>
                    <a:cubicBezTo>
                      <a:pt x="217" y="507"/>
                      <a:pt x="279" y="446"/>
                      <a:pt x="279" y="369"/>
                    </a:cubicBezTo>
                    <a:lnTo>
                      <a:pt x="279" y="138"/>
                    </a:lnTo>
                    <a:cubicBezTo>
                      <a:pt x="279" y="62"/>
                      <a:pt x="217" y="0"/>
                      <a:pt x="1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1615910" y="2327287"/>
                <a:ext cx="9834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07" extrusionOk="0">
                    <a:moveTo>
                      <a:pt x="139" y="0"/>
                    </a:moveTo>
                    <a:cubicBezTo>
                      <a:pt x="62" y="0"/>
                      <a:pt x="1" y="61"/>
                      <a:pt x="1" y="138"/>
                    </a:cubicBezTo>
                    <a:lnTo>
                      <a:pt x="1" y="369"/>
                    </a:lnTo>
                    <a:cubicBezTo>
                      <a:pt x="1" y="443"/>
                      <a:pt x="61" y="507"/>
                      <a:pt x="139" y="507"/>
                    </a:cubicBezTo>
                    <a:cubicBezTo>
                      <a:pt x="214" y="507"/>
                      <a:pt x="277" y="446"/>
                      <a:pt x="277" y="369"/>
                    </a:cubicBezTo>
                    <a:lnTo>
                      <a:pt x="277" y="138"/>
                    </a:lnTo>
                    <a:cubicBezTo>
                      <a:pt x="277" y="62"/>
                      <a:pt x="216" y="0"/>
                      <a:pt x="1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9"/>
              <p:cNvSpPr/>
              <p:nvPr/>
            </p:nvSpPr>
            <p:spPr>
              <a:xfrm>
                <a:off x="1573554" y="2357679"/>
                <a:ext cx="32236" cy="1501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423" extrusionOk="0">
                    <a:moveTo>
                      <a:pt x="751" y="0"/>
                    </a:moveTo>
                    <a:cubicBezTo>
                      <a:pt x="710" y="0"/>
                      <a:pt x="669" y="18"/>
                      <a:pt x="641" y="52"/>
                    </a:cubicBezTo>
                    <a:cubicBezTo>
                      <a:pt x="596" y="110"/>
                      <a:pt x="526" y="144"/>
                      <a:pt x="452" y="144"/>
                    </a:cubicBezTo>
                    <a:cubicBezTo>
                      <a:pt x="381" y="144"/>
                      <a:pt x="311" y="111"/>
                      <a:pt x="265" y="54"/>
                    </a:cubicBezTo>
                    <a:cubicBezTo>
                      <a:pt x="238" y="20"/>
                      <a:pt x="197" y="3"/>
                      <a:pt x="157" y="3"/>
                    </a:cubicBezTo>
                    <a:cubicBezTo>
                      <a:pt x="126" y="3"/>
                      <a:pt x="94" y="13"/>
                      <a:pt x="68" y="34"/>
                    </a:cubicBezTo>
                    <a:cubicBezTo>
                      <a:pt x="9" y="82"/>
                      <a:pt x="1" y="170"/>
                      <a:pt x="50" y="231"/>
                    </a:cubicBezTo>
                    <a:cubicBezTo>
                      <a:pt x="147" y="353"/>
                      <a:pt x="296" y="422"/>
                      <a:pt x="452" y="422"/>
                    </a:cubicBezTo>
                    <a:cubicBezTo>
                      <a:pt x="611" y="422"/>
                      <a:pt x="758" y="350"/>
                      <a:pt x="858" y="226"/>
                    </a:cubicBezTo>
                    <a:cubicBezTo>
                      <a:pt x="907" y="166"/>
                      <a:pt x="896" y="80"/>
                      <a:pt x="837" y="31"/>
                    </a:cubicBezTo>
                    <a:cubicBezTo>
                      <a:pt x="811" y="10"/>
                      <a:pt x="781" y="0"/>
                      <a:pt x="7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9"/>
              <p:cNvSpPr/>
              <p:nvPr/>
            </p:nvSpPr>
            <p:spPr>
              <a:xfrm>
                <a:off x="1582998" y="2309287"/>
                <a:ext cx="74981" cy="100373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827" extrusionOk="0">
                    <a:moveTo>
                      <a:pt x="1743" y="1"/>
                    </a:moveTo>
                    <a:lnTo>
                      <a:pt x="1743" y="900"/>
                    </a:lnTo>
                    <a:cubicBezTo>
                      <a:pt x="1743" y="1903"/>
                      <a:pt x="978" y="2726"/>
                      <a:pt x="1" y="2818"/>
                    </a:cubicBezTo>
                    <a:cubicBezTo>
                      <a:pt x="61" y="2824"/>
                      <a:pt x="123" y="2827"/>
                      <a:pt x="186" y="2827"/>
                    </a:cubicBezTo>
                    <a:cubicBezTo>
                      <a:pt x="1248" y="2827"/>
                      <a:pt x="2112" y="1965"/>
                      <a:pt x="2112" y="900"/>
                    </a:cubicBezTo>
                    <a:lnTo>
                      <a:pt x="2112" y="173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9"/>
              <p:cNvSpPr/>
              <p:nvPr/>
            </p:nvSpPr>
            <p:spPr>
              <a:xfrm>
                <a:off x="1521186" y="2227699"/>
                <a:ext cx="136791" cy="8926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514" extrusionOk="0">
                    <a:moveTo>
                      <a:pt x="1927" y="1"/>
                    </a:moveTo>
                    <a:cubicBezTo>
                      <a:pt x="863" y="1"/>
                      <a:pt x="1" y="864"/>
                      <a:pt x="1" y="1927"/>
                    </a:cubicBezTo>
                    <a:lnTo>
                      <a:pt x="1" y="2513"/>
                    </a:lnTo>
                    <a:cubicBezTo>
                      <a:pt x="1" y="2513"/>
                      <a:pt x="1" y="2513"/>
                      <a:pt x="3" y="2513"/>
                    </a:cubicBezTo>
                    <a:cubicBezTo>
                      <a:pt x="67" y="2513"/>
                      <a:pt x="1266" y="2501"/>
                      <a:pt x="1927" y="1583"/>
                    </a:cubicBezTo>
                    <a:cubicBezTo>
                      <a:pt x="2589" y="2502"/>
                      <a:pt x="3794" y="2513"/>
                      <a:pt x="3851" y="2513"/>
                    </a:cubicBezTo>
                    <a:cubicBezTo>
                      <a:pt x="3852" y="2513"/>
                      <a:pt x="3853" y="2513"/>
                      <a:pt x="3853" y="2513"/>
                    </a:cubicBezTo>
                    <a:lnTo>
                      <a:pt x="3853" y="1927"/>
                    </a:lnTo>
                    <a:cubicBezTo>
                      <a:pt x="3853" y="861"/>
                      <a:pt x="2992" y="1"/>
                      <a:pt x="19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9"/>
              <p:cNvSpPr/>
              <p:nvPr/>
            </p:nvSpPr>
            <p:spPr>
              <a:xfrm>
                <a:off x="1586087" y="2227699"/>
                <a:ext cx="71893" cy="8926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514" extrusionOk="0">
                    <a:moveTo>
                      <a:pt x="99" y="1"/>
                    </a:moveTo>
                    <a:cubicBezTo>
                      <a:pt x="66" y="1"/>
                      <a:pt x="32" y="1"/>
                      <a:pt x="0" y="2"/>
                    </a:cubicBezTo>
                    <a:cubicBezTo>
                      <a:pt x="49" y="15"/>
                      <a:pt x="97" y="29"/>
                      <a:pt x="146" y="45"/>
                    </a:cubicBezTo>
                    <a:cubicBezTo>
                      <a:pt x="1009" y="237"/>
                      <a:pt x="1655" y="1006"/>
                      <a:pt x="1655" y="1927"/>
                    </a:cubicBezTo>
                    <a:lnTo>
                      <a:pt x="1655" y="2477"/>
                    </a:lnTo>
                    <a:cubicBezTo>
                      <a:pt x="1862" y="2512"/>
                      <a:pt x="2004" y="2513"/>
                      <a:pt x="2023" y="2513"/>
                    </a:cubicBezTo>
                    <a:cubicBezTo>
                      <a:pt x="2024" y="2513"/>
                      <a:pt x="2025" y="2513"/>
                      <a:pt x="2025" y="2513"/>
                    </a:cubicBezTo>
                    <a:lnTo>
                      <a:pt x="2025" y="1927"/>
                    </a:lnTo>
                    <a:cubicBezTo>
                      <a:pt x="2025" y="861"/>
                      <a:pt x="1164" y="1"/>
                      <a:pt x="99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1" name="Google Shape;1481;p39"/>
          <p:cNvSpPr/>
          <p:nvPr/>
        </p:nvSpPr>
        <p:spPr>
          <a:xfrm>
            <a:off x="720000" y="2837100"/>
            <a:ext cx="2352900" cy="1105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9"/>
          <p:cNvSpPr txBox="1"/>
          <p:nvPr/>
        </p:nvSpPr>
        <p:spPr>
          <a:xfrm>
            <a:off x="720000" y="3055200"/>
            <a:ext cx="23529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9A4496"/>
                </a:solidFill>
                <a:latin typeface="Zen Dots"/>
                <a:ea typeface="Zen Dots"/>
                <a:cs typeface="Zen Dots"/>
                <a:sym typeface="Zen Dots"/>
              </a:rPr>
              <a:t>5 piles</a:t>
            </a:r>
            <a:endParaRPr sz="1600" dirty="0">
              <a:solidFill>
                <a:srgbClr val="9A4496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82" name="Google Shape;1482;p39"/>
          <p:cNvSpPr txBox="1"/>
          <p:nvPr/>
        </p:nvSpPr>
        <p:spPr>
          <a:xfrm>
            <a:off x="720000" y="3518200"/>
            <a:ext cx="2352900" cy="4248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highlight>
                  <a:schemeClr val="accent2"/>
                </a:highlight>
                <a:latin typeface="Anaheim"/>
                <a:ea typeface="Anaheim"/>
                <a:cs typeface="Anaheim"/>
                <a:sym typeface="Anaheim"/>
              </a:rPr>
              <a:t>74%</a:t>
            </a:r>
            <a:r>
              <a:rPr lang="en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Win!</a:t>
            </a:r>
            <a:endParaRPr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83" name="Google Shape;1483;p39"/>
          <p:cNvGrpSpPr/>
          <p:nvPr/>
        </p:nvGrpSpPr>
        <p:grpSpPr>
          <a:xfrm>
            <a:off x="720000" y="2837100"/>
            <a:ext cx="2352900" cy="218100"/>
            <a:chOff x="1290775" y="1427525"/>
            <a:chExt cx="2352900" cy="218100"/>
          </a:xfrm>
        </p:grpSpPr>
        <p:sp>
          <p:nvSpPr>
            <p:cNvPr id="1484" name="Google Shape;1484;p39"/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8" name="Google Shape;1488;p39"/>
          <p:cNvSpPr/>
          <p:nvPr/>
        </p:nvSpPr>
        <p:spPr>
          <a:xfrm>
            <a:off x="6071100" y="1388400"/>
            <a:ext cx="2352900" cy="1105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39"/>
          <p:cNvSpPr txBox="1"/>
          <p:nvPr/>
        </p:nvSpPr>
        <p:spPr>
          <a:xfrm>
            <a:off x="6071100" y="1606500"/>
            <a:ext cx="23529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4 piles</a:t>
            </a:r>
            <a:endParaRPr sz="16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90" name="Google Shape;1490;p39"/>
          <p:cNvSpPr txBox="1"/>
          <p:nvPr/>
        </p:nvSpPr>
        <p:spPr>
          <a:xfrm>
            <a:off x="6071100" y="2069500"/>
            <a:ext cx="2352900" cy="4248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highlight>
                  <a:schemeClr val="dk2"/>
                </a:highlight>
                <a:latin typeface="Anaheim"/>
                <a:ea typeface="Anaheim"/>
                <a:cs typeface="Anaheim"/>
                <a:sym typeface="Anaheim"/>
              </a:rPr>
              <a:t>84%</a:t>
            </a:r>
            <a:r>
              <a:rPr lang="en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Win!</a:t>
            </a:r>
            <a:endParaRPr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91" name="Google Shape;1491;p39"/>
          <p:cNvGrpSpPr/>
          <p:nvPr/>
        </p:nvGrpSpPr>
        <p:grpSpPr>
          <a:xfrm>
            <a:off x="6071100" y="1388400"/>
            <a:ext cx="2352900" cy="218100"/>
            <a:chOff x="1290775" y="1427525"/>
            <a:chExt cx="2352900" cy="218100"/>
          </a:xfrm>
        </p:grpSpPr>
        <p:sp>
          <p:nvSpPr>
            <p:cNvPr id="1492" name="Google Shape;1492;p39"/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6" name="Google Shape;1496;p39"/>
          <p:cNvSpPr/>
          <p:nvPr/>
        </p:nvSpPr>
        <p:spPr>
          <a:xfrm>
            <a:off x="6071100" y="2837100"/>
            <a:ext cx="2352900" cy="1105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9"/>
          <p:cNvSpPr txBox="1"/>
          <p:nvPr/>
        </p:nvSpPr>
        <p:spPr>
          <a:xfrm>
            <a:off x="6071100" y="3055200"/>
            <a:ext cx="23529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7 piles</a:t>
            </a:r>
            <a:endParaRPr sz="160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97" name="Google Shape;1497;p39"/>
          <p:cNvSpPr txBox="1"/>
          <p:nvPr/>
        </p:nvSpPr>
        <p:spPr>
          <a:xfrm>
            <a:off x="6071100" y="3518200"/>
            <a:ext cx="2352900" cy="4248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highlight>
                  <a:schemeClr val="lt2"/>
                </a:highlight>
                <a:latin typeface="Anaheim"/>
                <a:ea typeface="Anaheim"/>
                <a:cs typeface="Anaheim"/>
                <a:sym typeface="Anaheim"/>
              </a:rPr>
              <a:t>57%</a:t>
            </a:r>
            <a:r>
              <a:rPr lang="en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Win!</a:t>
            </a:r>
            <a:endParaRPr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98" name="Google Shape;1498;p39"/>
          <p:cNvGrpSpPr/>
          <p:nvPr/>
        </p:nvGrpSpPr>
        <p:grpSpPr>
          <a:xfrm>
            <a:off x="6071100" y="2837100"/>
            <a:ext cx="2352900" cy="218100"/>
            <a:chOff x="1290775" y="1427525"/>
            <a:chExt cx="2352900" cy="218100"/>
          </a:xfrm>
        </p:grpSpPr>
        <p:sp>
          <p:nvSpPr>
            <p:cNvPr id="1499" name="Google Shape;1499;p39"/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03" name="Google Shape;1503;p39"/>
          <p:cNvCxnSpPr>
            <a:stCxn id="1489" idx="1"/>
          </p:cNvCxnSpPr>
          <p:nvPr/>
        </p:nvCxnSpPr>
        <p:spPr>
          <a:xfrm rot="10800000">
            <a:off x="5032800" y="1707300"/>
            <a:ext cx="1038300" cy="13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1554480"/>
            <a:ext cx="7002900" cy="1331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Conclusion</a:t>
            </a:r>
            <a:endParaRPr dirty="0"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1333" name="Google Shape;1333;p35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How to INTERPRET these results?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75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/>
          <p:cNvSpPr/>
          <p:nvPr/>
        </p:nvSpPr>
        <p:spPr>
          <a:xfrm>
            <a:off x="972170" y="2110750"/>
            <a:ext cx="2907600" cy="1757162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/>
          <p:cNvGrpSpPr/>
          <p:nvPr/>
        </p:nvGrpSpPr>
        <p:grpSpPr>
          <a:xfrm>
            <a:off x="5017137" y="1998050"/>
            <a:ext cx="2813400" cy="2227800"/>
            <a:chOff x="5072850" y="1998050"/>
            <a:chExt cx="2813400" cy="2227800"/>
          </a:xfrm>
        </p:grpSpPr>
        <p:sp>
          <p:nvSpPr>
            <p:cNvPr id="1924" name="Google Shape;1924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Quite</a:t>
            </a:r>
            <a:r>
              <a:rPr lang="en" dirty="0"/>
              <a:t> promising RESULTS</a:t>
            </a:r>
            <a:endParaRPr dirty="0"/>
          </a:p>
        </p:txBody>
      </p:sp>
      <p:sp>
        <p:nvSpPr>
          <p:cNvPr id="1927" name="Google Shape;1927;p45"/>
          <p:cNvSpPr txBox="1">
            <a:spLocks noGrp="1"/>
          </p:cNvSpPr>
          <p:nvPr>
            <p:ph type="subTitle" idx="1"/>
          </p:nvPr>
        </p:nvSpPr>
        <p:spPr>
          <a:xfrm>
            <a:off x="972170" y="2110751"/>
            <a:ext cx="2907600" cy="175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saved for all winning games the (state, action) pairs for study in an external notebook.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try to figure out how our agent won!?</a:t>
            </a:r>
          </a:p>
        </p:txBody>
      </p:sp>
      <p:pic>
        <p:nvPicPr>
          <p:cNvPr id="1928" name="Google Shape;19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350" y="2051813"/>
            <a:ext cx="2813401" cy="2009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9" name="Google Shape;1929;p45"/>
          <p:cNvGrpSpPr/>
          <p:nvPr/>
        </p:nvGrpSpPr>
        <p:grpSpPr>
          <a:xfrm>
            <a:off x="5185350" y="1833725"/>
            <a:ext cx="2813400" cy="218100"/>
            <a:chOff x="1290775" y="1427525"/>
            <a:chExt cx="2813400" cy="218100"/>
          </a:xfrm>
        </p:grpSpPr>
        <p:sp>
          <p:nvSpPr>
            <p:cNvPr id="1930" name="Google Shape;1930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45"/>
          <p:cNvSpPr/>
          <p:nvPr/>
        </p:nvSpPr>
        <p:spPr>
          <a:xfrm>
            <a:off x="972170" y="1892650"/>
            <a:ext cx="29076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46"/>
          <p:cNvGrpSpPr/>
          <p:nvPr/>
        </p:nvGrpSpPr>
        <p:grpSpPr>
          <a:xfrm>
            <a:off x="1123350" y="1198050"/>
            <a:ext cx="6897300" cy="2747400"/>
            <a:chOff x="1123325" y="1089000"/>
            <a:chExt cx="6897300" cy="2747400"/>
          </a:xfrm>
        </p:grpSpPr>
        <p:sp>
          <p:nvSpPr>
            <p:cNvPr id="1940" name="Google Shape;1940;p46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5" name="Google Shape;1945;p46"/>
          <p:cNvSpPr txBox="1">
            <a:spLocks noGrp="1"/>
          </p:cNvSpPr>
          <p:nvPr>
            <p:ph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68%</a:t>
            </a:r>
            <a:endParaRPr dirty="0"/>
          </a:p>
        </p:txBody>
      </p:sp>
      <p:sp>
        <p:nvSpPr>
          <p:cNvPr id="1946" name="Google Shape;1946;p46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of wins were using </a:t>
            </a:r>
            <a:r>
              <a:rPr lang="en" b="1" dirty="0"/>
              <a:t>NIMSUM</a:t>
            </a:r>
            <a:r>
              <a:rPr lang="en" dirty="0"/>
              <a:t> Strategy!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03800" y="2937200"/>
            <a:ext cx="2336400" cy="1392300"/>
            <a:chOff x="3403800" y="2937200"/>
            <a:chExt cx="2336400" cy="1392300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87600" y="2937200"/>
            <a:ext cx="2336400" cy="1392300"/>
            <a:chOff x="6087600" y="3013400"/>
            <a:chExt cx="2336400" cy="1392300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87600" y="1046825"/>
            <a:ext cx="2336400" cy="1392300"/>
            <a:chOff x="6087600" y="1123025"/>
            <a:chExt cx="2336400" cy="1392300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0000" y="2937200"/>
            <a:ext cx="2336400" cy="1392300"/>
            <a:chOff x="720000" y="3013400"/>
            <a:chExt cx="2336400" cy="1392300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0000" y="1046825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03800" y="1046825"/>
            <a:ext cx="2336400" cy="1392300"/>
            <a:chOff x="3403800" y="1123025"/>
            <a:chExt cx="2336400" cy="1392300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0000" y="1264699"/>
            <a:ext cx="2336400" cy="114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11450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environment</a:t>
            </a:r>
            <a:endParaRPr dirty="0"/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11450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0000" y="31550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&amp; Testing</a:t>
            </a:r>
            <a:endParaRPr dirty="0"/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1174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 Conclusion</a:t>
            </a:r>
            <a:endParaRPr dirty="0"/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1174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BF30137-9EF7-4451-2112-E6D67ADA98F4}"/>
              </a:ext>
            </a:extLst>
          </p:cNvPr>
          <p:cNvSpPr txBox="1"/>
          <p:nvPr/>
        </p:nvSpPr>
        <p:spPr>
          <a:xfrm>
            <a:off x="882396" y="1279088"/>
            <a:ext cx="7379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Anaheim" panose="020B0604020202020204" charset="0"/>
              </a:rPr>
              <a:t>Imagine</a:t>
            </a:r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</a:rPr>
              <a:t> we didn’t have any previous knowledge about this strategy </a:t>
            </a:r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Anaheim" panose="020B0604020202020204" charset="0"/>
                <a:sym typeface="Wingdings" panose="05000000000000000000" pitchFamily="2" charset="2"/>
              </a:rPr>
              <a:t>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6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BF30137-9EF7-4451-2112-E6D67ADA98F4}"/>
              </a:ext>
            </a:extLst>
          </p:cNvPr>
          <p:cNvSpPr txBox="1"/>
          <p:nvPr/>
        </p:nvSpPr>
        <p:spPr>
          <a:xfrm>
            <a:off x="882396" y="1279088"/>
            <a:ext cx="7379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Anaheim" panose="020B0604020202020204" charset="0"/>
              </a:rPr>
              <a:t>Discover 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Anaheim" panose="020B0604020202020204" charset="0"/>
              </a:rPr>
              <a:t>?</a:t>
            </a:r>
          </a:p>
          <a:p>
            <a:pPr algn="ctr"/>
            <a:r>
              <a:rPr lang="en-US" sz="5400" dirty="0">
                <a:solidFill>
                  <a:srgbClr val="C00000"/>
                </a:solidFill>
                <a:latin typeface="Anaheim" panose="020B0604020202020204" charset="0"/>
              </a:rPr>
              <a:t>Learn from AI 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Anaheim" panose="020B0604020202020204" charset="0"/>
              </a:rPr>
              <a:t>?</a:t>
            </a:r>
          </a:p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Anaheim" panose="020B0604020202020204" charset="0"/>
              </a:rPr>
              <a:t>or maybe understand how we learn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2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424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What to do next after this work?</a:t>
            </a:r>
            <a:endParaRPr dirty="0"/>
          </a:p>
        </p:txBody>
      </p:sp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Next Steps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73535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66284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81606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75949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418418"/>
            <a:ext cx="2336400" cy="662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highlight>
                  <a:schemeClr val="lt2"/>
                </a:highlight>
              </a:rPr>
              <a:t>Improve</a:t>
            </a:r>
            <a:r>
              <a:rPr lang="en" b="1" dirty="0"/>
              <a:t> results by training more.</a:t>
            </a:r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416075"/>
            <a:ext cx="2336400" cy="76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highlight>
                  <a:schemeClr val="accent3"/>
                </a:highlight>
              </a:rPr>
              <a:t>Explore</a:t>
            </a:r>
            <a:r>
              <a:rPr lang="en" b="1" dirty="0"/>
              <a:t> new techniques and try to find the most suitable for (each) use case</a:t>
            </a:r>
            <a:endParaRPr b="1"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416075"/>
            <a:ext cx="2336400" cy="76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6"/>
                </a:solidFill>
                <a:highlight>
                  <a:schemeClr val="dk2"/>
                </a:highlight>
              </a:rPr>
              <a:t>Work</a:t>
            </a:r>
            <a:r>
              <a:rPr lang="en" b="1" dirty="0"/>
              <a:t> more to prove that this RL agent learned NIMSUM by successive trials</a:t>
            </a:r>
            <a:endParaRPr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What’s next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0" name="Google Shape;2180;p50"/>
          <p:cNvGrpSpPr/>
          <p:nvPr/>
        </p:nvGrpSpPr>
        <p:grpSpPr>
          <a:xfrm>
            <a:off x="1123325" y="1089000"/>
            <a:ext cx="6897300" cy="2747400"/>
            <a:chOff x="1123325" y="1089000"/>
            <a:chExt cx="6897300" cy="2747400"/>
          </a:xfrm>
        </p:grpSpPr>
        <p:sp>
          <p:nvSpPr>
            <p:cNvPr id="2181" name="Google Shape;2181;p50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6" name="Google Shape;2186;p50"/>
          <p:cNvSpPr txBox="1">
            <a:spLocks noGrp="1"/>
          </p:cNvSpPr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2"/>
                </a:solidFill>
              </a:rPr>
              <a:t>THANK YOU</a:t>
            </a:r>
            <a:r>
              <a:rPr lang="en" sz="6000" dirty="0"/>
              <a:t> </a:t>
            </a:r>
            <a:br>
              <a:rPr lang="en" sz="6000" dirty="0"/>
            </a:br>
            <a:r>
              <a:rPr lang="en" sz="3600" dirty="0"/>
              <a:t>FOR YOUR ATTENTION</a:t>
            </a:r>
            <a:endParaRPr sz="6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Ali Al Housseini – S287634</a:t>
            </a:r>
            <a:endParaRPr dirty="0"/>
          </a:p>
        </p:txBody>
      </p:sp>
      <p:sp>
        <p:nvSpPr>
          <p:cNvPr id="2372" name="Google Shape;2372;p52"/>
          <p:cNvSpPr/>
          <p:nvPr/>
        </p:nvSpPr>
        <p:spPr>
          <a:xfrm>
            <a:off x="720000" y="1780436"/>
            <a:ext cx="4551900" cy="2604900"/>
          </a:xfrm>
          <a:prstGeom prst="rect">
            <a:avLst/>
          </a:prstGeom>
          <a:solidFill>
            <a:srgbClr val="7C7C7C">
              <a:alpha val="1421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52"/>
          <p:cNvSpPr/>
          <p:nvPr/>
        </p:nvSpPr>
        <p:spPr>
          <a:xfrm>
            <a:off x="720000" y="1540562"/>
            <a:ext cx="4551900" cy="24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52"/>
          <p:cNvSpPr/>
          <p:nvPr/>
        </p:nvSpPr>
        <p:spPr>
          <a:xfrm>
            <a:off x="5556888" y="2325741"/>
            <a:ext cx="2867100" cy="2075921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3" name="Google Shape;2383;p52"/>
          <p:cNvGrpSpPr/>
          <p:nvPr/>
        </p:nvGrpSpPr>
        <p:grpSpPr>
          <a:xfrm>
            <a:off x="5556888" y="1540570"/>
            <a:ext cx="2867100" cy="218100"/>
            <a:chOff x="1290775" y="1427529"/>
            <a:chExt cx="2867100" cy="218100"/>
          </a:xfrm>
        </p:grpSpPr>
        <p:sp>
          <p:nvSpPr>
            <p:cNvPr id="2384" name="Google Shape;2384;p52"/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2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2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2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8" name="Google Shape;2388;p52"/>
          <p:cNvSpPr txBox="1"/>
          <p:nvPr/>
        </p:nvSpPr>
        <p:spPr>
          <a:xfrm>
            <a:off x="5556888" y="1767360"/>
            <a:ext cx="28671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References</a:t>
            </a:r>
            <a:endParaRPr sz="160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389" name="Google Shape;2389;p52"/>
          <p:cNvSpPr txBox="1"/>
          <p:nvPr/>
        </p:nvSpPr>
        <p:spPr>
          <a:xfrm>
            <a:off x="5551499" y="2302696"/>
            <a:ext cx="2867100" cy="2098966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http://rail.eecs.berkeley.edu/deeprlcourse-fa17/f17docs/lecture_4_policy_gradient.pdf</a:t>
            </a:r>
            <a:endParaRPr lang="en-US"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  <a:hlinkClick r:id="rId4"/>
              </a:rPr>
              <a:t>https://lilianweng.github.io/posts/2018-04-08-policy-gradient/</a:t>
            </a:r>
            <a:endParaRPr lang="en-US"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  <a:hlinkClick r:id="rId5"/>
              </a:rPr>
              <a:t>https://medium.com/@thechrisyoon/deriving-policy-gradients-and-implementing-reinforce-f887949bd63</a:t>
            </a:r>
            <a:endParaRPr lang="en-US"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 descr="A blue circle with white letters on it&#10;&#10;Description automatically generated">
            <a:extLst>
              <a:ext uri="{FF2B5EF4-FFF2-40B4-BE49-F238E27FC236}">
                <a16:creationId xmlns:a16="http://schemas.microsoft.com/office/drawing/2014/main" id="{DB05CFDA-6169-13AC-D7D3-DDC25DE44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6966" y="2060179"/>
            <a:ext cx="365760" cy="365760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AAC3F3-3072-22CC-7B9D-594922C45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63" y="2900069"/>
            <a:ext cx="365760" cy="365760"/>
          </a:xfrm>
          <a:prstGeom prst="rect">
            <a:avLst/>
          </a:prstGeom>
        </p:spPr>
      </p:pic>
      <p:pic>
        <p:nvPicPr>
          <p:cNvPr id="9" name="Picture 8" descr="A logo of a building&#10;&#10;Description automatically generated">
            <a:extLst>
              <a:ext uri="{FF2B5EF4-FFF2-40B4-BE49-F238E27FC236}">
                <a16:creationId xmlns:a16="http://schemas.microsoft.com/office/drawing/2014/main" id="{73AB954D-6DE7-1B8F-7107-3BA1DBB8F5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000" y="540000"/>
            <a:ext cx="564300" cy="564300"/>
          </a:xfrm>
          <a:prstGeom prst="rect">
            <a:avLst/>
          </a:prstGeom>
        </p:spPr>
      </p:pic>
      <p:pic>
        <p:nvPicPr>
          <p:cNvPr id="11" name="Picture 10" descr="A blue and black globe&#10;&#10;Description automatically generated">
            <a:extLst>
              <a:ext uri="{FF2B5EF4-FFF2-40B4-BE49-F238E27FC236}">
                <a16:creationId xmlns:a16="http://schemas.microsoft.com/office/drawing/2014/main" id="{A2B00EF0-4053-4CE8-EE99-1F2ECCCEE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5163" y="3658977"/>
            <a:ext cx="365760" cy="365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E28E7F-CAAF-1FE9-F1D6-5FC4E6A4E45D}"/>
              </a:ext>
            </a:extLst>
          </p:cNvPr>
          <p:cNvSpPr txBox="1"/>
          <p:nvPr/>
        </p:nvSpPr>
        <p:spPr>
          <a:xfrm>
            <a:off x="1250923" y="2114079"/>
            <a:ext cx="150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alialhousseini</a:t>
            </a:r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02999-9A65-ADBB-9A74-AF7CF734415C}"/>
              </a:ext>
            </a:extLst>
          </p:cNvPr>
          <p:cNvSpPr txBox="1"/>
          <p:nvPr/>
        </p:nvSpPr>
        <p:spPr>
          <a:xfrm>
            <a:off x="1284300" y="3716960"/>
            <a:ext cx="215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www.alialhousseini.com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F15D4-56D7-0A30-58BD-7A3383A5465B}"/>
              </a:ext>
            </a:extLst>
          </p:cNvPr>
          <p:cNvSpPr txBox="1"/>
          <p:nvPr/>
        </p:nvSpPr>
        <p:spPr>
          <a:xfrm>
            <a:off x="1250923" y="2958052"/>
            <a:ext cx="150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alialhousseini</a:t>
            </a:r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17" name="Picture 1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656F1D6-676F-08BF-CC41-57C02B2D2F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5745" y="1860621"/>
            <a:ext cx="1954960" cy="24280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1333" name="Google Shape;1333;p35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Definition of RL and Nim Game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601054" y="3515622"/>
            <a:ext cx="6461385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</a:rPr>
              <a:t>The player who cannot move is considered to lose the game</a:t>
            </a:r>
            <a:br>
              <a:rPr lang="en" sz="2000" dirty="0">
                <a:solidFill>
                  <a:schemeClr val="accent6"/>
                </a:solidFill>
              </a:rPr>
            </a:br>
            <a:r>
              <a:rPr lang="en" sz="2000" b="1" dirty="0">
                <a:solidFill>
                  <a:schemeClr val="bg1">
                    <a:lumMod val="85000"/>
                  </a:schemeClr>
                </a:solidFill>
              </a:rPr>
              <a:t>Taking last Object == WIN!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 descr="A person playing a board game&#10;&#10;Description automatically generated">
            <a:extLst>
              <a:ext uri="{FF2B5EF4-FFF2-40B4-BE49-F238E27FC236}">
                <a16:creationId xmlns:a16="http://schemas.microsoft.com/office/drawing/2014/main" id="{063DDC4C-4CF7-8E99-DE51-2FBF8577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8" y="609934"/>
            <a:ext cx="5361048" cy="290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group of matches arranged in a pyramid&#10;&#10;Description automatically generated">
            <a:extLst>
              <a:ext uri="{FF2B5EF4-FFF2-40B4-BE49-F238E27FC236}">
                <a16:creationId xmlns:a16="http://schemas.microsoft.com/office/drawing/2014/main" id="{055C9B8C-00DD-151D-864C-EB2541C6F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62994" y="936702"/>
            <a:ext cx="2343748" cy="3515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1359459" y="1636713"/>
            <a:ext cx="29076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chemeClr val="accent3"/>
                </a:highlight>
              </a:rPr>
              <a:t>RL</a:t>
            </a:r>
            <a:r>
              <a:rPr lang="en" sz="1100" b="1" dirty="0"/>
              <a:t> </a:t>
            </a:r>
            <a:r>
              <a:rPr lang="en" sz="1100" dirty="0"/>
              <a:t>is an area of machine learning where an agent learns to make decisions by performing actions in an enviroment</a:t>
            </a:r>
            <a:endParaRPr sz="1100"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What is</a:t>
            </a:r>
            <a:r>
              <a:rPr lang="en" dirty="0"/>
              <a:t> Reinforcement Learning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cxnSpLocks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355;p37">
            <a:extLst>
              <a:ext uri="{FF2B5EF4-FFF2-40B4-BE49-F238E27FC236}">
                <a16:creationId xmlns:a16="http://schemas.microsoft.com/office/drawing/2014/main" id="{3C239E2B-A521-87D4-13F4-92ACE9BE06C6}"/>
              </a:ext>
            </a:extLst>
          </p:cNvPr>
          <p:cNvSpPr txBox="1">
            <a:spLocks/>
          </p:cNvSpPr>
          <p:nvPr/>
        </p:nvSpPr>
        <p:spPr>
          <a:xfrm>
            <a:off x="4876875" y="3505999"/>
            <a:ext cx="2907600" cy="873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b="1" dirty="0">
                <a:solidFill>
                  <a:schemeClr val="dk1"/>
                </a:solidFill>
                <a:highlight>
                  <a:schemeClr val="accent3"/>
                </a:highlight>
              </a:rPr>
              <a:t>It</a:t>
            </a:r>
            <a:r>
              <a:rPr lang="en-US" b="1" dirty="0"/>
              <a:t> </a:t>
            </a:r>
            <a:r>
              <a:rPr lang="en-US" dirty="0"/>
              <a:t>is widely used in various applications such as autonomous vehicles and game theory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2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</a:t>
            </a:r>
            <a:endParaRPr/>
          </a:p>
        </p:txBody>
      </p:sp>
      <p:pic>
        <p:nvPicPr>
          <p:cNvPr id="2" name="Picture 1" descr="A diagram of a state&#10;&#10;Description automatically generated">
            <a:extLst>
              <a:ext uri="{FF2B5EF4-FFF2-40B4-BE49-F238E27FC236}">
                <a16:creationId xmlns:a16="http://schemas.microsoft.com/office/drawing/2014/main" id="{68B568B6-9A32-CCC6-BA7B-E377365A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1020"/>
            <a:ext cx="8389620" cy="4099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E586DF-96F8-5704-5FE0-DD3C53BF8C71}"/>
              </a:ext>
            </a:extLst>
          </p:cNvPr>
          <p:cNvSpPr txBox="1"/>
          <p:nvPr/>
        </p:nvSpPr>
        <p:spPr>
          <a:xfrm>
            <a:off x="312420" y="4574322"/>
            <a:ext cx="521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Image taken from CS’50 Harvard Course</a:t>
            </a:r>
          </a:p>
        </p:txBody>
      </p:sp>
    </p:spTree>
    <p:extLst>
      <p:ext uri="{BB962C8B-B14F-4D97-AF65-F5344CB8AC3E}">
        <p14:creationId xmlns:p14="http://schemas.microsoft.com/office/powerpoint/2010/main" val="381371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2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424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Environment Configuration and parameters setup</a:t>
            </a:r>
            <a:endParaRPr dirty="0"/>
          </a:p>
        </p:txBody>
      </p:sp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Environment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14393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1"/>
          <p:cNvSpPr/>
          <p:nvPr/>
        </p:nvSpPr>
        <p:spPr>
          <a:xfrm>
            <a:off x="1346850" y="2482884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41"/>
          <p:cNvGrpSpPr/>
          <p:nvPr/>
        </p:nvGrpSpPr>
        <p:grpSpPr>
          <a:xfrm>
            <a:off x="1355100" y="2264746"/>
            <a:ext cx="2336400" cy="218100"/>
            <a:chOff x="1290775" y="1427525"/>
            <a:chExt cx="2336400" cy="218100"/>
          </a:xfrm>
        </p:grpSpPr>
        <p:sp>
          <p:nvSpPr>
            <p:cNvPr id="1588" name="Google Shape;1588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41"/>
          <p:cNvSpPr/>
          <p:nvPr/>
        </p:nvSpPr>
        <p:spPr>
          <a:xfrm>
            <a:off x="6017525" y="2951244"/>
            <a:ext cx="2352900" cy="180661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93" name="Google Shape;1593;p41"/>
          <p:cNvGrpSpPr/>
          <p:nvPr/>
        </p:nvGrpSpPr>
        <p:grpSpPr>
          <a:xfrm>
            <a:off x="6025775" y="2733107"/>
            <a:ext cx="2336400" cy="218100"/>
            <a:chOff x="1290775" y="1427525"/>
            <a:chExt cx="2336400" cy="218100"/>
          </a:xfrm>
        </p:grpSpPr>
        <p:sp>
          <p:nvSpPr>
            <p:cNvPr id="1594" name="Google Shape;1594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8" name="Google Shape;1598;p41"/>
          <p:cNvSpPr/>
          <p:nvPr/>
        </p:nvSpPr>
        <p:spPr>
          <a:xfrm>
            <a:off x="6025775" y="1416479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41"/>
          <p:cNvGrpSpPr/>
          <p:nvPr/>
        </p:nvGrpSpPr>
        <p:grpSpPr>
          <a:xfrm>
            <a:off x="6034025" y="1198342"/>
            <a:ext cx="2336400" cy="218100"/>
            <a:chOff x="1290775" y="1427525"/>
            <a:chExt cx="2336400" cy="218100"/>
          </a:xfrm>
        </p:grpSpPr>
        <p:sp>
          <p:nvSpPr>
            <p:cNvPr id="1600" name="Google Shape;1600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Google Shape;160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Our</a:t>
            </a:r>
            <a:r>
              <a:rPr lang="en" dirty="0"/>
              <a:t> Environment - 1</a:t>
            </a:r>
            <a:endParaRPr dirty="0"/>
          </a:p>
        </p:txBody>
      </p:sp>
      <p:sp>
        <p:nvSpPr>
          <p:cNvPr id="1605" name="Google Shape;1605;p41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Action Space</a:t>
            </a:r>
            <a:endParaRPr sz="1400" dirty="0"/>
          </a:p>
        </p:txBody>
      </p:sp>
      <p:sp>
        <p:nvSpPr>
          <p:cNvPr id="1606" name="Google Shape;1606;p41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2D-array of all possible (and non possible actions)</a:t>
            </a:r>
            <a:endParaRPr dirty="0"/>
          </a:p>
        </p:txBody>
      </p:sp>
      <p:sp>
        <p:nvSpPr>
          <p:cNvPr id="1607" name="Google Shape;1607;p41"/>
          <p:cNvSpPr txBox="1">
            <a:spLocks noGrp="1"/>
          </p:cNvSpPr>
          <p:nvPr>
            <p:ph type="title" idx="3"/>
          </p:nvPr>
        </p:nvSpPr>
        <p:spPr>
          <a:xfrm>
            <a:off x="6034025" y="141303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State/Observation Space</a:t>
            </a:r>
            <a:endParaRPr sz="1400" dirty="0"/>
          </a:p>
        </p:txBody>
      </p:sp>
      <p:sp>
        <p:nvSpPr>
          <p:cNvPr id="1608" name="Google Shape;1608;p41"/>
          <p:cNvSpPr txBox="1">
            <a:spLocks noGrp="1"/>
          </p:cNvSpPr>
          <p:nvPr>
            <p:ph type="subTitle" idx="4"/>
          </p:nvPr>
        </p:nvSpPr>
        <p:spPr>
          <a:xfrm>
            <a:off x="6034025" y="1940751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1D array where each elements refers to a pile</a:t>
            </a:r>
            <a:endParaRPr dirty="0"/>
          </a:p>
        </p:txBody>
      </p:sp>
      <p:sp>
        <p:nvSpPr>
          <p:cNvPr id="1609" name="Google Shape;1609;p41"/>
          <p:cNvSpPr txBox="1">
            <a:spLocks noGrp="1"/>
          </p:cNvSpPr>
          <p:nvPr>
            <p:ph type="title" idx="5"/>
          </p:nvPr>
        </p:nvSpPr>
        <p:spPr>
          <a:xfrm>
            <a:off x="6025775" y="2951229"/>
            <a:ext cx="2336400" cy="361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Reward</a:t>
            </a:r>
            <a:endParaRPr dirty="0"/>
          </a:p>
        </p:txBody>
      </p:sp>
      <p:sp>
        <p:nvSpPr>
          <p:cNvPr id="1610" name="Google Shape;1610;p41"/>
          <p:cNvSpPr txBox="1">
            <a:spLocks noGrp="1"/>
          </p:cNvSpPr>
          <p:nvPr>
            <p:ph type="subTitle" idx="6"/>
          </p:nvPr>
        </p:nvSpPr>
        <p:spPr>
          <a:xfrm>
            <a:off x="6025775" y="3321570"/>
            <a:ext cx="2336400" cy="1436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Aft>
                <a:spcPts val="200"/>
              </a:spcAft>
              <a:buNone/>
            </a:pPr>
            <a:r>
              <a:rPr lang="en-US" b="1" dirty="0">
                <a:solidFill>
                  <a:schemeClr val="accent6"/>
                </a:solidFill>
                <a:highlight>
                  <a:schemeClr val="accent3"/>
                </a:highlight>
              </a:rPr>
              <a:t>-10</a:t>
            </a:r>
            <a:r>
              <a:rPr lang="en-US" b="1" dirty="0"/>
              <a:t> </a:t>
            </a:r>
            <a:r>
              <a:rPr lang="en-US" dirty="0"/>
              <a:t>if the agent loses</a:t>
            </a:r>
          </a:p>
          <a:p>
            <a:pPr marL="0" lvl="0" indent="0" algn="ctr" rtl="0">
              <a:lnSpc>
                <a:spcPct val="150000"/>
              </a:lnSpc>
              <a:spcAft>
                <a:spcPts val="200"/>
              </a:spcAft>
              <a:buNone/>
            </a:pPr>
            <a:r>
              <a:rPr lang="en-US" b="1" dirty="0">
                <a:solidFill>
                  <a:schemeClr val="accent6"/>
                </a:solidFill>
                <a:highlight>
                  <a:schemeClr val="accent3"/>
                </a:highlight>
              </a:rPr>
              <a:t>+15</a:t>
            </a:r>
            <a:r>
              <a:rPr lang="en-US" dirty="0"/>
              <a:t> if the agent wins </a:t>
            </a:r>
          </a:p>
          <a:p>
            <a:pPr marL="0" lvl="0" indent="0" algn="ctr" rtl="0">
              <a:lnSpc>
                <a:spcPct val="150000"/>
              </a:lnSpc>
              <a:spcAft>
                <a:spcPts val="200"/>
              </a:spcAft>
              <a:buNone/>
            </a:pPr>
            <a:r>
              <a:rPr lang="en-US" b="1" dirty="0">
                <a:solidFill>
                  <a:schemeClr val="accent6"/>
                </a:solidFill>
                <a:highlight>
                  <a:schemeClr val="accent3"/>
                </a:highlight>
              </a:rPr>
              <a:t>+1</a:t>
            </a:r>
            <a:r>
              <a:rPr lang="en-US" dirty="0"/>
              <a:t> for a valid action</a:t>
            </a:r>
            <a:endParaRPr lang="en-US" b="1" dirty="0">
              <a:solidFill>
                <a:schemeClr val="accent6"/>
              </a:solidFill>
              <a:highlight>
                <a:schemeClr val="accent3"/>
              </a:highlight>
            </a:endParaRPr>
          </a:p>
          <a:p>
            <a:pPr marL="0" lvl="0" indent="0" algn="ctr" rtl="0">
              <a:lnSpc>
                <a:spcPct val="150000"/>
              </a:lnSpc>
              <a:spcAft>
                <a:spcPts val="200"/>
              </a:spcAft>
              <a:buNone/>
            </a:pPr>
            <a:r>
              <a:rPr lang="en-US" b="1" dirty="0">
                <a:solidFill>
                  <a:schemeClr val="accent6"/>
                </a:solidFill>
                <a:highlight>
                  <a:schemeClr val="accent3"/>
                </a:highlight>
              </a:rPr>
              <a:t>-5</a:t>
            </a:r>
            <a:r>
              <a:rPr lang="en-US" dirty="0"/>
              <a:t> for an invalid action</a:t>
            </a:r>
          </a:p>
        </p:txBody>
      </p:sp>
      <p:grpSp>
        <p:nvGrpSpPr>
          <p:cNvPr id="1611" name="Google Shape;1611;p41"/>
          <p:cNvGrpSpPr/>
          <p:nvPr/>
        </p:nvGrpSpPr>
        <p:grpSpPr>
          <a:xfrm>
            <a:off x="4242379" y="1811347"/>
            <a:ext cx="650997" cy="759684"/>
            <a:chOff x="4876875" y="1427500"/>
            <a:chExt cx="1130400" cy="1319125"/>
          </a:xfrm>
        </p:grpSpPr>
        <p:sp>
          <p:nvSpPr>
            <p:cNvPr id="1612" name="Google Shape;1612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4" name="Google Shape;1614;p41"/>
          <p:cNvGrpSpPr/>
          <p:nvPr/>
        </p:nvGrpSpPr>
        <p:grpSpPr>
          <a:xfrm>
            <a:off x="4242379" y="3579710"/>
            <a:ext cx="650997" cy="759684"/>
            <a:chOff x="4876875" y="1427500"/>
            <a:chExt cx="1130400" cy="1319125"/>
          </a:xfrm>
        </p:grpSpPr>
        <p:sp>
          <p:nvSpPr>
            <p:cNvPr id="1615" name="Google Shape;1615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1"/>
          <p:cNvGrpSpPr/>
          <p:nvPr/>
        </p:nvGrpSpPr>
        <p:grpSpPr>
          <a:xfrm>
            <a:off x="4242379" y="2695522"/>
            <a:ext cx="650997" cy="759684"/>
            <a:chOff x="4876875" y="1427500"/>
            <a:chExt cx="1130400" cy="1319125"/>
          </a:xfrm>
        </p:grpSpPr>
        <p:sp>
          <p:nvSpPr>
            <p:cNvPr id="1618" name="Google Shape;1618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20" name="Google Shape;1620;p41"/>
          <p:cNvCxnSpPr>
            <a:stCxn id="1612" idx="3"/>
            <a:endCxn id="1607" idx="1"/>
          </p:cNvCxnSpPr>
          <p:nvPr/>
        </p:nvCxnSpPr>
        <p:spPr>
          <a:xfrm flipV="1">
            <a:off x="4893376" y="1676889"/>
            <a:ext cx="1140649" cy="5771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1" name="Google Shape;1621;p41"/>
          <p:cNvCxnSpPr>
            <a:cxnSpLocks/>
            <a:stCxn id="1605" idx="3"/>
            <a:endCxn id="1618" idx="1"/>
          </p:cNvCxnSpPr>
          <p:nvPr/>
        </p:nvCxnSpPr>
        <p:spPr>
          <a:xfrm>
            <a:off x="3691500" y="2746721"/>
            <a:ext cx="550800" cy="3915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2" name="Google Shape;1622;p41"/>
          <p:cNvCxnSpPr>
            <a:cxnSpLocks/>
            <a:stCxn id="1615" idx="3"/>
            <a:endCxn id="1609" idx="1"/>
          </p:cNvCxnSpPr>
          <p:nvPr/>
        </p:nvCxnSpPr>
        <p:spPr>
          <a:xfrm flipV="1">
            <a:off x="4893376" y="3132112"/>
            <a:ext cx="1132399" cy="8902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3" name="Google Shape;1623;p41"/>
          <p:cNvGrpSpPr/>
          <p:nvPr/>
        </p:nvGrpSpPr>
        <p:grpSpPr>
          <a:xfrm>
            <a:off x="4411203" y="3887933"/>
            <a:ext cx="327024" cy="269049"/>
            <a:chOff x="3437462" y="2859987"/>
            <a:chExt cx="327024" cy="269049"/>
          </a:xfrm>
        </p:grpSpPr>
        <p:sp>
          <p:nvSpPr>
            <p:cNvPr id="1624" name="Google Shape;1624;p41"/>
            <p:cNvSpPr/>
            <p:nvPr/>
          </p:nvSpPr>
          <p:spPr>
            <a:xfrm>
              <a:off x="3461569" y="2903372"/>
              <a:ext cx="279760" cy="192153"/>
            </a:xfrm>
            <a:custGeom>
              <a:avLst/>
              <a:gdLst/>
              <a:ahLst/>
              <a:cxnLst/>
              <a:rect l="l" t="t" r="r" b="b"/>
              <a:pathLst>
                <a:path w="7880" h="5412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lnTo>
                    <a:pt x="1" y="5105"/>
                  </a:lnTo>
                  <a:cubicBezTo>
                    <a:pt x="1" y="5275"/>
                    <a:pt x="137" y="5411"/>
                    <a:pt x="306" y="5411"/>
                  </a:cubicBezTo>
                  <a:lnTo>
                    <a:pt x="7571" y="5411"/>
                  </a:lnTo>
                  <a:cubicBezTo>
                    <a:pt x="7740" y="5411"/>
                    <a:pt x="7879" y="5275"/>
                    <a:pt x="7876" y="5105"/>
                  </a:cubicBezTo>
                  <a:lnTo>
                    <a:pt x="7876" y="306"/>
                  </a:lnTo>
                  <a:cubicBezTo>
                    <a:pt x="7876" y="137"/>
                    <a:pt x="7740" y="1"/>
                    <a:pt x="7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3717267" y="2903372"/>
              <a:ext cx="24071" cy="192153"/>
            </a:xfrm>
            <a:custGeom>
              <a:avLst/>
              <a:gdLst/>
              <a:ahLst/>
              <a:cxnLst/>
              <a:rect l="l" t="t" r="r" b="b"/>
              <a:pathLst>
                <a:path w="678" h="5412" extrusionOk="0">
                  <a:moveTo>
                    <a:pt x="1" y="1"/>
                  </a:moveTo>
                  <a:cubicBezTo>
                    <a:pt x="169" y="1"/>
                    <a:pt x="306" y="137"/>
                    <a:pt x="306" y="306"/>
                  </a:cubicBezTo>
                  <a:lnTo>
                    <a:pt x="306" y="5105"/>
                  </a:lnTo>
                  <a:cubicBezTo>
                    <a:pt x="306" y="5275"/>
                    <a:pt x="169" y="5411"/>
                    <a:pt x="1" y="5411"/>
                  </a:cubicBezTo>
                  <a:lnTo>
                    <a:pt x="371" y="5411"/>
                  </a:lnTo>
                  <a:cubicBezTo>
                    <a:pt x="541" y="5411"/>
                    <a:pt x="677" y="5275"/>
                    <a:pt x="677" y="5105"/>
                  </a:cubicBezTo>
                  <a:lnTo>
                    <a:pt x="677" y="306"/>
                  </a:lnTo>
                  <a:cubicBezTo>
                    <a:pt x="677" y="137"/>
                    <a:pt x="538" y="1"/>
                    <a:pt x="37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3482871" y="2921266"/>
              <a:ext cx="237086" cy="156364"/>
            </a:xfrm>
            <a:custGeom>
              <a:avLst/>
              <a:gdLst/>
              <a:ahLst/>
              <a:cxnLst/>
              <a:rect l="l" t="t" r="r" b="b"/>
              <a:pathLst>
                <a:path w="6678" h="4404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lnTo>
                    <a:pt x="1" y="4198"/>
                  </a:lnTo>
                  <a:cubicBezTo>
                    <a:pt x="1" y="4312"/>
                    <a:pt x="93" y="4404"/>
                    <a:pt x="206" y="4404"/>
                  </a:cubicBezTo>
                  <a:lnTo>
                    <a:pt x="6473" y="4404"/>
                  </a:lnTo>
                  <a:cubicBezTo>
                    <a:pt x="6586" y="4404"/>
                    <a:pt x="6678" y="4312"/>
                    <a:pt x="6678" y="4198"/>
                  </a:cubicBezTo>
                  <a:lnTo>
                    <a:pt x="6678" y="205"/>
                  </a:lnTo>
                  <a:cubicBezTo>
                    <a:pt x="6678" y="92"/>
                    <a:pt x="6586" y="0"/>
                    <a:pt x="6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3699302" y="2921266"/>
              <a:ext cx="20662" cy="156364"/>
            </a:xfrm>
            <a:custGeom>
              <a:avLst/>
              <a:gdLst/>
              <a:ahLst/>
              <a:cxnLst/>
              <a:rect l="l" t="t" r="r" b="b"/>
              <a:pathLst>
                <a:path w="582" h="4404" extrusionOk="0">
                  <a:moveTo>
                    <a:pt x="380" y="0"/>
                  </a:moveTo>
                  <a:cubicBezTo>
                    <a:pt x="379" y="0"/>
                    <a:pt x="378" y="0"/>
                    <a:pt x="377" y="0"/>
                  </a:cubicBezTo>
                  <a:lnTo>
                    <a:pt x="0" y="0"/>
                  </a:lnTo>
                  <a:cubicBezTo>
                    <a:pt x="114" y="0"/>
                    <a:pt x="206" y="92"/>
                    <a:pt x="206" y="205"/>
                  </a:cubicBezTo>
                  <a:lnTo>
                    <a:pt x="206" y="4198"/>
                  </a:lnTo>
                  <a:cubicBezTo>
                    <a:pt x="206" y="4312"/>
                    <a:pt x="114" y="4404"/>
                    <a:pt x="0" y="4404"/>
                  </a:cubicBezTo>
                  <a:lnTo>
                    <a:pt x="377" y="4404"/>
                  </a:lnTo>
                  <a:cubicBezTo>
                    <a:pt x="490" y="4404"/>
                    <a:pt x="582" y="4312"/>
                    <a:pt x="582" y="4198"/>
                  </a:cubicBezTo>
                  <a:lnTo>
                    <a:pt x="582" y="205"/>
                  </a:lnTo>
                  <a:cubicBezTo>
                    <a:pt x="582" y="93"/>
                    <a:pt x="491" y="0"/>
                    <a:pt x="3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3538825" y="3014712"/>
              <a:ext cx="96744" cy="62915"/>
            </a:xfrm>
            <a:custGeom>
              <a:avLst/>
              <a:gdLst/>
              <a:ahLst/>
              <a:cxnLst/>
              <a:rect l="l" t="t" r="r" b="b"/>
              <a:pathLst>
                <a:path w="2725" h="1772" extrusionOk="0">
                  <a:moveTo>
                    <a:pt x="1362" y="0"/>
                  </a:moveTo>
                  <a:cubicBezTo>
                    <a:pt x="611" y="0"/>
                    <a:pt x="0" y="609"/>
                    <a:pt x="0" y="1362"/>
                  </a:cubicBezTo>
                  <a:lnTo>
                    <a:pt x="0" y="1772"/>
                  </a:lnTo>
                  <a:lnTo>
                    <a:pt x="2724" y="1772"/>
                  </a:lnTo>
                  <a:lnTo>
                    <a:pt x="2724" y="1362"/>
                  </a:lnTo>
                  <a:cubicBezTo>
                    <a:pt x="2724" y="609"/>
                    <a:pt x="2114" y="0"/>
                    <a:pt x="1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3580222" y="3014712"/>
              <a:ext cx="55348" cy="62915"/>
            </a:xfrm>
            <a:custGeom>
              <a:avLst/>
              <a:gdLst/>
              <a:ahLst/>
              <a:cxnLst/>
              <a:rect l="l" t="t" r="r" b="b"/>
              <a:pathLst>
                <a:path w="1559" h="1772" extrusionOk="0">
                  <a:moveTo>
                    <a:pt x="196" y="0"/>
                  </a:moveTo>
                  <a:cubicBezTo>
                    <a:pt x="130" y="0"/>
                    <a:pt x="65" y="5"/>
                    <a:pt x="0" y="15"/>
                  </a:cubicBezTo>
                  <a:cubicBezTo>
                    <a:pt x="296" y="58"/>
                    <a:pt x="563" y="196"/>
                    <a:pt x="767" y="399"/>
                  </a:cubicBezTo>
                  <a:cubicBezTo>
                    <a:pt x="1013" y="645"/>
                    <a:pt x="1166" y="986"/>
                    <a:pt x="1166" y="1362"/>
                  </a:cubicBezTo>
                  <a:lnTo>
                    <a:pt x="1166" y="1772"/>
                  </a:lnTo>
                  <a:lnTo>
                    <a:pt x="1558" y="1772"/>
                  </a:lnTo>
                  <a:lnTo>
                    <a:pt x="1558" y="1362"/>
                  </a:lnTo>
                  <a:cubicBezTo>
                    <a:pt x="1558" y="986"/>
                    <a:pt x="1405" y="645"/>
                    <a:pt x="1158" y="399"/>
                  </a:cubicBezTo>
                  <a:cubicBezTo>
                    <a:pt x="912" y="153"/>
                    <a:pt x="571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3576530" y="2990854"/>
              <a:ext cx="21337" cy="38949"/>
            </a:xfrm>
            <a:custGeom>
              <a:avLst/>
              <a:gdLst/>
              <a:ahLst/>
              <a:cxnLst/>
              <a:rect l="l" t="t" r="r" b="b"/>
              <a:pathLst>
                <a:path w="601" h="1097" extrusionOk="0">
                  <a:moveTo>
                    <a:pt x="0" y="0"/>
                  </a:moveTo>
                  <a:lnTo>
                    <a:pt x="0" y="796"/>
                  </a:lnTo>
                  <a:cubicBezTo>
                    <a:pt x="0" y="962"/>
                    <a:pt x="134" y="1097"/>
                    <a:pt x="300" y="1097"/>
                  </a:cubicBezTo>
                  <a:cubicBezTo>
                    <a:pt x="465" y="1097"/>
                    <a:pt x="600" y="962"/>
                    <a:pt x="600" y="796"/>
                  </a:cubicBezTo>
                  <a:lnTo>
                    <a:pt x="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3581785" y="2990783"/>
              <a:ext cx="16083" cy="38913"/>
            </a:xfrm>
            <a:custGeom>
              <a:avLst/>
              <a:gdLst/>
              <a:ahLst/>
              <a:cxnLst/>
              <a:rect l="l" t="t" r="r" b="b"/>
              <a:pathLst>
                <a:path w="453" h="1096" extrusionOk="0">
                  <a:moveTo>
                    <a:pt x="152" y="1"/>
                  </a:moveTo>
                  <a:lnTo>
                    <a:pt x="152" y="797"/>
                  </a:lnTo>
                  <a:cubicBezTo>
                    <a:pt x="152" y="907"/>
                    <a:pt x="91" y="1005"/>
                    <a:pt x="1" y="1057"/>
                  </a:cubicBezTo>
                  <a:cubicBezTo>
                    <a:pt x="47" y="1082"/>
                    <a:pt x="98" y="1096"/>
                    <a:pt x="152" y="1096"/>
                  </a:cubicBezTo>
                  <a:cubicBezTo>
                    <a:pt x="317" y="1096"/>
                    <a:pt x="452" y="961"/>
                    <a:pt x="452" y="797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3543973" y="2909550"/>
              <a:ext cx="86378" cy="92455"/>
            </a:xfrm>
            <a:custGeom>
              <a:avLst/>
              <a:gdLst/>
              <a:ahLst/>
              <a:cxnLst/>
              <a:rect l="l" t="t" r="r" b="b"/>
              <a:pathLst>
                <a:path w="2433" h="2604" extrusionOk="0">
                  <a:moveTo>
                    <a:pt x="1217" y="1"/>
                  </a:moveTo>
                  <a:lnTo>
                    <a:pt x="1" y="645"/>
                  </a:lnTo>
                  <a:lnTo>
                    <a:pt x="1" y="1388"/>
                  </a:lnTo>
                  <a:cubicBezTo>
                    <a:pt x="1" y="2060"/>
                    <a:pt x="546" y="2604"/>
                    <a:pt x="1217" y="2604"/>
                  </a:cubicBezTo>
                  <a:cubicBezTo>
                    <a:pt x="1889" y="2604"/>
                    <a:pt x="2433" y="2059"/>
                    <a:pt x="2433" y="1388"/>
                  </a:cubicBezTo>
                  <a:lnTo>
                    <a:pt x="2433" y="645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3580577" y="2925385"/>
              <a:ext cx="49775" cy="76584"/>
            </a:xfrm>
            <a:custGeom>
              <a:avLst/>
              <a:gdLst/>
              <a:ahLst/>
              <a:cxnLst/>
              <a:rect l="l" t="t" r="r" b="b"/>
              <a:pathLst>
                <a:path w="1402" h="2157" extrusionOk="0">
                  <a:moveTo>
                    <a:pt x="1032" y="1"/>
                  </a:moveTo>
                  <a:lnTo>
                    <a:pt x="1032" y="941"/>
                  </a:lnTo>
                  <a:cubicBezTo>
                    <a:pt x="1032" y="1548"/>
                    <a:pt x="583" y="2053"/>
                    <a:pt x="0" y="2142"/>
                  </a:cubicBezTo>
                  <a:cubicBezTo>
                    <a:pt x="62" y="2151"/>
                    <a:pt x="122" y="2157"/>
                    <a:pt x="186" y="2157"/>
                  </a:cubicBezTo>
                  <a:cubicBezTo>
                    <a:pt x="858" y="2157"/>
                    <a:pt x="1402" y="1613"/>
                    <a:pt x="1402" y="942"/>
                  </a:cubicBezTo>
                  <a:lnTo>
                    <a:pt x="1402" y="19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3543973" y="2887218"/>
              <a:ext cx="86378" cy="50737"/>
            </a:xfrm>
            <a:custGeom>
              <a:avLst/>
              <a:gdLst/>
              <a:ahLst/>
              <a:cxnLst/>
              <a:rect l="l" t="t" r="r" b="b"/>
              <a:pathLst>
                <a:path w="2433" h="1429" extrusionOk="0">
                  <a:moveTo>
                    <a:pt x="1217" y="1"/>
                  </a:moveTo>
                  <a:cubicBezTo>
                    <a:pt x="546" y="1"/>
                    <a:pt x="1" y="543"/>
                    <a:pt x="1" y="1217"/>
                  </a:cubicBezTo>
                  <a:lnTo>
                    <a:pt x="1" y="1428"/>
                  </a:lnTo>
                  <a:cubicBezTo>
                    <a:pt x="1" y="1428"/>
                    <a:pt x="1" y="1428"/>
                    <a:pt x="2" y="1428"/>
                  </a:cubicBezTo>
                  <a:cubicBezTo>
                    <a:pt x="38" y="1428"/>
                    <a:pt x="799" y="1422"/>
                    <a:pt x="1217" y="843"/>
                  </a:cubicBezTo>
                  <a:cubicBezTo>
                    <a:pt x="1635" y="1422"/>
                    <a:pt x="2396" y="1428"/>
                    <a:pt x="2431" y="1428"/>
                  </a:cubicBezTo>
                  <a:cubicBezTo>
                    <a:pt x="2432" y="1428"/>
                    <a:pt x="2433" y="1428"/>
                    <a:pt x="2433" y="1428"/>
                  </a:cubicBezTo>
                  <a:lnTo>
                    <a:pt x="2433" y="1217"/>
                  </a:lnTo>
                  <a:cubicBezTo>
                    <a:pt x="2433" y="543"/>
                    <a:pt x="188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3580577" y="2887147"/>
              <a:ext cx="49775" cy="50772"/>
            </a:xfrm>
            <a:custGeom>
              <a:avLst/>
              <a:gdLst/>
              <a:ahLst/>
              <a:cxnLst/>
              <a:rect l="l" t="t" r="r" b="b"/>
              <a:pathLst>
                <a:path w="1402" h="1430" extrusionOk="0">
                  <a:moveTo>
                    <a:pt x="186" y="0"/>
                  </a:moveTo>
                  <a:cubicBezTo>
                    <a:pt x="122" y="0"/>
                    <a:pt x="62" y="6"/>
                    <a:pt x="0" y="14"/>
                  </a:cubicBezTo>
                  <a:cubicBezTo>
                    <a:pt x="586" y="105"/>
                    <a:pt x="1032" y="609"/>
                    <a:pt x="1032" y="1216"/>
                  </a:cubicBezTo>
                  <a:lnTo>
                    <a:pt x="1032" y="1379"/>
                  </a:lnTo>
                  <a:cubicBezTo>
                    <a:pt x="1232" y="1428"/>
                    <a:pt x="1385" y="1429"/>
                    <a:pt x="1400" y="1429"/>
                  </a:cubicBezTo>
                  <a:cubicBezTo>
                    <a:pt x="1401" y="1429"/>
                    <a:pt x="1402" y="1429"/>
                    <a:pt x="1402" y="1429"/>
                  </a:cubicBezTo>
                  <a:lnTo>
                    <a:pt x="1402" y="1216"/>
                  </a:lnTo>
                  <a:cubicBezTo>
                    <a:pt x="1402" y="545"/>
                    <a:pt x="858" y="3"/>
                    <a:pt x="18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3527535" y="2937811"/>
              <a:ext cx="16580" cy="23291"/>
            </a:xfrm>
            <a:custGeom>
              <a:avLst/>
              <a:gdLst/>
              <a:ahLst/>
              <a:cxnLst/>
              <a:rect l="l" t="t" r="r" b="b"/>
              <a:pathLst>
                <a:path w="467" h="656" extrusionOk="0">
                  <a:moveTo>
                    <a:pt x="327" y="1"/>
                  </a:moveTo>
                  <a:cubicBezTo>
                    <a:pt x="146" y="1"/>
                    <a:pt x="0" y="146"/>
                    <a:pt x="0" y="327"/>
                  </a:cubicBezTo>
                  <a:cubicBezTo>
                    <a:pt x="0" y="509"/>
                    <a:pt x="147" y="655"/>
                    <a:pt x="327" y="655"/>
                  </a:cubicBezTo>
                  <a:lnTo>
                    <a:pt x="467" y="65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3630318" y="2937811"/>
              <a:ext cx="16580" cy="23291"/>
            </a:xfrm>
            <a:custGeom>
              <a:avLst/>
              <a:gdLst/>
              <a:ahLst/>
              <a:cxnLst/>
              <a:rect l="l" t="t" r="r" b="b"/>
              <a:pathLst>
                <a:path w="467" h="656" extrusionOk="0">
                  <a:moveTo>
                    <a:pt x="1" y="1"/>
                  </a:moveTo>
                  <a:lnTo>
                    <a:pt x="1" y="655"/>
                  </a:lnTo>
                  <a:lnTo>
                    <a:pt x="140" y="655"/>
                  </a:lnTo>
                  <a:cubicBezTo>
                    <a:pt x="320" y="655"/>
                    <a:pt x="467" y="509"/>
                    <a:pt x="467" y="327"/>
                  </a:cubicBezTo>
                  <a:cubicBezTo>
                    <a:pt x="467" y="146"/>
                    <a:pt x="322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3630318" y="2939125"/>
              <a:ext cx="16580" cy="21978"/>
            </a:xfrm>
            <a:custGeom>
              <a:avLst/>
              <a:gdLst/>
              <a:ahLst/>
              <a:cxnLst/>
              <a:rect l="l" t="t" r="r" b="b"/>
              <a:pathLst>
                <a:path w="467" h="619" extrusionOk="0">
                  <a:moveTo>
                    <a:pt x="291" y="1"/>
                  </a:moveTo>
                  <a:lnTo>
                    <a:pt x="291" y="1"/>
                  </a:lnTo>
                  <a:cubicBezTo>
                    <a:pt x="303" y="36"/>
                    <a:pt x="310" y="74"/>
                    <a:pt x="310" y="115"/>
                  </a:cubicBezTo>
                  <a:cubicBezTo>
                    <a:pt x="310" y="290"/>
                    <a:pt x="173" y="433"/>
                    <a:pt x="1" y="441"/>
                  </a:cubicBezTo>
                  <a:lnTo>
                    <a:pt x="1" y="618"/>
                  </a:lnTo>
                  <a:lnTo>
                    <a:pt x="140" y="618"/>
                  </a:lnTo>
                  <a:cubicBezTo>
                    <a:pt x="322" y="618"/>
                    <a:pt x="467" y="470"/>
                    <a:pt x="467" y="290"/>
                  </a:cubicBezTo>
                  <a:cubicBezTo>
                    <a:pt x="467" y="201"/>
                    <a:pt x="430" y="119"/>
                    <a:pt x="372" y="60"/>
                  </a:cubicBezTo>
                  <a:cubicBezTo>
                    <a:pt x="349" y="37"/>
                    <a:pt x="322" y="17"/>
                    <a:pt x="29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3563003" y="2944592"/>
              <a:ext cx="9586" cy="15019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287"/>
                  </a:lnTo>
                  <a:cubicBezTo>
                    <a:pt x="0" y="361"/>
                    <a:pt x="61" y="423"/>
                    <a:pt x="134" y="423"/>
                  </a:cubicBezTo>
                  <a:cubicBezTo>
                    <a:pt x="210" y="423"/>
                    <a:pt x="269" y="364"/>
                    <a:pt x="269" y="287"/>
                  </a:cubicBezTo>
                  <a:lnTo>
                    <a:pt x="269" y="136"/>
                  </a:lnTo>
                  <a:cubicBezTo>
                    <a:pt x="269" y="63"/>
                    <a:pt x="209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3601809" y="2944592"/>
              <a:ext cx="9586" cy="15019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135" y="1"/>
                  </a:moveTo>
                  <a:cubicBezTo>
                    <a:pt x="61" y="1"/>
                    <a:pt x="1" y="63"/>
                    <a:pt x="1" y="136"/>
                  </a:cubicBezTo>
                  <a:lnTo>
                    <a:pt x="1" y="287"/>
                  </a:lnTo>
                  <a:cubicBezTo>
                    <a:pt x="1" y="361"/>
                    <a:pt x="61" y="423"/>
                    <a:pt x="135" y="423"/>
                  </a:cubicBezTo>
                  <a:cubicBezTo>
                    <a:pt x="209" y="423"/>
                    <a:pt x="270" y="364"/>
                    <a:pt x="270" y="287"/>
                  </a:cubicBezTo>
                  <a:lnTo>
                    <a:pt x="270" y="136"/>
                  </a:lnTo>
                  <a:cubicBezTo>
                    <a:pt x="270" y="63"/>
                    <a:pt x="20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3636105" y="2972356"/>
              <a:ext cx="127951" cy="84786"/>
            </a:xfrm>
            <a:custGeom>
              <a:avLst/>
              <a:gdLst/>
              <a:ahLst/>
              <a:cxnLst/>
              <a:rect l="l" t="t" r="r" b="b"/>
              <a:pathLst>
                <a:path w="3604" h="2388" extrusionOk="0">
                  <a:moveTo>
                    <a:pt x="727" y="0"/>
                  </a:moveTo>
                  <a:cubicBezTo>
                    <a:pt x="633" y="0"/>
                    <a:pt x="557" y="75"/>
                    <a:pt x="557" y="169"/>
                  </a:cubicBezTo>
                  <a:lnTo>
                    <a:pt x="557" y="652"/>
                  </a:lnTo>
                  <a:cubicBezTo>
                    <a:pt x="557" y="750"/>
                    <a:pt x="507" y="838"/>
                    <a:pt x="425" y="888"/>
                  </a:cubicBezTo>
                  <a:lnTo>
                    <a:pt x="74" y="1097"/>
                  </a:lnTo>
                  <a:cubicBezTo>
                    <a:pt x="0" y="1140"/>
                    <a:pt x="0" y="1247"/>
                    <a:pt x="74" y="1290"/>
                  </a:cubicBezTo>
                  <a:lnTo>
                    <a:pt x="425" y="1498"/>
                  </a:lnTo>
                  <a:cubicBezTo>
                    <a:pt x="507" y="1547"/>
                    <a:pt x="557" y="1637"/>
                    <a:pt x="557" y="1734"/>
                  </a:cubicBezTo>
                  <a:lnTo>
                    <a:pt x="557" y="2218"/>
                  </a:lnTo>
                  <a:cubicBezTo>
                    <a:pt x="557" y="2311"/>
                    <a:pt x="633" y="2388"/>
                    <a:pt x="727" y="2388"/>
                  </a:cubicBezTo>
                  <a:lnTo>
                    <a:pt x="3434" y="2388"/>
                  </a:lnTo>
                  <a:cubicBezTo>
                    <a:pt x="3527" y="2388"/>
                    <a:pt x="3604" y="2311"/>
                    <a:pt x="3604" y="2218"/>
                  </a:cubicBezTo>
                  <a:lnTo>
                    <a:pt x="3604" y="169"/>
                  </a:lnTo>
                  <a:cubicBezTo>
                    <a:pt x="3604" y="75"/>
                    <a:pt x="3527" y="0"/>
                    <a:pt x="3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745385" y="2972356"/>
              <a:ext cx="18674" cy="84750"/>
            </a:xfrm>
            <a:custGeom>
              <a:avLst/>
              <a:gdLst/>
              <a:ahLst/>
              <a:cxnLst/>
              <a:rect l="l" t="t" r="r" b="b"/>
              <a:pathLst>
                <a:path w="526" h="2387" extrusionOk="0">
                  <a:moveTo>
                    <a:pt x="0" y="0"/>
                  </a:moveTo>
                  <a:cubicBezTo>
                    <a:pt x="91" y="0"/>
                    <a:pt x="167" y="75"/>
                    <a:pt x="167" y="169"/>
                  </a:cubicBezTo>
                  <a:lnTo>
                    <a:pt x="167" y="2218"/>
                  </a:lnTo>
                  <a:cubicBezTo>
                    <a:pt x="167" y="2311"/>
                    <a:pt x="94" y="2386"/>
                    <a:pt x="0" y="2386"/>
                  </a:cubicBezTo>
                  <a:lnTo>
                    <a:pt x="357" y="2386"/>
                  </a:lnTo>
                  <a:cubicBezTo>
                    <a:pt x="449" y="2386"/>
                    <a:pt x="526" y="2311"/>
                    <a:pt x="526" y="2218"/>
                  </a:cubicBezTo>
                  <a:lnTo>
                    <a:pt x="526" y="169"/>
                  </a:lnTo>
                  <a:cubicBezTo>
                    <a:pt x="526" y="75"/>
                    <a:pt x="449" y="0"/>
                    <a:pt x="35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3675940" y="2988120"/>
              <a:ext cx="68058" cy="53186"/>
            </a:xfrm>
            <a:custGeom>
              <a:avLst/>
              <a:gdLst/>
              <a:ahLst/>
              <a:cxnLst/>
              <a:rect l="l" t="t" r="r" b="b"/>
              <a:pathLst>
                <a:path w="1917" h="1498" extrusionOk="0">
                  <a:moveTo>
                    <a:pt x="1388" y="0"/>
                  </a:moveTo>
                  <a:cubicBezTo>
                    <a:pt x="1184" y="0"/>
                    <a:pt x="1011" y="140"/>
                    <a:pt x="959" y="328"/>
                  </a:cubicBezTo>
                  <a:cubicBezTo>
                    <a:pt x="908" y="139"/>
                    <a:pt x="734" y="0"/>
                    <a:pt x="528" y="0"/>
                  </a:cubicBezTo>
                  <a:cubicBezTo>
                    <a:pt x="519" y="0"/>
                    <a:pt x="509" y="0"/>
                    <a:pt x="500" y="1"/>
                  </a:cubicBezTo>
                  <a:cubicBezTo>
                    <a:pt x="345" y="10"/>
                    <a:pt x="202" y="106"/>
                    <a:pt x="132" y="246"/>
                  </a:cubicBezTo>
                  <a:cubicBezTo>
                    <a:pt x="1" y="502"/>
                    <a:pt x="93" y="787"/>
                    <a:pt x="304" y="965"/>
                  </a:cubicBezTo>
                  <a:cubicBezTo>
                    <a:pt x="304" y="965"/>
                    <a:pt x="792" y="1375"/>
                    <a:pt x="925" y="1486"/>
                  </a:cubicBezTo>
                  <a:cubicBezTo>
                    <a:pt x="935" y="1494"/>
                    <a:pt x="947" y="1498"/>
                    <a:pt x="959" y="1498"/>
                  </a:cubicBezTo>
                  <a:cubicBezTo>
                    <a:pt x="971" y="1498"/>
                    <a:pt x="983" y="1494"/>
                    <a:pt x="992" y="1486"/>
                  </a:cubicBezTo>
                  <a:cubicBezTo>
                    <a:pt x="1125" y="1372"/>
                    <a:pt x="1612" y="965"/>
                    <a:pt x="1612" y="965"/>
                  </a:cubicBezTo>
                  <a:cubicBezTo>
                    <a:pt x="1827" y="785"/>
                    <a:pt x="1916" y="502"/>
                    <a:pt x="1787" y="246"/>
                  </a:cubicBezTo>
                  <a:cubicBezTo>
                    <a:pt x="1716" y="106"/>
                    <a:pt x="1575" y="10"/>
                    <a:pt x="1418" y="1"/>
                  </a:cubicBezTo>
                  <a:cubicBezTo>
                    <a:pt x="1408" y="0"/>
                    <a:pt x="1398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3698947" y="2988049"/>
              <a:ext cx="45053" cy="53258"/>
            </a:xfrm>
            <a:custGeom>
              <a:avLst/>
              <a:gdLst/>
              <a:ahLst/>
              <a:cxnLst/>
              <a:rect l="l" t="t" r="r" b="b"/>
              <a:pathLst>
                <a:path w="1269" h="1500" extrusionOk="0">
                  <a:moveTo>
                    <a:pt x="723" y="0"/>
                  </a:moveTo>
                  <a:cubicBezTo>
                    <a:pt x="733" y="15"/>
                    <a:pt x="741" y="32"/>
                    <a:pt x="750" y="48"/>
                  </a:cubicBezTo>
                  <a:cubicBezTo>
                    <a:pt x="881" y="305"/>
                    <a:pt x="790" y="589"/>
                    <a:pt x="577" y="767"/>
                  </a:cubicBezTo>
                  <a:cubicBezTo>
                    <a:pt x="577" y="767"/>
                    <a:pt x="173" y="1107"/>
                    <a:pt x="0" y="1252"/>
                  </a:cubicBezTo>
                  <a:cubicBezTo>
                    <a:pt x="114" y="1350"/>
                    <a:pt x="225" y="1443"/>
                    <a:pt x="279" y="1488"/>
                  </a:cubicBezTo>
                  <a:cubicBezTo>
                    <a:pt x="288" y="1496"/>
                    <a:pt x="300" y="1500"/>
                    <a:pt x="312" y="1500"/>
                  </a:cubicBezTo>
                  <a:cubicBezTo>
                    <a:pt x="323" y="1500"/>
                    <a:pt x="336" y="1496"/>
                    <a:pt x="346" y="1488"/>
                  </a:cubicBezTo>
                  <a:cubicBezTo>
                    <a:pt x="478" y="1377"/>
                    <a:pt x="966" y="967"/>
                    <a:pt x="966" y="967"/>
                  </a:cubicBezTo>
                  <a:cubicBezTo>
                    <a:pt x="1179" y="787"/>
                    <a:pt x="1268" y="504"/>
                    <a:pt x="1140" y="245"/>
                  </a:cubicBezTo>
                  <a:cubicBezTo>
                    <a:pt x="1071" y="107"/>
                    <a:pt x="929" y="10"/>
                    <a:pt x="7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437462" y="2859987"/>
              <a:ext cx="84993" cy="85034"/>
            </a:xfrm>
            <a:custGeom>
              <a:avLst/>
              <a:gdLst/>
              <a:ahLst/>
              <a:cxnLst/>
              <a:rect l="l" t="t" r="r" b="b"/>
              <a:pathLst>
                <a:path w="2394" h="2395" extrusionOk="0">
                  <a:moveTo>
                    <a:pt x="1196" y="1"/>
                  </a:moveTo>
                  <a:cubicBezTo>
                    <a:pt x="536" y="1"/>
                    <a:pt x="0" y="536"/>
                    <a:pt x="0" y="1197"/>
                  </a:cubicBezTo>
                  <a:cubicBezTo>
                    <a:pt x="0" y="1857"/>
                    <a:pt x="536" y="2394"/>
                    <a:pt x="1196" y="2394"/>
                  </a:cubicBezTo>
                  <a:cubicBezTo>
                    <a:pt x="1858" y="2394"/>
                    <a:pt x="2393" y="1857"/>
                    <a:pt x="2393" y="1197"/>
                  </a:cubicBezTo>
                  <a:cubicBezTo>
                    <a:pt x="2393" y="536"/>
                    <a:pt x="1858" y="1"/>
                    <a:pt x="1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450385" y="2863785"/>
              <a:ext cx="72035" cy="81235"/>
            </a:xfrm>
            <a:custGeom>
              <a:avLst/>
              <a:gdLst/>
              <a:ahLst/>
              <a:cxnLst/>
              <a:rect l="l" t="t" r="r" b="b"/>
              <a:pathLst>
                <a:path w="2029" h="2288" extrusionOk="0">
                  <a:moveTo>
                    <a:pt x="1320" y="0"/>
                  </a:moveTo>
                  <a:lnTo>
                    <a:pt x="1320" y="0"/>
                  </a:lnTo>
                  <a:cubicBezTo>
                    <a:pt x="1546" y="218"/>
                    <a:pt x="1686" y="521"/>
                    <a:pt x="1686" y="860"/>
                  </a:cubicBezTo>
                  <a:cubicBezTo>
                    <a:pt x="1686" y="1520"/>
                    <a:pt x="1150" y="2057"/>
                    <a:pt x="490" y="2057"/>
                  </a:cubicBezTo>
                  <a:cubicBezTo>
                    <a:pt x="316" y="2057"/>
                    <a:pt x="150" y="2018"/>
                    <a:pt x="0" y="1952"/>
                  </a:cubicBezTo>
                  <a:lnTo>
                    <a:pt x="0" y="1952"/>
                  </a:lnTo>
                  <a:cubicBezTo>
                    <a:pt x="216" y="2159"/>
                    <a:pt x="510" y="2287"/>
                    <a:pt x="831" y="2287"/>
                  </a:cubicBezTo>
                  <a:cubicBezTo>
                    <a:pt x="1493" y="2287"/>
                    <a:pt x="2028" y="1750"/>
                    <a:pt x="2028" y="1090"/>
                  </a:cubicBezTo>
                  <a:cubicBezTo>
                    <a:pt x="2028" y="605"/>
                    <a:pt x="1737" y="186"/>
                    <a:pt x="132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3457735" y="2884768"/>
              <a:ext cx="9586" cy="16403"/>
            </a:xfrm>
            <a:custGeom>
              <a:avLst/>
              <a:gdLst/>
              <a:ahLst/>
              <a:cxnLst/>
              <a:rect l="l" t="t" r="r" b="b"/>
              <a:pathLst>
                <a:path w="270" h="462" extrusionOk="0">
                  <a:moveTo>
                    <a:pt x="134" y="1"/>
                  </a:moveTo>
                  <a:cubicBezTo>
                    <a:pt x="61" y="1"/>
                    <a:pt x="1" y="61"/>
                    <a:pt x="1" y="136"/>
                  </a:cubicBezTo>
                  <a:lnTo>
                    <a:pt x="1" y="326"/>
                  </a:lnTo>
                  <a:cubicBezTo>
                    <a:pt x="1" y="401"/>
                    <a:pt x="61" y="461"/>
                    <a:pt x="134" y="461"/>
                  </a:cubicBezTo>
                  <a:cubicBezTo>
                    <a:pt x="211" y="461"/>
                    <a:pt x="270" y="401"/>
                    <a:pt x="270" y="326"/>
                  </a:cubicBezTo>
                  <a:lnTo>
                    <a:pt x="270" y="136"/>
                  </a:lnTo>
                  <a:cubicBezTo>
                    <a:pt x="270" y="61"/>
                    <a:pt x="209" y="1"/>
                    <a:pt x="13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3492528" y="2884768"/>
              <a:ext cx="9586" cy="16403"/>
            </a:xfrm>
            <a:custGeom>
              <a:avLst/>
              <a:gdLst/>
              <a:ahLst/>
              <a:cxnLst/>
              <a:rect l="l" t="t" r="r" b="b"/>
              <a:pathLst>
                <a:path w="270" h="462" extrusionOk="0">
                  <a:moveTo>
                    <a:pt x="136" y="1"/>
                  </a:moveTo>
                  <a:cubicBezTo>
                    <a:pt x="61" y="1"/>
                    <a:pt x="1" y="61"/>
                    <a:pt x="1" y="136"/>
                  </a:cubicBezTo>
                  <a:lnTo>
                    <a:pt x="1" y="326"/>
                  </a:lnTo>
                  <a:cubicBezTo>
                    <a:pt x="1" y="401"/>
                    <a:pt x="61" y="461"/>
                    <a:pt x="136" y="461"/>
                  </a:cubicBezTo>
                  <a:cubicBezTo>
                    <a:pt x="209" y="461"/>
                    <a:pt x="270" y="401"/>
                    <a:pt x="270" y="326"/>
                  </a:cubicBezTo>
                  <a:lnTo>
                    <a:pt x="270" y="136"/>
                  </a:lnTo>
                  <a:cubicBezTo>
                    <a:pt x="270" y="61"/>
                    <a:pt x="209" y="1"/>
                    <a:pt x="13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3462954" y="2911787"/>
              <a:ext cx="33763" cy="15196"/>
            </a:xfrm>
            <a:custGeom>
              <a:avLst/>
              <a:gdLst/>
              <a:ahLst/>
              <a:cxnLst/>
              <a:rect l="l" t="t" r="r" b="b"/>
              <a:pathLst>
                <a:path w="951" h="428" extrusionOk="0">
                  <a:moveTo>
                    <a:pt x="800" y="0"/>
                  </a:moveTo>
                  <a:cubicBezTo>
                    <a:pt x="760" y="0"/>
                    <a:pt x="720" y="18"/>
                    <a:pt x="693" y="51"/>
                  </a:cubicBezTo>
                  <a:cubicBezTo>
                    <a:pt x="639" y="119"/>
                    <a:pt x="560" y="158"/>
                    <a:pt x="474" y="158"/>
                  </a:cubicBezTo>
                  <a:cubicBezTo>
                    <a:pt x="389" y="158"/>
                    <a:pt x="310" y="119"/>
                    <a:pt x="257" y="53"/>
                  </a:cubicBezTo>
                  <a:cubicBezTo>
                    <a:pt x="230" y="20"/>
                    <a:pt x="190" y="3"/>
                    <a:pt x="151" y="3"/>
                  </a:cubicBezTo>
                  <a:cubicBezTo>
                    <a:pt x="121" y="3"/>
                    <a:pt x="91" y="13"/>
                    <a:pt x="67" y="33"/>
                  </a:cubicBezTo>
                  <a:cubicBezTo>
                    <a:pt x="9" y="82"/>
                    <a:pt x="0" y="167"/>
                    <a:pt x="48" y="224"/>
                  </a:cubicBezTo>
                  <a:cubicBezTo>
                    <a:pt x="153" y="354"/>
                    <a:pt x="308" y="427"/>
                    <a:pt x="475" y="427"/>
                  </a:cubicBezTo>
                  <a:cubicBezTo>
                    <a:pt x="645" y="427"/>
                    <a:pt x="801" y="352"/>
                    <a:pt x="904" y="218"/>
                  </a:cubicBezTo>
                  <a:cubicBezTo>
                    <a:pt x="950" y="161"/>
                    <a:pt x="940" y="76"/>
                    <a:pt x="883" y="30"/>
                  </a:cubicBezTo>
                  <a:cubicBezTo>
                    <a:pt x="858" y="10"/>
                    <a:pt x="829" y="0"/>
                    <a:pt x="80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3575252" y="2965894"/>
              <a:ext cx="23929" cy="12888"/>
            </a:xfrm>
            <a:custGeom>
              <a:avLst/>
              <a:gdLst/>
              <a:ahLst/>
              <a:cxnLst/>
              <a:rect l="l" t="t" r="r" b="b"/>
              <a:pathLst>
                <a:path w="674" h="363" extrusionOk="0">
                  <a:moveTo>
                    <a:pt x="524" y="0"/>
                  </a:moveTo>
                  <a:cubicBezTo>
                    <a:pt x="484" y="0"/>
                    <a:pt x="444" y="18"/>
                    <a:pt x="418" y="51"/>
                  </a:cubicBezTo>
                  <a:cubicBezTo>
                    <a:pt x="398" y="76"/>
                    <a:pt x="367" y="90"/>
                    <a:pt x="336" y="90"/>
                  </a:cubicBezTo>
                  <a:cubicBezTo>
                    <a:pt x="306" y="90"/>
                    <a:pt x="277" y="76"/>
                    <a:pt x="257" y="53"/>
                  </a:cubicBezTo>
                  <a:cubicBezTo>
                    <a:pt x="230" y="20"/>
                    <a:pt x="190" y="3"/>
                    <a:pt x="151" y="3"/>
                  </a:cubicBezTo>
                  <a:cubicBezTo>
                    <a:pt x="121" y="3"/>
                    <a:pt x="91" y="13"/>
                    <a:pt x="67" y="33"/>
                  </a:cubicBezTo>
                  <a:cubicBezTo>
                    <a:pt x="9" y="82"/>
                    <a:pt x="0" y="167"/>
                    <a:pt x="46" y="224"/>
                  </a:cubicBezTo>
                  <a:cubicBezTo>
                    <a:pt x="118" y="312"/>
                    <a:pt x="223" y="362"/>
                    <a:pt x="336" y="362"/>
                  </a:cubicBezTo>
                  <a:cubicBezTo>
                    <a:pt x="449" y="362"/>
                    <a:pt x="556" y="312"/>
                    <a:pt x="628" y="218"/>
                  </a:cubicBezTo>
                  <a:cubicBezTo>
                    <a:pt x="674" y="161"/>
                    <a:pt x="664" y="76"/>
                    <a:pt x="606" y="30"/>
                  </a:cubicBezTo>
                  <a:cubicBezTo>
                    <a:pt x="582" y="10"/>
                    <a:pt x="553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3438314" y="3094205"/>
              <a:ext cx="326161" cy="34830"/>
            </a:xfrm>
            <a:custGeom>
              <a:avLst/>
              <a:gdLst/>
              <a:ahLst/>
              <a:cxnLst/>
              <a:rect l="l" t="t" r="r" b="b"/>
              <a:pathLst>
                <a:path w="9187" h="981" extrusionOk="0">
                  <a:moveTo>
                    <a:pt x="248" y="0"/>
                  </a:moveTo>
                  <a:cubicBezTo>
                    <a:pt x="112" y="0"/>
                    <a:pt x="1" y="111"/>
                    <a:pt x="1" y="248"/>
                  </a:cubicBezTo>
                  <a:lnTo>
                    <a:pt x="1" y="583"/>
                  </a:lnTo>
                  <a:cubicBezTo>
                    <a:pt x="1" y="802"/>
                    <a:pt x="178" y="980"/>
                    <a:pt x="398" y="980"/>
                  </a:cubicBezTo>
                  <a:lnTo>
                    <a:pt x="8789" y="980"/>
                  </a:lnTo>
                  <a:cubicBezTo>
                    <a:pt x="9009" y="980"/>
                    <a:pt x="9186" y="802"/>
                    <a:pt x="9185" y="583"/>
                  </a:cubicBezTo>
                  <a:lnTo>
                    <a:pt x="9185" y="248"/>
                  </a:lnTo>
                  <a:cubicBezTo>
                    <a:pt x="9185" y="111"/>
                    <a:pt x="9074" y="0"/>
                    <a:pt x="8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3737149" y="3094205"/>
              <a:ext cx="27337" cy="34830"/>
            </a:xfrm>
            <a:custGeom>
              <a:avLst/>
              <a:gdLst/>
              <a:ahLst/>
              <a:cxnLst/>
              <a:rect l="l" t="t" r="r" b="b"/>
              <a:pathLst>
                <a:path w="770" h="981" extrusionOk="0">
                  <a:moveTo>
                    <a:pt x="150" y="0"/>
                  </a:moveTo>
                  <a:cubicBezTo>
                    <a:pt x="287" y="0"/>
                    <a:pt x="399" y="111"/>
                    <a:pt x="399" y="248"/>
                  </a:cubicBezTo>
                  <a:lnTo>
                    <a:pt x="399" y="583"/>
                  </a:lnTo>
                  <a:cubicBezTo>
                    <a:pt x="399" y="802"/>
                    <a:pt x="221" y="980"/>
                    <a:pt x="1" y="980"/>
                  </a:cubicBezTo>
                  <a:lnTo>
                    <a:pt x="372" y="980"/>
                  </a:lnTo>
                  <a:cubicBezTo>
                    <a:pt x="592" y="980"/>
                    <a:pt x="769" y="802"/>
                    <a:pt x="769" y="583"/>
                  </a:cubicBezTo>
                  <a:lnTo>
                    <a:pt x="769" y="248"/>
                  </a:lnTo>
                  <a:cubicBezTo>
                    <a:pt x="769" y="111"/>
                    <a:pt x="658" y="0"/>
                    <a:pt x="52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3568506" y="3094205"/>
              <a:ext cx="65786" cy="16936"/>
            </a:xfrm>
            <a:custGeom>
              <a:avLst/>
              <a:gdLst/>
              <a:ahLst/>
              <a:cxnLst/>
              <a:rect l="l" t="t" r="r" b="b"/>
              <a:pathLst>
                <a:path w="1853" h="477" extrusionOk="0">
                  <a:moveTo>
                    <a:pt x="0" y="0"/>
                  </a:moveTo>
                  <a:lnTo>
                    <a:pt x="0" y="140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6" y="477"/>
                  </a:lnTo>
                  <a:cubicBezTo>
                    <a:pt x="1701" y="477"/>
                    <a:pt x="1853" y="326"/>
                    <a:pt x="1853" y="140"/>
                  </a:cubicBezTo>
                  <a:lnTo>
                    <a:pt x="1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3609122" y="3094205"/>
              <a:ext cx="25171" cy="16936"/>
            </a:xfrm>
            <a:custGeom>
              <a:avLst/>
              <a:gdLst/>
              <a:ahLst/>
              <a:cxnLst/>
              <a:rect l="l" t="t" r="r" b="b"/>
              <a:pathLst>
                <a:path w="709" h="477" extrusionOk="0">
                  <a:moveTo>
                    <a:pt x="337" y="0"/>
                  </a:moveTo>
                  <a:lnTo>
                    <a:pt x="337" y="140"/>
                  </a:lnTo>
                  <a:cubicBezTo>
                    <a:pt x="337" y="326"/>
                    <a:pt x="186" y="477"/>
                    <a:pt x="1" y="477"/>
                  </a:cubicBezTo>
                  <a:lnTo>
                    <a:pt x="372" y="477"/>
                  </a:lnTo>
                  <a:cubicBezTo>
                    <a:pt x="557" y="477"/>
                    <a:pt x="709" y="326"/>
                    <a:pt x="709" y="140"/>
                  </a:cubicBezTo>
                  <a:lnTo>
                    <a:pt x="70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1"/>
          <p:cNvGrpSpPr/>
          <p:nvPr/>
        </p:nvGrpSpPr>
        <p:grpSpPr>
          <a:xfrm>
            <a:off x="4429175" y="2073026"/>
            <a:ext cx="285662" cy="327001"/>
            <a:chOff x="2163412" y="2831051"/>
            <a:chExt cx="285662" cy="327001"/>
          </a:xfrm>
        </p:grpSpPr>
        <p:sp>
          <p:nvSpPr>
            <p:cNvPr id="1656" name="Google Shape;1656;p41"/>
            <p:cNvSpPr/>
            <p:nvPr/>
          </p:nvSpPr>
          <p:spPr>
            <a:xfrm>
              <a:off x="2163412" y="2831051"/>
              <a:ext cx="179643" cy="326895"/>
            </a:xfrm>
            <a:custGeom>
              <a:avLst/>
              <a:gdLst/>
              <a:ahLst/>
              <a:cxnLst/>
              <a:rect l="l" t="t" r="r" b="b"/>
              <a:pathLst>
                <a:path w="5060" h="9207" extrusionOk="0">
                  <a:moveTo>
                    <a:pt x="425" y="0"/>
                  </a:moveTo>
                  <a:cubicBezTo>
                    <a:pt x="190" y="0"/>
                    <a:pt x="0" y="190"/>
                    <a:pt x="0" y="425"/>
                  </a:cubicBezTo>
                  <a:lnTo>
                    <a:pt x="0" y="8782"/>
                  </a:lnTo>
                  <a:cubicBezTo>
                    <a:pt x="0" y="9017"/>
                    <a:pt x="190" y="9207"/>
                    <a:pt x="425" y="9207"/>
                  </a:cubicBezTo>
                  <a:lnTo>
                    <a:pt x="4635" y="9207"/>
                  </a:lnTo>
                  <a:cubicBezTo>
                    <a:pt x="4870" y="9207"/>
                    <a:pt x="5060" y="9017"/>
                    <a:pt x="5060" y="8782"/>
                  </a:cubicBezTo>
                  <a:lnTo>
                    <a:pt x="5060" y="3209"/>
                  </a:lnTo>
                  <a:lnTo>
                    <a:pt x="4880" y="1766"/>
                  </a:lnTo>
                  <a:lnTo>
                    <a:pt x="5060" y="425"/>
                  </a:lnTo>
                  <a:cubicBezTo>
                    <a:pt x="5060" y="190"/>
                    <a:pt x="4870" y="0"/>
                    <a:pt x="4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2314871" y="2831086"/>
              <a:ext cx="28260" cy="326966"/>
            </a:xfrm>
            <a:custGeom>
              <a:avLst/>
              <a:gdLst/>
              <a:ahLst/>
              <a:cxnLst/>
              <a:rect l="l" t="t" r="r" b="b"/>
              <a:pathLst>
                <a:path w="796" h="9209" extrusionOk="0">
                  <a:moveTo>
                    <a:pt x="373" y="0"/>
                  </a:moveTo>
                  <a:cubicBezTo>
                    <a:pt x="373" y="0"/>
                    <a:pt x="372" y="0"/>
                    <a:pt x="371" y="0"/>
                  </a:cubicBezTo>
                  <a:lnTo>
                    <a:pt x="1" y="0"/>
                  </a:lnTo>
                  <a:cubicBezTo>
                    <a:pt x="234" y="0"/>
                    <a:pt x="425" y="189"/>
                    <a:pt x="425" y="425"/>
                  </a:cubicBezTo>
                  <a:lnTo>
                    <a:pt x="425" y="8784"/>
                  </a:lnTo>
                  <a:cubicBezTo>
                    <a:pt x="425" y="9017"/>
                    <a:pt x="234" y="9209"/>
                    <a:pt x="1" y="9209"/>
                  </a:cubicBezTo>
                  <a:lnTo>
                    <a:pt x="371" y="9209"/>
                  </a:lnTo>
                  <a:cubicBezTo>
                    <a:pt x="605" y="9209"/>
                    <a:pt x="795" y="9019"/>
                    <a:pt x="795" y="8784"/>
                  </a:cubicBezTo>
                  <a:lnTo>
                    <a:pt x="795" y="3504"/>
                  </a:lnTo>
                  <a:lnTo>
                    <a:pt x="597" y="2054"/>
                  </a:lnTo>
                  <a:lnTo>
                    <a:pt x="795" y="424"/>
                  </a:lnTo>
                  <a:cubicBezTo>
                    <a:pt x="795" y="190"/>
                    <a:pt x="607" y="0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2341747" y="2921870"/>
              <a:ext cx="107324" cy="155121"/>
            </a:xfrm>
            <a:custGeom>
              <a:avLst/>
              <a:gdLst/>
              <a:ahLst/>
              <a:cxnLst/>
              <a:rect l="l" t="t" r="r" b="b"/>
              <a:pathLst>
                <a:path w="3023" h="4369" extrusionOk="0">
                  <a:moveTo>
                    <a:pt x="1" y="1"/>
                  </a:moveTo>
                  <a:lnTo>
                    <a:pt x="1" y="4368"/>
                  </a:lnTo>
                  <a:lnTo>
                    <a:pt x="2922" y="4368"/>
                  </a:lnTo>
                  <a:cubicBezTo>
                    <a:pt x="2978" y="4368"/>
                    <a:pt x="3023" y="4323"/>
                    <a:pt x="3023" y="4267"/>
                  </a:cubicBezTo>
                  <a:lnTo>
                    <a:pt x="3023" y="101"/>
                  </a:lnTo>
                  <a:cubicBezTo>
                    <a:pt x="3023" y="47"/>
                    <a:pt x="2978" y="1"/>
                    <a:pt x="2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2432353" y="2921870"/>
              <a:ext cx="16722" cy="155121"/>
            </a:xfrm>
            <a:custGeom>
              <a:avLst/>
              <a:gdLst/>
              <a:ahLst/>
              <a:cxnLst/>
              <a:rect l="l" t="t" r="r" b="b"/>
              <a:pathLst>
                <a:path w="471" h="4369" extrusionOk="0">
                  <a:moveTo>
                    <a:pt x="0" y="1"/>
                  </a:moveTo>
                  <a:cubicBezTo>
                    <a:pt x="55" y="1"/>
                    <a:pt x="101" y="47"/>
                    <a:pt x="101" y="101"/>
                  </a:cubicBezTo>
                  <a:lnTo>
                    <a:pt x="101" y="4267"/>
                  </a:lnTo>
                  <a:cubicBezTo>
                    <a:pt x="101" y="4323"/>
                    <a:pt x="55" y="4368"/>
                    <a:pt x="0" y="4368"/>
                  </a:cubicBezTo>
                  <a:lnTo>
                    <a:pt x="370" y="4368"/>
                  </a:lnTo>
                  <a:cubicBezTo>
                    <a:pt x="426" y="4368"/>
                    <a:pt x="471" y="4323"/>
                    <a:pt x="471" y="4267"/>
                  </a:cubicBezTo>
                  <a:lnTo>
                    <a:pt x="471" y="101"/>
                  </a:lnTo>
                  <a:cubicBezTo>
                    <a:pt x="471" y="47"/>
                    <a:pt x="426" y="1"/>
                    <a:pt x="37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2341818" y="2870425"/>
              <a:ext cx="24497" cy="248180"/>
            </a:xfrm>
            <a:custGeom>
              <a:avLst/>
              <a:gdLst/>
              <a:ahLst/>
              <a:cxnLst/>
              <a:rect l="l" t="t" r="r" b="b"/>
              <a:pathLst>
                <a:path w="690" h="6990" extrusionOk="0">
                  <a:moveTo>
                    <a:pt x="0" y="0"/>
                  </a:moveTo>
                  <a:lnTo>
                    <a:pt x="0" y="6990"/>
                  </a:lnTo>
                  <a:lnTo>
                    <a:pt x="583" y="6744"/>
                  </a:lnTo>
                  <a:cubicBezTo>
                    <a:pt x="648" y="6716"/>
                    <a:pt x="690" y="6655"/>
                    <a:pt x="690" y="6584"/>
                  </a:cubicBezTo>
                  <a:lnTo>
                    <a:pt x="690" y="405"/>
                  </a:lnTo>
                  <a:cubicBezTo>
                    <a:pt x="690" y="334"/>
                    <a:pt x="648" y="272"/>
                    <a:pt x="583" y="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2352753" y="2875076"/>
              <a:ext cx="13526" cy="238949"/>
            </a:xfrm>
            <a:custGeom>
              <a:avLst/>
              <a:gdLst/>
              <a:ahLst/>
              <a:cxnLst/>
              <a:rect l="l" t="t" r="r" b="b"/>
              <a:pathLst>
                <a:path w="381" h="6730" extrusionOk="0">
                  <a:moveTo>
                    <a:pt x="0" y="0"/>
                  </a:moveTo>
                  <a:cubicBezTo>
                    <a:pt x="6" y="16"/>
                    <a:pt x="7" y="34"/>
                    <a:pt x="7" y="51"/>
                  </a:cubicBezTo>
                  <a:lnTo>
                    <a:pt x="7" y="6679"/>
                  </a:lnTo>
                  <a:cubicBezTo>
                    <a:pt x="7" y="6698"/>
                    <a:pt x="6" y="6714"/>
                    <a:pt x="0" y="6729"/>
                  </a:cubicBezTo>
                  <a:lnTo>
                    <a:pt x="274" y="6614"/>
                  </a:lnTo>
                  <a:cubicBezTo>
                    <a:pt x="338" y="6588"/>
                    <a:pt x="380" y="6525"/>
                    <a:pt x="380" y="6454"/>
                  </a:cubicBezTo>
                  <a:lnTo>
                    <a:pt x="380" y="275"/>
                  </a:lnTo>
                  <a:cubicBezTo>
                    <a:pt x="380" y="206"/>
                    <a:pt x="338" y="143"/>
                    <a:pt x="274" y="1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2163412" y="2831051"/>
              <a:ext cx="179714" cy="327001"/>
            </a:xfrm>
            <a:custGeom>
              <a:avLst/>
              <a:gdLst/>
              <a:ahLst/>
              <a:cxnLst/>
              <a:rect l="l" t="t" r="r" b="b"/>
              <a:pathLst>
                <a:path w="5062" h="9210" extrusionOk="0">
                  <a:moveTo>
                    <a:pt x="425" y="0"/>
                  </a:moveTo>
                  <a:cubicBezTo>
                    <a:pt x="190" y="0"/>
                    <a:pt x="0" y="190"/>
                    <a:pt x="0" y="425"/>
                  </a:cubicBezTo>
                  <a:lnTo>
                    <a:pt x="0" y="3231"/>
                  </a:lnTo>
                  <a:lnTo>
                    <a:pt x="557" y="3946"/>
                  </a:lnTo>
                  <a:cubicBezTo>
                    <a:pt x="633" y="4044"/>
                    <a:pt x="675" y="4162"/>
                    <a:pt x="675" y="4284"/>
                  </a:cubicBezTo>
                  <a:lnTo>
                    <a:pt x="675" y="9210"/>
                  </a:lnTo>
                  <a:lnTo>
                    <a:pt x="4388" y="9210"/>
                  </a:lnTo>
                  <a:lnTo>
                    <a:pt x="4388" y="4284"/>
                  </a:lnTo>
                  <a:cubicBezTo>
                    <a:pt x="4388" y="4162"/>
                    <a:pt x="4428" y="4041"/>
                    <a:pt x="4504" y="3946"/>
                  </a:cubicBezTo>
                  <a:lnTo>
                    <a:pt x="5061" y="3231"/>
                  </a:lnTo>
                  <a:lnTo>
                    <a:pt x="5061" y="425"/>
                  </a:lnTo>
                  <a:cubicBezTo>
                    <a:pt x="5061" y="190"/>
                    <a:pt x="4871" y="0"/>
                    <a:pt x="4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2305782" y="2831051"/>
              <a:ext cx="37349" cy="326895"/>
            </a:xfrm>
            <a:custGeom>
              <a:avLst/>
              <a:gdLst/>
              <a:ahLst/>
              <a:cxnLst/>
              <a:rect l="l" t="t" r="r" b="b"/>
              <a:pathLst>
                <a:path w="1052" h="9207" extrusionOk="0">
                  <a:moveTo>
                    <a:pt x="251" y="0"/>
                  </a:moveTo>
                  <a:cubicBezTo>
                    <a:pt x="486" y="0"/>
                    <a:pt x="676" y="189"/>
                    <a:pt x="676" y="425"/>
                  </a:cubicBezTo>
                  <a:lnTo>
                    <a:pt x="676" y="3051"/>
                  </a:lnTo>
                  <a:cubicBezTo>
                    <a:pt x="676" y="3120"/>
                    <a:pt x="653" y="3189"/>
                    <a:pt x="610" y="3245"/>
                  </a:cubicBezTo>
                  <a:lnTo>
                    <a:pt x="119" y="3874"/>
                  </a:lnTo>
                  <a:cubicBezTo>
                    <a:pt x="43" y="3972"/>
                    <a:pt x="1" y="4090"/>
                    <a:pt x="1" y="4212"/>
                  </a:cubicBezTo>
                  <a:lnTo>
                    <a:pt x="1" y="9207"/>
                  </a:lnTo>
                  <a:lnTo>
                    <a:pt x="378" y="9207"/>
                  </a:lnTo>
                  <a:lnTo>
                    <a:pt x="378" y="4283"/>
                  </a:lnTo>
                  <a:cubicBezTo>
                    <a:pt x="378" y="4160"/>
                    <a:pt x="418" y="4041"/>
                    <a:pt x="494" y="3944"/>
                  </a:cubicBezTo>
                  <a:lnTo>
                    <a:pt x="1051" y="3228"/>
                  </a:lnTo>
                  <a:lnTo>
                    <a:pt x="1051" y="425"/>
                  </a:lnTo>
                  <a:cubicBezTo>
                    <a:pt x="1051" y="190"/>
                    <a:pt x="861" y="0"/>
                    <a:pt x="62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2187981" y="2879407"/>
              <a:ext cx="130578" cy="61850"/>
            </a:xfrm>
            <a:custGeom>
              <a:avLst/>
              <a:gdLst/>
              <a:ahLst/>
              <a:cxnLst/>
              <a:rect l="l" t="t" r="r" b="b"/>
              <a:pathLst>
                <a:path w="3678" h="1742" extrusionOk="0">
                  <a:moveTo>
                    <a:pt x="200" y="1"/>
                  </a:moveTo>
                  <a:cubicBezTo>
                    <a:pt x="88" y="1"/>
                    <a:pt x="0" y="90"/>
                    <a:pt x="0" y="201"/>
                  </a:cubicBezTo>
                  <a:lnTo>
                    <a:pt x="0" y="1542"/>
                  </a:lnTo>
                  <a:cubicBezTo>
                    <a:pt x="0" y="1653"/>
                    <a:pt x="91" y="1742"/>
                    <a:pt x="200" y="1742"/>
                  </a:cubicBezTo>
                  <a:lnTo>
                    <a:pt x="3477" y="1742"/>
                  </a:lnTo>
                  <a:cubicBezTo>
                    <a:pt x="3588" y="1742"/>
                    <a:pt x="3677" y="1653"/>
                    <a:pt x="3677" y="1542"/>
                  </a:cubicBezTo>
                  <a:lnTo>
                    <a:pt x="3677" y="201"/>
                  </a:lnTo>
                  <a:cubicBezTo>
                    <a:pt x="3677" y="90"/>
                    <a:pt x="3588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2298291" y="2879478"/>
              <a:ext cx="20272" cy="61850"/>
            </a:xfrm>
            <a:custGeom>
              <a:avLst/>
              <a:gdLst/>
              <a:ahLst/>
              <a:cxnLst/>
              <a:rect l="l" t="t" r="r" b="b"/>
              <a:pathLst>
                <a:path w="571" h="1742" extrusionOk="0">
                  <a:moveTo>
                    <a:pt x="0" y="0"/>
                  </a:moveTo>
                  <a:cubicBezTo>
                    <a:pt x="110" y="0"/>
                    <a:pt x="200" y="91"/>
                    <a:pt x="200" y="200"/>
                  </a:cubicBezTo>
                  <a:lnTo>
                    <a:pt x="200" y="1543"/>
                  </a:lnTo>
                  <a:cubicBezTo>
                    <a:pt x="200" y="1652"/>
                    <a:pt x="110" y="1741"/>
                    <a:pt x="0" y="1741"/>
                  </a:cubicBezTo>
                  <a:lnTo>
                    <a:pt x="370" y="1741"/>
                  </a:lnTo>
                  <a:cubicBezTo>
                    <a:pt x="481" y="1741"/>
                    <a:pt x="570" y="1652"/>
                    <a:pt x="570" y="1543"/>
                  </a:cubicBezTo>
                  <a:lnTo>
                    <a:pt x="570" y="200"/>
                  </a:lnTo>
                  <a:cubicBezTo>
                    <a:pt x="570" y="89"/>
                    <a:pt x="481" y="0"/>
                    <a:pt x="37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2209603" y="2979705"/>
              <a:ext cx="34650" cy="22013"/>
            </a:xfrm>
            <a:custGeom>
              <a:avLst/>
              <a:gdLst/>
              <a:ahLst/>
              <a:cxnLst/>
              <a:rect l="l" t="t" r="r" b="b"/>
              <a:pathLst>
                <a:path w="976" h="620" extrusionOk="0">
                  <a:moveTo>
                    <a:pt x="308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9"/>
                    <a:pt x="308" y="619"/>
                  </a:cubicBezTo>
                  <a:lnTo>
                    <a:pt x="665" y="619"/>
                  </a:lnTo>
                  <a:cubicBezTo>
                    <a:pt x="838" y="619"/>
                    <a:pt x="976" y="480"/>
                    <a:pt x="974" y="310"/>
                  </a:cubicBezTo>
                  <a:cubicBezTo>
                    <a:pt x="974" y="139"/>
                    <a:pt x="836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2262326" y="2979705"/>
              <a:ext cx="34650" cy="22013"/>
            </a:xfrm>
            <a:custGeom>
              <a:avLst/>
              <a:gdLst/>
              <a:ahLst/>
              <a:cxnLst/>
              <a:rect l="l" t="t" r="r" b="b"/>
              <a:pathLst>
                <a:path w="976" h="620" extrusionOk="0">
                  <a:moveTo>
                    <a:pt x="310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9"/>
                    <a:pt x="310" y="619"/>
                  </a:cubicBezTo>
                  <a:lnTo>
                    <a:pt x="666" y="619"/>
                  </a:lnTo>
                  <a:cubicBezTo>
                    <a:pt x="836" y="619"/>
                    <a:pt x="976" y="480"/>
                    <a:pt x="976" y="310"/>
                  </a:cubicBezTo>
                  <a:cubicBezTo>
                    <a:pt x="976" y="139"/>
                    <a:pt x="836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2220467" y="2979705"/>
              <a:ext cx="23787" cy="22013"/>
            </a:xfrm>
            <a:custGeom>
              <a:avLst/>
              <a:gdLst/>
              <a:ahLst/>
              <a:cxnLst/>
              <a:rect l="l" t="t" r="r" b="b"/>
              <a:pathLst>
                <a:path w="670" h="620" extrusionOk="0">
                  <a:moveTo>
                    <a:pt x="1" y="1"/>
                  </a:moveTo>
                  <a:cubicBezTo>
                    <a:pt x="172" y="2"/>
                    <a:pt x="309" y="139"/>
                    <a:pt x="309" y="310"/>
                  </a:cubicBezTo>
                  <a:cubicBezTo>
                    <a:pt x="309" y="396"/>
                    <a:pt x="274" y="473"/>
                    <a:pt x="219" y="529"/>
                  </a:cubicBezTo>
                  <a:cubicBezTo>
                    <a:pt x="165" y="583"/>
                    <a:pt x="87" y="619"/>
                    <a:pt x="4" y="619"/>
                  </a:cubicBezTo>
                  <a:lnTo>
                    <a:pt x="360" y="619"/>
                  </a:lnTo>
                  <a:cubicBezTo>
                    <a:pt x="447" y="619"/>
                    <a:pt x="524" y="585"/>
                    <a:pt x="581" y="529"/>
                  </a:cubicBezTo>
                  <a:cubicBezTo>
                    <a:pt x="637" y="473"/>
                    <a:pt x="670" y="396"/>
                    <a:pt x="670" y="310"/>
                  </a:cubicBezTo>
                  <a:cubicBezTo>
                    <a:pt x="670" y="139"/>
                    <a:pt x="532" y="1"/>
                    <a:pt x="35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2273261" y="2979705"/>
              <a:ext cx="23716" cy="22013"/>
            </a:xfrm>
            <a:custGeom>
              <a:avLst/>
              <a:gdLst/>
              <a:ahLst/>
              <a:cxnLst/>
              <a:rect l="l" t="t" r="r" b="b"/>
              <a:pathLst>
                <a:path w="668" h="620" extrusionOk="0">
                  <a:moveTo>
                    <a:pt x="0" y="1"/>
                  </a:moveTo>
                  <a:cubicBezTo>
                    <a:pt x="171" y="2"/>
                    <a:pt x="308" y="139"/>
                    <a:pt x="308" y="310"/>
                  </a:cubicBezTo>
                  <a:cubicBezTo>
                    <a:pt x="308" y="396"/>
                    <a:pt x="274" y="473"/>
                    <a:pt x="217" y="529"/>
                  </a:cubicBezTo>
                  <a:cubicBezTo>
                    <a:pt x="161" y="583"/>
                    <a:pt x="85" y="619"/>
                    <a:pt x="0" y="619"/>
                  </a:cubicBezTo>
                  <a:lnTo>
                    <a:pt x="358" y="619"/>
                  </a:lnTo>
                  <a:cubicBezTo>
                    <a:pt x="445" y="619"/>
                    <a:pt x="521" y="585"/>
                    <a:pt x="577" y="529"/>
                  </a:cubicBezTo>
                  <a:cubicBezTo>
                    <a:pt x="633" y="473"/>
                    <a:pt x="668" y="396"/>
                    <a:pt x="668" y="310"/>
                  </a:cubicBezTo>
                  <a:cubicBezTo>
                    <a:pt x="668" y="139"/>
                    <a:pt x="528" y="1"/>
                    <a:pt x="35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2207543" y="3024831"/>
              <a:ext cx="16651" cy="9870"/>
            </a:xfrm>
            <a:custGeom>
              <a:avLst/>
              <a:gdLst/>
              <a:ahLst/>
              <a:cxnLst/>
              <a:rect l="l" t="t" r="r" b="b"/>
              <a:pathLst>
                <a:path w="469" h="278" extrusionOk="0">
                  <a:moveTo>
                    <a:pt x="139" y="0"/>
                  </a:moveTo>
                  <a:cubicBezTo>
                    <a:pt x="62" y="0"/>
                    <a:pt x="1" y="64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329" y="278"/>
                  </a:lnTo>
                  <a:cubicBezTo>
                    <a:pt x="405" y="278"/>
                    <a:pt x="468" y="215"/>
                    <a:pt x="468" y="140"/>
                  </a:cubicBezTo>
                  <a:cubicBezTo>
                    <a:pt x="468" y="64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2244929" y="3024831"/>
              <a:ext cx="16651" cy="9870"/>
            </a:xfrm>
            <a:custGeom>
              <a:avLst/>
              <a:gdLst/>
              <a:ahLst/>
              <a:cxnLst/>
              <a:rect l="l" t="t" r="r" b="b"/>
              <a:pathLst>
                <a:path w="469" h="278" extrusionOk="0">
                  <a:moveTo>
                    <a:pt x="139" y="0"/>
                  </a:moveTo>
                  <a:cubicBezTo>
                    <a:pt x="64" y="0"/>
                    <a:pt x="1" y="64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30" y="278"/>
                  </a:lnTo>
                  <a:cubicBezTo>
                    <a:pt x="408" y="278"/>
                    <a:pt x="469" y="215"/>
                    <a:pt x="469" y="140"/>
                  </a:cubicBezTo>
                  <a:cubicBezTo>
                    <a:pt x="469" y="64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2282456" y="3024831"/>
              <a:ext cx="16615" cy="9870"/>
            </a:xfrm>
            <a:custGeom>
              <a:avLst/>
              <a:gdLst/>
              <a:ahLst/>
              <a:cxnLst/>
              <a:rect l="l" t="t" r="r" b="b"/>
              <a:pathLst>
                <a:path w="468" h="278" extrusionOk="0">
                  <a:moveTo>
                    <a:pt x="138" y="0"/>
                  </a:moveTo>
                  <a:cubicBezTo>
                    <a:pt x="63" y="0"/>
                    <a:pt x="0" y="64"/>
                    <a:pt x="0" y="140"/>
                  </a:cubicBezTo>
                  <a:cubicBezTo>
                    <a:pt x="0" y="215"/>
                    <a:pt x="61" y="278"/>
                    <a:pt x="138" y="278"/>
                  </a:cubicBezTo>
                  <a:lnTo>
                    <a:pt x="330" y="278"/>
                  </a:lnTo>
                  <a:cubicBezTo>
                    <a:pt x="405" y="278"/>
                    <a:pt x="468" y="215"/>
                    <a:pt x="468" y="140"/>
                  </a:cubicBezTo>
                  <a:cubicBezTo>
                    <a:pt x="468" y="64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2207543" y="3048441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3"/>
                    <a:pt x="61" y="276"/>
                    <a:pt x="139" y="276"/>
                  </a:cubicBezTo>
                  <a:lnTo>
                    <a:pt x="329" y="276"/>
                  </a:lnTo>
                  <a:cubicBezTo>
                    <a:pt x="405" y="276"/>
                    <a:pt x="468" y="216"/>
                    <a:pt x="468" y="138"/>
                  </a:cubicBezTo>
                  <a:cubicBezTo>
                    <a:pt x="468" y="62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244929" y="3048441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30" y="276"/>
                  </a:lnTo>
                  <a:cubicBezTo>
                    <a:pt x="408" y="276"/>
                    <a:pt x="469" y="216"/>
                    <a:pt x="469" y="138"/>
                  </a:cubicBezTo>
                  <a:cubicBezTo>
                    <a:pt x="469" y="62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282456" y="3048441"/>
              <a:ext cx="16615" cy="9835"/>
            </a:xfrm>
            <a:custGeom>
              <a:avLst/>
              <a:gdLst/>
              <a:ahLst/>
              <a:cxnLst/>
              <a:rect l="l" t="t" r="r" b="b"/>
              <a:pathLst>
                <a:path w="468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3"/>
                    <a:pt x="61" y="276"/>
                    <a:pt x="138" y="276"/>
                  </a:cubicBezTo>
                  <a:lnTo>
                    <a:pt x="330" y="276"/>
                  </a:lnTo>
                  <a:cubicBezTo>
                    <a:pt x="405" y="276"/>
                    <a:pt x="468" y="216"/>
                    <a:pt x="468" y="138"/>
                  </a:cubicBezTo>
                  <a:cubicBezTo>
                    <a:pt x="468" y="62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207543" y="3072015"/>
              <a:ext cx="16651" cy="9906"/>
            </a:xfrm>
            <a:custGeom>
              <a:avLst/>
              <a:gdLst/>
              <a:ahLst/>
              <a:cxnLst/>
              <a:rect l="l" t="t" r="r" b="b"/>
              <a:pathLst>
                <a:path w="469" h="279" extrusionOk="0">
                  <a:moveTo>
                    <a:pt x="139" y="1"/>
                  </a:moveTo>
                  <a:cubicBezTo>
                    <a:pt x="62" y="1"/>
                    <a:pt x="1" y="64"/>
                    <a:pt x="1" y="139"/>
                  </a:cubicBezTo>
                  <a:cubicBezTo>
                    <a:pt x="1" y="215"/>
                    <a:pt x="61" y="279"/>
                    <a:pt x="139" y="279"/>
                  </a:cubicBezTo>
                  <a:lnTo>
                    <a:pt x="329" y="279"/>
                  </a:lnTo>
                  <a:cubicBezTo>
                    <a:pt x="405" y="279"/>
                    <a:pt x="468" y="215"/>
                    <a:pt x="468" y="139"/>
                  </a:cubicBezTo>
                  <a:cubicBezTo>
                    <a:pt x="468" y="64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244929" y="3072015"/>
              <a:ext cx="16651" cy="9906"/>
            </a:xfrm>
            <a:custGeom>
              <a:avLst/>
              <a:gdLst/>
              <a:ahLst/>
              <a:cxnLst/>
              <a:rect l="l" t="t" r="r" b="b"/>
              <a:pathLst>
                <a:path w="46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9"/>
                    <a:pt x="139" y="279"/>
                  </a:cubicBezTo>
                  <a:lnTo>
                    <a:pt x="330" y="279"/>
                  </a:lnTo>
                  <a:cubicBezTo>
                    <a:pt x="408" y="279"/>
                    <a:pt x="469" y="215"/>
                    <a:pt x="469" y="139"/>
                  </a:cubicBezTo>
                  <a:cubicBezTo>
                    <a:pt x="469" y="64"/>
                    <a:pt x="408" y="1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2282456" y="3072015"/>
              <a:ext cx="16615" cy="9906"/>
            </a:xfrm>
            <a:custGeom>
              <a:avLst/>
              <a:gdLst/>
              <a:ahLst/>
              <a:cxnLst/>
              <a:rect l="l" t="t" r="r" b="b"/>
              <a:pathLst>
                <a:path w="468" h="279" extrusionOk="0">
                  <a:moveTo>
                    <a:pt x="138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1" y="279"/>
                    <a:pt x="138" y="279"/>
                  </a:cubicBezTo>
                  <a:lnTo>
                    <a:pt x="330" y="279"/>
                  </a:lnTo>
                  <a:cubicBezTo>
                    <a:pt x="405" y="279"/>
                    <a:pt x="468" y="215"/>
                    <a:pt x="468" y="139"/>
                  </a:cubicBezTo>
                  <a:cubicBezTo>
                    <a:pt x="468" y="64"/>
                    <a:pt x="406" y="1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2207543" y="3095696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3"/>
                    <a:pt x="61" y="276"/>
                    <a:pt x="139" y="276"/>
                  </a:cubicBezTo>
                  <a:lnTo>
                    <a:pt x="329" y="276"/>
                  </a:lnTo>
                  <a:cubicBezTo>
                    <a:pt x="405" y="276"/>
                    <a:pt x="468" y="213"/>
                    <a:pt x="468" y="138"/>
                  </a:cubicBezTo>
                  <a:cubicBezTo>
                    <a:pt x="468" y="62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2244929" y="3095696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30" y="276"/>
                  </a:lnTo>
                  <a:cubicBezTo>
                    <a:pt x="408" y="276"/>
                    <a:pt x="469" y="213"/>
                    <a:pt x="469" y="138"/>
                  </a:cubicBezTo>
                  <a:cubicBezTo>
                    <a:pt x="469" y="62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2282456" y="3095696"/>
              <a:ext cx="16615" cy="9835"/>
            </a:xfrm>
            <a:custGeom>
              <a:avLst/>
              <a:gdLst/>
              <a:ahLst/>
              <a:cxnLst/>
              <a:rect l="l" t="t" r="r" b="b"/>
              <a:pathLst>
                <a:path w="468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3"/>
                    <a:pt x="61" y="276"/>
                    <a:pt x="138" y="276"/>
                  </a:cubicBezTo>
                  <a:lnTo>
                    <a:pt x="330" y="276"/>
                  </a:lnTo>
                  <a:cubicBezTo>
                    <a:pt x="405" y="276"/>
                    <a:pt x="468" y="213"/>
                    <a:pt x="468" y="138"/>
                  </a:cubicBezTo>
                  <a:cubicBezTo>
                    <a:pt x="468" y="62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2183117" y="2850330"/>
              <a:ext cx="140341" cy="9906"/>
            </a:xfrm>
            <a:custGeom>
              <a:avLst/>
              <a:gdLst/>
              <a:ahLst/>
              <a:cxnLst/>
              <a:rect l="l" t="t" r="r" b="b"/>
              <a:pathLst>
                <a:path w="3953" h="279" extrusionOk="0">
                  <a:moveTo>
                    <a:pt x="139" y="1"/>
                  </a:moveTo>
                  <a:cubicBezTo>
                    <a:pt x="64" y="1"/>
                    <a:pt x="1" y="64"/>
                    <a:pt x="1" y="141"/>
                  </a:cubicBezTo>
                  <a:cubicBezTo>
                    <a:pt x="1" y="215"/>
                    <a:pt x="63" y="279"/>
                    <a:pt x="139" y="279"/>
                  </a:cubicBezTo>
                  <a:lnTo>
                    <a:pt x="3814" y="279"/>
                  </a:lnTo>
                  <a:cubicBezTo>
                    <a:pt x="3890" y="279"/>
                    <a:pt x="3952" y="215"/>
                    <a:pt x="3952" y="141"/>
                  </a:cubicBezTo>
                  <a:cubicBezTo>
                    <a:pt x="3952" y="64"/>
                    <a:pt x="3892" y="1"/>
                    <a:pt x="381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209603" y="3128537"/>
              <a:ext cx="87443" cy="29505"/>
            </a:xfrm>
            <a:custGeom>
              <a:avLst/>
              <a:gdLst/>
              <a:ahLst/>
              <a:cxnLst/>
              <a:rect l="l" t="t" r="r" b="b"/>
              <a:pathLst>
                <a:path w="2463" h="831" extrusionOk="0">
                  <a:moveTo>
                    <a:pt x="328" y="0"/>
                  </a:moveTo>
                  <a:cubicBezTo>
                    <a:pt x="147" y="0"/>
                    <a:pt x="0" y="149"/>
                    <a:pt x="0" y="330"/>
                  </a:cubicBezTo>
                  <a:lnTo>
                    <a:pt x="0" y="831"/>
                  </a:lnTo>
                  <a:lnTo>
                    <a:pt x="2461" y="831"/>
                  </a:lnTo>
                  <a:lnTo>
                    <a:pt x="2462" y="330"/>
                  </a:lnTo>
                  <a:cubicBezTo>
                    <a:pt x="2462" y="149"/>
                    <a:pt x="2314" y="0"/>
                    <a:pt x="2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2272089" y="3128537"/>
              <a:ext cx="24887" cy="29505"/>
            </a:xfrm>
            <a:custGeom>
              <a:avLst/>
              <a:gdLst/>
              <a:ahLst/>
              <a:cxnLst/>
              <a:rect l="l" t="t" r="r" b="b"/>
              <a:pathLst>
                <a:path w="701" h="831" extrusionOk="0">
                  <a:moveTo>
                    <a:pt x="0" y="0"/>
                  </a:moveTo>
                  <a:cubicBezTo>
                    <a:pt x="183" y="0"/>
                    <a:pt x="330" y="149"/>
                    <a:pt x="330" y="330"/>
                  </a:cubicBezTo>
                  <a:lnTo>
                    <a:pt x="330" y="831"/>
                  </a:lnTo>
                  <a:lnTo>
                    <a:pt x="701" y="831"/>
                  </a:lnTo>
                  <a:lnTo>
                    <a:pt x="701" y="330"/>
                  </a:lnTo>
                  <a:cubicBezTo>
                    <a:pt x="701" y="150"/>
                    <a:pt x="554" y="3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41"/>
          <p:cNvGrpSpPr/>
          <p:nvPr/>
        </p:nvGrpSpPr>
        <p:grpSpPr>
          <a:xfrm>
            <a:off x="4418492" y="2973670"/>
            <a:ext cx="301603" cy="326966"/>
            <a:chOff x="1508121" y="2831086"/>
            <a:chExt cx="301603" cy="326966"/>
          </a:xfrm>
        </p:grpSpPr>
        <p:sp>
          <p:nvSpPr>
            <p:cNvPr id="1686" name="Google Shape;1686;p41"/>
            <p:cNvSpPr/>
            <p:nvPr/>
          </p:nvSpPr>
          <p:spPr>
            <a:xfrm>
              <a:off x="1508121" y="2831086"/>
              <a:ext cx="256080" cy="326966"/>
            </a:xfrm>
            <a:custGeom>
              <a:avLst/>
              <a:gdLst/>
              <a:ahLst/>
              <a:cxnLst/>
              <a:rect l="l" t="t" r="r" b="b"/>
              <a:pathLst>
                <a:path w="7213" h="9209" extrusionOk="0">
                  <a:moveTo>
                    <a:pt x="436" y="0"/>
                  </a:moveTo>
                  <a:cubicBezTo>
                    <a:pt x="196" y="0"/>
                    <a:pt x="0" y="196"/>
                    <a:pt x="0" y="438"/>
                  </a:cubicBezTo>
                  <a:lnTo>
                    <a:pt x="0" y="8771"/>
                  </a:lnTo>
                  <a:cubicBezTo>
                    <a:pt x="0" y="9012"/>
                    <a:pt x="196" y="9209"/>
                    <a:pt x="436" y="9209"/>
                  </a:cubicBezTo>
                  <a:lnTo>
                    <a:pt x="6774" y="9209"/>
                  </a:lnTo>
                  <a:cubicBezTo>
                    <a:pt x="7017" y="9209"/>
                    <a:pt x="7213" y="9012"/>
                    <a:pt x="7211" y="8771"/>
                  </a:cubicBezTo>
                  <a:lnTo>
                    <a:pt x="7211" y="438"/>
                  </a:lnTo>
                  <a:cubicBezTo>
                    <a:pt x="7211" y="196"/>
                    <a:pt x="7015" y="0"/>
                    <a:pt x="6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1735522" y="2831086"/>
              <a:ext cx="28686" cy="326966"/>
            </a:xfrm>
            <a:custGeom>
              <a:avLst/>
              <a:gdLst/>
              <a:ahLst/>
              <a:cxnLst/>
              <a:rect l="l" t="t" r="r" b="b"/>
              <a:pathLst>
                <a:path w="808" h="9209" extrusionOk="0">
                  <a:moveTo>
                    <a:pt x="373" y="0"/>
                  </a:moveTo>
                  <a:cubicBezTo>
                    <a:pt x="372" y="0"/>
                    <a:pt x="371" y="0"/>
                    <a:pt x="370" y="0"/>
                  </a:cubicBezTo>
                  <a:lnTo>
                    <a:pt x="0" y="0"/>
                  </a:lnTo>
                  <a:cubicBezTo>
                    <a:pt x="241" y="0"/>
                    <a:pt x="438" y="195"/>
                    <a:pt x="438" y="438"/>
                  </a:cubicBezTo>
                  <a:lnTo>
                    <a:pt x="438" y="8771"/>
                  </a:lnTo>
                  <a:cubicBezTo>
                    <a:pt x="438" y="9012"/>
                    <a:pt x="241" y="9209"/>
                    <a:pt x="0" y="9209"/>
                  </a:cubicBezTo>
                  <a:lnTo>
                    <a:pt x="370" y="9209"/>
                  </a:lnTo>
                  <a:cubicBezTo>
                    <a:pt x="612" y="9209"/>
                    <a:pt x="808" y="9015"/>
                    <a:pt x="808" y="8771"/>
                  </a:cubicBezTo>
                  <a:lnTo>
                    <a:pt x="808" y="438"/>
                  </a:lnTo>
                  <a:cubicBezTo>
                    <a:pt x="808" y="196"/>
                    <a:pt x="613" y="0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1530701" y="2853667"/>
              <a:ext cx="210814" cy="266181"/>
            </a:xfrm>
            <a:custGeom>
              <a:avLst/>
              <a:gdLst/>
              <a:ahLst/>
              <a:cxnLst/>
              <a:rect l="l" t="t" r="r" b="b"/>
              <a:pathLst>
                <a:path w="5938" h="7497" extrusionOk="0">
                  <a:moveTo>
                    <a:pt x="222" y="0"/>
                  </a:moveTo>
                  <a:cubicBezTo>
                    <a:pt x="100" y="0"/>
                    <a:pt x="0" y="100"/>
                    <a:pt x="0" y="222"/>
                  </a:cubicBezTo>
                  <a:lnTo>
                    <a:pt x="0" y="7275"/>
                  </a:lnTo>
                  <a:cubicBezTo>
                    <a:pt x="0" y="7397"/>
                    <a:pt x="100" y="7496"/>
                    <a:pt x="222" y="7496"/>
                  </a:cubicBezTo>
                  <a:lnTo>
                    <a:pt x="5718" y="7496"/>
                  </a:lnTo>
                  <a:cubicBezTo>
                    <a:pt x="5840" y="7496"/>
                    <a:pt x="5938" y="7397"/>
                    <a:pt x="5938" y="7275"/>
                  </a:cubicBezTo>
                  <a:lnTo>
                    <a:pt x="5938" y="222"/>
                  </a:lnTo>
                  <a:cubicBezTo>
                    <a:pt x="5938" y="100"/>
                    <a:pt x="5840" y="0"/>
                    <a:pt x="5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1721001" y="2853667"/>
              <a:ext cx="20520" cy="266181"/>
            </a:xfrm>
            <a:custGeom>
              <a:avLst/>
              <a:gdLst/>
              <a:ahLst/>
              <a:cxnLst/>
              <a:rect l="l" t="t" r="r" b="b"/>
              <a:pathLst>
                <a:path w="578" h="7497" extrusionOk="0">
                  <a:moveTo>
                    <a:pt x="1" y="0"/>
                  </a:moveTo>
                  <a:cubicBezTo>
                    <a:pt x="123" y="0"/>
                    <a:pt x="222" y="100"/>
                    <a:pt x="222" y="222"/>
                  </a:cubicBezTo>
                  <a:lnTo>
                    <a:pt x="222" y="7275"/>
                  </a:lnTo>
                  <a:cubicBezTo>
                    <a:pt x="222" y="7397"/>
                    <a:pt x="123" y="7496"/>
                    <a:pt x="1" y="7496"/>
                  </a:cubicBezTo>
                  <a:lnTo>
                    <a:pt x="358" y="7496"/>
                  </a:lnTo>
                  <a:cubicBezTo>
                    <a:pt x="480" y="7496"/>
                    <a:pt x="578" y="7397"/>
                    <a:pt x="578" y="7275"/>
                  </a:cubicBezTo>
                  <a:lnTo>
                    <a:pt x="578" y="222"/>
                  </a:lnTo>
                  <a:cubicBezTo>
                    <a:pt x="578" y="100"/>
                    <a:pt x="480" y="0"/>
                    <a:pt x="35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1621875" y="3134005"/>
              <a:ext cx="28473" cy="9835"/>
            </a:xfrm>
            <a:custGeom>
              <a:avLst/>
              <a:gdLst/>
              <a:ahLst/>
              <a:cxnLst/>
              <a:rect l="l" t="t" r="r" b="b"/>
              <a:pathLst>
                <a:path w="802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9"/>
                  </a:cubicBezTo>
                  <a:cubicBezTo>
                    <a:pt x="1" y="213"/>
                    <a:pt x="61" y="277"/>
                    <a:pt x="139" y="277"/>
                  </a:cubicBezTo>
                  <a:lnTo>
                    <a:pt x="661" y="277"/>
                  </a:lnTo>
                  <a:cubicBezTo>
                    <a:pt x="739" y="277"/>
                    <a:pt x="801" y="216"/>
                    <a:pt x="800" y="139"/>
                  </a:cubicBezTo>
                  <a:cubicBezTo>
                    <a:pt x="800" y="62"/>
                    <a:pt x="739" y="0"/>
                    <a:pt x="66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1784162" y="2920485"/>
              <a:ext cx="25562" cy="219989"/>
            </a:xfrm>
            <a:custGeom>
              <a:avLst/>
              <a:gdLst/>
              <a:ahLst/>
              <a:cxnLst/>
              <a:rect l="l" t="t" r="r" b="b"/>
              <a:pathLst>
                <a:path w="720" h="6196" extrusionOk="0">
                  <a:moveTo>
                    <a:pt x="360" y="1"/>
                  </a:moveTo>
                  <a:lnTo>
                    <a:pt x="0" y="148"/>
                  </a:lnTo>
                  <a:lnTo>
                    <a:pt x="0" y="6022"/>
                  </a:lnTo>
                  <a:lnTo>
                    <a:pt x="360" y="6196"/>
                  </a:lnTo>
                  <a:lnTo>
                    <a:pt x="720" y="6022"/>
                  </a:lnTo>
                  <a:lnTo>
                    <a:pt x="720" y="14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1796943" y="2925704"/>
              <a:ext cx="12781" cy="208592"/>
            </a:xfrm>
            <a:custGeom>
              <a:avLst/>
              <a:gdLst/>
              <a:ahLst/>
              <a:cxnLst/>
              <a:rect l="l" t="t" r="r" b="b"/>
              <a:pathLst>
                <a:path w="360" h="5875" extrusionOk="0">
                  <a:moveTo>
                    <a:pt x="0" y="1"/>
                  </a:moveTo>
                  <a:lnTo>
                    <a:pt x="0" y="5875"/>
                  </a:lnTo>
                  <a:lnTo>
                    <a:pt x="360" y="5875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1549909" y="2877845"/>
              <a:ext cx="59715" cy="54997"/>
            </a:xfrm>
            <a:custGeom>
              <a:avLst/>
              <a:gdLst/>
              <a:ahLst/>
              <a:cxnLst/>
              <a:rect l="l" t="t" r="r" b="b"/>
              <a:pathLst>
                <a:path w="1682" h="1549" extrusionOk="0">
                  <a:moveTo>
                    <a:pt x="152" y="1"/>
                  </a:moveTo>
                  <a:cubicBezTo>
                    <a:pt x="143" y="1"/>
                    <a:pt x="134" y="1"/>
                    <a:pt x="126" y="3"/>
                  </a:cubicBezTo>
                  <a:cubicBezTo>
                    <a:pt x="49" y="17"/>
                    <a:pt x="0" y="91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lnTo>
                    <a:pt x="15" y="167"/>
                  </a:lnTo>
                  <a:cubicBezTo>
                    <a:pt x="12" y="167"/>
                    <a:pt x="264" y="1431"/>
                    <a:pt x="265" y="1438"/>
                  </a:cubicBezTo>
                  <a:cubicBezTo>
                    <a:pt x="288" y="1504"/>
                    <a:pt x="351" y="1549"/>
                    <a:pt x="423" y="1549"/>
                  </a:cubicBezTo>
                  <a:lnTo>
                    <a:pt x="425" y="1549"/>
                  </a:lnTo>
                  <a:cubicBezTo>
                    <a:pt x="497" y="1549"/>
                    <a:pt x="560" y="1501"/>
                    <a:pt x="583" y="1435"/>
                  </a:cubicBezTo>
                  <a:cubicBezTo>
                    <a:pt x="583" y="1433"/>
                    <a:pt x="583" y="1433"/>
                    <a:pt x="586" y="1432"/>
                  </a:cubicBezTo>
                  <a:lnTo>
                    <a:pt x="839" y="612"/>
                  </a:lnTo>
                  <a:lnTo>
                    <a:pt x="1093" y="1432"/>
                  </a:lnTo>
                  <a:cubicBezTo>
                    <a:pt x="1093" y="1433"/>
                    <a:pt x="1094" y="1435"/>
                    <a:pt x="1094" y="1438"/>
                  </a:cubicBezTo>
                  <a:cubicBezTo>
                    <a:pt x="1118" y="1504"/>
                    <a:pt x="1180" y="1549"/>
                    <a:pt x="1252" y="1549"/>
                  </a:cubicBezTo>
                  <a:lnTo>
                    <a:pt x="1255" y="1549"/>
                  </a:lnTo>
                  <a:cubicBezTo>
                    <a:pt x="1327" y="1549"/>
                    <a:pt x="1389" y="1501"/>
                    <a:pt x="1413" y="1435"/>
                  </a:cubicBezTo>
                  <a:cubicBezTo>
                    <a:pt x="1415" y="1429"/>
                    <a:pt x="1667" y="169"/>
                    <a:pt x="1667" y="169"/>
                  </a:cubicBezTo>
                  <a:cubicBezTo>
                    <a:pt x="1681" y="94"/>
                    <a:pt x="1632" y="20"/>
                    <a:pt x="1557" y="4"/>
                  </a:cubicBezTo>
                  <a:cubicBezTo>
                    <a:pt x="1548" y="3"/>
                    <a:pt x="1539" y="2"/>
                    <a:pt x="1531" y="2"/>
                  </a:cubicBezTo>
                  <a:cubicBezTo>
                    <a:pt x="1465" y="2"/>
                    <a:pt x="1406" y="48"/>
                    <a:pt x="1393" y="115"/>
                  </a:cubicBezTo>
                  <a:lnTo>
                    <a:pt x="1231" y="931"/>
                  </a:lnTo>
                  <a:lnTo>
                    <a:pt x="975" y="98"/>
                  </a:lnTo>
                  <a:cubicBezTo>
                    <a:pt x="955" y="39"/>
                    <a:pt x="901" y="1"/>
                    <a:pt x="842" y="1"/>
                  </a:cubicBezTo>
                  <a:cubicBezTo>
                    <a:pt x="828" y="1"/>
                    <a:pt x="813" y="3"/>
                    <a:pt x="799" y="7"/>
                  </a:cubicBezTo>
                  <a:cubicBezTo>
                    <a:pt x="749" y="23"/>
                    <a:pt x="713" y="65"/>
                    <a:pt x="704" y="112"/>
                  </a:cubicBezTo>
                  <a:lnTo>
                    <a:pt x="451" y="933"/>
                  </a:lnTo>
                  <a:lnTo>
                    <a:pt x="288" y="112"/>
                  </a:lnTo>
                  <a:cubicBezTo>
                    <a:pt x="275" y="46"/>
                    <a:pt x="217" y="1"/>
                    <a:pt x="15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1611863" y="2923006"/>
              <a:ext cx="110129" cy="9835"/>
            </a:xfrm>
            <a:custGeom>
              <a:avLst/>
              <a:gdLst/>
              <a:ahLst/>
              <a:cxnLst/>
              <a:rect l="l" t="t" r="r" b="b"/>
              <a:pathLst>
                <a:path w="3102" h="277" extrusionOk="0">
                  <a:moveTo>
                    <a:pt x="139" y="0"/>
                  </a:moveTo>
                  <a:cubicBezTo>
                    <a:pt x="61" y="0"/>
                    <a:pt x="1" y="62"/>
                    <a:pt x="1" y="138"/>
                  </a:cubicBezTo>
                  <a:cubicBezTo>
                    <a:pt x="1" y="213"/>
                    <a:pt x="64" y="277"/>
                    <a:pt x="139" y="277"/>
                  </a:cubicBezTo>
                  <a:lnTo>
                    <a:pt x="2964" y="277"/>
                  </a:lnTo>
                  <a:cubicBezTo>
                    <a:pt x="3040" y="277"/>
                    <a:pt x="3102" y="213"/>
                    <a:pt x="3102" y="138"/>
                  </a:cubicBezTo>
                  <a:cubicBezTo>
                    <a:pt x="3102" y="62"/>
                    <a:pt x="3039" y="0"/>
                    <a:pt x="296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1611863" y="2946261"/>
              <a:ext cx="110129" cy="9835"/>
            </a:xfrm>
            <a:custGeom>
              <a:avLst/>
              <a:gdLst/>
              <a:ahLst/>
              <a:cxnLst/>
              <a:rect l="l" t="t" r="r" b="b"/>
              <a:pathLst>
                <a:path w="3102" h="277" extrusionOk="0">
                  <a:moveTo>
                    <a:pt x="139" y="0"/>
                  </a:moveTo>
                  <a:cubicBezTo>
                    <a:pt x="61" y="0"/>
                    <a:pt x="1" y="62"/>
                    <a:pt x="1" y="138"/>
                  </a:cubicBezTo>
                  <a:cubicBezTo>
                    <a:pt x="1" y="216"/>
                    <a:pt x="64" y="276"/>
                    <a:pt x="139" y="276"/>
                  </a:cubicBezTo>
                  <a:lnTo>
                    <a:pt x="2964" y="276"/>
                  </a:lnTo>
                  <a:cubicBezTo>
                    <a:pt x="3040" y="276"/>
                    <a:pt x="3102" y="213"/>
                    <a:pt x="3102" y="138"/>
                  </a:cubicBezTo>
                  <a:cubicBezTo>
                    <a:pt x="3102" y="60"/>
                    <a:pt x="3040" y="0"/>
                    <a:pt x="296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1550264" y="2946261"/>
              <a:ext cx="48567" cy="9835"/>
            </a:xfrm>
            <a:custGeom>
              <a:avLst/>
              <a:gdLst/>
              <a:ahLst/>
              <a:cxnLst/>
              <a:rect l="l" t="t" r="r" b="b"/>
              <a:pathLst>
                <a:path w="1368" h="277" extrusionOk="0">
                  <a:moveTo>
                    <a:pt x="139" y="0"/>
                  </a:moveTo>
                  <a:cubicBezTo>
                    <a:pt x="61" y="0"/>
                    <a:pt x="0" y="62"/>
                    <a:pt x="0" y="138"/>
                  </a:cubicBezTo>
                  <a:cubicBezTo>
                    <a:pt x="0" y="216"/>
                    <a:pt x="61" y="276"/>
                    <a:pt x="139" y="276"/>
                  </a:cubicBezTo>
                  <a:lnTo>
                    <a:pt x="1228" y="276"/>
                  </a:lnTo>
                  <a:cubicBezTo>
                    <a:pt x="1306" y="276"/>
                    <a:pt x="1367" y="213"/>
                    <a:pt x="1367" y="138"/>
                  </a:cubicBezTo>
                  <a:cubicBezTo>
                    <a:pt x="1367" y="60"/>
                    <a:pt x="1304" y="0"/>
                    <a:pt x="122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1678396" y="2969480"/>
              <a:ext cx="43597" cy="9870"/>
            </a:xfrm>
            <a:custGeom>
              <a:avLst/>
              <a:gdLst/>
              <a:ahLst/>
              <a:cxnLst/>
              <a:rect l="l" t="t" r="r" b="b"/>
              <a:pathLst>
                <a:path w="1228" h="278" extrusionOk="0">
                  <a:moveTo>
                    <a:pt x="140" y="1"/>
                  </a:moveTo>
                  <a:cubicBezTo>
                    <a:pt x="62" y="1"/>
                    <a:pt x="0" y="63"/>
                    <a:pt x="0" y="139"/>
                  </a:cubicBezTo>
                  <a:cubicBezTo>
                    <a:pt x="0" y="214"/>
                    <a:pt x="64" y="277"/>
                    <a:pt x="140" y="277"/>
                  </a:cubicBezTo>
                  <a:lnTo>
                    <a:pt x="1090" y="277"/>
                  </a:lnTo>
                  <a:cubicBezTo>
                    <a:pt x="1166" y="277"/>
                    <a:pt x="1228" y="214"/>
                    <a:pt x="1228" y="139"/>
                  </a:cubicBezTo>
                  <a:cubicBezTo>
                    <a:pt x="1228" y="63"/>
                    <a:pt x="1166" y="1"/>
                    <a:pt x="109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1550264" y="2969551"/>
              <a:ext cx="114815" cy="9835"/>
            </a:xfrm>
            <a:custGeom>
              <a:avLst/>
              <a:gdLst/>
              <a:ahLst/>
              <a:cxnLst/>
              <a:rect l="l" t="t" r="r" b="b"/>
              <a:pathLst>
                <a:path w="3234" h="277" extrusionOk="0">
                  <a:moveTo>
                    <a:pt x="139" y="0"/>
                  </a:moveTo>
                  <a:cubicBezTo>
                    <a:pt x="61" y="0"/>
                    <a:pt x="0" y="64"/>
                    <a:pt x="0" y="138"/>
                  </a:cubicBezTo>
                  <a:cubicBezTo>
                    <a:pt x="0" y="215"/>
                    <a:pt x="61" y="277"/>
                    <a:pt x="139" y="277"/>
                  </a:cubicBezTo>
                  <a:lnTo>
                    <a:pt x="3096" y="277"/>
                  </a:lnTo>
                  <a:cubicBezTo>
                    <a:pt x="3173" y="277"/>
                    <a:pt x="3234" y="215"/>
                    <a:pt x="3234" y="138"/>
                  </a:cubicBezTo>
                  <a:cubicBezTo>
                    <a:pt x="3234" y="64"/>
                    <a:pt x="3171" y="0"/>
                    <a:pt x="30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1550264" y="2992771"/>
              <a:ext cx="171726" cy="9870"/>
            </a:xfrm>
            <a:custGeom>
              <a:avLst/>
              <a:gdLst/>
              <a:ahLst/>
              <a:cxnLst/>
              <a:rect l="l" t="t" r="r" b="b"/>
              <a:pathLst>
                <a:path w="4837" h="278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7"/>
                    <a:pt x="139" y="277"/>
                  </a:cubicBezTo>
                  <a:lnTo>
                    <a:pt x="4699" y="277"/>
                  </a:lnTo>
                  <a:cubicBezTo>
                    <a:pt x="4775" y="277"/>
                    <a:pt x="4837" y="215"/>
                    <a:pt x="4837" y="139"/>
                  </a:cubicBezTo>
                  <a:cubicBezTo>
                    <a:pt x="4837" y="61"/>
                    <a:pt x="4775" y="1"/>
                    <a:pt x="469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1659402" y="3016026"/>
              <a:ext cx="62591" cy="9870"/>
            </a:xfrm>
            <a:custGeom>
              <a:avLst/>
              <a:gdLst/>
              <a:ahLst/>
              <a:cxnLst/>
              <a:rect l="l" t="t" r="r" b="b"/>
              <a:pathLst>
                <a:path w="1763" h="278" extrusionOk="0">
                  <a:moveTo>
                    <a:pt x="138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1625" y="277"/>
                  </a:lnTo>
                  <a:cubicBezTo>
                    <a:pt x="1701" y="277"/>
                    <a:pt x="1763" y="214"/>
                    <a:pt x="1763" y="139"/>
                  </a:cubicBezTo>
                  <a:cubicBezTo>
                    <a:pt x="1763" y="64"/>
                    <a:pt x="1701" y="1"/>
                    <a:pt x="162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1550299" y="3016026"/>
              <a:ext cx="96283" cy="9870"/>
            </a:xfrm>
            <a:custGeom>
              <a:avLst/>
              <a:gdLst/>
              <a:ahLst/>
              <a:cxnLst/>
              <a:rect l="l" t="t" r="r" b="b"/>
              <a:pathLst>
                <a:path w="2712" h="278" extrusionOk="0">
                  <a:moveTo>
                    <a:pt x="139" y="1"/>
                  </a:moveTo>
                  <a:cubicBezTo>
                    <a:pt x="61" y="1"/>
                    <a:pt x="1" y="64"/>
                    <a:pt x="1" y="139"/>
                  </a:cubicBezTo>
                  <a:cubicBezTo>
                    <a:pt x="1" y="215"/>
                    <a:pt x="64" y="277"/>
                    <a:pt x="139" y="277"/>
                  </a:cubicBezTo>
                  <a:lnTo>
                    <a:pt x="2572" y="277"/>
                  </a:lnTo>
                  <a:cubicBezTo>
                    <a:pt x="2574" y="277"/>
                    <a:pt x="2576" y="277"/>
                    <a:pt x="2577" y="277"/>
                  </a:cubicBezTo>
                  <a:cubicBezTo>
                    <a:pt x="2651" y="277"/>
                    <a:pt x="2712" y="215"/>
                    <a:pt x="2712" y="139"/>
                  </a:cubicBezTo>
                  <a:cubicBezTo>
                    <a:pt x="2712" y="61"/>
                    <a:pt x="2649" y="1"/>
                    <a:pt x="257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1585767" y="3039316"/>
              <a:ext cx="136223" cy="9870"/>
            </a:xfrm>
            <a:custGeom>
              <a:avLst/>
              <a:gdLst/>
              <a:ahLst/>
              <a:cxnLst/>
              <a:rect l="l" t="t" r="r" b="b"/>
              <a:pathLst>
                <a:path w="3837" h="278" extrusionOk="0">
                  <a:moveTo>
                    <a:pt x="139" y="1"/>
                  </a:moveTo>
                  <a:cubicBezTo>
                    <a:pt x="61" y="1"/>
                    <a:pt x="1" y="64"/>
                    <a:pt x="1" y="139"/>
                  </a:cubicBezTo>
                  <a:cubicBezTo>
                    <a:pt x="1" y="217"/>
                    <a:pt x="62" y="277"/>
                    <a:pt x="139" y="277"/>
                  </a:cubicBezTo>
                  <a:lnTo>
                    <a:pt x="3699" y="277"/>
                  </a:lnTo>
                  <a:cubicBezTo>
                    <a:pt x="3775" y="277"/>
                    <a:pt x="3837" y="215"/>
                    <a:pt x="3837" y="139"/>
                  </a:cubicBezTo>
                  <a:cubicBezTo>
                    <a:pt x="3837" y="63"/>
                    <a:pt x="3775" y="1"/>
                    <a:pt x="369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1550264" y="3039316"/>
              <a:ext cx="22864" cy="9870"/>
            </a:xfrm>
            <a:custGeom>
              <a:avLst/>
              <a:gdLst/>
              <a:ahLst/>
              <a:cxnLst/>
              <a:rect l="l" t="t" r="r" b="b"/>
              <a:pathLst>
                <a:path w="644" h="278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7"/>
                    <a:pt x="139" y="277"/>
                  </a:cubicBezTo>
                  <a:lnTo>
                    <a:pt x="506" y="277"/>
                  </a:lnTo>
                  <a:cubicBezTo>
                    <a:pt x="583" y="277"/>
                    <a:pt x="644" y="215"/>
                    <a:pt x="644" y="139"/>
                  </a:cubicBezTo>
                  <a:cubicBezTo>
                    <a:pt x="644" y="63"/>
                    <a:pt x="583" y="1"/>
                    <a:pt x="50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1637425" y="3062571"/>
              <a:ext cx="84567" cy="9906"/>
            </a:xfrm>
            <a:custGeom>
              <a:avLst/>
              <a:gdLst/>
              <a:ahLst/>
              <a:cxnLst/>
              <a:rect l="l" t="t" r="r" b="b"/>
              <a:pathLst>
                <a:path w="2382" h="279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4" y="278"/>
                    <a:pt x="139" y="278"/>
                  </a:cubicBezTo>
                  <a:lnTo>
                    <a:pt x="2244" y="278"/>
                  </a:lnTo>
                  <a:cubicBezTo>
                    <a:pt x="2320" y="278"/>
                    <a:pt x="2382" y="215"/>
                    <a:pt x="2382" y="139"/>
                  </a:cubicBezTo>
                  <a:cubicBezTo>
                    <a:pt x="2382" y="64"/>
                    <a:pt x="2320" y="1"/>
                    <a:pt x="224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1550264" y="3062571"/>
              <a:ext cx="74378" cy="9906"/>
            </a:xfrm>
            <a:custGeom>
              <a:avLst/>
              <a:gdLst/>
              <a:ahLst/>
              <a:cxnLst/>
              <a:rect l="l" t="t" r="r" b="b"/>
              <a:pathLst>
                <a:path w="2095" h="279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8"/>
                    <a:pt x="139" y="278"/>
                  </a:cubicBezTo>
                  <a:lnTo>
                    <a:pt x="1955" y="278"/>
                  </a:lnTo>
                  <a:cubicBezTo>
                    <a:pt x="2032" y="278"/>
                    <a:pt x="2094" y="215"/>
                    <a:pt x="2094" y="139"/>
                  </a:cubicBezTo>
                  <a:cubicBezTo>
                    <a:pt x="2094" y="64"/>
                    <a:pt x="2031" y="1"/>
                    <a:pt x="195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1670692" y="3085826"/>
              <a:ext cx="51301" cy="9906"/>
            </a:xfrm>
            <a:custGeom>
              <a:avLst/>
              <a:gdLst/>
              <a:ahLst/>
              <a:cxnLst/>
              <a:rect l="l" t="t" r="r" b="b"/>
              <a:pathLst>
                <a:path w="1445" h="279" extrusionOk="0">
                  <a:moveTo>
                    <a:pt x="138" y="0"/>
                  </a:moveTo>
                  <a:cubicBezTo>
                    <a:pt x="62" y="0"/>
                    <a:pt x="0" y="64"/>
                    <a:pt x="0" y="139"/>
                  </a:cubicBezTo>
                  <a:cubicBezTo>
                    <a:pt x="0" y="215"/>
                    <a:pt x="64" y="278"/>
                    <a:pt x="138" y="278"/>
                  </a:cubicBezTo>
                  <a:lnTo>
                    <a:pt x="1307" y="278"/>
                  </a:lnTo>
                  <a:cubicBezTo>
                    <a:pt x="1383" y="278"/>
                    <a:pt x="1445" y="215"/>
                    <a:pt x="1445" y="139"/>
                  </a:cubicBezTo>
                  <a:cubicBezTo>
                    <a:pt x="1445" y="64"/>
                    <a:pt x="1383" y="0"/>
                    <a:pt x="130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1550264" y="3085826"/>
              <a:ext cx="107715" cy="9906"/>
            </a:xfrm>
            <a:custGeom>
              <a:avLst/>
              <a:gdLst/>
              <a:ahLst/>
              <a:cxnLst/>
              <a:rect l="l" t="t" r="r" b="b"/>
              <a:pathLst>
                <a:path w="3034" h="279" extrusionOk="0">
                  <a:moveTo>
                    <a:pt x="139" y="0"/>
                  </a:moveTo>
                  <a:cubicBezTo>
                    <a:pt x="61" y="0"/>
                    <a:pt x="0" y="64"/>
                    <a:pt x="0" y="139"/>
                  </a:cubicBezTo>
                  <a:cubicBezTo>
                    <a:pt x="0" y="215"/>
                    <a:pt x="62" y="278"/>
                    <a:pt x="139" y="278"/>
                  </a:cubicBezTo>
                  <a:lnTo>
                    <a:pt x="2896" y="278"/>
                  </a:lnTo>
                  <a:cubicBezTo>
                    <a:pt x="2973" y="278"/>
                    <a:pt x="3034" y="215"/>
                    <a:pt x="3034" y="139"/>
                  </a:cubicBezTo>
                  <a:cubicBezTo>
                    <a:pt x="3034" y="64"/>
                    <a:pt x="2973" y="0"/>
                    <a:pt x="28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1784162" y="3134254"/>
              <a:ext cx="25562" cy="23788"/>
            </a:xfrm>
            <a:custGeom>
              <a:avLst/>
              <a:gdLst/>
              <a:ahLst/>
              <a:cxnLst/>
              <a:rect l="l" t="t" r="r" b="b"/>
              <a:pathLst>
                <a:path w="720" h="670" extrusionOk="0">
                  <a:moveTo>
                    <a:pt x="0" y="1"/>
                  </a:moveTo>
                  <a:lnTo>
                    <a:pt x="256" y="601"/>
                  </a:lnTo>
                  <a:cubicBezTo>
                    <a:pt x="276" y="647"/>
                    <a:pt x="318" y="670"/>
                    <a:pt x="360" y="670"/>
                  </a:cubicBezTo>
                  <a:cubicBezTo>
                    <a:pt x="402" y="670"/>
                    <a:pt x="445" y="647"/>
                    <a:pt x="465" y="601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1790553" y="3134254"/>
              <a:ext cx="19171" cy="23788"/>
            </a:xfrm>
            <a:custGeom>
              <a:avLst/>
              <a:gdLst/>
              <a:ahLst/>
              <a:cxnLst/>
              <a:rect l="l" t="t" r="r" b="b"/>
              <a:pathLst>
                <a:path w="540" h="670" extrusionOk="0">
                  <a:moveTo>
                    <a:pt x="180" y="1"/>
                  </a:moveTo>
                  <a:lnTo>
                    <a:pt x="0" y="422"/>
                  </a:lnTo>
                  <a:lnTo>
                    <a:pt x="76" y="601"/>
                  </a:lnTo>
                  <a:cubicBezTo>
                    <a:pt x="96" y="647"/>
                    <a:pt x="138" y="670"/>
                    <a:pt x="180" y="670"/>
                  </a:cubicBezTo>
                  <a:cubicBezTo>
                    <a:pt x="222" y="670"/>
                    <a:pt x="265" y="647"/>
                    <a:pt x="285" y="601"/>
                  </a:cubicBezTo>
                  <a:lnTo>
                    <a:pt x="54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1784162" y="2893005"/>
              <a:ext cx="25562" cy="32736"/>
            </a:xfrm>
            <a:custGeom>
              <a:avLst/>
              <a:gdLst/>
              <a:ahLst/>
              <a:cxnLst/>
              <a:rect l="l" t="t" r="r" b="b"/>
              <a:pathLst>
                <a:path w="720" h="922" extrusionOk="0">
                  <a:moveTo>
                    <a:pt x="360" y="1"/>
                  </a:moveTo>
                  <a:cubicBezTo>
                    <a:pt x="163" y="1"/>
                    <a:pt x="0" y="162"/>
                    <a:pt x="0" y="360"/>
                  </a:cubicBezTo>
                  <a:lnTo>
                    <a:pt x="0" y="922"/>
                  </a:lnTo>
                  <a:lnTo>
                    <a:pt x="720" y="922"/>
                  </a:lnTo>
                  <a:lnTo>
                    <a:pt x="720" y="360"/>
                  </a:lnTo>
                  <a:cubicBezTo>
                    <a:pt x="720" y="163"/>
                    <a:pt x="559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1790553" y="2892970"/>
              <a:ext cx="19171" cy="32771"/>
            </a:xfrm>
            <a:custGeom>
              <a:avLst/>
              <a:gdLst/>
              <a:ahLst/>
              <a:cxnLst/>
              <a:rect l="l" t="t" r="r" b="b"/>
              <a:pathLst>
                <a:path w="540" h="923" extrusionOk="0">
                  <a:moveTo>
                    <a:pt x="180" y="0"/>
                  </a:moveTo>
                  <a:cubicBezTo>
                    <a:pt x="115" y="0"/>
                    <a:pt x="53" y="19"/>
                    <a:pt x="0" y="49"/>
                  </a:cubicBezTo>
                  <a:cubicBezTo>
                    <a:pt x="28" y="65"/>
                    <a:pt x="53" y="85"/>
                    <a:pt x="75" y="107"/>
                  </a:cubicBezTo>
                  <a:cubicBezTo>
                    <a:pt x="141" y="173"/>
                    <a:pt x="180" y="263"/>
                    <a:pt x="180" y="361"/>
                  </a:cubicBezTo>
                  <a:lnTo>
                    <a:pt x="180" y="923"/>
                  </a:lnTo>
                  <a:lnTo>
                    <a:pt x="540" y="923"/>
                  </a:lnTo>
                  <a:lnTo>
                    <a:pt x="540" y="361"/>
                  </a:lnTo>
                  <a:cubicBezTo>
                    <a:pt x="540" y="263"/>
                    <a:pt x="502" y="173"/>
                    <a:pt x="436" y="107"/>
                  </a:cubicBezTo>
                  <a:cubicBezTo>
                    <a:pt x="370" y="40"/>
                    <a:pt x="279" y="0"/>
                    <a:pt x="1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Our </a:t>
            </a:r>
            <a:r>
              <a:rPr lang="en" dirty="0"/>
              <a:t>Environment - 2</a:t>
            </a:r>
            <a:endParaRPr dirty="0"/>
          </a:p>
        </p:txBody>
      </p:sp>
      <p:sp>
        <p:nvSpPr>
          <p:cNvPr id="1723" name="Google Shape;1723;p43"/>
          <p:cNvSpPr/>
          <p:nvPr/>
        </p:nvSpPr>
        <p:spPr>
          <a:xfrm>
            <a:off x="5686695" y="1938609"/>
            <a:ext cx="1833900" cy="2381877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4" name="Google Shape;1724;p43"/>
          <p:cNvGrpSpPr/>
          <p:nvPr/>
        </p:nvGrpSpPr>
        <p:grpSpPr>
          <a:xfrm>
            <a:off x="5694945" y="1720461"/>
            <a:ext cx="1821000" cy="218100"/>
            <a:chOff x="1290775" y="1427529"/>
            <a:chExt cx="1821000" cy="218100"/>
          </a:xfrm>
        </p:grpSpPr>
        <p:sp>
          <p:nvSpPr>
            <p:cNvPr id="1725" name="Google Shape;1725;p43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9" name="Google Shape;1729;p43"/>
          <p:cNvSpPr txBox="1"/>
          <p:nvPr/>
        </p:nvSpPr>
        <p:spPr>
          <a:xfrm>
            <a:off x="5693125" y="1938586"/>
            <a:ext cx="18210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Action space</a:t>
            </a:r>
            <a:endParaRPr sz="160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731" name="Google Shape;1731;p43"/>
          <p:cNvSpPr/>
          <p:nvPr/>
        </p:nvSpPr>
        <p:spPr>
          <a:xfrm>
            <a:off x="1610124" y="1938609"/>
            <a:ext cx="1833900" cy="2315837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2" name="Google Shape;1732;p43"/>
          <p:cNvGrpSpPr/>
          <p:nvPr/>
        </p:nvGrpSpPr>
        <p:grpSpPr>
          <a:xfrm>
            <a:off x="1618374" y="1720461"/>
            <a:ext cx="1821000" cy="218100"/>
            <a:chOff x="1290775" y="1427529"/>
            <a:chExt cx="1821000" cy="218100"/>
          </a:xfrm>
        </p:grpSpPr>
        <p:sp>
          <p:nvSpPr>
            <p:cNvPr id="1733" name="Google Shape;1733;p43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 txBox="1"/>
          <p:nvPr/>
        </p:nvSpPr>
        <p:spPr>
          <a:xfrm>
            <a:off x="1623405" y="1938635"/>
            <a:ext cx="18210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Observation space (n=5)</a:t>
            </a:r>
            <a:endParaRPr sz="160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2EC6FF-6929-E738-6E36-F9FB64939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29891"/>
              </p:ext>
            </p:extLst>
          </p:nvPr>
        </p:nvGraphicFramePr>
        <p:xfrm>
          <a:off x="1622979" y="2466286"/>
          <a:ext cx="1821000" cy="1788160"/>
        </p:xfrm>
        <a:graphic>
          <a:graphicData uri="http://schemas.openxmlformats.org/drawingml/2006/table">
            <a:tbl>
              <a:tblPr firstRow="1" bandRow="1">
                <a:tableStyleId>{A9BED50C-CA88-48C9-8F49-4E3366D8BEA7}</a:tableStyleId>
              </a:tblPr>
              <a:tblGrid>
                <a:gridCol w="1821000">
                  <a:extLst>
                    <a:ext uri="{9D8B030D-6E8A-4147-A177-3AD203B41FA5}">
                      <a16:colId xmlns:a16="http://schemas.microsoft.com/office/drawing/2014/main" val="1601454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4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8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242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AAE9B9-21AC-7284-5ADD-E6ADA217CAE4}"/>
              </a:ext>
            </a:extLst>
          </p:cNvPr>
          <p:cNvSpPr txBox="1"/>
          <p:nvPr/>
        </p:nvSpPr>
        <p:spPr>
          <a:xfrm>
            <a:off x="385506" y="4497960"/>
            <a:ext cx="5620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For more info visit: https://www.gymlibrary.dev/api/spaces/</a:t>
            </a:r>
          </a:p>
        </p:txBody>
      </p:sp>
      <p:sp>
        <p:nvSpPr>
          <p:cNvPr id="4" name="Google Shape;1431;p39">
            <a:extLst>
              <a:ext uri="{FF2B5EF4-FFF2-40B4-BE49-F238E27FC236}">
                <a16:creationId xmlns:a16="http://schemas.microsoft.com/office/drawing/2014/main" id="{DA31D0D3-412E-8B05-9CC9-A0EC460FBC32}"/>
              </a:ext>
            </a:extLst>
          </p:cNvPr>
          <p:cNvSpPr txBox="1"/>
          <p:nvPr/>
        </p:nvSpPr>
        <p:spPr>
          <a:xfrm>
            <a:off x="1357029" y="1316145"/>
            <a:ext cx="23529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Zen Dots"/>
                <a:ea typeface="Zen Dots"/>
                <a:cs typeface="Zen Dots"/>
                <a:sym typeface="Zen Dots"/>
              </a:rPr>
              <a:t>Box Space</a:t>
            </a:r>
            <a:endParaRPr sz="1600" dirty="0">
              <a:solidFill>
                <a:schemeClr val="accent3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1431;p39">
            <a:extLst>
              <a:ext uri="{FF2B5EF4-FFF2-40B4-BE49-F238E27FC236}">
                <a16:creationId xmlns:a16="http://schemas.microsoft.com/office/drawing/2014/main" id="{1AFD42AF-9C30-6115-4FF3-6BE9D0E7E0A5}"/>
              </a:ext>
            </a:extLst>
          </p:cNvPr>
          <p:cNvSpPr txBox="1"/>
          <p:nvPr/>
        </p:nvSpPr>
        <p:spPr>
          <a:xfrm>
            <a:off x="5427170" y="1316062"/>
            <a:ext cx="23529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Zen Dots"/>
                <a:ea typeface="Zen Dots"/>
                <a:cs typeface="Zen Dots"/>
                <a:sym typeface="Zen Dots"/>
              </a:rPr>
              <a:t>MultiDiscrete</a:t>
            </a:r>
            <a:endParaRPr sz="1600" dirty="0">
              <a:solidFill>
                <a:schemeClr val="accent3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0A21A-2720-1A6C-2B0C-31083CE35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68381"/>
              </p:ext>
            </p:extLst>
          </p:nvPr>
        </p:nvGraphicFramePr>
        <p:xfrm>
          <a:off x="5693120" y="2466286"/>
          <a:ext cx="1821000" cy="1854200"/>
        </p:xfrm>
        <a:graphic>
          <a:graphicData uri="http://schemas.openxmlformats.org/drawingml/2006/table">
            <a:tbl>
              <a:tblPr firstRow="1" bandRow="1">
                <a:tableStyleId>{A9BED50C-CA88-48C9-8F49-4E3366D8BEA7}</a:tableStyleId>
              </a:tblPr>
              <a:tblGrid>
                <a:gridCol w="910500">
                  <a:extLst>
                    <a:ext uri="{9D8B030D-6E8A-4147-A177-3AD203B41FA5}">
                      <a16:colId xmlns:a16="http://schemas.microsoft.com/office/drawing/2014/main" val="108197635"/>
                    </a:ext>
                  </a:extLst>
                </a:gridCol>
                <a:gridCol w="910500">
                  <a:extLst>
                    <a:ext uri="{9D8B030D-6E8A-4147-A177-3AD203B41FA5}">
                      <a16:colId xmlns:a16="http://schemas.microsoft.com/office/drawing/2014/main" val="356491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8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[1,2]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9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[2,1]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[2,2]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[2,5]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etc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naheim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3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941</Words>
  <Application>Microsoft Office PowerPoint</Application>
  <PresentationFormat>On-screen Show (16:9)</PresentationFormat>
  <Paragraphs>178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Agency FB</vt:lpstr>
      <vt:lpstr>Zen Dots</vt:lpstr>
      <vt:lpstr>Anaheim</vt:lpstr>
      <vt:lpstr> Computer Science Degree for College by Slidesgo</vt:lpstr>
      <vt:lpstr> Nim Game using RL </vt:lpstr>
      <vt:lpstr>Introduction</vt:lpstr>
      <vt:lpstr>INTRODUCTION</vt:lpstr>
      <vt:lpstr>The player who cannot move is considered to lose the game Taking last Object == WIN!</vt:lpstr>
      <vt:lpstr>What is Reinforcement Learning</vt:lpstr>
      <vt:lpstr>WHOA</vt:lpstr>
      <vt:lpstr>Environment</vt:lpstr>
      <vt:lpstr>Our Environment - 1</vt:lpstr>
      <vt:lpstr>Our Environment - 2</vt:lpstr>
      <vt:lpstr>Implementation</vt:lpstr>
      <vt:lpstr>PseudoCode</vt:lpstr>
      <vt:lpstr>PseudoCode</vt:lpstr>
      <vt:lpstr>Training &amp; Testing</vt:lpstr>
      <vt:lpstr>Training - 1</vt:lpstr>
      <vt:lpstr>Training - 2</vt:lpstr>
      <vt:lpstr>Testing</vt:lpstr>
      <vt:lpstr>Results and Conclusion</vt:lpstr>
      <vt:lpstr>Quite promising RESULTS</vt:lpstr>
      <vt:lpstr>68%</vt:lpstr>
      <vt:lpstr>PowerPoint Presentation</vt:lpstr>
      <vt:lpstr>PowerPoint Presentation</vt:lpstr>
      <vt:lpstr>Next Steps</vt:lpstr>
      <vt:lpstr>What’s next</vt:lpstr>
      <vt:lpstr>THANK YOU  FOR YOUR ATTENTION</vt:lpstr>
      <vt:lpstr> Ali Al Housseini – S287634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Nim Game using RL </dc:title>
  <cp:lastModifiedBy>Al Housseini  Ali</cp:lastModifiedBy>
  <cp:revision>21</cp:revision>
  <dcterms:modified xsi:type="dcterms:W3CDTF">2023-12-04T23:58:44Z</dcterms:modified>
</cp:coreProperties>
</file>