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8" r:id="rId5"/>
  </p:sldMasterIdLst>
  <p:notesMasterIdLst>
    <p:notesMasterId r:id="rId12"/>
  </p:notesMasterIdLst>
  <p:handoutMasterIdLst>
    <p:handoutMasterId r:id="rId13"/>
  </p:handout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600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1"/>
  <c:style val="2"/>
  <c:chart>
    <c:title>
      <c:tx>
        <c:rich>
          <a:bodyPr/>
          <a:lstStyle/>
          <a:p>
            <a:r>
              <a:t>Liczba Uczestników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Liczba Aktywnych Użytkowników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700"/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Budynek C</c:v>
                </c:pt>
                <c:pt idx="1">
                  <c:v>Budynek G</c:v>
                </c:pt>
                <c:pt idx="2">
                  <c:v>Budynek Grosik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1455</c:v>
                </c:pt>
                <c:pt idx="1">
                  <c:v>1882</c:v>
                </c:pt>
                <c:pt idx="2">
                  <c:v>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6E-4571-91F9-CE59E5BC7A7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pl-PL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pl-PL"/>
          </a:p>
        </c:txPr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1"/>
  <c:style val="2"/>
  <c:chart>
    <c:title>
      <c:tx>
        <c:rich>
          <a:bodyPr/>
          <a:lstStyle/>
          <a:p>
            <a:r>
              <a:t>Koszty kampanii w poszczególnych budynkach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Koszty</c:v>
                </c:pt>
              </c:strCache>
            </c:strRef>
          </c:tx>
          <c:invertIfNegative val="1"/>
          <c:dLbls>
            <c:numFmt formatCode="0\ \z\ł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700"/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Budynek C</c:v>
                </c:pt>
                <c:pt idx="1">
                  <c:v>Budynek G</c:v>
                </c:pt>
                <c:pt idx="2">
                  <c:v>Budynek Grosik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5650.88</c:v>
                </c:pt>
                <c:pt idx="1">
                  <c:v>173580.66</c:v>
                </c:pt>
                <c:pt idx="2">
                  <c:v>3322.7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09-429E-8C2F-51BC6CFC525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pl-PL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pl-PL"/>
          </a:p>
        </c:txPr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1"/>
  <c:style val="2"/>
  <c:chart>
    <c:title>
      <c:tx>
        <c:rich>
          <a:bodyPr/>
          <a:lstStyle/>
          <a:p>
            <a:r>
              <a:t>Przeciętne koszty za uczestnika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Przeciętne koszty</c:v>
                </c:pt>
              </c:strCache>
            </c:strRef>
          </c:tx>
          <c:invertIfNegative val="1"/>
          <c:dLbls>
            <c:numFmt formatCode="0\ \z\ł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700"/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Budynek C</c:v>
                </c:pt>
                <c:pt idx="1">
                  <c:v>Budynek G</c:v>
                </c:pt>
                <c:pt idx="2">
                  <c:v>Budynek Grosik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3.88</c:v>
                </c:pt>
                <c:pt idx="1">
                  <c:v>92.23</c:v>
                </c:pt>
                <c:pt idx="2">
                  <c:v>3.48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20-4859-A3AB-936A39BBC80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pl-PL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pl-PL"/>
          </a:p>
        </c:txPr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pl-PL"/>
  <c:roundedCorners val="1"/>
  <c:style val="2"/>
  <c:chart>
    <c:title>
      <c:tx>
        <c:rich>
          <a:bodyPr/>
          <a:lstStyle/>
          <a:p>
            <a:r>
              <a:t>Liczba organizatorów w poszczególnych budynkach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Liczba Organizatorów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700"/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Budynek C</c:v>
                </c:pt>
                <c:pt idx="1">
                  <c:v>Budynek G</c:v>
                </c:pt>
                <c:pt idx="2">
                  <c:v>Budynek Grosik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</c:v>
                </c:pt>
                <c:pt idx="1">
                  <c:v>146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A4-4923-85AC-109183CB88D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>
            <a:defRPr sz="1100"/>
          </a:pPr>
          <a:endParaRPr lang="pl-PL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1"/>
  <c:style val="2"/>
  <c:chart>
    <c:title>
      <c:tx>
        <c:rich>
          <a:bodyPr/>
          <a:lstStyle/>
          <a:p>
            <a:r>
              <a:t>Udział aktywnych użytkowników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Udział aktywnych użytkowników</c:v>
                </c:pt>
              </c:strCache>
            </c:strRef>
          </c:tx>
          <c:invertIfNegative val="1"/>
          <c:dLbls>
            <c:numFmt formatCode="0.0\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/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Mailowe zaproszenia</c:v>
                </c:pt>
                <c:pt idx="1">
                  <c:v>Poczęstunki</c:v>
                </c:pt>
                <c:pt idx="2">
                  <c:v>Stanowiska Informacyjne</c:v>
                </c:pt>
                <c:pt idx="3">
                  <c:v>Upominki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</c:v>
                </c:pt>
                <c:pt idx="1">
                  <c:v>0.5</c:v>
                </c:pt>
                <c:pt idx="2">
                  <c:v>0.1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95-4368-A81A-8459D2C2FA3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pl-PL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pl-PL"/>
          </a:p>
        </c:txPr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1"/>
  <c:style val="2"/>
  <c:chart>
    <c:title>
      <c:tx>
        <c:rich>
          <a:bodyPr/>
          <a:lstStyle/>
          <a:p>
            <a:r>
              <a:t>Udział Aktywnych Uczestników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Atrybuty</c:v>
                </c:pt>
              </c:strCache>
            </c:strRef>
          </c:tx>
          <c:invertIfNegative val="1"/>
          <c:dLbls>
            <c:numFmt formatCode="0.0\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/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Mailowe zaproszenia</c:v>
                </c:pt>
                <c:pt idx="1">
                  <c:v>Poczęstunki</c:v>
                </c:pt>
                <c:pt idx="2">
                  <c:v>Stanowiska Informacyjne</c:v>
                </c:pt>
                <c:pt idx="3">
                  <c:v>Upominki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CA09-45CF-9D00-5E922C8696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Budynek C</c:v>
                </c:pt>
              </c:strCache>
            </c:strRef>
          </c:tx>
          <c:invertIfNegative val="1"/>
          <c:dLbls>
            <c:numFmt formatCode="0.0\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/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Mailowe zaproszenia</c:v>
                </c:pt>
                <c:pt idx="1">
                  <c:v>Poczęstunki</c:v>
                </c:pt>
                <c:pt idx="2">
                  <c:v>Stanowiska Informacyjne</c:v>
                </c:pt>
                <c:pt idx="3">
                  <c:v>Upominki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0.58529111338100104</c:v>
                </c:pt>
                <c:pt idx="1">
                  <c:v>0.26140155728587317</c:v>
                </c:pt>
                <c:pt idx="2">
                  <c:v>8.8578088578088576E-2</c:v>
                </c:pt>
                <c:pt idx="3">
                  <c:v>0.85416666666666663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09-45CF-9D00-5E922C8696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Budynek G</c:v>
                </c:pt>
              </c:strCache>
            </c:strRef>
          </c:tx>
          <c:invertIfNegative val="1"/>
          <c:dLbls>
            <c:numFmt formatCode="0.0\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/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Mailowe zaproszenia</c:v>
                </c:pt>
                <c:pt idx="1">
                  <c:v>Poczęstunki</c:v>
                </c:pt>
                <c:pt idx="2">
                  <c:v>Stanowiska Informacyjne</c:v>
                </c:pt>
                <c:pt idx="3">
                  <c:v>Upominki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8.0131533402561433E-2</c:v>
                </c:pt>
                <c:pt idx="1">
                  <c:v>1.4070021881838075</c:v>
                </c:pt>
                <c:pt idx="2">
                  <c:v>9.9906454630495786E-2</c:v>
                </c:pt>
                <c:pt idx="3">
                  <c:v>0.13940092165898618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09-45CF-9D00-5E922C8696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Budynek Grosik</c:v>
                </c:pt>
              </c:strCache>
            </c:strRef>
          </c:tx>
          <c:invertIfNegative val="1"/>
          <c:dLbls>
            <c:numFmt formatCode="0.0\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/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Mailowe zaproszenia</c:v>
                </c:pt>
                <c:pt idx="1">
                  <c:v>Poczęstunki</c:v>
                </c:pt>
                <c:pt idx="2">
                  <c:v>Stanowiska Informacyjne</c:v>
                </c:pt>
                <c:pt idx="3">
                  <c:v>Upominki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3.7410676754939053E-2</c:v>
                </c:pt>
                <c:pt idx="1">
                  <c:v>0.34462729912875123</c:v>
                </c:pt>
                <c:pt idx="2">
                  <c:v>0.82938388625592419</c:v>
                </c:pt>
                <c:pt idx="3">
                  <c:v>0.43516873889875668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09-45CF-9D00-5E922C86967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pl-PL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pl-PL"/>
          </a:p>
        </c:txPr>
        <c:crossAx val="-2068027336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600"/>
          </a:pPr>
          <a:endParaRPr lang="pl-PL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DEA68-7253-524B-B7ED-D84A80ED135C}" type="datetimeFigureOut">
              <a:rPr lang="pl-PL" smtClean="0"/>
              <a:t>16.01.2022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819C5-210B-4442-9E66-7227A66DC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8493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29C27-A09B-3E44-9DB8-8913E8D55002}" type="datetimeFigureOut">
              <a:rPr lang="pl-PL" smtClean="0"/>
              <a:t>16.01.2022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93B1A-C82D-994E-B408-6CCFE3DECA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373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44000" y="2687772"/>
            <a:ext cx="7541112" cy="1102519"/>
          </a:xfrm>
        </p:spPr>
        <p:txBody>
          <a:bodyPr lIns="0" tIns="0" rIns="0" bIns="0" anchor="b" anchorCtr="0">
            <a:normAutofit/>
          </a:bodyPr>
          <a:lstStyle>
            <a:lvl1pPr algn="l">
              <a:defRPr sz="3200" b="1">
                <a:solidFill>
                  <a:srgbClr val="FFFFFF"/>
                </a:solidFill>
                <a:latin typeface="Open Sans Regular"/>
                <a:cs typeface="Open Sans Regular"/>
              </a:defRPr>
            </a:lvl1pPr>
          </a:lstStyle>
          <a:p>
            <a:r>
              <a:rPr lang="pl-PL" dirty="0"/>
              <a:t>Kliknij, aby </a:t>
            </a:r>
            <a:r>
              <a:rPr lang="pl-PL" dirty="0" err="1"/>
              <a:t>edyt</a:t>
            </a:r>
            <a:r>
              <a:rPr lang="pl-PL" dirty="0"/>
              <a:t>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44000" y="3892070"/>
            <a:ext cx="6400800" cy="58840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1044000" y="4486735"/>
            <a:ext cx="2895600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100">
                <a:solidFill>
                  <a:schemeClr val="bg1"/>
                </a:solidFill>
                <a:latin typeface="Open Sans Light"/>
                <a:cs typeface="Open Sans Light"/>
              </a:defRPr>
            </a:lvl1pPr>
          </a:lstStyle>
          <a:p>
            <a:r>
              <a:rPr lang="pl-PL" dirty="0"/>
              <a:t>1 lutego 2019, Warszawa</a:t>
            </a:r>
          </a:p>
        </p:txBody>
      </p:sp>
      <p:pic>
        <p:nvPicPr>
          <p:cNvPr id="9" name="Obraz 8" descr="logoSGH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1" y="473241"/>
            <a:ext cx="900363" cy="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6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917999" y="1187302"/>
            <a:ext cx="7773417" cy="3145745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107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1238250"/>
            <a:ext cx="2273300" cy="300038"/>
          </a:xfrm>
        </p:spPr>
        <p:txBody>
          <a:bodyPr anchor="t" anchorCtr="0">
            <a:noAutofit/>
          </a:bodyPr>
          <a:lstStyle>
            <a:lvl1pPr marL="0" indent="0">
              <a:buNone/>
              <a:defRPr sz="1100">
                <a:solidFill>
                  <a:srgbClr val="00748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TYTUŁ ZDJĘCIA</a:t>
            </a:r>
          </a:p>
        </p:txBody>
      </p:sp>
      <p:sp>
        <p:nvSpPr>
          <p:cNvPr id="9" name="Symbol zastępczy obrazu 8"/>
          <p:cNvSpPr>
            <a:spLocks noGrp="1"/>
          </p:cNvSpPr>
          <p:nvPr>
            <p:ph type="pic" sz="quarter" idx="11"/>
          </p:nvPr>
        </p:nvSpPr>
        <p:spPr>
          <a:xfrm>
            <a:off x="917575" y="1538288"/>
            <a:ext cx="2273300" cy="2066925"/>
          </a:xfrm>
        </p:spPr>
        <p:txBody>
          <a:bodyPr/>
          <a:lstStyle/>
          <a:p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12"/>
          </p:nvPr>
        </p:nvSpPr>
        <p:spPr>
          <a:xfrm>
            <a:off x="917575" y="3682872"/>
            <a:ext cx="2273300" cy="611188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3" hasCustomPrompt="1"/>
          </p:nvPr>
        </p:nvSpPr>
        <p:spPr>
          <a:xfrm>
            <a:off x="3661120" y="1238250"/>
            <a:ext cx="2273300" cy="300038"/>
          </a:xfrm>
        </p:spPr>
        <p:txBody>
          <a:bodyPr anchor="t" anchorCtr="0">
            <a:noAutofit/>
          </a:bodyPr>
          <a:lstStyle>
            <a:lvl1pPr marL="0" indent="0">
              <a:buNone/>
              <a:defRPr sz="1100">
                <a:solidFill>
                  <a:srgbClr val="00748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TYTUŁ ZDJĘCIA</a:t>
            </a:r>
          </a:p>
        </p:txBody>
      </p:sp>
      <p:sp>
        <p:nvSpPr>
          <p:cNvPr id="13" name="Symbol zastępczy obrazu 8"/>
          <p:cNvSpPr>
            <a:spLocks noGrp="1"/>
          </p:cNvSpPr>
          <p:nvPr>
            <p:ph type="pic" sz="quarter" idx="14"/>
          </p:nvPr>
        </p:nvSpPr>
        <p:spPr>
          <a:xfrm>
            <a:off x="3661120" y="1538288"/>
            <a:ext cx="2273300" cy="2066925"/>
          </a:xfrm>
        </p:spPr>
        <p:txBody>
          <a:bodyPr/>
          <a:lstStyle/>
          <a:p>
            <a:endParaRPr lang="pl-PL"/>
          </a:p>
        </p:txBody>
      </p:sp>
      <p:sp>
        <p:nvSpPr>
          <p:cNvPr id="14" name="Symbol zastępczy zawartości 10"/>
          <p:cNvSpPr>
            <a:spLocks noGrp="1"/>
          </p:cNvSpPr>
          <p:nvPr>
            <p:ph sz="quarter" idx="15"/>
          </p:nvPr>
        </p:nvSpPr>
        <p:spPr>
          <a:xfrm>
            <a:off x="3661120" y="3682872"/>
            <a:ext cx="2273300" cy="611188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15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6404391" y="1238250"/>
            <a:ext cx="2273300" cy="300038"/>
          </a:xfrm>
        </p:spPr>
        <p:txBody>
          <a:bodyPr anchor="t" anchorCtr="0">
            <a:noAutofit/>
          </a:bodyPr>
          <a:lstStyle>
            <a:lvl1pPr marL="0" indent="0">
              <a:buNone/>
              <a:defRPr sz="1100">
                <a:solidFill>
                  <a:srgbClr val="00748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TYTUŁ ZDJĘCIA</a:t>
            </a:r>
          </a:p>
        </p:txBody>
      </p:sp>
      <p:sp>
        <p:nvSpPr>
          <p:cNvPr id="16" name="Symbol zastępczy obrazu 8"/>
          <p:cNvSpPr>
            <a:spLocks noGrp="1"/>
          </p:cNvSpPr>
          <p:nvPr>
            <p:ph type="pic" sz="quarter" idx="17"/>
          </p:nvPr>
        </p:nvSpPr>
        <p:spPr>
          <a:xfrm>
            <a:off x="6404391" y="1538288"/>
            <a:ext cx="2273300" cy="2066925"/>
          </a:xfrm>
        </p:spPr>
        <p:txBody>
          <a:bodyPr/>
          <a:lstStyle/>
          <a:p>
            <a:endParaRPr lang="pl-PL"/>
          </a:p>
        </p:txBody>
      </p:sp>
      <p:sp>
        <p:nvSpPr>
          <p:cNvPr id="17" name="Symbol zastępczy zawartości 10"/>
          <p:cNvSpPr>
            <a:spLocks noGrp="1"/>
          </p:cNvSpPr>
          <p:nvPr>
            <p:ph sz="quarter" idx="18"/>
          </p:nvPr>
        </p:nvSpPr>
        <p:spPr>
          <a:xfrm>
            <a:off x="6404391" y="3682872"/>
            <a:ext cx="2273300" cy="611188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07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8" name="Symbol zastępczy obrazu 7"/>
          <p:cNvSpPr>
            <a:spLocks noGrp="1"/>
          </p:cNvSpPr>
          <p:nvPr>
            <p:ph type="pic" sz="quarter" idx="10"/>
          </p:nvPr>
        </p:nvSpPr>
        <p:spPr>
          <a:xfrm>
            <a:off x="0" y="1270000"/>
            <a:ext cx="4135438" cy="2840038"/>
          </a:xfrm>
        </p:spPr>
        <p:txBody>
          <a:bodyPr/>
          <a:lstStyle/>
          <a:p>
            <a:endParaRPr lang="pl-PL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1"/>
          </p:nvPr>
        </p:nvSpPr>
        <p:spPr>
          <a:xfrm>
            <a:off x="4562475" y="1270000"/>
            <a:ext cx="4129088" cy="2840038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05683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C9D123-2EE7-4C09-B66E-9FC9AE121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B1518C1-EC3C-452A-99D1-670A9D08E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FCCF4-1837-49DC-9B33-763115F3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0B9-A7A6-47C8-8A81-4AA5BF99FE6D}" type="datetimeFigureOut">
              <a:rPr lang="pl-PL" smtClean="0"/>
              <a:t>16.01.2022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7EE15A-7797-49C2-A419-A64BC80F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FC662CD-B199-4D14-B3EB-644A3F46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8431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C18EA2-0393-4541-A7AF-06B806E8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DE0501-F12E-4F53-B115-40DBE17CA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EE980D-84BB-4E1F-B319-082F7D96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0B9-A7A6-47C8-8A81-4AA5BF99FE6D}" type="datetimeFigureOut">
              <a:rPr lang="pl-PL" smtClean="0"/>
              <a:t>16.01.2022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0DB5846-7A97-424C-9D53-2E24D3BB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C13F42-81AC-4181-A05C-1269DA67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858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ACC134-F8E2-4C62-9A14-0C9B58F0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EEE1728-6261-4295-AFDC-DD65C5DDC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083FBD-2490-4AB4-8F03-D1AA3681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0B9-A7A6-47C8-8A81-4AA5BF99FE6D}" type="datetimeFigureOut">
              <a:rPr lang="pl-PL" smtClean="0"/>
              <a:t>16.01.2022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39EC51-A794-4BC1-B856-2A742B7E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E843165-7510-49DE-86D6-B16493B9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19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C1DC97-D5D5-4863-8E51-476D1C80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60D83C-8898-4D11-BFD4-E9E99EF06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9C02A77-23BB-4023-98BC-FAD90A6CA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EC16B0B-1030-4852-B3A4-B35EA58B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0B9-A7A6-47C8-8A81-4AA5BF99FE6D}" type="datetimeFigureOut">
              <a:rPr lang="pl-PL" smtClean="0"/>
              <a:t>16.01.2022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0E14ED7-A6AF-49A9-9FFB-02CBB23C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0B9BFB2-856D-4726-A489-DB01672C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352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88453E-EE0C-437D-8EDE-1B69A4F6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3EB5DF6-FBFE-492A-BD73-6E248D517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87B3B5C-E2AE-4C57-85C1-4E06E46DA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1CD62E5-132E-433B-AA65-591612563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76A7119-1D57-489B-B395-DBB20F646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848D8B7-B093-40EC-9BA5-A1AFA996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0B9-A7A6-47C8-8A81-4AA5BF99FE6D}" type="datetimeFigureOut">
              <a:rPr lang="pl-PL" smtClean="0"/>
              <a:t>16.01.2022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8119F54-3E30-432E-A864-CE1D089D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C77631D-3926-4FF3-B77A-B52CFA5E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6842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2031A7-72FE-45A9-AB7F-73583B2E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AE20CF2-7B8E-4910-9CE7-0C05C026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0B9-A7A6-47C8-8A81-4AA5BF99FE6D}" type="datetimeFigureOut">
              <a:rPr lang="pl-PL" smtClean="0"/>
              <a:t>16.01.2022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9B711BA-79F1-4076-A3ED-4C5764C1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C2CF976-8966-4261-89EC-D6FF8780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982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E3D1B73-06E4-45BA-A55F-30495DC2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0B9-A7A6-47C8-8A81-4AA5BF99FE6D}" type="datetimeFigureOut">
              <a:rPr lang="pl-PL" smtClean="0"/>
              <a:t>16.01.2022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F3FFB04-42AC-4843-8C91-7B03C966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C0EA385-B333-4126-B7A5-D547D3C9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947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foto-ogoln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pic>
        <p:nvPicPr>
          <p:cNvPr id="6" name="Obraz 5" descr="SGH_piramida-ogoln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1044000" y="4486735"/>
            <a:ext cx="2895600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100">
                <a:solidFill>
                  <a:schemeClr val="bg1"/>
                </a:solidFill>
                <a:latin typeface="Open Sans Light"/>
                <a:cs typeface="Open Sans Light"/>
              </a:defRPr>
            </a:lvl1pPr>
          </a:lstStyle>
          <a:p>
            <a:r>
              <a:rPr lang="pl-PL" dirty="0"/>
              <a:t>1 lutego 2019, Warszawa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1" y="473241"/>
            <a:ext cx="900363" cy="900363"/>
          </a:xfrm>
          <a:prstGeom prst="rect">
            <a:avLst/>
          </a:prstGeom>
        </p:spPr>
      </p:pic>
      <p:sp>
        <p:nvSpPr>
          <p:cNvPr id="10" name="Tytuł 1"/>
          <p:cNvSpPr>
            <a:spLocks noGrp="1"/>
          </p:cNvSpPr>
          <p:nvPr>
            <p:ph type="ctrTitle"/>
          </p:nvPr>
        </p:nvSpPr>
        <p:spPr>
          <a:xfrm>
            <a:off x="1044000" y="2687772"/>
            <a:ext cx="7541112" cy="1102519"/>
          </a:xfrm>
        </p:spPr>
        <p:txBody>
          <a:bodyPr lIns="0" tIns="0" rIns="0" bIns="0" anchor="b" anchorCtr="0">
            <a:normAutofit/>
          </a:bodyPr>
          <a:lstStyle>
            <a:lvl1pPr algn="l">
              <a:defRPr sz="3200" b="1">
                <a:solidFill>
                  <a:srgbClr val="FFFFFF"/>
                </a:solidFill>
                <a:latin typeface="Open Sans Regular"/>
                <a:cs typeface="Open Sans Regular"/>
              </a:defRPr>
            </a:lvl1pPr>
          </a:lstStyle>
          <a:p>
            <a:r>
              <a:rPr lang="pl-PL" dirty="0"/>
              <a:t>Kliknij, aby </a:t>
            </a:r>
            <a:r>
              <a:rPr lang="pl-PL" dirty="0" err="1"/>
              <a:t>edyt</a:t>
            </a:r>
            <a:r>
              <a:rPr lang="pl-PL" dirty="0"/>
              <a:t>. styl wz. tyt.</a:t>
            </a:r>
          </a:p>
        </p:txBody>
      </p:sp>
      <p:sp>
        <p:nvSpPr>
          <p:cNvPr id="11" name="Podtytuł 2"/>
          <p:cNvSpPr>
            <a:spLocks noGrp="1"/>
          </p:cNvSpPr>
          <p:nvPr>
            <p:ph type="subTitle" idx="1"/>
          </p:nvPr>
        </p:nvSpPr>
        <p:spPr>
          <a:xfrm>
            <a:off x="1044000" y="3892070"/>
            <a:ext cx="6400800" cy="58840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3493182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0394F1-3566-42D5-A1C5-173FDEF2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7EF82E-6A0B-405A-9C35-ED510CDB8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04DD530-29D7-46B0-91FA-3CA4146B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BEC084F-0CA2-4EE1-876E-A3D175A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0B9-A7A6-47C8-8A81-4AA5BF99FE6D}" type="datetimeFigureOut">
              <a:rPr lang="pl-PL" smtClean="0"/>
              <a:t>16.01.2022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CD3AEBF-43B9-4EF0-B841-52EEFF91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D3049CB-8B8C-4BEE-AFAC-1225CAAE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559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F112F5-00A2-4504-B888-D64BB699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10E89FB-892D-44C3-BEFB-2486D0575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DF2149C-08D1-4274-8D81-5723B4883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4EEE0E9-9B59-44DC-90D7-6734D5EB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0B9-A7A6-47C8-8A81-4AA5BF99FE6D}" type="datetimeFigureOut">
              <a:rPr lang="pl-PL" smtClean="0"/>
              <a:t>16.01.2022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EE8D3C6-ED64-4263-9993-ABBE42C0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9A24DA7-8FED-4F79-8DDF-FB6F69F0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573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85721E-62CE-4D10-8E72-EBCC4B55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9F29A5C-00D2-406E-8A70-D72C08FF4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0A8786-E6CD-4032-9E98-9F7C9963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0B9-A7A6-47C8-8A81-4AA5BF99FE6D}" type="datetimeFigureOut">
              <a:rPr lang="pl-PL" smtClean="0"/>
              <a:t>16.01.2022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F23FC2-86FA-414A-BE87-D315B2EF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740FA3-10C6-4447-A59C-38F2E25F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86786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D365414-2326-4367-8335-D094BF58C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F77FFF7-0937-47CF-B558-BE35B7927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45E393-6233-4238-B2DF-1B3D953A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0B9-A7A6-47C8-8A81-4AA5BF99FE6D}" type="datetimeFigureOut">
              <a:rPr lang="pl-PL" smtClean="0"/>
              <a:t>16.01.2022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D35A471-B530-4509-A2DB-4CF6B530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4C42F0C-075C-4FFB-80DD-C00C273C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573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ajd tytułow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ctrTitle"/>
          </p:nvPr>
        </p:nvSpPr>
        <p:spPr>
          <a:xfrm>
            <a:off x="1044000" y="3181996"/>
            <a:ext cx="7541112" cy="1102519"/>
          </a:xfrm>
        </p:spPr>
        <p:txBody>
          <a:bodyPr lIns="0" tIns="0" rIns="0" bIns="0" anchor="b" anchorCtr="0">
            <a:normAutofit/>
          </a:bodyPr>
          <a:lstStyle>
            <a:lvl1pPr algn="l">
              <a:defRPr sz="3200" b="1">
                <a:solidFill>
                  <a:srgbClr val="FFFFFF"/>
                </a:solidFill>
                <a:latin typeface="Open Sans Regular"/>
                <a:cs typeface="Open Sans Regular"/>
              </a:defRPr>
            </a:lvl1pPr>
          </a:lstStyle>
          <a:p>
            <a:r>
              <a:rPr lang="pl-PL" dirty="0"/>
              <a:t>Kliknij, aby </a:t>
            </a:r>
            <a:r>
              <a:rPr lang="pl-PL" dirty="0" err="1"/>
              <a:t>edyt</a:t>
            </a:r>
            <a:r>
              <a:rPr lang="pl-PL" dirty="0"/>
              <a:t>. styl wz. tyt.</a:t>
            </a:r>
          </a:p>
        </p:txBody>
      </p:sp>
    </p:spTree>
    <p:extLst>
      <p:ext uri="{BB962C8B-B14F-4D97-AF65-F5344CB8AC3E}">
        <p14:creationId xmlns:p14="http://schemas.microsoft.com/office/powerpoint/2010/main" val="108760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918000" y="1187302"/>
            <a:ext cx="3577800" cy="3145745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920624" y="1187302"/>
            <a:ext cx="3766176" cy="3145745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77005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6CA654DC-01EF-482D-9AD6-F7FB8700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00" y="387895"/>
            <a:ext cx="7773417" cy="675334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</p:spTree>
    <p:extLst>
      <p:ext uri="{BB962C8B-B14F-4D97-AF65-F5344CB8AC3E}">
        <p14:creationId xmlns:p14="http://schemas.microsoft.com/office/powerpoint/2010/main" val="161745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0EA65F-4575-4746-8B3B-7F7399AC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01610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6C297DF9-E4FE-4D2B-AEE8-94C84D7B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00" y="387895"/>
            <a:ext cx="7773417" cy="675334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</p:spTree>
    <p:extLst>
      <p:ext uri="{BB962C8B-B14F-4D97-AF65-F5344CB8AC3E}">
        <p14:creationId xmlns:p14="http://schemas.microsoft.com/office/powerpoint/2010/main" val="152384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BDE042-9C2C-4C65-A342-2C537F1D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169594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58A31D-F589-4D20-8CF5-A128FAAA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73249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918000" y="387895"/>
            <a:ext cx="7773417" cy="67533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pl-PL" dirty="0"/>
              <a:t>Kliknij, aby </a:t>
            </a:r>
            <a:r>
              <a:rPr lang="pl-PL" dirty="0" err="1"/>
              <a:t>edyt</a:t>
            </a:r>
            <a:r>
              <a:rPr lang="pl-PL" dirty="0"/>
              <a:t>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8000" y="1043751"/>
            <a:ext cx="7768800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8" name="PoleTekstowe 7"/>
          <p:cNvSpPr txBox="1"/>
          <p:nvPr userDrawn="1"/>
        </p:nvSpPr>
        <p:spPr>
          <a:xfrm>
            <a:off x="7896328" y="4586443"/>
            <a:ext cx="79508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800" dirty="0" err="1">
                <a:solidFill>
                  <a:srgbClr val="007481"/>
                </a:solidFill>
                <a:latin typeface="Open Sans Regular"/>
                <a:cs typeface="Open Sans Regular"/>
              </a:rPr>
              <a:t>www.sgh.waw.pl</a:t>
            </a:r>
            <a:endParaRPr lang="pl-PL" sz="800" dirty="0">
              <a:solidFill>
                <a:srgbClr val="007481"/>
              </a:solidFill>
              <a:latin typeface="Open Sans Regular"/>
              <a:cs typeface="Open Sans Regular"/>
            </a:endParaRPr>
          </a:p>
        </p:txBody>
      </p:sp>
      <p:pic>
        <p:nvPicPr>
          <p:cNvPr id="9" name="Obraz 8" descr="SGH_male-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63" y="4601068"/>
            <a:ext cx="395520" cy="1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1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2" r:id="rId4"/>
    <p:sldLayoutId id="2147483667" r:id="rId5"/>
    <p:sldLayoutId id="2147483680" r:id="rId6"/>
    <p:sldLayoutId id="2147483681" r:id="rId7"/>
    <p:sldLayoutId id="2147483682" r:id="rId8"/>
    <p:sldLayoutId id="2147483683" r:id="rId9"/>
    <p:sldLayoutId id="2147483662" r:id="rId10"/>
    <p:sldLayoutId id="2147483663" r:id="rId11"/>
    <p:sldLayoutId id="2147483654" r:id="rId1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Open Sans Regular"/>
          <a:ea typeface="+mj-ea"/>
          <a:cs typeface="Open Sans Regular"/>
        </a:defRPr>
      </a:lvl1pPr>
    </p:titleStyle>
    <p:bodyStyle>
      <a:lvl1pPr marL="216000" indent="-216000" algn="l" defTabSz="457200" rtl="0" eaLnBrk="1" latinLnBrk="0" hangingPunct="1">
        <a:lnSpc>
          <a:spcPct val="112000"/>
        </a:lnSpc>
        <a:spcBef>
          <a:spcPts val="0"/>
        </a:spcBef>
        <a:buClr>
          <a:schemeClr val="tx2"/>
        </a:buClr>
        <a:buFont typeface="Arial"/>
        <a:buChar char="•"/>
        <a:defRPr sz="17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lnSpc>
          <a:spcPct val="112000"/>
        </a:lnSpc>
        <a:spcBef>
          <a:spcPts val="0"/>
        </a:spcBef>
        <a:buFont typeface="Arial"/>
        <a:buChar char="–"/>
        <a:defRPr sz="17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lnSpc>
          <a:spcPct val="112000"/>
        </a:lnSpc>
        <a:spcBef>
          <a:spcPts val="0"/>
        </a:spcBef>
        <a:buFont typeface="Arial"/>
        <a:buChar char="•"/>
        <a:defRPr sz="17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lnSpc>
          <a:spcPct val="112000"/>
        </a:lnSpc>
        <a:spcBef>
          <a:spcPts val="0"/>
        </a:spcBef>
        <a:buFont typeface="Arial"/>
        <a:buChar char="–"/>
        <a:defRPr sz="17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lnSpc>
          <a:spcPct val="112000"/>
        </a:lnSpc>
        <a:spcBef>
          <a:spcPts val="0"/>
        </a:spcBef>
        <a:buFont typeface="Arial"/>
        <a:buChar char="»"/>
        <a:defRPr sz="17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EBD2E11-10AA-4610-8294-D521AB26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C121BF7-87FB-467B-8A58-9BE03F3F5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EBFEB43-D0E5-451C-81A7-053C3C879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00B9-A7A6-47C8-8A81-4AA5BF99FE6D}" type="datetimeFigureOut">
              <a:rPr lang="pl-PL" smtClean="0"/>
              <a:t>16.01.2022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EBE7B1-D3AC-4CAC-B33A-4916FB6D4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8BED3D9-5D2D-4261-97C3-E648AD3CB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749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Wampiriada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2022-01-16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Liczba Aktywnych Użytkowników w każdym budynku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521207" y="1243584"/>
          <a:ext cx="5431536" cy="3355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00216" y="1856231"/>
            <a:ext cx="2450592" cy="795528"/>
          </a:xfrm>
          <a:prstGeom prst="rect">
            <a:avLst/>
          </a:prstGeom>
          <a:noFill/>
          <a:ln>
            <a:solidFill>
              <a:srgbClr val="29FD42"/>
            </a:solidFill>
          </a:ln>
        </p:spPr>
        <p:txBody>
          <a:bodyPr wrap="square" anchor="ctr">
            <a:normAutofit/>
          </a:bodyPr>
          <a:lstStyle/>
          <a:p>
            <a:pPr algn="ctr">
              <a:defRPr sz="1100"/>
            </a:pPr>
            <a:r>
              <a:t>Najwięcej aktywnych uczestników przybywało w budynku 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Liczba użytkowników i koszty wydarzenia dla każdego budynku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521207" y="1243584"/>
          <a:ext cx="5431536" cy="3355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00216" y="1856231"/>
            <a:ext cx="2450592" cy="795528"/>
          </a:xfrm>
          <a:prstGeom prst="rect">
            <a:avLst/>
          </a:prstGeom>
          <a:noFill/>
          <a:ln>
            <a:solidFill>
              <a:srgbClr val="29FD42"/>
            </a:solidFill>
          </a:ln>
        </p:spPr>
        <p:txBody>
          <a:bodyPr wrap="square" anchor="ctr">
            <a:normAutofit/>
          </a:bodyPr>
          <a:lstStyle/>
          <a:p>
            <a:pPr algn="ctr">
              <a:defRPr sz="1100"/>
            </a:pPr>
            <a:r>
              <a:t>Najwyższe koszty osiągnięte są w budynku 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Przeciętne koszty za aktywnego użytkownika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521207" y="1243584"/>
          <a:ext cx="5431536" cy="3355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00216" y="1856231"/>
            <a:ext cx="2450592" cy="795528"/>
          </a:xfrm>
          <a:prstGeom prst="rect">
            <a:avLst/>
          </a:prstGeom>
          <a:noFill/>
          <a:ln>
            <a:solidFill>
              <a:srgbClr val="29FD42"/>
            </a:solidFill>
          </a:ln>
        </p:spPr>
        <p:txBody>
          <a:bodyPr wrap="square" anchor="ctr">
            <a:normAutofit/>
          </a:bodyPr>
          <a:lstStyle/>
          <a:p>
            <a:pPr algn="ctr">
              <a:defRPr sz="1100"/>
            </a:pPr>
            <a:r>
              <a:t>Najwyższe przeciętne koszty za uczestnika osiągnięte są w budynku 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Liczba Organizatorów w poszczególnych budynkach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521207" y="1243584"/>
          <a:ext cx="5431536" cy="3355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00216" y="1856231"/>
            <a:ext cx="2450592" cy="795528"/>
          </a:xfrm>
          <a:prstGeom prst="rect">
            <a:avLst/>
          </a:prstGeom>
          <a:noFill/>
          <a:ln>
            <a:solidFill>
              <a:srgbClr val="29FD42"/>
            </a:solidFill>
          </a:ln>
        </p:spPr>
        <p:txBody>
          <a:bodyPr wrap="square" anchor="ctr">
            <a:normAutofit/>
          </a:bodyPr>
          <a:lstStyle/>
          <a:p>
            <a:pPr algn="ctr">
              <a:defRPr sz="1100"/>
            </a:pPr>
            <a:r>
              <a:t>Najwięcej organizatorów było w budynku 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Udział Aktywnych użytkowników dla poszczególnych typów kampanii oraz dla poszczególnych budynków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37744" y="1591056"/>
          <a:ext cx="4270248" cy="2505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453128" y="1591056"/>
          <a:ext cx="4270248" cy="2505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7984" y="4096512"/>
            <a:ext cx="4297680" cy="539496"/>
          </a:xfrm>
          <a:prstGeom prst="rect">
            <a:avLst/>
          </a:prstGeom>
          <a:noFill/>
          <a:ln>
            <a:solidFill>
              <a:srgbClr val="29FD42"/>
            </a:solidFill>
          </a:ln>
        </p:spPr>
        <p:txBody>
          <a:bodyPr wrap="square" anchor="ctr">
            <a:normAutofit/>
          </a:bodyPr>
          <a:lstStyle/>
          <a:p>
            <a:pPr algn="ctr">
              <a:defRPr sz="1100"/>
            </a:pPr>
            <a:r>
              <a:t>Najbardziej atrakcyjnymi dla uczestników były Poczęstunki.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Niestandardowe 3">
      <a:dk1>
        <a:sysClr val="windowText" lastClr="000000"/>
      </a:dk1>
      <a:lt1>
        <a:sysClr val="window" lastClr="FFFFFF"/>
      </a:lt1>
      <a:dk2>
        <a:srgbClr val="007481"/>
      </a:dk2>
      <a:lt2>
        <a:srgbClr val="FFFFFF"/>
      </a:lt2>
      <a:accent1>
        <a:srgbClr val="007481"/>
      </a:accent1>
      <a:accent2>
        <a:srgbClr val="C7D42D"/>
      </a:accent2>
      <a:accent3>
        <a:srgbClr val="00B0E1"/>
      </a:accent3>
      <a:accent4>
        <a:srgbClr val="C6C6C6"/>
      </a:accent4>
      <a:accent5>
        <a:srgbClr val="7C7C7C"/>
      </a:accent5>
      <a:accent6>
        <a:srgbClr val="3C3C3C"/>
      </a:accent6>
      <a:hlink>
        <a:srgbClr val="009FE3"/>
      </a:hlink>
      <a:folHlink>
        <a:srgbClr val="BBE4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362BABBD2697940AC1DAF92327D3420" ma:contentTypeVersion="1" ma:contentTypeDescription="Utwórz nowy dokument." ma:contentTypeScope="" ma:versionID="b758795591d9adbbd5813f01d912e2c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d5655aa40fd62c26d3cd695d3e5ffb0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Planowana data rozpoczęcia" ma:internalName="PublishingStartDate">
      <xsd:simpleType>
        <xsd:restriction base="dms:Unknown"/>
      </xsd:simpleType>
    </xsd:element>
    <xsd:element name="PublishingExpirationDate" ma:index="9" nillable="true" ma:displayName="Planowana data zakończenia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8EA0AD-14F4-4232-A3D9-5B11B317B7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338D63-1011-4E21-BA98-B1373A38C4F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5B6B73C-2CE5-4D1B-B309-C6DBF946FE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100</Words>
  <Application>Microsoft Office PowerPoint</Application>
  <PresentationFormat>Pokaz na ekranie (16:9)</PresentationFormat>
  <Paragraphs>18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Open Sans Light</vt:lpstr>
      <vt:lpstr>Open Sans Regular</vt:lpstr>
      <vt:lpstr>Motyw pakietu Office</vt:lpstr>
      <vt:lpstr>Projekt niestandardowy</vt:lpstr>
      <vt:lpstr>Wampiriada</vt:lpstr>
      <vt:lpstr>Liczba Aktywnych Użytkowników w każdym budynku</vt:lpstr>
      <vt:lpstr>Liczba użytkowników i koszty wydarzenia dla każdego budynku</vt:lpstr>
      <vt:lpstr>Przeciętne koszty za aktywnego użytkownika</vt:lpstr>
      <vt:lpstr>Liczba Organizatorów w poszczególnych budynkach</vt:lpstr>
      <vt:lpstr>Udział Aktywnych użytkowników dla poszczególnych typów kampanii oraz dla poszczególnych budynków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ogólna – przykład w języku polskim</dc:title>
  <dc:creator>kotbury</dc:creator>
  <cp:lastModifiedBy>Aliaksandra Litvinava</cp:lastModifiedBy>
  <cp:revision>45</cp:revision>
  <dcterms:created xsi:type="dcterms:W3CDTF">2019-01-31T15:24:43Z</dcterms:created>
  <dcterms:modified xsi:type="dcterms:W3CDTF">2022-01-16T13:18:35Z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0x010100C362BABBD2697940AC1DAF92327D3420</vt:lpwstr>
  </property>
</Properties>
</file>