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9" r:id="rId3"/>
    <p:sldId id="260" r:id="rId4"/>
    <p:sldId id="261" r:id="rId5"/>
    <p:sldId id="264" r:id="rId6"/>
    <p:sldId id="262" r:id="rId7"/>
    <p:sldId id="268"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97" autoAdjust="0"/>
  </p:normalViewPr>
  <p:slideViewPr>
    <p:cSldViewPr snapToGrid="0">
      <p:cViewPr varScale="1">
        <p:scale>
          <a:sx n="97" d="100"/>
          <a:sy n="97"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FBB-5CDC-4860-AC56-804C6B8CCD46}" type="datetimeFigureOut">
              <a:rPr lang="en-CA" smtClean="0"/>
              <a:t>2020-02-11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5987A-604F-49BB-A789-5F94602102D6}" type="slidenum">
              <a:rPr lang="en-CA" smtClean="0"/>
              <a:t>‹#›</a:t>
            </a:fld>
            <a:endParaRPr lang="en-CA"/>
          </a:p>
        </p:txBody>
      </p:sp>
    </p:spTree>
    <p:extLst>
      <p:ext uri="{BB962C8B-B14F-4D97-AF65-F5344CB8AC3E}">
        <p14:creationId xmlns:p14="http://schemas.microsoft.com/office/powerpoint/2010/main" val="418483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assume we will finish from eclipse and eclipse debugger by today, or we will just have a little left to cover.</a:t>
            </a:r>
            <a:endParaRPr lang="en-CA" dirty="0"/>
          </a:p>
        </p:txBody>
      </p:sp>
      <p:sp>
        <p:nvSpPr>
          <p:cNvPr id="4" name="Slide Number Placeholder 3"/>
          <p:cNvSpPr>
            <a:spLocks noGrp="1"/>
          </p:cNvSpPr>
          <p:nvPr>
            <p:ph type="sldNum" sz="quarter" idx="5"/>
          </p:nvPr>
        </p:nvSpPr>
        <p:spPr/>
        <p:txBody>
          <a:bodyPr/>
          <a:lstStyle/>
          <a:p>
            <a:fld id="{51C5987A-604F-49BB-A789-5F94602102D6}" type="slidenum">
              <a:rPr lang="en-CA" smtClean="0"/>
              <a:t>4</a:t>
            </a:fld>
            <a:endParaRPr lang="en-CA"/>
          </a:p>
        </p:txBody>
      </p:sp>
    </p:spTree>
    <p:extLst>
      <p:ext uri="{BB962C8B-B14F-4D97-AF65-F5344CB8AC3E}">
        <p14:creationId xmlns:p14="http://schemas.microsoft.com/office/powerpoint/2010/main" val="68582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this is valuable</a:t>
            </a:r>
          </a:p>
          <a:p>
            <a:endParaRPr lang="en-US" dirty="0"/>
          </a:p>
          <a:p>
            <a:r>
              <a:rPr lang="en-US" dirty="0"/>
              <a:t>Benefit of these tricks is improved workflow. Whenever </a:t>
            </a:r>
            <a:r>
              <a:rPr lang="en-US" dirty="0" err="1"/>
              <a:t>youre</a:t>
            </a:r>
            <a:r>
              <a:rPr lang="en-US" dirty="0"/>
              <a:t> able to get work done faster, you will benefit lots.</a:t>
            </a:r>
          </a:p>
          <a:p>
            <a:endParaRPr lang="en-US" dirty="0"/>
          </a:p>
          <a:p>
            <a:r>
              <a:rPr lang="en-US" dirty="0"/>
              <a:t>If you’re able to comment out a big block of code in a single highlight + hotkey, it will save you so much time than commenting out line by line. This will save your time, you will get more done this way, and focus on the bigger ideas rather than these small things like how to comment out this code.</a:t>
            </a:r>
            <a:endParaRPr lang="en-CA" dirty="0"/>
          </a:p>
        </p:txBody>
      </p:sp>
      <p:sp>
        <p:nvSpPr>
          <p:cNvPr id="4" name="Slide Number Placeholder 3"/>
          <p:cNvSpPr>
            <a:spLocks noGrp="1"/>
          </p:cNvSpPr>
          <p:nvPr>
            <p:ph type="sldNum" sz="quarter" idx="5"/>
          </p:nvPr>
        </p:nvSpPr>
        <p:spPr/>
        <p:txBody>
          <a:bodyPr/>
          <a:lstStyle/>
          <a:p>
            <a:fld id="{51C5987A-604F-49BB-A789-5F94602102D6}" type="slidenum">
              <a:rPr lang="en-CA" smtClean="0"/>
              <a:t>6</a:t>
            </a:fld>
            <a:endParaRPr lang="en-CA"/>
          </a:p>
        </p:txBody>
      </p:sp>
    </p:spTree>
    <p:extLst>
      <p:ext uri="{BB962C8B-B14F-4D97-AF65-F5344CB8AC3E}">
        <p14:creationId xmlns:p14="http://schemas.microsoft.com/office/powerpoint/2010/main" val="1872562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the apples </a:t>
            </a:r>
            <a:r>
              <a:rPr lang="en-US" dirty="0" smtClean="0"/>
              <a:t>stuff, fruit parent</a:t>
            </a:r>
            <a:r>
              <a:rPr lang="en-US" baseline="0" dirty="0" smtClean="0"/>
              <a:t> with a variable in it, then we can peek into it</a:t>
            </a:r>
            <a:r>
              <a:rPr lang="en-US" baseline="0" dirty="0" smtClean="0"/>
              <a:t>. Make sure to go over all the steps, and then the debugging </a:t>
            </a:r>
            <a:r>
              <a:rPr lang="en-US" baseline="0" smtClean="0"/>
              <a:t>as well</a:t>
            </a:r>
            <a:endParaRPr lang="en-CA" dirty="0"/>
          </a:p>
        </p:txBody>
      </p:sp>
      <p:sp>
        <p:nvSpPr>
          <p:cNvPr id="4" name="Slide Number Placeholder 3"/>
          <p:cNvSpPr>
            <a:spLocks noGrp="1"/>
          </p:cNvSpPr>
          <p:nvPr>
            <p:ph type="sldNum" sz="quarter" idx="5"/>
          </p:nvPr>
        </p:nvSpPr>
        <p:spPr/>
        <p:txBody>
          <a:bodyPr/>
          <a:lstStyle/>
          <a:p>
            <a:fld id="{51C5987A-604F-49BB-A789-5F94602102D6}" type="slidenum">
              <a:rPr lang="en-CA" smtClean="0"/>
              <a:t>9</a:t>
            </a:fld>
            <a:endParaRPr lang="en-CA"/>
          </a:p>
        </p:txBody>
      </p:sp>
    </p:spTree>
    <p:extLst>
      <p:ext uri="{BB962C8B-B14F-4D97-AF65-F5344CB8AC3E}">
        <p14:creationId xmlns:p14="http://schemas.microsoft.com/office/powerpoint/2010/main" val="158439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B182-9CEC-4A5F-9EA3-CC2C38015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CF9A623-FC13-4BE0-A7B4-10CA1E3B9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ED97C7-6B0B-4366-8C05-CDBB0A6B5F14}"/>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52C00A29-E70B-4312-B58B-51F1EB4EDA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F9AA2A-D55F-4A66-B92F-E3E3C9E8B97B}"/>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13038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D986-F5B6-49C9-BB1E-7B719D33F2E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99FC90-87D1-4BB4-9D60-191C733C9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02E4F3-384C-42BA-A96C-D94E8842FD64}"/>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243086D4-671C-4209-8976-82BA2D2C61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E3FEEA-679F-44F3-8F83-EBBD021709C1}"/>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59942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F4A02-13A8-4F4C-8580-464E33D784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B532DB-D9B6-4A2E-8471-A6279E83A0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EC0303-C63F-4AF0-98AA-3BCD0D0AA766}"/>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64963D61-A8BC-4328-95BB-E90CDFD9C4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3EAECA-24DD-404D-BF8A-3709B999AD24}"/>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300830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7C59-ECEF-4159-A194-076CB651444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861A38-2FD7-423C-97BB-1BAAF4137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CF44BB-8333-4DEE-99C7-11070EE8021A}"/>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9634F944-68BD-462A-8120-DB81A31DFE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DEE04A-E52D-4BAB-B2FB-15C620757BDD}"/>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208890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9999-C8F0-4C70-86C4-BB1379447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D74128-2886-43AA-BF32-358D9F737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E0801-0992-4D7F-895F-F80BD5A2E67A}"/>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15A71174-680F-42CA-AB01-AB9C9AA7B5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04AC00-24A1-426C-A1E1-47969232F612}"/>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20936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32F8-DC65-4BEF-B208-FC2C87C30FF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9FC9C40-967C-49ED-91ED-43F79127C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A237D08-FB2B-43DF-9478-CADAE84EE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A3E7087-AB7E-49D7-AF72-56C47A582C2B}"/>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6" name="Footer Placeholder 5">
            <a:extLst>
              <a:ext uri="{FF2B5EF4-FFF2-40B4-BE49-F238E27FC236}">
                <a16:creationId xmlns:a16="http://schemas.microsoft.com/office/drawing/2014/main" id="{50EE1FF0-52AC-4553-A698-F3A4626D3E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8168DB-19C7-46C6-8969-EA4DD82ACCD3}"/>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52290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A457-8B19-4C4F-A3CE-87CC63511CF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2EE87B-679D-4037-9E00-14058DA51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284BA-B14D-4B19-9621-228E62B1D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53D31A-F65A-427C-A68E-03C29017C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1DC8C-D7DF-4693-AF48-22BEFA9BC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D3F4F2F-EE84-4E12-B4C8-60FBD7953D70}"/>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8" name="Footer Placeholder 7">
            <a:extLst>
              <a:ext uri="{FF2B5EF4-FFF2-40B4-BE49-F238E27FC236}">
                <a16:creationId xmlns:a16="http://schemas.microsoft.com/office/drawing/2014/main" id="{339B959B-5366-4B1C-AD7D-5FDB0380FD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6288A66-E824-4EAE-A2A7-BBD17433AD4B}"/>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315533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E87E-6F89-439C-B584-9197F32E85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56D9B81-B62D-4EF0-B2FF-0BC5415ACCC5}"/>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4" name="Footer Placeholder 3">
            <a:extLst>
              <a:ext uri="{FF2B5EF4-FFF2-40B4-BE49-F238E27FC236}">
                <a16:creationId xmlns:a16="http://schemas.microsoft.com/office/drawing/2014/main" id="{495060AC-7111-41C7-9624-BDBFBC34B2F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E640115-E23E-474D-8395-9AAB536BB172}"/>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182515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98C67-FFFA-42EB-8F18-32DF3490B31C}"/>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3" name="Footer Placeholder 2">
            <a:extLst>
              <a:ext uri="{FF2B5EF4-FFF2-40B4-BE49-F238E27FC236}">
                <a16:creationId xmlns:a16="http://schemas.microsoft.com/office/drawing/2014/main" id="{6C260335-84BA-4E47-A946-752F343060D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4DE2CC2-5640-4CA2-9640-4C39DE2DBDE6}"/>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205711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F36-02AD-4B6B-93DC-870ACFDBD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7D711D8-9B8B-4F38-B13C-E497072DF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6362E46-88A0-4E87-9ADD-BB91F46E1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BFFB2-5BBB-4D70-84B8-2A897439F962}"/>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6" name="Footer Placeholder 5">
            <a:extLst>
              <a:ext uri="{FF2B5EF4-FFF2-40B4-BE49-F238E27FC236}">
                <a16:creationId xmlns:a16="http://schemas.microsoft.com/office/drawing/2014/main" id="{755CDEE2-72EA-4C1B-9DF0-A911B20D0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18318E6-5BE4-4B45-8496-E03A5274C73D}"/>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303540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A7B0-EFA7-4852-A910-56E867E8E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449D190-9C5E-46E6-9290-7010CA106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7844F31-32C9-44A8-9500-E7282239D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22CAD-F10B-4C75-A03B-375473E1EFF6}"/>
              </a:ext>
            </a:extLst>
          </p:cNvPr>
          <p:cNvSpPr>
            <a:spLocks noGrp="1"/>
          </p:cNvSpPr>
          <p:nvPr>
            <p:ph type="dt" sz="half" idx="10"/>
          </p:nvPr>
        </p:nvSpPr>
        <p:spPr/>
        <p:txBody>
          <a:bodyPr/>
          <a:lstStyle/>
          <a:p>
            <a:fld id="{22F4267F-FBD6-4A0B-8DFE-6807B391E7C7}" type="datetimeFigureOut">
              <a:rPr lang="en-CA" smtClean="0"/>
              <a:t>2020-02-11</a:t>
            </a:fld>
            <a:endParaRPr lang="en-CA"/>
          </a:p>
        </p:txBody>
      </p:sp>
      <p:sp>
        <p:nvSpPr>
          <p:cNvPr id="6" name="Footer Placeholder 5">
            <a:extLst>
              <a:ext uri="{FF2B5EF4-FFF2-40B4-BE49-F238E27FC236}">
                <a16:creationId xmlns:a16="http://schemas.microsoft.com/office/drawing/2014/main" id="{11CDE6FF-2F31-43C3-B435-D22E5A2458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941E31-A339-4414-9CF7-694A7121FC29}"/>
              </a:ext>
            </a:extLst>
          </p:cNvPr>
          <p:cNvSpPr>
            <a:spLocks noGrp="1"/>
          </p:cNvSpPr>
          <p:nvPr>
            <p:ph type="sldNum" sz="quarter" idx="12"/>
          </p:nvPr>
        </p:nvSpPr>
        <p:spPr/>
        <p:txBody>
          <a:bodyPr/>
          <a:lstStyle/>
          <a:p>
            <a:fld id="{7498CD23-714A-45EA-82DA-6CC33D47CDBA}" type="slidenum">
              <a:rPr lang="en-CA" smtClean="0"/>
              <a:t>‹#›</a:t>
            </a:fld>
            <a:endParaRPr lang="en-CA"/>
          </a:p>
        </p:txBody>
      </p:sp>
    </p:spTree>
    <p:extLst>
      <p:ext uri="{BB962C8B-B14F-4D97-AF65-F5344CB8AC3E}">
        <p14:creationId xmlns:p14="http://schemas.microsoft.com/office/powerpoint/2010/main" val="169012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C2302-9A9A-49D3-9E2D-34713B4DC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1784FF-1A6F-4C79-BB83-57CE37400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A97E11-3CF4-4FDD-BC6A-4FC023441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4267F-FBD6-4A0B-8DFE-6807B391E7C7}" type="datetimeFigureOut">
              <a:rPr lang="en-CA" smtClean="0"/>
              <a:t>2020-02-11</a:t>
            </a:fld>
            <a:endParaRPr lang="en-CA"/>
          </a:p>
        </p:txBody>
      </p:sp>
      <p:sp>
        <p:nvSpPr>
          <p:cNvPr id="5" name="Footer Placeholder 4">
            <a:extLst>
              <a:ext uri="{FF2B5EF4-FFF2-40B4-BE49-F238E27FC236}">
                <a16:creationId xmlns:a16="http://schemas.microsoft.com/office/drawing/2014/main" id="{1BE35F72-14A5-4271-9A19-4C08DDECB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D3C7D36-4DDE-427C-B797-F8B0DA708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8CD23-714A-45EA-82DA-6CC33D47CDBA}" type="slidenum">
              <a:rPr lang="en-CA" smtClean="0"/>
              <a:t>‹#›</a:t>
            </a:fld>
            <a:endParaRPr lang="en-CA"/>
          </a:p>
        </p:txBody>
      </p:sp>
    </p:spTree>
    <p:extLst>
      <p:ext uri="{BB962C8B-B14F-4D97-AF65-F5344CB8AC3E}">
        <p14:creationId xmlns:p14="http://schemas.microsoft.com/office/powerpoint/2010/main" val="248385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A649A6-37BD-43FD-B81C-B7060B2956D7}"/>
              </a:ext>
            </a:extLst>
          </p:cNvPr>
          <p:cNvSpPr>
            <a:spLocks noGrp="1"/>
          </p:cNvSpPr>
          <p:nvPr>
            <p:ph type="ctrTitle"/>
          </p:nvPr>
        </p:nvSpPr>
        <p:spPr>
          <a:xfrm>
            <a:off x="3045368" y="2043663"/>
            <a:ext cx="6105194" cy="2031055"/>
          </a:xfrm>
        </p:spPr>
        <p:txBody>
          <a:bodyPr>
            <a:normAutofit/>
          </a:bodyPr>
          <a:lstStyle/>
          <a:p>
            <a:r>
              <a:rPr lang="en-CA" dirty="0">
                <a:solidFill>
                  <a:srgbClr val="FFFFFF"/>
                </a:solidFill>
              </a:rPr>
              <a:t>Eclipse &amp; Eclipse Debugger</a:t>
            </a:r>
          </a:p>
        </p:txBody>
      </p:sp>
      <p:sp>
        <p:nvSpPr>
          <p:cNvPr id="3" name="Subtitle 2">
            <a:extLst>
              <a:ext uri="{FF2B5EF4-FFF2-40B4-BE49-F238E27FC236}">
                <a16:creationId xmlns:a16="http://schemas.microsoft.com/office/drawing/2014/main" id="{BA532858-FA16-4E5F-86B2-CB34ACA2D812}"/>
              </a:ext>
            </a:extLst>
          </p:cNvPr>
          <p:cNvSpPr>
            <a:spLocks noGrp="1"/>
          </p:cNvSpPr>
          <p:nvPr>
            <p:ph type="subTitle" idx="1"/>
          </p:nvPr>
        </p:nvSpPr>
        <p:spPr>
          <a:xfrm>
            <a:off x="3045368" y="4074718"/>
            <a:ext cx="6105194" cy="682079"/>
          </a:xfrm>
        </p:spPr>
        <p:txBody>
          <a:bodyPr>
            <a:normAutofit/>
          </a:bodyPr>
          <a:lstStyle/>
          <a:p>
            <a:r>
              <a:rPr lang="en-CA">
                <a:solidFill>
                  <a:srgbClr val="FFFFFF"/>
                </a:solidFill>
              </a:rPr>
              <a:t>Ali Alkhazaly</a:t>
            </a:r>
          </a:p>
        </p:txBody>
      </p:sp>
    </p:spTree>
    <p:extLst>
      <p:ext uri="{BB962C8B-B14F-4D97-AF65-F5344CB8AC3E}">
        <p14:creationId xmlns:p14="http://schemas.microsoft.com/office/powerpoint/2010/main" val="327039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864E-941A-494A-AA4F-17D25924C172}"/>
              </a:ext>
            </a:extLst>
          </p:cNvPr>
          <p:cNvSpPr>
            <a:spLocks noGrp="1"/>
          </p:cNvSpPr>
          <p:nvPr>
            <p:ph type="title"/>
          </p:nvPr>
        </p:nvSpPr>
        <p:spPr/>
        <p:txBody>
          <a:bodyPr/>
          <a:lstStyle/>
          <a:p>
            <a:r>
              <a:rPr lang="en-US" dirty="0"/>
              <a:t>Next Session</a:t>
            </a:r>
            <a:endParaRPr lang="en-CA" dirty="0"/>
          </a:p>
        </p:txBody>
      </p:sp>
      <p:sp>
        <p:nvSpPr>
          <p:cNvPr id="3" name="Content Placeholder 2">
            <a:extLst>
              <a:ext uri="{FF2B5EF4-FFF2-40B4-BE49-F238E27FC236}">
                <a16:creationId xmlns:a16="http://schemas.microsoft.com/office/drawing/2014/main" id="{D8209A1C-65E1-4061-9C8F-4EC901EF2BA0}"/>
              </a:ext>
            </a:extLst>
          </p:cNvPr>
          <p:cNvSpPr>
            <a:spLocks noGrp="1"/>
          </p:cNvSpPr>
          <p:nvPr>
            <p:ph idx="1"/>
          </p:nvPr>
        </p:nvSpPr>
        <p:spPr>
          <a:xfrm>
            <a:off x="731520" y="1825625"/>
            <a:ext cx="10622280" cy="4351338"/>
          </a:xfrm>
        </p:spPr>
        <p:txBody>
          <a:bodyPr/>
          <a:lstStyle/>
          <a:p>
            <a:pPr marL="0" indent="0">
              <a:buNone/>
            </a:pPr>
            <a:endParaRPr lang="en-US" dirty="0"/>
          </a:p>
          <a:p>
            <a:endParaRPr lang="en-US" dirty="0"/>
          </a:p>
          <a:p>
            <a:r>
              <a:rPr lang="en-US" dirty="0"/>
              <a:t>Eclipse Window Builder</a:t>
            </a:r>
          </a:p>
        </p:txBody>
      </p:sp>
    </p:spTree>
    <p:extLst>
      <p:ext uri="{BB962C8B-B14F-4D97-AF65-F5344CB8AC3E}">
        <p14:creationId xmlns:p14="http://schemas.microsoft.com/office/powerpoint/2010/main" val="261513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E03AFF-04E5-4AAA-BD40-178A1AEF9C3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Todays Goals</a:t>
            </a:r>
            <a:endParaRPr lang="en-CA" dirty="0">
              <a:solidFill>
                <a:srgbClr val="FFFFFF"/>
              </a:solidFill>
            </a:endParaRPr>
          </a:p>
        </p:txBody>
      </p:sp>
      <p:sp>
        <p:nvSpPr>
          <p:cNvPr id="3" name="Content Placeholder 2">
            <a:extLst>
              <a:ext uri="{FF2B5EF4-FFF2-40B4-BE49-F238E27FC236}">
                <a16:creationId xmlns:a16="http://schemas.microsoft.com/office/drawing/2014/main" id="{0493F51D-16BE-42DF-ACBC-1B25CEEE8F18}"/>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An Update on what is currently going on in the course</a:t>
            </a:r>
          </a:p>
          <a:p>
            <a:pPr marL="0" indent="0">
              <a:buNone/>
            </a:pPr>
            <a:endParaRPr lang="en-US" sz="2400" dirty="0">
              <a:solidFill>
                <a:srgbClr val="000000"/>
              </a:solidFill>
            </a:endParaRPr>
          </a:p>
          <a:p>
            <a:r>
              <a:rPr lang="en-US" sz="2400" dirty="0">
                <a:solidFill>
                  <a:srgbClr val="000000"/>
                </a:solidFill>
              </a:rPr>
              <a:t>What the next couple weeks will look like</a:t>
            </a:r>
          </a:p>
          <a:p>
            <a:endParaRPr lang="en-US" sz="2400" dirty="0">
              <a:solidFill>
                <a:srgbClr val="000000"/>
              </a:solidFill>
            </a:endParaRPr>
          </a:p>
          <a:p>
            <a:r>
              <a:rPr lang="en-US" sz="2400" dirty="0">
                <a:solidFill>
                  <a:srgbClr val="000000"/>
                </a:solidFill>
              </a:rPr>
              <a:t>Re-introduce eclipse</a:t>
            </a:r>
          </a:p>
          <a:p>
            <a:r>
              <a:rPr lang="en-US" sz="2400" dirty="0">
                <a:solidFill>
                  <a:srgbClr val="000000"/>
                </a:solidFill>
              </a:rPr>
              <a:t>Eclipse Tips &amp; Tricks and Debugger</a:t>
            </a:r>
          </a:p>
          <a:p>
            <a:r>
              <a:rPr lang="en-US" sz="2400" dirty="0">
                <a:solidFill>
                  <a:srgbClr val="000000"/>
                </a:solidFill>
              </a:rPr>
              <a:t>Showing it in action</a:t>
            </a:r>
          </a:p>
        </p:txBody>
      </p:sp>
    </p:spTree>
    <p:extLst>
      <p:ext uri="{BB962C8B-B14F-4D97-AF65-F5344CB8AC3E}">
        <p14:creationId xmlns:p14="http://schemas.microsoft.com/office/powerpoint/2010/main" val="19105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5A3064-8EC5-474F-B31B-501C8384D4C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The state of the union</a:t>
            </a:r>
            <a:endParaRPr lang="en-CA" sz="4000" dirty="0">
              <a:solidFill>
                <a:srgbClr val="FFFFFF"/>
              </a:solidFill>
            </a:endParaRPr>
          </a:p>
        </p:txBody>
      </p:sp>
      <p:sp>
        <p:nvSpPr>
          <p:cNvPr id="3" name="Content Placeholder 2">
            <a:extLst>
              <a:ext uri="{FF2B5EF4-FFF2-40B4-BE49-F238E27FC236}">
                <a16:creationId xmlns:a16="http://schemas.microsoft.com/office/drawing/2014/main" id="{D9E6F966-ECE5-4422-A7AC-943B83C0AE90}"/>
              </a:ext>
            </a:extLst>
          </p:cNvPr>
          <p:cNvSpPr>
            <a:spLocks noGrp="1"/>
          </p:cNvSpPr>
          <p:nvPr>
            <p:ph idx="1"/>
          </p:nvPr>
        </p:nvSpPr>
        <p:spPr>
          <a:xfrm>
            <a:off x="1179226" y="3092970"/>
            <a:ext cx="9833548" cy="2693976"/>
          </a:xfrm>
        </p:spPr>
        <p:txBody>
          <a:bodyPr>
            <a:normAutofit lnSpcReduction="10000"/>
          </a:bodyPr>
          <a:lstStyle/>
          <a:p>
            <a:r>
              <a:rPr lang="en-US" sz="2000" dirty="0">
                <a:solidFill>
                  <a:srgbClr val="000000"/>
                </a:solidFill>
              </a:rPr>
              <a:t>First Assessment complete</a:t>
            </a:r>
          </a:p>
          <a:p>
            <a:endParaRPr lang="en-US" sz="2000" dirty="0">
              <a:solidFill>
                <a:srgbClr val="000000"/>
              </a:solidFill>
            </a:endParaRPr>
          </a:p>
          <a:p>
            <a:r>
              <a:rPr lang="en-US" sz="2000" dirty="0">
                <a:solidFill>
                  <a:srgbClr val="000000"/>
                </a:solidFill>
              </a:rPr>
              <a:t>First assignment complete (marking in progress)</a:t>
            </a:r>
          </a:p>
          <a:p>
            <a:pPr marL="0" indent="0">
              <a:buNone/>
            </a:pPr>
            <a:endParaRPr lang="en-US" sz="2000" dirty="0">
              <a:solidFill>
                <a:srgbClr val="000000"/>
              </a:solidFill>
            </a:endParaRPr>
          </a:p>
          <a:p>
            <a:r>
              <a:rPr lang="en-US" sz="2000" dirty="0">
                <a:solidFill>
                  <a:srgbClr val="000000"/>
                </a:solidFill>
              </a:rPr>
              <a:t>Teams Have been setup (I think)</a:t>
            </a:r>
          </a:p>
          <a:p>
            <a:pPr marL="0" indent="0">
              <a:buNone/>
            </a:pPr>
            <a:endParaRPr lang="en-US" sz="2000" dirty="0">
              <a:solidFill>
                <a:srgbClr val="000000"/>
              </a:solidFill>
            </a:endParaRPr>
          </a:p>
          <a:p>
            <a:r>
              <a:rPr lang="en-US" sz="2000" dirty="0">
                <a:solidFill>
                  <a:srgbClr val="000000"/>
                </a:solidFill>
              </a:rPr>
              <a:t>Project Proposal due in 2 weeks (the week after reading break)</a:t>
            </a:r>
          </a:p>
          <a:p>
            <a:endParaRPr lang="en-CA" sz="2000" dirty="0">
              <a:solidFill>
                <a:srgbClr val="000000"/>
              </a:solidFill>
            </a:endParaRPr>
          </a:p>
        </p:txBody>
      </p:sp>
    </p:spTree>
    <p:extLst>
      <p:ext uri="{BB962C8B-B14F-4D97-AF65-F5344CB8AC3E}">
        <p14:creationId xmlns:p14="http://schemas.microsoft.com/office/powerpoint/2010/main" val="25941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989058-C992-456D-9BC6-19F9757751C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This week &amp; Week after reading break</a:t>
            </a:r>
            <a:endParaRPr lang="en-CA" dirty="0">
              <a:solidFill>
                <a:srgbClr val="FFFFFF"/>
              </a:solidFill>
            </a:endParaRPr>
          </a:p>
        </p:txBody>
      </p:sp>
      <p:sp>
        <p:nvSpPr>
          <p:cNvPr id="3" name="Content Placeholder 2">
            <a:extLst>
              <a:ext uri="{FF2B5EF4-FFF2-40B4-BE49-F238E27FC236}">
                <a16:creationId xmlns:a16="http://schemas.microsoft.com/office/drawing/2014/main" id="{47C11290-30AC-489B-A6EF-7B44A39D7FE5}"/>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Eclipse</a:t>
            </a:r>
          </a:p>
          <a:p>
            <a:r>
              <a:rPr lang="en-US" sz="2400" dirty="0">
                <a:solidFill>
                  <a:srgbClr val="000000"/>
                </a:solidFill>
              </a:rPr>
              <a:t>Eclipse debugger</a:t>
            </a:r>
          </a:p>
          <a:p>
            <a:r>
              <a:rPr lang="en-US" sz="2400" dirty="0">
                <a:solidFill>
                  <a:srgbClr val="000000"/>
                </a:solidFill>
              </a:rPr>
              <a:t>Eclipse Window builder for </a:t>
            </a:r>
            <a:r>
              <a:rPr lang="en-US" sz="2400" dirty="0" err="1">
                <a:solidFill>
                  <a:srgbClr val="000000"/>
                </a:solidFill>
              </a:rPr>
              <a:t>Jframe</a:t>
            </a:r>
            <a:r>
              <a:rPr lang="en-US" sz="2400" dirty="0">
                <a:solidFill>
                  <a:srgbClr val="000000"/>
                </a:solidFill>
              </a:rPr>
              <a:t> GUI’s</a:t>
            </a:r>
          </a:p>
          <a:p>
            <a:endParaRPr lang="en-CA" sz="2400" dirty="0">
              <a:solidFill>
                <a:srgbClr val="000000"/>
              </a:solidFill>
            </a:endParaRPr>
          </a:p>
        </p:txBody>
      </p:sp>
    </p:spTree>
    <p:extLst>
      <p:ext uri="{BB962C8B-B14F-4D97-AF65-F5344CB8AC3E}">
        <p14:creationId xmlns:p14="http://schemas.microsoft.com/office/powerpoint/2010/main" val="4785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168E7B-6D42-4B3A-B7A1-17D4C49EC9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8A030C2-9F23-4593-9F99-7B73C232A4C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A2DFE4-2DA0-4B3C-9FBD-4F35CEDC8782}"/>
              </a:ext>
            </a:extLst>
          </p:cNvPr>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5100" kern="1200" dirty="0">
                <a:solidFill>
                  <a:srgbClr val="FFFFFF"/>
                </a:solidFill>
                <a:latin typeface="+mj-lt"/>
                <a:ea typeface="+mj-ea"/>
                <a:cs typeface="+mj-cs"/>
              </a:rPr>
              <a:t>How many of you have worked with eclipse before?</a:t>
            </a:r>
          </a:p>
        </p:txBody>
      </p:sp>
    </p:spTree>
    <p:extLst>
      <p:ext uri="{BB962C8B-B14F-4D97-AF65-F5344CB8AC3E}">
        <p14:creationId xmlns:p14="http://schemas.microsoft.com/office/powerpoint/2010/main" val="396045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4D45-FDB3-4AF1-86A2-DCDCCD699F76}"/>
              </a:ext>
            </a:extLst>
          </p:cNvPr>
          <p:cNvSpPr>
            <a:spLocks noGrp="1"/>
          </p:cNvSpPr>
          <p:nvPr>
            <p:ph type="title"/>
          </p:nvPr>
        </p:nvSpPr>
        <p:spPr/>
        <p:txBody>
          <a:bodyPr/>
          <a:lstStyle/>
          <a:p>
            <a:r>
              <a:rPr lang="en-US" dirty="0"/>
              <a:t>Cool Eclipse Tricks</a:t>
            </a:r>
            <a:endParaRPr lang="en-CA" dirty="0"/>
          </a:p>
        </p:txBody>
      </p:sp>
      <p:graphicFrame>
        <p:nvGraphicFramePr>
          <p:cNvPr id="4" name="Table 4">
            <a:extLst>
              <a:ext uri="{FF2B5EF4-FFF2-40B4-BE49-F238E27FC236}">
                <a16:creationId xmlns:a16="http://schemas.microsoft.com/office/drawing/2014/main" id="{322C3B91-6F83-4EDF-ACFB-A9E61A9392DA}"/>
              </a:ext>
            </a:extLst>
          </p:cNvPr>
          <p:cNvGraphicFramePr>
            <a:graphicFrameLocks noGrp="1"/>
          </p:cNvGraphicFramePr>
          <p:nvPr>
            <p:extLst>
              <p:ext uri="{D42A27DB-BD31-4B8C-83A1-F6EECF244321}">
                <p14:modId xmlns:p14="http://schemas.microsoft.com/office/powerpoint/2010/main" val="1631300909"/>
              </p:ext>
            </p:extLst>
          </p:nvPr>
        </p:nvGraphicFramePr>
        <p:xfrm>
          <a:off x="838200" y="1828800"/>
          <a:ext cx="10797540" cy="9140190"/>
        </p:xfrm>
        <a:graphic>
          <a:graphicData uri="http://schemas.openxmlformats.org/drawingml/2006/table">
            <a:tbl>
              <a:tblPr firstRow="1" bandRow="1">
                <a:tableStyleId>{2D5ABB26-0587-4C30-8999-92F81FD0307C}</a:tableStyleId>
              </a:tblPr>
              <a:tblGrid>
                <a:gridCol w="5398770">
                  <a:extLst>
                    <a:ext uri="{9D8B030D-6E8A-4147-A177-3AD203B41FA5}">
                      <a16:colId xmlns:a16="http://schemas.microsoft.com/office/drawing/2014/main" val="3266830514"/>
                    </a:ext>
                  </a:extLst>
                </a:gridCol>
                <a:gridCol w="5398770">
                  <a:extLst>
                    <a:ext uri="{9D8B030D-6E8A-4147-A177-3AD203B41FA5}">
                      <a16:colId xmlns:a16="http://schemas.microsoft.com/office/drawing/2014/main" val="3714344011"/>
                    </a:ext>
                  </a:extLst>
                </a:gridCol>
              </a:tblGrid>
              <a:tr h="430530">
                <a:tc>
                  <a:txBody>
                    <a:bodyPr/>
                    <a:lstStyle/>
                    <a:p>
                      <a:r>
                        <a:rPr lang="en-US" sz="2200" dirty="0"/>
                        <a:t>Highlight</a:t>
                      </a:r>
                    </a:p>
                    <a:p>
                      <a:endParaRPr lang="en-US" sz="2200" dirty="0" smtClean="0"/>
                    </a:p>
                    <a:p>
                      <a:endParaRPr lang="en-US" sz="2200" dirty="0"/>
                    </a:p>
                    <a:p>
                      <a:r>
                        <a:rPr lang="en-US" sz="2200" dirty="0"/>
                        <a:t>CTRL + Hover / Click</a:t>
                      </a:r>
                    </a:p>
                    <a:p>
                      <a:endParaRPr lang="en-US" sz="2200" dirty="0" smtClean="0"/>
                    </a:p>
                    <a:p>
                      <a:endParaRPr lang="en-US" sz="2200" dirty="0"/>
                    </a:p>
                    <a:p>
                      <a:r>
                        <a:rPr lang="en-CA" sz="2200" dirty="0"/>
                        <a:t>Breadcrumbs </a:t>
                      </a:r>
                      <a:r>
                        <a:rPr lang="en-CA" sz="2200" dirty="0" smtClean="0"/>
                        <a:t>Tooltip</a:t>
                      </a:r>
                      <a:endParaRPr lang="en-CA" sz="2200" dirty="0"/>
                    </a:p>
                    <a:p>
                      <a:endParaRPr lang="en-CA" sz="2200" dirty="0" smtClean="0"/>
                    </a:p>
                    <a:p>
                      <a:endParaRPr lang="en-CA" sz="2200" dirty="0"/>
                    </a:p>
                    <a:p>
                      <a:r>
                        <a:rPr lang="en-CA" sz="2200" dirty="0"/>
                        <a:t>CTRL + Shift + C</a:t>
                      </a:r>
                    </a:p>
                    <a:p>
                      <a:endParaRPr lang="en-CA" sz="2200" dirty="0" smtClean="0"/>
                    </a:p>
                    <a:p>
                      <a:endParaRPr lang="en-CA" sz="2200" dirty="0"/>
                    </a:p>
                    <a:p>
                      <a:r>
                        <a:rPr lang="en-CA" sz="2200" dirty="0"/>
                        <a:t>CTRL + ALT + H</a:t>
                      </a:r>
                    </a:p>
                    <a:p>
                      <a:endParaRPr lang="en-CA" sz="2200" dirty="0"/>
                    </a:p>
                  </a:txBody>
                  <a:tcPr/>
                </a:tc>
                <a:tc>
                  <a:txBody>
                    <a:bodyPr/>
                    <a:lstStyle/>
                    <a:p>
                      <a:r>
                        <a:rPr lang="en-US" sz="2200" dirty="0"/>
                        <a:t>Shows all occurrences</a:t>
                      </a:r>
                    </a:p>
                    <a:p>
                      <a:endParaRPr lang="en-US" sz="2200" dirty="0" smtClean="0"/>
                    </a:p>
                    <a:p>
                      <a:endParaRPr lang="en-US" sz="2200" dirty="0"/>
                    </a:p>
                    <a:p>
                      <a:r>
                        <a:rPr lang="en-US" sz="2200" dirty="0"/>
                        <a:t>Open Declaration / Implementation</a:t>
                      </a:r>
                    </a:p>
                    <a:p>
                      <a:endParaRPr lang="en-US" sz="2200" dirty="0" smtClean="0"/>
                    </a:p>
                    <a:p>
                      <a:endParaRPr lang="en-US" sz="2200" dirty="0"/>
                    </a:p>
                    <a:p>
                      <a:r>
                        <a:rPr lang="en-US" sz="2200" dirty="0"/>
                        <a:t>Shows current working directories &amp; class / method</a:t>
                      </a:r>
                    </a:p>
                    <a:p>
                      <a:endParaRPr lang="en-US" sz="2200" dirty="0"/>
                    </a:p>
                    <a:p>
                      <a:r>
                        <a:rPr lang="en-CA" sz="2200" dirty="0"/>
                        <a:t>Comment / uncomment out line of code</a:t>
                      </a:r>
                    </a:p>
                    <a:p>
                      <a:endParaRPr lang="en-CA" sz="2200" dirty="0" smtClean="0"/>
                    </a:p>
                    <a:p>
                      <a:endParaRPr lang="en-CA" sz="2200" dirty="0"/>
                    </a:p>
                    <a:p>
                      <a:pPr algn="l"/>
                      <a:r>
                        <a:rPr lang="en-CA" sz="2200" dirty="0"/>
                        <a:t>See all Calling Occurrences</a:t>
                      </a:r>
                    </a:p>
                    <a:p>
                      <a:pPr algn="l"/>
                      <a:endParaRPr lang="en-CA" sz="2200" dirty="0"/>
                    </a:p>
                  </a:txBody>
                  <a:tcPr/>
                </a:tc>
                <a:extLst>
                  <a:ext uri="{0D108BD9-81ED-4DB2-BD59-A6C34878D82A}">
                    <a16:rowId xmlns:a16="http://schemas.microsoft.com/office/drawing/2014/main" val="2514831139"/>
                  </a:ext>
                </a:extLst>
              </a:tr>
              <a:tr h="4354830">
                <a:tc>
                  <a:txBody>
                    <a:bodyPr/>
                    <a:lstStyle/>
                    <a:p>
                      <a:endParaRPr lang="en-CA" sz="2400" dirty="0"/>
                    </a:p>
                  </a:txBody>
                  <a:tcPr/>
                </a:tc>
                <a:tc>
                  <a:txBody>
                    <a:bodyPr/>
                    <a:lstStyle/>
                    <a:p>
                      <a:endParaRPr lang="en-CA" sz="2400" dirty="0"/>
                    </a:p>
                  </a:txBody>
                  <a:tcPr/>
                </a:tc>
                <a:extLst>
                  <a:ext uri="{0D108BD9-81ED-4DB2-BD59-A6C34878D82A}">
                    <a16:rowId xmlns:a16="http://schemas.microsoft.com/office/drawing/2014/main" val="3421824973"/>
                  </a:ext>
                </a:extLst>
              </a:tr>
            </a:tbl>
          </a:graphicData>
        </a:graphic>
      </p:graphicFrame>
    </p:spTree>
    <p:extLst>
      <p:ext uri="{BB962C8B-B14F-4D97-AF65-F5344CB8AC3E}">
        <p14:creationId xmlns:p14="http://schemas.microsoft.com/office/powerpoint/2010/main" val="293006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Tricks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86357835"/>
              </p:ext>
            </p:extLst>
          </p:nvPr>
        </p:nvGraphicFramePr>
        <p:xfrm>
          <a:off x="838200" y="1825625"/>
          <a:ext cx="10515600" cy="405384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539405138"/>
                    </a:ext>
                  </a:extLst>
                </a:gridCol>
                <a:gridCol w="5257800">
                  <a:extLst>
                    <a:ext uri="{9D8B030D-6E8A-4147-A177-3AD203B41FA5}">
                      <a16:colId xmlns:a16="http://schemas.microsoft.com/office/drawing/2014/main" val="2267141531"/>
                    </a:ext>
                  </a:extLst>
                </a:gridCol>
              </a:tblGrid>
              <a:tr h="370840">
                <a:tc>
                  <a:txBody>
                    <a:bodyPr/>
                    <a:lstStyle/>
                    <a:p>
                      <a:r>
                        <a:rPr lang="en-US" sz="2200" dirty="0" smtClean="0"/>
                        <a:t>CTRL</a:t>
                      </a:r>
                      <a:r>
                        <a:rPr lang="en-US" sz="2200" baseline="0" dirty="0" smtClean="0"/>
                        <a:t> + C</a:t>
                      </a:r>
                    </a:p>
                    <a:p>
                      <a:endParaRPr lang="en-US" sz="2200" baseline="0" dirty="0" smtClean="0"/>
                    </a:p>
                    <a:p>
                      <a:endParaRPr lang="en-US" sz="2200" baseline="0" dirty="0" smtClean="0"/>
                    </a:p>
                    <a:p>
                      <a:r>
                        <a:rPr lang="en-US" sz="2200" baseline="0" dirty="0" err="1" smtClean="0"/>
                        <a:t>sysout</a:t>
                      </a:r>
                      <a:r>
                        <a:rPr lang="en-US" sz="2200" baseline="0" dirty="0" smtClean="0"/>
                        <a:t> + CTRL + Space</a:t>
                      </a:r>
                    </a:p>
                    <a:p>
                      <a:endParaRPr lang="en-US" sz="2200" baseline="0" dirty="0" smtClean="0"/>
                    </a:p>
                    <a:p>
                      <a:endParaRPr lang="en-US" sz="2200" baseline="0" dirty="0" smtClean="0"/>
                    </a:p>
                    <a:p>
                      <a:r>
                        <a:rPr lang="en-US" sz="2200" baseline="0" dirty="0" smtClean="0"/>
                        <a:t>CTRL + Space on a initialized class </a:t>
                      </a:r>
                    </a:p>
                    <a:p>
                      <a:r>
                        <a:rPr lang="en-US" sz="2200" baseline="0" dirty="0" smtClean="0"/>
                        <a:t>(ex:</a:t>
                      </a:r>
                    </a:p>
                    <a:p>
                      <a:r>
                        <a:rPr lang="en-US" sz="2200" baseline="0" dirty="0" smtClean="0"/>
                        <a:t>         Scanner scan = new Scanner()</a:t>
                      </a:r>
                    </a:p>
                    <a:p>
                      <a:r>
                        <a:rPr lang="en-US" sz="2200" baseline="0" dirty="0" smtClean="0"/>
                        <a:t>         scan. </a:t>
                      </a:r>
                    </a:p>
                    <a:p>
                      <a:r>
                        <a:rPr lang="en-US" sz="2200" baseline="0" dirty="0" smtClean="0"/>
                        <a:t>)</a:t>
                      </a:r>
                    </a:p>
                    <a:p>
                      <a:endParaRPr lang="en-US" dirty="0"/>
                    </a:p>
                  </a:txBody>
                  <a:tcPr/>
                </a:tc>
                <a:tc>
                  <a:txBody>
                    <a:bodyPr/>
                    <a:lstStyle/>
                    <a:p>
                      <a:pPr algn="l"/>
                      <a:r>
                        <a:rPr lang="en-CA" sz="2200" dirty="0" smtClean="0"/>
                        <a:t>Open Type Hierarchy</a:t>
                      </a:r>
                    </a:p>
                    <a:p>
                      <a:pPr algn="l"/>
                      <a:endParaRPr lang="en-CA" sz="2200" dirty="0" smtClean="0"/>
                    </a:p>
                    <a:p>
                      <a:pPr algn="l"/>
                      <a:endParaRPr lang="en-CA" sz="2200" dirty="0" smtClean="0"/>
                    </a:p>
                    <a:p>
                      <a:pPr algn="l"/>
                      <a:r>
                        <a:rPr lang="en-CA" sz="2200" dirty="0" smtClean="0"/>
                        <a:t>Changes</a:t>
                      </a:r>
                      <a:r>
                        <a:rPr lang="en-CA" sz="2200" baseline="0" dirty="0" smtClean="0"/>
                        <a:t> to </a:t>
                      </a:r>
                      <a:r>
                        <a:rPr lang="en-CA" sz="2200" baseline="0" dirty="0" err="1" smtClean="0"/>
                        <a:t>System.out.println</a:t>
                      </a:r>
                      <a:r>
                        <a:rPr lang="en-CA" sz="2200" baseline="0" dirty="0" smtClean="0"/>
                        <a:t>()</a:t>
                      </a:r>
                    </a:p>
                    <a:p>
                      <a:pPr algn="l"/>
                      <a:endParaRPr lang="en-CA" sz="2200" baseline="0" dirty="0" smtClean="0"/>
                    </a:p>
                    <a:p>
                      <a:pPr algn="l"/>
                      <a:endParaRPr lang="en-CA" sz="2200" dirty="0" smtClean="0"/>
                    </a:p>
                    <a:p>
                      <a:r>
                        <a:rPr lang="en-US" sz="2200" dirty="0" smtClean="0"/>
                        <a:t>See available methods and documentation that you can</a:t>
                      </a:r>
                      <a:r>
                        <a:rPr lang="en-US" sz="2200" baseline="0" dirty="0" smtClean="0"/>
                        <a:t> use</a:t>
                      </a:r>
                      <a:endParaRPr lang="en-US" sz="2200" dirty="0"/>
                    </a:p>
                  </a:txBody>
                  <a:tcPr/>
                </a:tc>
                <a:extLst>
                  <a:ext uri="{0D108BD9-81ED-4DB2-BD59-A6C34878D82A}">
                    <a16:rowId xmlns:a16="http://schemas.microsoft.com/office/drawing/2014/main" val="3109774245"/>
                  </a:ext>
                </a:extLst>
              </a:tr>
            </a:tbl>
          </a:graphicData>
        </a:graphic>
      </p:graphicFrame>
    </p:spTree>
    <p:extLst>
      <p:ext uri="{BB962C8B-B14F-4D97-AF65-F5344CB8AC3E}">
        <p14:creationId xmlns:p14="http://schemas.microsoft.com/office/powerpoint/2010/main" val="5063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95C0-0519-4C13-872A-3D83F1B2EBC3}"/>
              </a:ext>
            </a:extLst>
          </p:cNvPr>
          <p:cNvSpPr>
            <a:spLocks noGrp="1"/>
          </p:cNvSpPr>
          <p:nvPr>
            <p:ph type="title"/>
          </p:nvPr>
        </p:nvSpPr>
        <p:spPr/>
        <p:txBody>
          <a:bodyPr/>
          <a:lstStyle/>
          <a:p>
            <a:r>
              <a:rPr lang="en-US" dirty="0"/>
              <a:t>Debugging</a:t>
            </a:r>
            <a:endParaRPr lang="en-CA" dirty="0"/>
          </a:p>
        </p:txBody>
      </p:sp>
      <p:graphicFrame>
        <p:nvGraphicFramePr>
          <p:cNvPr id="4" name="Table 4">
            <a:extLst>
              <a:ext uri="{FF2B5EF4-FFF2-40B4-BE49-F238E27FC236}">
                <a16:creationId xmlns:a16="http://schemas.microsoft.com/office/drawing/2014/main" id="{36F508D5-7CFA-4155-80AC-3D13FF59E945}"/>
              </a:ext>
            </a:extLst>
          </p:cNvPr>
          <p:cNvGraphicFramePr>
            <a:graphicFrameLocks noGrp="1"/>
          </p:cNvGraphicFramePr>
          <p:nvPr>
            <p:ph idx="1"/>
            <p:extLst>
              <p:ext uri="{D42A27DB-BD31-4B8C-83A1-F6EECF244321}">
                <p14:modId xmlns:p14="http://schemas.microsoft.com/office/powerpoint/2010/main" val="3666333541"/>
              </p:ext>
            </p:extLst>
          </p:nvPr>
        </p:nvGraphicFramePr>
        <p:xfrm>
          <a:off x="838200" y="1825625"/>
          <a:ext cx="10515600" cy="530352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412459560"/>
                    </a:ext>
                  </a:extLst>
                </a:gridCol>
                <a:gridCol w="5257800">
                  <a:extLst>
                    <a:ext uri="{9D8B030D-6E8A-4147-A177-3AD203B41FA5}">
                      <a16:colId xmlns:a16="http://schemas.microsoft.com/office/drawing/2014/main" val="2332794391"/>
                    </a:ext>
                  </a:extLst>
                </a:gridCol>
              </a:tblGrid>
              <a:tr h="370840">
                <a:tc>
                  <a:txBody>
                    <a:bodyPr/>
                    <a:lstStyle/>
                    <a:p>
                      <a:r>
                        <a:rPr lang="en-US" sz="2800" dirty="0"/>
                        <a:t>Step Into</a:t>
                      </a:r>
                    </a:p>
                    <a:p>
                      <a:r>
                        <a:rPr lang="en-US" sz="2800" dirty="0"/>
                        <a:t>(F5)</a:t>
                      </a:r>
                    </a:p>
                    <a:p>
                      <a:endParaRPr lang="en-CA" sz="2800" dirty="0"/>
                    </a:p>
                  </a:txBody>
                  <a:tcPr/>
                </a:tc>
                <a:tc>
                  <a:txBody>
                    <a:bodyPr/>
                    <a:lstStyle/>
                    <a:p>
                      <a:r>
                        <a:rPr lang="en-US" sz="2800" dirty="0"/>
                        <a:t>Enter the </a:t>
                      </a:r>
                      <a:r>
                        <a:rPr lang="en-US" sz="2800" dirty="0" smtClean="0"/>
                        <a:t>code </a:t>
                      </a:r>
                      <a:r>
                        <a:rPr lang="en-US" sz="2800" dirty="0"/>
                        <a:t>you’re calling or just execute regularly if there is nothing to enter</a:t>
                      </a:r>
                    </a:p>
                    <a:p>
                      <a:endParaRPr lang="en-CA" sz="2800" dirty="0"/>
                    </a:p>
                  </a:txBody>
                  <a:tcPr/>
                </a:tc>
                <a:extLst>
                  <a:ext uri="{0D108BD9-81ED-4DB2-BD59-A6C34878D82A}">
                    <a16:rowId xmlns:a16="http://schemas.microsoft.com/office/drawing/2014/main" val="1895935118"/>
                  </a:ext>
                </a:extLst>
              </a:tr>
              <a:tr h="370840">
                <a:tc>
                  <a:txBody>
                    <a:bodyPr/>
                    <a:lstStyle/>
                    <a:p>
                      <a:r>
                        <a:rPr lang="en-US" sz="2800" dirty="0"/>
                        <a:t>Step Over</a:t>
                      </a:r>
                    </a:p>
                    <a:p>
                      <a:r>
                        <a:rPr lang="en-US" sz="2800" dirty="0"/>
                        <a:t>(F6)</a:t>
                      </a:r>
                    </a:p>
                    <a:p>
                      <a:endParaRPr lang="en-US" sz="2800" dirty="0"/>
                    </a:p>
                    <a:p>
                      <a:endParaRPr lang="en-US" sz="2800" dirty="0"/>
                    </a:p>
                    <a:p>
                      <a:r>
                        <a:rPr lang="en-CA" sz="2800" dirty="0"/>
                        <a:t>Step Return (step out)</a:t>
                      </a:r>
                    </a:p>
                    <a:p>
                      <a:r>
                        <a:rPr lang="en-CA" sz="2800" dirty="0"/>
                        <a:t>(F7)</a:t>
                      </a:r>
                    </a:p>
                  </a:txBody>
                  <a:tcPr/>
                </a:tc>
                <a:tc>
                  <a:txBody>
                    <a:bodyPr/>
                    <a:lstStyle/>
                    <a:p>
                      <a:r>
                        <a:rPr lang="en-US" sz="2800" dirty="0"/>
                        <a:t>Do not enter the code you’re calling &amp; execute regularly</a:t>
                      </a:r>
                    </a:p>
                    <a:p>
                      <a:endParaRPr lang="en-US" sz="2800" dirty="0"/>
                    </a:p>
                    <a:p>
                      <a:endParaRPr lang="en-US" sz="2800" dirty="0"/>
                    </a:p>
                    <a:p>
                      <a:r>
                        <a:rPr lang="en-CA" sz="2800" dirty="0"/>
                        <a:t>Keep executing until you’re out of the current function you’re in. </a:t>
                      </a:r>
                    </a:p>
                    <a:p>
                      <a:endParaRPr lang="en-CA" sz="2800" dirty="0"/>
                    </a:p>
                    <a:p>
                      <a:endParaRPr lang="en-CA" sz="2800" dirty="0"/>
                    </a:p>
                  </a:txBody>
                  <a:tcPr/>
                </a:tc>
                <a:extLst>
                  <a:ext uri="{0D108BD9-81ED-4DB2-BD59-A6C34878D82A}">
                    <a16:rowId xmlns:a16="http://schemas.microsoft.com/office/drawing/2014/main" val="388083622"/>
                  </a:ext>
                </a:extLst>
              </a:tr>
            </a:tbl>
          </a:graphicData>
        </a:graphic>
      </p:graphicFrame>
    </p:spTree>
    <p:extLst>
      <p:ext uri="{BB962C8B-B14F-4D97-AF65-F5344CB8AC3E}">
        <p14:creationId xmlns:p14="http://schemas.microsoft.com/office/powerpoint/2010/main" val="425147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1E4AC6-4B24-4159-8874-0ED030232E5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ECLIPSE TIME</a:t>
            </a:r>
          </a:p>
        </p:txBody>
      </p:sp>
    </p:spTree>
    <p:extLst>
      <p:ext uri="{BB962C8B-B14F-4D97-AF65-F5344CB8AC3E}">
        <p14:creationId xmlns:p14="http://schemas.microsoft.com/office/powerpoint/2010/main" val="366833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414</Words>
  <Application>Microsoft Office PowerPoint</Application>
  <PresentationFormat>Widescreen</PresentationFormat>
  <Paragraphs>97</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Eclipse &amp; Eclipse Debugger</vt:lpstr>
      <vt:lpstr>Todays Goals</vt:lpstr>
      <vt:lpstr>The state of the union</vt:lpstr>
      <vt:lpstr>This week &amp; Week after reading break</vt:lpstr>
      <vt:lpstr>How many of you have worked with eclipse before?</vt:lpstr>
      <vt:lpstr>Cool Eclipse Tricks</vt:lpstr>
      <vt:lpstr>More Tricks</vt:lpstr>
      <vt:lpstr>Debugging</vt:lpstr>
      <vt:lpstr>ECLIPSE TIME</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 &amp; Eclipse Debugger</dc:title>
  <dc:creator>ali alkhazaly</dc:creator>
  <cp:lastModifiedBy>Ali Al-Khaz'Aly</cp:lastModifiedBy>
  <cp:revision>12</cp:revision>
  <dcterms:created xsi:type="dcterms:W3CDTF">2020-02-11T05:24:24Z</dcterms:created>
  <dcterms:modified xsi:type="dcterms:W3CDTF">2020-02-11T22:40:17Z</dcterms:modified>
</cp:coreProperties>
</file>