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286" r:id="rId5"/>
    <p:sldId id="287" r:id="rId6"/>
    <p:sldId id="277" r:id="rId7"/>
    <p:sldId id="273" r:id="rId8"/>
    <p:sldId id="275" r:id="rId9"/>
    <p:sldId id="276" r:id="rId10"/>
    <p:sldId id="291" r:id="rId11"/>
    <p:sldId id="278" r:id="rId12"/>
    <p:sldId id="259" r:id="rId13"/>
    <p:sldId id="279" r:id="rId14"/>
    <p:sldId id="281" r:id="rId15"/>
    <p:sldId id="282" r:id="rId16"/>
    <p:sldId id="290" r:id="rId17"/>
    <p:sldId id="283" r:id="rId18"/>
    <p:sldId id="284" r:id="rId19"/>
    <p:sldId id="285" r:id="rId20"/>
    <p:sldId id="288" r:id="rId21"/>
    <p:sldId id="289"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88507" autoAdjust="0"/>
  </p:normalViewPr>
  <p:slideViewPr>
    <p:cSldViewPr snapToGrid="0">
      <p:cViewPr varScale="1">
        <p:scale>
          <a:sx n="48" d="100"/>
          <a:sy n="48"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7FCAFF-FDDB-42EE-AA3E-147CE1142D16}" type="datetimeFigureOut">
              <a:rPr lang="en-CA" smtClean="0"/>
              <a:t>2020-01-23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B104D-E014-444D-8EB3-B88D1EAAF31D}" type="slidenum">
              <a:rPr lang="en-CA" smtClean="0"/>
              <a:t>‹#›</a:t>
            </a:fld>
            <a:endParaRPr lang="en-CA"/>
          </a:p>
        </p:txBody>
      </p:sp>
    </p:spTree>
    <p:extLst>
      <p:ext uri="{BB962C8B-B14F-4D97-AF65-F5344CB8AC3E}">
        <p14:creationId xmlns:p14="http://schemas.microsoft.com/office/powerpoint/2010/main" val="54425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them how you need to be accepted as a contributor on a project before you can actually make changes, and that’s why it was rejecting.</a:t>
            </a:r>
          </a:p>
          <a:p>
            <a:r>
              <a:rPr lang="en-US" dirty="0"/>
              <a:t>Imagine if anyone could make changes, that would be chaos</a:t>
            </a:r>
            <a:endParaRPr lang="en-CA" dirty="0"/>
          </a:p>
        </p:txBody>
      </p:sp>
      <p:sp>
        <p:nvSpPr>
          <p:cNvPr id="4" name="Slide Number Placeholder 3"/>
          <p:cNvSpPr>
            <a:spLocks noGrp="1"/>
          </p:cNvSpPr>
          <p:nvPr>
            <p:ph type="sldNum" sz="quarter" idx="5"/>
          </p:nvPr>
        </p:nvSpPr>
        <p:spPr/>
        <p:txBody>
          <a:bodyPr/>
          <a:lstStyle/>
          <a:p>
            <a:fld id="{EB0B104D-E014-444D-8EB3-B88D1EAAF31D}" type="slidenum">
              <a:rPr lang="en-CA" smtClean="0"/>
              <a:t>3</a:t>
            </a:fld>
            <a:endParaRPr lang="en-CA"/>
          </a:p>
        </p:txBody>
      </p:sp>
    </p:spTree>
    <p:extLst>
      <p:ext uri="{BB962C8B-B14F-4D97-AF65-F5344CB8AC3E}">
        <p14:creationId xmlns:p14="http://schemas.microsoft.com/office/powerpoint/2010/main" val="389632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B0B104D-E014-444D-8EB3-B88D1EAAF31D}" type="slidenum">
              <a:rPr lang="en-CA" smtClean="0"/>
              <a:t>4</a:t>
            </a:fld>
            <a:endParaRPr lang="en-CA"/>
          </a:p>
        </p:txBody>
      </p:sp>
    </p:spTree>
    <p:extLst>
      <p:ext uri="{BB962C8B-B14F-4D97-AF65-F5344CB8AC3E}">
        <p14:creationId xmlns:p14="http://schemas.microsoft.com/office/powerpoint/2010/main" val="226767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90666-C7F2-4D5D-A3C4-AFBA949D62FE}"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84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any one time you can be at the front of any branch.</a:t>
            </a:r>
          </a:p>
          <a:p>
            <a:endParaRPr lang="en-US" dirty="0"/>
          </a:p>
          <a:p>
            <a:r>
              <a:rPr lang="en-US" dirty="0"/>
              <a:t>Say </a:t>
            </a:r>
            <a:r>
              <a:rPr lang="en-US" dirty="0" err="1"/>
              <a:t>youre</a:t>
            </a:r>
            <a:r>
              <a:rPr lang="en-US" dirty="0"/>
              <a:t> working on implementing a new feature on a project, and then you get a report from a user that they want a bug fix done on the stable master branch, you can very easily switch to the master branch and do the fix, then return to the new feature branch. This is the versatility that git brings.</a:t>
            </a:r>
            <a:endParaRPr lang="en-CA" dirty="0"/>
          </a:p>
        </p:txBody>
      </p:sp>
      <p:sp>
        <p:nvSpPr>
          <p:cNvPr id="4" name="Slide Number Placeholder 3"/>
          <p:cNvSpPr>
            <a:spLocks noGrp="1"/>
          </p:cNvSpPr>
          <p:nvPr>
            <p:ph type="sldNum" sz="quarter" idx="5"/>
          </p:nvPr>
        </p:nvSpPr>
        <p:spPr/>
        <p:txBody>
          <a:bodyPr/>
          <a:lstStyle/>
          <a:p>
            <a:fld id="{EB0B104D-E014-444D-8EB3-B88D1EAAF31D}" type="slidenum">
              <a:rPr lang="en-CA" smtClean="0"/>
              <a:t>12</a:t>
            </a:fld>
            <a:endParaRPr lang="en-CA"/>
          </a:p>
        </p:txBody>
      </p:sp>
    </p:spTree>
    <p:extLst>
      <p:ext uri="{BB962C8B-B14F-4D97-AF65-F5344CB8AC3E}">
        <p14:creationId xmlns:p14="http://schemas.microsoft.com/office/powerpoint/2010/main" val="11381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resolving conflict: Do git add .</a:t>
            </a:r>
          </a:p>
          <a:p>
            <a:r>
              <a:rPr lang="en-US" dirty="0"/>
              <a:t>Git commit –m “commit message”</a:t>
            </a:r>
          </a:p>
          <a:p>
            <a:r>
              <a:rPr lang="en-US" dirty="0"/>
              <a:t>Git push</a:t>
            </a:r>
            <a:endParaRPr lang="en-CA" dirty="0"/>
          </a:p>
        </p:txBody>
      </p:sp>
      <p:sp>
        <p:nvSpPr>
          <p:cNvPr id="4" name="Slide Number Placeholder 3"/>
          <p:cNvSpPr>
            <a:spLocks noGrp="1"/>
          </p:cNvSpPr>
          <p:nvPr>
            <p:ph type="sldNum" sz="quarter" idx="5"/>
          </p:nvPr>
        </p:nvSpPr>
        <p:spPr/>
        <p:txBody>
          <a:bodyPr/>
          <a:lstStyle/>
          <a:p>
            <a:fld id="{EB0B104D-E014-444D-8EB3-B88D1EAAF31D}" type="slidenum">
              <a:rPr lang="en-CA" smtClean="0"/>
              <a:t>21</a:t>
            </a:fld>
            <a:endParaRPr lang="en-CA"/>
          </a:p>
        </p:txBody>
      </p:sp>
    </p:spTree>
    <p:extLst>
      <p:ext uri="{BB962C8B-B14F-4D97-AF65-F5344CB8AC3E}">
        <p14:creationId xmlns:p14="http://schemas.microsoft.com/office/powerpoint/2010/main" val="400313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FEB3-ED76-4293-84BA-7C5FC9E68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482FF1A-7964-4836-91B6-EF8B38D87D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98B89A5-B0C8-4D29-9500-62B8D988CA5A}"/>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5" name="Footer Placeholder 4">
            <a:extLst>
              <a:ext uri="{FF2B5EF4-FFF2-40B4-BE49-F238E27FC236}">
                <a16:creationId xmlns:a16="http://schemas.microsoft.com/office/drawing/2014/main" id="{94D884F4-1138-4EF8-9B15-4282E9B100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F92086-14DE-4CD9-AD2A-E2B0CB0B0BA8}"/>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208055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08EC-34B0-4F56-8153-70089C894E0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352D3-2577-40C1-A997-36034E515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F4A975-79C1-48BB-8ECB-1E8FF590CF4F}"/>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5" name="Footer Placeholder 4">
            <a:extLst>
              <a:ext uri="{FF2B5EF4-FFF2-40B4-BE49-F238E27FC236}">
                <a16:creationId xmlns:a16="http://schemas.microsoft.com/office/drawing/2014/main" id="{5CFED5EB-51BD-406F-8884-680D9D7CD31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7B663E-2831-4F70-AFCE-86C1F4680CAE}"/>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396354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8F156-AC65-48EE-A9CF-3931C77C47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3F19E45-565C-4464-8691-C502A8C34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63BBEF-27F7-4154-A0DE-D40C8770F98C}"/>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5" name="Footer Placeholder 4">
            <a:extLst>
              <a:ext uri="{FF2B5EF4-FFF2-40B4-BE49-F238E27FC236}">
                <a16:creationId xmlns:a16="http://schemas.microsoft.com/office/drawing/2014/main" id="{6F9C173A-B393-4A2B-94FA-334FA09570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E416EB-84D0-418D-9EA0-7F15057459AA}"/>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183771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A11F-B955-4D15-A06E-8740165BDAE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A038456-5A31-48AD-9E49-185A5ED38B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A77A20-9C7F-4C35-8070-545E12B61E4C}"/>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5" name="Footer Placeholder 4">
            <a:extLst>
              <a:ext uri="{FF2B5EF4-FFF2-40B4-BE49-F238E27FC236}">
                <a16:creationId xmlns:a16="http://schemas.microsoft.com/office/drawing/2014/main" id="{BA75E43D-9529-47E4-B18E-BBC3ADC2EB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728A82-6DFC-407A-A440-EBA180599923}"/>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19344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7192-FB5B-4241-8570-A61F0009F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9608890-BBCC-4D71-B13D-8843BCB4F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19079-2479-4A2F-A580-008A29F1C176}"/>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5" name="Footer Placeholder 4">
            <a:extLst>
              <a:ext uri="{FF2B5EF4-FFF2-40B4-BE49-F238E27FC236}">
                <a16:creationId xmlns:a16="http://schemas.microsoft.com/office/drawing/2014/main" id="{83D534EF-04E8-4F2F-8902-A75AA74DE0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3B393A-6266-49B1-8863-4D4331BBE29B}"/>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32536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43AE-0952-4122-8F9C-F7936AC7C2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B33DD25-9452-4E58-ACB0-8AA778BBF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4E75139-4513-4FAF-9DAF-1FBF5C26B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E9E292C-9003-4510-99C9-22A42263AD79}"/>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6" name="Footer Placeholder 5">
            <a:extLst>
              <a:ext uri="{FF2B5EF4-FFF2-40B4-BE49-F238E27FC236}">
                <a16:creationId xmlns:a16="http://schemas.microsoft.com/office/drawing/2014/main" id="{68FDAF3F-906E-4E77-A430-BACADF3F7A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7BBFF40-6C73-494A-85B7-4C7329351C69}"/>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407745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3EA0-0201-44F5-B889-4D6FB230DE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52078C-25F2-486F-A38C-FDDD9AF69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799A9-342D-448E-9C0D-B6D67EFB99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4A2A896-FDD6-4852-B3BA-ACA4E7AE4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A32CDE-8812-4A00-8223-F017FA9752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EBF4F87-8167-4BD8-9C11-E6D2EE505AAA}"/>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8" name="Footer Placeholder 7">
            <a:extLst>
              <a:ext uri="{FF2B5EF4-FFF2-40B4-BE49-F238E27FC236}">
                <a16:creationId xmlns:a16="http://schemas.microsoft.com/office/drawing/2014/main" id="{7C2F4303-3AF7-422C-A165-42E4C744264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89727E8-1867-4C50-AD0E-4C840A585A4C}"/>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137643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F22A-81AA-4027-8F7F-2D4CBDCE50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630ECB9-E0CD-4EA2-BB55-E1669335D47A}"/>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4" name="Footer Placeholder 3">
            <a:extLst>
              <a:ext uri="{FF2B5EF4-FFF2-40B4-BE49-F238E27FC236}">
                <a16:creationId xmlns:a16="http://schemas.microsoft.com/office/drawing/2014/main" id="{DCE68189-934C-4261-8367-A79103619F1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D8CF36C-0154-4C74-BF48-F1A0814E0712}"/>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3780082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78DFD-DEB2-4053-B6C2-8E8C1990EB18}"/>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3" name="Footer Placeholder 2">
            <a:extLst>
              <a:ext uri="{FF2B5EF4-FFF2-40B4-BE49-F238E27FC236}">
                <a16:creationId xmlns:a16="http://schemas.microsoft.com/office/drawing/2014/main" id="{63ADBD9B-DAC1-4916-B947-F5D86302E09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ED35652-495F-4C13-A40B-3BD8688D56C3}"/>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351536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69D1-B1B5-4F16-A37E-267F9B86F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75392C-A19C-47F7-8CF3-321F96C19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10F9365-3496-48C6-82CC-989F68EE2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1FEA1-5FC7-47C8-8171-902BABBD43F6}"/>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6" name="Footer Placeholder 5">
            <a:extLst>
              <a:ext uri="{FF2B5EF4-FFF2-40B4-BE49-F238E27FC236}">
                <a16:creationId xmlns:a16="http://schemas.microsoft.com/office/drawing/2014/main" id="{03A0BD22-A1CA-4C7A-B73C-371D45E2640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C06076-5733-4A06-A2D4-2ABA12BBBD1B}"/>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95934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7518-C78B-4601-A7EC-D5131E35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1FC417-B2BC-4039-B301-BE1833999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0E3350C-F5DB-49AE-B51D-F23AE2835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45EFC-5919-447B-811D-EDD00481C74D}"/>
              </a:ext>
            </a:extLst>
          </p:cNvPr>
          <p:cNvSpPr>
            <a:spLocks noGrp="1"/>
          </p:cNvSpPr>
          <p:nvPr>
            <p:ph type="dt" sz="half" idx="10"/>
          </p:nvPr>
        </p:nvSpPr>
        <p:spPr/>
        <p:txBody>
          <a:bodyPr/>
          <a:lstStyle/>
          <a:p>
            <a:fld id="{FADFF72C-7A95-4587-B454-52A74D833D74}" type="datetimeFigureOut">
              <a:rPr lang="en-CA" smtClean="0"/>
              <a:t>2020-01-23</a:t>
            </a:fld>
            <a:endParaRPr lang="en-CA"/>
          </a:p>
        </p:txBody>
      </p:sp>
      <p:sp>
        <p:nvSpPr>
          <p:cNvPr id="6" name="Footer Placeholder 5">
            <a:extLst>
              <a:ext uri="{FF2B5EF4-FFF2-40B4-BE49-F238E27FC236}">
                <a16:creationId xmlns:a16="http://schemas.microsoft.com/office/drawing/2014/main" id="{1829B318-06CD-4680-A7EC-3C3816ABDC1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EDAB485-2512-4B00-97A0-AB372DC196A9}"/>
              </a:ext>
            </a:extLst>
          </p:cNvPr>
          <p:cNvSpPr>
            <a:spLocks noGrp="1"/>
          </p:cNvSpPr>
          <p:nvPr>
            <p:ph type="sldNum" sz="quarter" idx="12"/>
          </p:nvPr>
        </p:nvSpPr>
        <p:spPr/>
        <p:txBody>
          <a:bodyPr/>
          <a:lstStyle/>
          <a:p>
            <a:fld id="{B7E72527-8DC7-42CD-B5C4-ED380EC8BB28}" type="slidenum">
              <a:rPr lang="en-CA" smtClean="0"/>
              <a:t>‹#›</a:t>
            </a:fld>
            <a:endParaRPr lang="en-CA"/>
          </a:p>
        </p:txBody>
      </p:sp>
    </p:spTree>
    <p:extLst>
      <p:ext uri="{BB962C8B-B14F-4D97-AF65-F5344CB8AC3E}">
        <p14:creationId xmlns:p14="http://schemas.microsoft.com/office/powerpoint/2010/main" val="104222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7C79A-F66C-4CB1-9C0D-2852AB15C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F3DAEE-4F3D-42C1-9935-926E0C711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A029D9-00D2-4474-A141-AB62F46E2A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FF72C-7A95-4587-B454-52A74D833D74}" type="datetimeFigureOut">
              <a:rPr lang="en-CA" smtClean="0"/>
              <a:t>2020-01-23</a:t>
            </a:fld>
            <a:endParaRPr lang="en-CA"/>
          </a:p>
        </p:txBody>
      </p:sp>
      <p:sp>
        <p:nvSpPr>
          <p:cNvPr id="5" name="Footer Placeholder 4">
            <a:extLst>
              <a:ext uri="{FF2B5EF4-FFF2-40B4-BE49-F238E27FC236}">
                <a16:creationId xmlns:a16="http://schemas.microsoft.com/office/drawing/2014/main" id="{BF1609F0-7C34-47D6-8C2F-A8B0AD7F5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4146508-073E-4241-B6CE-4F3CDF8E6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72527-8DC7-42CD-B5C4-ED380EC8BB28}" type="slidenum">
              <a:rPr lang="en-CA" smtClean="0"/>
              <a:t>‹#›</a:t>
            </a:fld>
            <a:endParaRPr lang="en-CA"/>
          </a:p>
        </p:txBody>
      </p:sp>
    </p:spTree>
    <p:extLst>
      <p:ext uri="{BB962C8B-B14F-4D97-AF65-F5344CB8AC3E}">
        <p14:creationId xmlns:p14="http://schemas.microsoft.com/office/powerpoint/2010/main" val="198124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edium.com/mindorks/what-is-git-diff-git-branch-4bd9890d68b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ages.cpsc.ucalgary.ca/~ali.alkhazaly/SENG30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1EAEC86-834B-46AE-9CB6-206791F250DB}"/>
              </a:ext>
            </a:extLst>
          </p:cNvPr>
          <p:cNvSpPr>
            <a:spLocks noGrp="1"/>
          </p:cNvSpPr>
          <p:nvPr>
            <p:ph type="ctrTitle"/>
          </p:nvPr>
        </p:nvSpPr>
        <p:spPr>
          <a:xfrm>
            <a:off x="3045368" y="2043663"/>
            <a:ext cx="6105194" cy="2031055"/>
          </a:xfrm>
        </p:spPr>
        <p:txBody>
          <a:bodyPr>
            <a:normAutofit/>
          </a:bodyPr>
          <a:lstStyle/>
          <a:p>
            <a:r>
              <a:rPr lang="en-US">
                <a:solidFill>
                  <a:srgbClr val="FFFFFF"/>
                </a:solidFill>
              </a:rPr>
              <a:t>GIT 2</a:t>
            </a:r>
            <a:endParaRPr lang="en-CA">
              <a:solidFill>
                <a:srgbClr val="FFFFFF"/>
              </a:solidFill>
            </a:endParaRPr>
          </a:p>
        </p:txBody>
      </p:sp>
      <p:sp>
        <p:nvSpPr>
          <p:cNvPr id="3" name="Subtitle 2">
            <a:extLst>
              <a:ext uri="{FF2B5EF4-FFF2-40B4-BE49-F238E27FC236}">
                <a16:creationId xmlns:a16="http://schemas.microsoft.com/office/drawing/2014/main" id="{C3EA885C-8CD5-4336-99D8-C89E6C684F61}"/>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Ali Al-khaz’aly</a:t>
            </a:r>
            <a:endParaRPr lang="en-CA">
              <a:solidFill>
                <a:srgbClr val="FFFFFF"/>
              </a:solidFill>
            </a:endParaRPr>
          </a:p>
        </p:txBody>
      </p:sp>
    </p:spTree>
    <p:extLst>
      <p:ext uri="{BB962C8B-B14F-4D97-AF65-F5344CB8AC3E}">
        <p14:creationId xmlns:p14="http://schemas.microsoft.com/office/powerpoint/2010/main" val="3938222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F64581-9B84-478E-9F30-2F0E8CCCB49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Cloning</a:t>
            </a:r>
            <a:endParaRPr lang="en-CA" sz="4000">
              <a:solidFill>
                <a:srgbClr val="FFFFFF"/>
              </a:solidFill>
            </a:endParaRPr>
          </a:p>
        </p:txBody>
      </p:sp>
      <p:sp>
        <p:nvSpPr>
          <p:cNvPr id="3" name="Content Placeholder 2">
            <a:extLst>
              <a:ext uri="{FF2B5EF4-FFF2-40B4-BE49-F238E27FC236}">
                <a16:creationId xmlns:a16="http://schemas.microsoft.com/office/drawing/2014/main" id="{4DA4B876-8600-418B-B3C1-FE73B13EEDFE}"/>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Say you are a programmer who recently joined a project which is already in progress and you want to get the code off </a:t>
            </a:r>
            <a:r>
              <a:rPr lang="en-US" sz="2000" dirty="0" err="1">
                <a:solidFill>
                  <a:srgbClr val="000000"/>
                </a:solidFill>
              </a:rPr>
              <a:t>github</a:t>
            </a:r>
            <a:r>
              <a:rPr lang="en-US" sz="2000" dirty="0">
                <a:solidFill>
                  <a:srgbClr val="000000"/>
                </a:solidFill>
              </a:rPr>
              <a:t>:</a:t>
            </a:r>
          </a:p>
          <a:p>
            <a:endParaRPr lang="en-US" sz="2000" dirty="0">
              <a:solidFill>
                <a:srgbClr val="000000"/>
              </a:solidFill>
            </a:endParaRPr>
          </a:p>
          <a:p>
            <a:r>
              <a:rPr lang="en-US" sz="2000" dirty="0">
                <a:solidFill>
                  <a:srgbClr val="000000"/>
                </a:solidFill>
              </a:rPr>
              <a:t>git clone &lt;directory&gt;		&lt;directory&gt; is usually the weblink to your project</a:t>
            </a:r>
          </a:p>
        </p:txBody>
      </p:sp>
    </p:spTree>
    <p:extLst>
      <p:ext uri="{BB962C8B-B14F-4D97-AF65-F5344CB8AC3E}">
        <p14:creationId xmlns:p14="http://schemas.microsoft.com/office/powerpoint/2010/main" val="14038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Push</a:t>
            </a:r>
            <a:endParaRPr lang="en-US"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lang="en-US" sz="2400" dirty="0">
              <a:solidFill>
                <a:srgbClr val="000000"/>
              </a:solidFill>
            </a:endParaRPr>
          </a:p>
          <a:p>
            <a:r>
              <a:rPr lang="en-US" sz="2400" dirty="0">
                <a:solidFill>
                  <a:srgbClr val="000000"/>
                </a:solidFill>
              </a:rPr>
              <a:t>Initially you must define that you are pushing to the master branch</a:t>
            </a:r>
          </a:p>
          <a:p>
            <a:r>
              <a:rPr lang="en-US" sz="2400" dirty="0">
                <a:solidFill>
                  <a:srgbClr val="000000"/>
                </a:solidFill>
              </a:rPr>
              <a:t>For the first push: </a:t>
            </a:r>
          </a:p>
          <a:p>
            <a:pPr lvl="1"/>
            <a:r>
              <a:rPr lang="en-US" sz="2000" dirty="0">
                <a:solidFill>
                  <a:srgbClr val="000000"/>
                </a:solidFill>
              </a:rPr>
              <a:t>git push –u origin master</a:t>
            </a:r>
          </a:p>
          <a:p>
            <a:endParaRPr lang="en-US" sz="2400" dirty="0">
              <a:solidFill>
                <a:srgbClr val="000000"/>
              </a:solidFill>
            </a:endParaRPr>
          </a:p>
          <a:p>
            <a:r>
              <a:rPr lang="en-US" sz="2400" dirty="0">
                <a:solidFill>
                  <a:srgbClr val="000000"/>
                </a:solidFill>
              </a:rPr>
              <a:t>Afterwards it will assume the branch and you can do: </a:t>
            </a:r>
          </a:p>
          <a:p>
            <a:pPr lvl="1"/>
            <a:r>
              <a:rPr lang="en-US" sz="2000" dirty="0">
                <a:solidFill>
                  <a:srgbClr val="000000"/>
                </a:solidFill>
              </a:rPr>
              <a:t>git push</a:t>
            </a:r>
          </a:p>
        </p:txBody>
      </p:sp>
    </p:spTree>
    <p:extLst>
      <p:ext uri="{BB962C8B-B14F-4D97-AF65-F5344CB8AC3E}">
        <p14:creationId xmlns:p14="http://schemas.microsoft.com/office/powerpoint/2010/main" val="25444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81BB-F3FF-4E38-9566-05FBDEAFB4D6}"/>
              </a:ext>
            </a:extLst>
          </p:cNvPr>
          <p:cNvSpPr>
            <a:spLocks noGrp="1"/>
          </p:cNvSpPr>
          <p:nvPr>
            <p:ph type="title"/>
          </p:nvPr>
        </p:nvSpPr>
        <p:spPr/>
        <p:txBody>
          <a:bodyPr/>
          <a:lstStyle/>
          <a:p>
            <a:r>
              <a:rPr lang="en-US" dirty="0"/>
              <a:t>Git branching</a:t>
            </a:r>
            <a:endParaRPr lang="en-CA" dirty="0"/>
          </a:p>
        </p:txBody>
      </p:sp>
      <p:pic>
        <p:nvPicPr>
          <p:cNvPr id="1028" name="Picture 4" descr="Image result for git branching">
            <a:extLst>
              <a:ext uri="{FF2B5EF4-FFF2-40B4-BE49-F238E27FC236}">
                <a16:creationId xmlns:a16="http://schemas.microsoft.com/office/drawing/2014/main" id="{402A4141-252A-4C17-BD0C-2E07ACC24E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99566" y="1690688"/>
            <a:ext cx="7581975" cy="4636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51AEE5-C9F1-49CE-9570-E4578EF7A186}"/>
              </a:ext>
            </a:extLst>
          </p:cNvPr>
          <p:cNvSpPr txBox="1"/>
          <p:nvPr/>
        </p:nvSpPr>
        <p:spPr>
          <a:xfrm>
            <a:off x="1108952" y="6385153"/>
            <a:ext cx="4095345" cy="215444"/>
          </a:xfrm>
          <a:prstGeom prst="rect">
            <a:avLst/>
          </a:prstGeom>
          <a:noFill/>
        </p:spPr>
        <p:txBody>
          <a:bodyPr wrap="square" rtlCol="0">
            <a:spAutoFit/>
          </a:bodyPr>
          <a:lstStyle/>
          <a:p>
            <a:r>
              <a:rPr lang="en-US" sz="800"/>
              <a:t>Image courtesty of </a:t>
            </a:r>
            <a:r>
              <a:rPr lang="en-CA" sz="800">
                <a:hlinkClick r:id="rId4"/>
              </a:rPr>
              <a:t>https://medium.com/mindorks/what-is-git-diff-git-branch-4bd9890d68b0</a:t>
            </a:r>
            <a:endParaRPr lang="en-CA" sz="800" dirty="0"/>
          </a:p>
        </p:txBody>
      </p:sp>
    </p:spTree>
    <p:extLst>
      <p:ext uri="{BB962C8B-B14F-4D97-AF65-F5344CB8AC3E}">
        <p14:creationId xmlns:p14="http://schemas.microsoft.com/office/powerpoint/2010/main" val="51375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A691-544F-4E4A-BBD4-174B13582C40}"/>
              </a:ext>
            </a:extLst>
          </p:cNvPr>
          <p:cNvSpPr>
            <a:spLocks noGrp="1"/>
          </p:cNvSpPr>
          <p:nvPr>
            <p:ph type="title"/>
          </p:nvPr>
        </p:nvSpPr>
        <p:spPr/>
        <p:txBody>
          <a:bodyPr/>
          <a:lstStyle/>
          <a:p>
            <a:r>
              <a:rPr lang="en-US" dirty="0"/>
              <a:t>Git merging</a:t>
            </a:r>
            <a:endParaRPr lang="en-CA" dirty="0"/>
          </a:p>
        </p:txBody>
      </p:sp>
      <p:pic>
        <p:nvPicPr>
          <p:cNvPr id="2050" name="Picture 2" descr="Related image">
            <a:extLst>
              <a:ext uri="{FF2B5EF4-FFF2-40B4-BE49-F238E27FC236}">
                <a16:creationId xmlns:a16="http://schemas.microsoft.com/office/drawing/2014/main" id="{32FE8AC5-BBA6-4490-9C9D-1E3D845612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142" y="1338971"/>
            <a:ext cx="8297716" cy="475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3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88E5BE-6F00-4257-93B6-984E0C58987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Now let’s try branching</a:t>
            </a:r>
          </a:p>
        </p:txBody>
      </p:sp>
    </p:spTree>
    <p:extLst>
      <p:ext uri="{BB962C8B-B14F-4D97-AF65-F5344CB8AC3E}">
        <p14:creationId xmlns:p14="http://schemas.microsoft.com/office/powerpoint/2010/main" val="88429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0388-BC9A-46DE-A0DB-4EE30DCB89F8}"/>
              </a:ext>
            </a:extLst>
          </p:cNvPr>
          <p:cNvSpPr>
            <a:spLocks noGrp="1"/>
          </p:cNvSpPr>
          <p:nvPr>
            <p:ph type="title"/>
          </p:nvPr>
        </p:nvSpPr>
        <p:spPr/>
        <p:txBody>
          <a:bodyPr/>
          <a:lstStyle/>
          <a:p>
            <a:r>
              <a:rPr lang="en-US" dirty="0"/>
              <a:t>Branching Commands</a:t>
            </a:r>
            <a:endParaRPr lang="en-CA" dirty="0"/>
          </a:p>
        </p:txBody>
      </p:sp>
      <p:sp>
        <p:nvSpPr>
          <p:cNvPr id="3" name="Content Placeholder 2">
            <a:extLst>
              <a:ext uri="{FF2B5EF4-FFF2-40B4-BE49-F238E27FC236}">
                <a16:creationId xmlns:a16="http://schemas.microsoft.com/office/drawing/2014/main" id="{6FF561A8-90DD-449C-B65E-2010C450AD93}"/>
              </a:ext>
            </a:extLst>
          </p:cNvPr>
          <p:cNvSpPr>
            <a:spLocks noGrp="1"/>
          </p:cNvSpPr>
          <p:nvPr>
            <p:ph idx="1"/>
          </p:nvPr>
        </p:nvSpPr>
        <p:spPr/>
        <p:txBody>
          <a:bodyPr>
            <a:normAutofit/>
          </a:bodyPr>
          <a:lstStyle/>
          <a:p>
            <a:r>
              <a:rPr lang="en-US" sz="2400" dirty="0">
                <a:cs typeface="Calibri"/>
              </a:rPr>
              <a:t>git branch </a:t>
            </a:r>
            <a:r>
              <a:rPr lang="en-US" sz="2400" dirty="0" err="1">
                <a:cs typeface="Calibri"/>
              </a:rPr>
              <a:t>newBranch</a:t>
            </a:r>
            <a:r>
              <a:rPr lang="en-US" sz="2400" dirty="0">
                <a:cs typeface="Calibri"/>
              </a:rPr>
              <a:t>		             	 </a:t>
            </a:r>
            <a:r>
              <a:rPr lang="en-US" sz="1600" dirty="0">
                <a:cs typeface="Calibri"/>
              </a:rPr>
              <a:t>- Create a new branch locally</a:t>
            </a:r>
          </a:p>
          <a:p>
            <a:r>
              <a:rPr lang="en-US" sz="2400" dirty="0">
                <a:cs typeface="Calibri"/>
              </a:rPr>
              <a:t>git checkout </a:t>
            </a:r>
            <a:r>
              <a:rPr lang="en-US" sz="2400" dirty="0" err="1">
                <a:cs typeface="Calibri"/>
              </a:rPr>
              <a:t>newBranch</a:t>
            </a:r>
            <a:r>
              <a:rPr lang="en-US" sz="2400" dirty="0">
                <a:cs typeface="Calibri"/>
              </a:rPr>
              <a:t>                   		 </a:t>
            </a:r>
            <a:r>
              <a:rPr lang="en-US" sz="1600" dirty="0">
                <a:cs typeface="Calibri"/>
              </a:rPr>
              <a:t>- lets move our head to the branch</a:t>
            </a:r>
          </a:p>
          <a:p>
            <a:r>
              <a:rPr lang="en-US" sz="2400" dirty="0">
                <a:cs typeface="Calibri"/>
              </a:rPr>
              <a:t>git push origin –u </a:t>
            </a:r>
            <a:r>
              <a:rPr lang="en-US" sz="2400" dirty="0" err="1">
                <a:cs typeface="Calibri"/>
              </a:rPr>
              <a:t>newBranch</a:t>
            </a:r>
            <a:r>
              <a:rPr lang="en-US" sz="2400" dirty="0">
                <a:cs typeface="Calibri"/>
              </a:rPr>
              <a:t>          		 </a:t>
            </a:r>
            <a:r>
              <a:rPr lang="en-US" sz="1600" dirty="0">
                <a:cs typeface="Calibri"/>
              </a:rPr>
              <a:t>- push the new branch to the remote repo</a:t>
            </a:r>
          </a:p>
          <a:p>
            <a:r>
              <a:rPr lang="en-US" sz="2400" dirty="0">
                <a:cs typeface="Calibri"/>
              </a:rPr>
              <a:t>git checkout master                           		 </a:t>
            </a:r>
            <a:r>
              <a:rPr lang="en-US" sz="1600" dirty="0">
                <a:cs typeface="Calibri"/>
              </a:rPr>
              <a:t>- Lets move our head to master</a:t>
            </a:r>
          </a:p>
          <a:p>
            <a:r>
              <a:rPr lang="en-US" sz="2400" dirty="0">
                <a:cs typeface="Calibri"/>
              </a:rPr>
              <a:t>git pull origin master                         		 </a:t>
            </a:r>
            <a:r>
              <a:rPr lang="en-US" sz="1600" dirty="0">
                <a:cs typeface="Calibri"/>
              </a:rPr>
              <a:t>- make sure we have the most recent version</a:t>
            </a:r>
          </a:p>
          <a:p>
            <a:r>
              <a:rPr lang="en-US" sz="2400" dirty="0">
                <a:cs typeface="Calibri"/>
              </a:rPr>
              <a:t>git merge </a:t>
            </a:r>
            <a:r>
              <a:rPr lang="en-US" sz="2400" dirty="0" err="1">
                <a:cs typeface="Calibri"/>
              </a:rPr>
              <a:t>newBranch</a:t>
            </a:r>
            <a:r>
              <a:rPr lang="en-US" sz="2400" dirty="0">
                <a:cs typeface="Calibri"/>
              </a:rPr>
              <a:t>                        		 </a:t>
            </a:r>
            <a:r>
              <a:rPr lang="en-US" sz="1600" dirty="0">
                <a:cs typeface="Calibri"/>
              </a:rPr>
              <a:t>- Merge the </a:t>
            </a:r>
            <a:r>
              <a:rPr lang="en-US" sz="1600" dirty="0" err="1">
                <a:cs typeface="Calibri"/>
              </a:rPr>
              <a:t>newBranch</a:t>
            </a:r>
            <a:r>
              <a:rPr lang="en-US" sz="1600" dirty="0">
                <a:cs typeface="Calibri"/>
              </a:rPr>
              <a:t> in with master</a:t>
            </a:r>
          </a:p>
          <a:p>
            <a:r>
              <a:rPr lang="en-US" sz="2400" dirty="0">
                <a:cs typeface="Calibri"/>
              </a:rPr>
              <a:t>git push origin master                       		 </a:t>
            </a:r>
            <a:r>
              <a:rPr lang="en-US" sz="1600" dirty="0">
                <a:cs typeface="Calibri"/>
              </a:rPr>
              <a:t>- Now make the remote repo do the same</a:t>
            </a:r>
          </a:p>
          <a:p>
            <a:r>
              <a:rPr lang="en-US" sz="2400" dirty="0">
                <a:cs typeface="Calibri"/>
              </a:rPr>
              <a:t>git branch –d </a:t>
            </a:r>
            <a:r>
              <a:rPr lang="en-US" sz="2400" dirty="0" err="1">
                <a:cs typeface="Calibri"/>
              </a:rPr>
              <a:t>newBranch</a:t>
            </a:r>
            <a:r>
              <a:rPr lang="en-US" sz="2400" dirty="0">
                <a:cs typeface="Calibri"/>
              </a:rPr>
              <a:t>                 		 </a:t>
            </a:r>
            <a:r>
              <a:rPr lang="en-US" sz="1600" dirty="0">
                <a:cs typeface="Calibri"/>
              </a:rPr>
              <a:t>- Delete the branch locally</a:t>
            </a:r>
          </a:p>
          <a:p>
            <a:r>
              <a:rPr lang="en-US" sz="2400" dirty="0">
                <a:cs typeface="Calibri"/>
              </a:rPr>
              <a:t>git push origin –-delete </a:t>
            </a:r>
            <a:r>
              <a:rPr lang="en-US" sz="2400" dirty="0" err="1">
                <a:cs typeface="Calibri"/>
              </a:rPr>
              <a:t>newBranch</a:t>
            </a:r>
            <a:r>
              <a:rPr lang="en-US" sz="2400" dirty="0">
                <a:cs typeface="Calibri"/>
              </a:rPr>
              <a:t>              </a:t>
            </a:r>
            <a:r>
              <a:rPr lang="en-US" sz="1600" dirty="0">
                <a:cs typeface="Calibri"/>
              </a:rPr>
              <a:t>- Delete it on the remote repo</a:t>
            </a:r>
          </a:p>
          <a:p>
            <a:endParaRPr lang="en-CA" sz="2400" dirty="0"/>
          </a:p>
        </p:txBody>
      </p:sp>
    </p:spTree>
    <p:extLst>
      <p:ext uri="{BB962C8B-B14F-4D97-AF65-F5344CB8AC3E}">
        <p14:creationId xmlns:p14="http://schemas.microsoft.com/office/powerpoint/2010/main" val="149799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5D3F2F-9604-47C5-902A-AE47FB8ADF7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Quiz Information</a:t>
            </a:r>
          </a:p>
        </p:txBody>
      </p:sp>
    </p:spTree>
    <p:extLst>
      <p:ext uri="{BB962C8B-B14F-4D97-AF65-F5344CB8AC3E}">
        <p14:creationId xmlns:p14="http://schemas.microsoft.com/office/powerpoint/2010/main" val="250364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3A97-A321-48CA-BC06-F86A57669F29}"/>
              </a:ext>
            </a:extLst>
          </p:cNvPr>
          <p:cNvSpPr>
            <a:spLocks noGrp="1"/>
          </p:cNvSpPr>
          <p:nvPr>
            <p:ph type="title"/>
          </p:nvPr>
        </p:nvSpPr>
        <p:spPr/>
        <p:txBody>
          <a:bodyPr/>
          <a:lstStyle/>
          <a:p>
            <a:r>
              <a:rPr lang="en-US" dirty="0"/>
              <a:t>Conflicts</a:t>
            </a:r>
            <a:endParaRPr lang="en-CA" dirty="0"/>
          </a:p>
        </p:txBody>
      </p:sp>
      <p:sp>
        <p:nvSpPr>
          <p:cNvPr id="3" name="Content Placeholder 2">
            <a:extLst>
              <a:ext uri="{FF2B5EF4-FFF2-40B4-BE49-F238E27FC236}">
                <a16:creationId xmlns:a16="http://schemas.microsoft.com/office/drawing/2014/main" id="{84E69817-F750-467F-8699-70EA2DE47212}"/>
              </a:ext>
            </a:extLst>
          </p:cNvPr>
          <p:cNvSpPr>
            <a:spLocks noGrp="1"/>
          </p:cNvSpPr>
          <p:nvPr>
            <p:ph idx="1"/>
          </p:nvPr>
        </p:nvSpPr>
        <p:spPr/>
        <p:txBody>
          <a:bodyPr/>
          <a:lstStyle/>
          <a:p>
            <a:r>
              <a:rPr lang="en-US" dirty="0"/>
              <a:t>Imagine one java application that two people are working on:</a:t>
            </a:r>
          </a:p>
          <a:p>
            <a:pPr marL="0" indent="0">
              <a:buNone/>
            </a:pPr>
            <a:endParaRPr lang="en-US" dirty="0"/>
          </a:p>
          <a:p>
            <a:pPr marL="0" indent="0">
              <a:buNone/>
            </a:pPr>
            <a:r>
              <a:rPr lang="en-US" dirty="0"/>
              <a:t>First Version:</a:t>
            </a:r>
          </a:p>
          <a:p>
            <a:pPr marL="0" indent="0">
              <a:buNone/>
            </a:pPr>
            <a:endParaRPr lang="en-US" dirty="0"/>
          </a:p>
          <a:p>
            <a:pPr marL="0" indent="0">
              <a:buNone/>
            </a:pPr>
            <a:r>
              <a:rPr lang="en-US" sz="2400" dirty="0">
                <a:latin typeface="Consolas" panose="020B0609020204030204" pitchFamily="49" charset="0"/>
              </a:rPr>
              <a:t>public static void main(String[] </a:t>
            </a:r>
            <a:r>
              <a:rPr lang="en-US" sz="2400" dirty="0" err="1">
                <a:latin typeface="Consolas" panose="020B0609020204030204" pitchFamily="49" charset="0"/>
              </a:rPr>
              <a:t>args</a:t>
            </a:r>
            <a:r>
              <a:rPr lang="en-US" sz="2400" dirty="0">
                <a:latin typeface="Consolas" panose="020B0609020204030204" pitchFamily="49" charset="0"/>
              </a:rPr>
              <a:t>)</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System.out.println</a:t>
            </a:r>
            <a:r>
              <a:rPr lang="en-US" sz="2400" dirty="0">
                <a:latin typeface="Consolas" panose="020B0609020204030204" pitchFamily="49" charset="0"/>
              </a:rPr>
              <a:t>(“Hello World!”);</a:t>
            </a:r>
          </a:p>
          <a:p>
            <a:pPr marL="0" indent="0">
              <a:buNone/>
            </a:pPr>
            <a:r>
              <a:rPr lang="en-US" sz="2400" dirty="0">
                <a:latin typeface="Consolas" panose="020B0609020204030204" pitchFamily="49" charset="0"/>
              </a:rPr>
              <a:t>}</a:t>
            </a:r>
            <a:endParaRPr lang="en-CA" sz="2400" dirty="0">
              <a:latin typeface="Consolas" panose="020B0609020204030204" pitchFamily="49" charset="0"/>
            </a:endParaRPr>
          </a:p>
        </p:txBody>
      </p:sp>
    </p:spTree>
    <p:extLst>
      <p:ext uri="{BB962C8B-B14F-4D97-AF65-F5344CB8AC3E}">
        <p14:creationId xmlns:p14="http://schemas.microsoft.com/office/powerpoint/2010/main" val="176516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134B-46F5-4F6D-A4ED-833EDE5464EA}"/>
              </a:ext>
            </a:extLst>
          </p:cNvPr>
          <p:cNvSpPr>
            <a:spLocks noGrp="1"/>
          </p:cNvSpPr>
          <p:nvPr>
            <p:ph type="title"/>
          </p:nvPr>
        </p:nvSpPr>
        <p:spPr/>
        <p:txBody>
          <a:bodyPr/>
          <a:lstStyle/>
          <a:p>
            <a:r>
              <a:rPr lang="en-US" dirty="0"/>
              <a:t>Second version:</a:t>
            </a:r>
            <a:endParaRPr lang="en-CA" dirty="0"/>
          </a:p>
        </p:txBody>
      </p:sp>
      <p:sp>
        <p:nvSpPr>
          <p:cNvPr id="3" name="Content Placeholder 2">
            <a:extLst>
              <a:ext uri="{FF2B5EF4-FFF2-40B4-BE49-F238E27FC236}">
                <a16:creationId xmlns:a16="http://schemas.microsoft.com/office/drawing/2014/main" id="{50984569-F2A2-4E8C-891A-74B60814D365}"/>
              </a:ext>
            </a:extLst>
          </p:cNvPr>
          <p:cNvSpPr>
            <a:spLocks noGrp="1"/>
          </p:cNvSpPr>
          <p:nvPr>
            <p:ph idx="1"/>
          </p:nvPr>
        </p:nvSpPr>
        <p:spPr/>
        <p:txBody>
          <a:bodyPr/>
          <a:lstStyle/>
          <a:p>
            <a:endParaRPr lang="en-US" dirty="0"/>
          </a:p>
          <a:p>
            <a:pPr marL="0" indent="0">
              <a:buNone/>
            </a:pPr>
            <a:r>
              <a:rPr lang="en-US" dirty="0">
                <a:latin typeface="Consolas" panose="020B0609020204030204" pitchFamily="49" charset="0"/>
              </a:rPr>
              <a:t>public static void main(String[] </a:t>
            </a:r>
            <a:r>
              <a:rPr lang="en-US" dirty="0" err="1">
                <a:latin typeface="Consolas" panose="020B0609020204030204" pitchFamily="49" charset="0"/>
              </a:rPr>
              <a:t>args</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System.out.println</a:t>
            </a:r>
            <a:r>
              <a:rPr lang="en-US" dirty="0">
                <a:latin typeface="Consolas" panose="020B0609020204030204" pitchFamily="49" charset="0"/>
              </a:rPr>
              <a:t>(“Goodbye Cruel World!”);</a:t>
            </a:r>
          </a:p>
          <a:p>
            <a:pPr marL="0" indent="0">
              <a:buNone/>
            </a:pPr>
            <a:r>
              <a:rPr lang="en-US" dirty="0">
                <a:latin typeface="Consolas" panose="020B0609020204030204" pitchFamily="49" charset="0"/>
              </a:rPr>
              <a:t>}</a:t>
            </a:r>
            <a:endParaRPr lang="en-CA" dirty="0">
              <a:latin typeface="Consolas" panose="020B0609020204030204" pitchFamily="49" charset="0"/>
            </a:endParaRPr>
          </a:p>
          <a:p>
            <a:pPr marL="0" indent="0">
              <a:buNone/>
            </a:pPr>
            <a:endParaRPr lang="en-CA" dirty="0"/>
          </a:p>
        </p:txBody>
      </p:sp>
    </p:spTree>
    <p:extLst>
      <p:ext uri="{BB962C8B-B14F-4D97-AF65-F5344CB8AC3E}">
        <p14:creationId xmlns:p14="http://schemas.microsoft.com/office/powerpoint/2010/main" val="105356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AEB2-B383-48DB-A34C-EE14D0895AE3}"/>
              </a:ext>
            </a:extLst>
          </p:cNvPr>
          <p:cNvSpPr>
            <a:spLocks noGrp="1"/>
          </p:cNvSpPr>
          <p:nvPr>
            <p:ph type="title"/>
          </p:nvPr>
        </p:nvSpPr>
        <p:spPr/>
        <p:txBody>
          <a:bodyPr/>
          <a:lstStyle/>
          <a:p>
            <a:r>
              <a:rPr lang="en-US" dirty="0"/>
              <a:t>How will the conflict be resolved?</a:t>
            </a:r>
            <a:endParaRPr lang="en-CA" dirty="0"/>
          </a:p>
        </p:txBody>
      </p:sp>
      <p:sp>
        <p:nvSpPr>
          <p:cNvPr id="3" name="Content Placeholder 2">
            <a:extLst>
              <a:ext uri="{FF2B5EF4-FFF2-40B4-BE49-F238E27FC236}">
                <a16:creationId xmlns:a16="http://schemas.microsoft.com/office/drawing/2014/main" id="{FD891B67-4C4F-442E-814B-70EC1A48E0AF}"/>
              </a:ext>
            </a:extLst>
          </p:cNvPr>
          <p:cNvSpPr>
            <a:spLocks noGrp="1"/>
          </p:cNvSpPr>
          <p:nvPr>
            <p:ph idx="1"/>
          </p:nvPr>
        </p:nvSpPr>
        <p:spPr/>
        <p:txBody>
          <a:bodyPr/>
          <a:lstStyle/>
          <a:p>
            <a:endParaRPr lang="en-US" dirty="0"/>
          </a:p>
          <a:p>
            <a:r>
              <a:rPr lang="en-US" dirty="0"/>
              <a:t>First person to commit their changes is fine and has no issues to deal with</a:t>
            </a:r>
          </a:p>
          <a:p>
            <a:endParaRPr lang="en-US" dirty="0"/>
          </a:p>
          <a:p>
            <a:r>
              <a:rPr lang="en-US" dirty="0"/>
              <a:t>Second person will need to resolve the conflict before his changes can be made</a:t>
            </a:r>
            <a:endParaRPr lang="en-CA" dirty="0"/>
          </a:p>
        </p:txBody>
      </p:sp>
    </p:spTree>
    <p:extLst>
      <p:ext uri="{BB962C8B-B14F-4D97-AF65-F5344CB8AC3E}">
        <p14:creationId xmlns:p14="http://schemas.microsoft.com/office/powerpoint/2010/main" val="70841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7324A6E-1DAA-4F1C-BA8B-18DFDEECF364}"/>
              </a:ext>
            </a:extLst>
          </p:cNvPr>
          <p:cNvSpPr>
            <a:spLocks noGrp="1"/>
          </p:cNvSpPr>
          <p:nvPr>
            <p:ph type="title"/>
          </p:nvPr>
        </p:nvSpPr>
        <p:spPr>
          <a:xfrm>
            <a:off x="640079" y="2053641"/>
            <a:ext cx="3669161" cy="2760098"/>
          </a:xfrm>
        </p:spPr>
        <p:txBody>
          <a:bodyPr>
            <a:normAutofit/>
          </a:bodyPr>
          <a:lstStyle/>
          <a:p>
            <a:r>
              <a:rPr lang="en-US">
                <a:solidFill>
                  <a:srgbClr val="FFFFFF"/>
                </a:solidFill>
              </a:rPr>
              <a:t>Todays Goals</a:t>
            </a:r>
            <a:endParaRPr lang="en-CA">
              <a:solidFill>
                <a:srgbClr val="FFFFFF"/>
              </a:solidFill>
            </a:endParaRPr>
          </a:p>
        </p:txBody>
      </p:sp>
      <p:sp>
        <p:nvSpPr>
          <p:cNvPr id="3" name="Content Placeholder 2">
            <a:extLst>
              <a:ext uri="{FF2B5EF4-FFF2-40B4-BE49-F238E27FC236}">
                <a16:creationId xmlns:a16="http://schemas.microsoft.com/office/drawing/2014/main" id="{5F49853D-2C68-4A12-ABBA-AFA39883296F}"/>
              </a:ext>
            </a:extLst>
          </p:cNvPr>
          <p:cNvSpPr>
            <a:spLocks noGrp="1"/>
          </p:cNvSpPr>
          <p:nvPr>
            <p:ph idx="1"/>
          </p:nvPr>
        </p:nvSpPr>
        <p:spPr>
          <a:xfrm>
            <a:off x="6090574" y="801866"/>
            <a:ext cx="5644226" cy="5230634"/>
          </a:xfrm>
        </p:spPr>
        <p:txBody>
          <a:bodyPr anchor="ctr">
            <a:normAutofit/>
          </a:bodyPr>
          <a:lstStyle/>
          <a:p>
            <a:r>
              <a:rPr lang="en-US" sz="2400" dirty="0">
                <a:solidFill>
                  <a:srgbClr val="000000"/>
                </a:solidFill>
              </a:rPr>
              <a:t>SHOW MY BUG, OMG</a:t>
            </a:r>
          </a:p>
          <a:p>
            <a:r>
              <a:rPr lang="en-US" sz="2400" dirty="0">
                <a:solidFill>
                  <a:srgbClr val="000000"/>
                </a:solidFill>
              </a:rPr>
              <a:t>Show added slides to clear things up</a:t>
            </a:r>
          </a:p>
          <a:p>
            <a:r>
              <a:rPr lang="en-US" sz="2400" dirty="0">
                <a:solidFill>
                  <a:srgbClr val="000000"/>
                </a:solidFill>
              </a:rPr>
              <a:t>Git branching</a:t>
            </a:r>
          </a:p>
          <a:p>
            <a:r>
              <a:rPr lang="en-US" sz="2400" dirty="0">
                <a:solidFill>
                  <a:srgbClr val="000000"/>
                </a:solidFill>
              </a:rPr>
              <a:t>Git conflicts</a:t>
            </a:r>
          </a:p>
          <a:p>
            <a:r>
              <a:rPr lang="en-US" sz="2400" dirty="0">
                <a:solidFill>
                  <a:srgbClr val="000000"/>
                </a:solidFill>
              </a:rPr>
              <a:t>Integrating git into eclipse and doing some work with Java if we have time</a:t>
            </a:r>
          </a:p>
          <a:p>
            <a:endParaRPr lang="en-US" sz="2400" dirty="0">
              <a:solidFill>
                <a:srgbClr val="000000"/>
              </a:solidFill>
            </a:endParaRPr>
          </a:p>
          <a:p>
            <a:endParaRPr lang="en-US" sz="2400" dirty="0">
              <a:solidFill>
                <a:srgbClr val="000000"/>
              </a:solidFill>
            </a:endParaRPr>
          </a:p>
          <a:p>
            <a:pPr marL="0" indent="0">
              <a:buNone/>
            </a:pPr>
            <a:endParaRPr lang="en-US" sz="2400" dirty="0">
              <a:solidFill>
                <a:srgbClr val="000000"/>
              </a:solidFill>
            </a:endParaRPr>
          </a:p>
          <a:p>
            <a:pPr marL="0" indent="0">
              <a:buNone/>
            </a:pPr>
            <a:r>
              <a:rPr lang="en-US" sz="2000" dirty="0">
                <a:solidFill>
                  <a:srgbClr val="000000"/>
                </a:solidFill>
                <a:hlinkClick r:id="rId3"/>
              </a:rPr>
              <a:t>www.pages.cpsc.ucalgary.ca/~ali.alkhazaly/SENG300</a:t>
            </a:r>
            <a:endParaRPr lang="en-US" sz="2000" dirty="0">
              <a:solidFill>
                <a:srgbClr val="000000"/>
              </a:solidFill>
            </a:endParaRPr>
          </a:p>
          <a:p>
            <a:pPr marL="0" indent="0">
              <a:buNone/>
            </a:pPr>
            <a:r>
              <a:rPr lang="en-US" sz="2000" dirty="0">
                <a:solidFill>
                  <a:srgbClr val="000000"/>
                </a:solidFill>
              </a:rPr>
              <a:t>ali.alkhazaly@ucalgary.ca</a:t>
            </a:r>
            <a:endParaRPr lang="en-CA" sz="2000" dirty="0">
              <a:solidFill>
                <a:srgbClr val="000000"/>
              </a:solidFill>
            </a:endParaRPr>
          </a:p>
        </p:txBody>
      </p:sp>
    </p:spTree>
    <p:extLst>
      <p:ext uri="{BB962C8B-B14F-4D97-AF65-F5344CB8AC3E}">
        <p14:creationId xmlns:p14="http://schemas.microsoft.com/office/powerpoint/2010/main" val="3991677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CB58083-207D-4F1E-8D94-FB2CCB15F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34636"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B578FCC-1870-4302-A27B-C1862E46CF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16200000" flipH="1">
            <a:off x="4979456" y="2019878"/>
            <a:ext cx="6858000" cy="2818242"/>
          </a:xfrm>
          <a:custGeom>
            <a:avLst/>
            <a:gdLst>
              <a:gd name="connsiteX0" fmla="*/ 0 w 6858000"/>
              <a:gd name="connsiteY0" fmla="*/ 1 h 2818242"/>
              <a:gd name="connsiteX1" fmla="*/ 0 w 6858000"/>
              <a:gd name="connsiteY1" fmla="*/ 2818242 h 2818242"/>
              <a:gd name="connsiteX2" fmla="*/ 6858000 w 6858000"/>
              <a:gd name="connsiteY2" fmla="*/ 2818241 h 2818242"/>
              <a:gd name="connsiteX3" fmla="*/ 6858000 w 6858000"/>
              <a:gd name="connsiteY3" fmla="*/ 0 h 2818242"/>
            </a:gdLst>
            <a:ahLst/>
            <a:cxnLst>
              <a:cxn ang="0">
                <a:pos x="connsiteX0" y="connsiteY0"/>
              </a:cxn>
              <a:cxn ang="0">
                <a:pos x="connsiteX1" y="connsiteY1"/>
              </a:cxn>
              <a:cxn ang="0">
                <a:pos x="connsiteX2" y="connsiteY2"/>
              </a:cxn>
              <a:cxn ang="0">
                <a:pos x="connsiteX3" y="connsiteY3"/>
              </a:cxn>
            </a:cxnLst>
            <a:rect l="l" t="t" r="r" b="b"/>
            <a:pathLst>
              <a:path w="6858000" h="2818242">
                <a:moveTo>
                  <a:pt x="0" y="1"/>
                </a:moveTo>
                <a:lnTo>
                  <a:pt x="0" y="2818242"/>
                </a:lnTo>
                <a:lnTo>
                  <a:pt x="6858000" y="2818241"/>
                </a:lnTo>
                <a:lnTo>
                  <a:pt x="6858000" y="0"/>
                </a:lnTo>
                <a:close/>
              </a:path>
            </a:pathLst>
          </a:custGeom>
        </p:spPr>
      </p:pic>
      <p:sp>
        <p:nvSpPr>
          <p:cNvPr id="2" name="Title 1">
            <a:extLst>
              <a:ext uri="{FF2B5EF4-FFF2-40B4-BE49-F238E27FC236}">
                <a16:creationId xmlns:a16="http://schemas.microsoft.com/office/drawing/2014/main" id="{A6D07DA3-E581-49C5-A510-448C62CC2C80}"/>
              </a:ext>
            </a:extLst>
          </p:cNvPr>
          <p:cNvSpPr>
            <a:spLocks noGrp="1"/>
          </p:cNvSpPr>
          <p:nvPr>
            <p:ph type="title"/>
          </p:nvPr>
        </p:nvSpPr>
        <p:spPr>
          <a:xfrm>
            <a:off x="804484" y="1365403"/>
            <a:ext cx="6406842" cy="4127194"/>
          </a:xfrm>
        </p:spPr>
        <p:txBody>
          <a:bodyPr vert="horz" lIns="91440" tIns="45720" rIns="91440" bIns="45720" rtlCol="0" anchor="ctr">
            <a:normAutofit/>
          </a:bodyPr>
          <a:lstStyle/>
          <a:p>
            <a:r>
              <a:rPr lang="en-US" sz="6600" dirty="0">
                <a:solidFill>
                  <a:srgbClr val="FFFFFF"/>
                </a:solidFill>
              </a:rPr>
              <a:t>Conflict Demonstration</a:t>
            </a:r>
            <a:endParaRPr lang="en-US" sz="6600" kern="1200" dirty="0">
              <a:solidFill>
                <a:srgbClr val="FFFFFF"/>
              </a:solidFill>
              <a:latin typeface="+mj-lt"/>
              <a:ea typeface="+mj-ea"/>
              <a:cs typeface="+mj-cs"/>
            </a:endParaRPr>
          </a:p>
        </p:txBody>
      </p:sp>
    </p:spTree>
    <p:extLst>
      <p:ext uri="{BB962C8B-B14F-4D97-AF65-F5344CB8AC3E}">
        <p14:creationId xmlns:p14="http://schemas.microsoft.com/office/powerpoint/2010/main" val="321570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ACC-BE97-4DB4-80EE-116E341604FB}"/>
              </a:ext>
            </a:extLst>
          </p:cNvPr>
          <p:cNvSpPr>
            <a:spLocks noGrp="1"/>
          </p:cNvSpPr>
          <p:nvPr>
            <p:ph type="title"/>
          </p:nvPr>
        </p:nvSpPr>
        <p:spPr/>
        <p:txBody>
          <a:bodyPr/>
          <a:lstStyle/>
          <a:p>
            <a:r>
              <a:rPr lang="en-US" dirty="0"/>
              <a:t>How Conflicts get laid out</a:t>
            </a:r>
            <a:endParaRPr lang="en-CA" dirty="0"/>
          </a:p>
        </p:txBody>
      </p:sp>
      <p:sp>
        <p:nvSpPr>
          <p:cNvPr id="3" name="Content Placeholder 2">
            <a:extLst>
              <a:ext uri="{FF2B5EF4-FFF2-40B4-BE49-F238E27FC236}">
                <a16:creationId xmlns:a16="http://schemas.microsoft.com/office/drawing/2014/main" id="{3FBA7791-DC3A-478D-BE02-AE1CF07750D9}"/>
              </a:ext>
            </a:extLst>
          </p:cNvPr>
          <p:cNvSpPr>
            <a:spLocks noGrp="1"/>
          </p:cNvSpPr>
          <p:nvPr>
            <p:ph idx="1"/>
          </p:nvPr>
        </p:nvSpPr>
        <p:spPr/>
        <p:txBody>
          <a:bodyPr/>
          <a:lstStyle/>
          <a:p>
            <a:endParaRPr lang="en-US" dirty="0"/>
          </a:p>
          <a:p>
            <a:r>
              <a:rPr lang="en-US" dirty="0"/>
              <a:t>&lt;&lt;&lt;&lt; HEAD</a:t>
            </a:r>
          </a:p>
          <a:p>
            <a:r>
              <a:rPr lang="en-CA" dirty="0" err="1"/>
              <a:t>YourCode</a:t>
            </a:r>
            <a:endParaRPr lang="en-CA" dirty="0"/>
          </a:p>
          <a:p>
            <a:r>
              <a:rPr lang="en-CA" dirty="0"/>
              <a:t>======                    (</a:t>
            </a:r>
            <a:r>
              <a:rPr lang="en-CA" dirty="0" err="1"/>
              <a:t>Seperator</a:t>
            </a:r>
            <a:r>
              <a:rPr lang="en-CA" dirty="0"/>
              <a:t>)</a:t>
            </a:r>
          </a:p>
          <a:p>
            <a:r>
              <a:rPr lang="en-CA" dirty="0" err="1"/>
              <a:t>TheCodeYoureConflictingWith</a:t>
            </a:r>
            <a:endParaRPr lang="en-CA" dirty="0"/>
          </a:p>
          <a:p>
            <a:r>
              <a:rPr lang="en-CA" dirty="0"/>
              <a:t>&gt;&gt;&gt;&gt;&gt; SHA6 id of commit </a:t>
            </a:r>
            <a:r>
              <a:rPr lang="en-CA" dirty="0" err="1"/>
              <a:t>youre</a:t>
            </a:r>
            <a:r>
              <a:rPr lang="en-CA" dirty="0"/>
              <a:t> conflicting with</a:t>
            </a:r>
          </a:p>
        </p:txBody>
      </p:sp>
    </p:spTree>
    <p:extLst>
      <p:ext uri="{BB962C8B-B14F-4D97-AF65-F5344CB8AC3E}">
        <p14:creationId xmlns:p14="http://schemas.microsoft.com/office/powerpoint/2010/main" val="4006032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3AF448-02A0-444D-A34F-0F0640B3623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intro to Eclipse</a:t>
            </a:r>
          </a:p>
        </p:txBody>
      </p:sp>
    </p:spTree>
    <p:extLst>
      <p:ext uri="{BB962C8B-B14F-4D97-AF65-F5344CB8AC3E}">
        <p14:creationId xmlns:p14="http://schemas.microsoft.com/office/powerpoint/2010/main" val="152118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0E64-E9C4-42A5-9A3B-FFB6AADF96E7}"/>
              </a:ext>
            </a:extLst>
          </p:cNvPr>
          <p:cNvSpPr>
            <a:spLocks noGrp="1"/>
          </p:cNvSpPr>
          <p:nvPr>
            <p:ph type="title"/>
          </p:nvPr>
        </p:nvSpPr>
        <p:spPr/>
        <p:txBody>
          <a:bodyPr/>
          <a:lstStyle/>
          <a:p>
            <a:r>
              <a:rPr lang="en-US" dirty="0"/>
              <a:t>Next Tutorial</a:t>
            </a:r>
            <a:endParaRPr lang="en-CA" dirty="0"/>
          </a:p>
        </p:txBody>
      </p:sp>
      <p:sp>
        <p:nvSpPr>
          <p:cNvPr id="3" name="Content Placeholder 2">
            <a:extLst>
              <a:ext uri="{FF2B5EF4-FFF2-40B4-BE49-F238E27FC236}">
                <a16:creationId xmlns:a16="http://schemas.microsoft.com/office/drawing/2014/main" id="{6C9D6B69-4625-4398-8D92-F4877DFAC087}"/>
              </a:ext>
            </a:extLst>
          </p:cNvPr>
          <p:cNvSpPr>
            <a:spLocks noGrp="1"/>
          </p:cNvSpPr>
          <p:nvPr>
            <p:ph idx="1"/>
          </p:nvPr>
        </p:nvSpPr>
        <p:spPr/>
        <p:txBody>
          <a:bodyPr/>
          <a:lstStyle/>
          <a:p>
            <a:r>
              <a:rPr lang="en-US" dirty="0"/>
              <a:t>Either quizzes, or</a:t>
            </a:r>
          </a:p>
          <a:p>
            <a:pPr marL="0" indent="0">
              <a:buNone/>
            </a:pPr>
            <a:endParaRPr lang="en-US" dirty="0"/>
          </a:p>
          <a:p>
            <a:r>
              <a:rPr lang="en-US" dirty="0"/>
              <a:t>Eclipse Introduction</a:t>
            </a:r>
          </a:p>
          <a:p>
            <a:r>
              <a:rPr lang="en-US" dirty="0"/>
              <a:t>Eclipse Debugger</a:t>
            </a:r>
          </a:p>
          <a:p>
            <a:r>
              <a:rPr lang="en-US" dirty="0"/>
              <a:t>Basic java project in eclipse</a:t>
            </a:r>
            <a:endParaRPr lang="en-CA" dirty="0"/>
          </a:p>
        </p:txBody>
      </p:sp>
    </p:spTree>
    <p:extLst>
      <p:ext uri="{BB962C8B-B14F-4D97-AF65-F5344CB8AC3E}">
        <p14:creationId xmlns:p14="http://schemas.microsoft.com/office/powerpoint/2010/main" val="121758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0967-57B1-4885-9359-5D194D4CDE8D}"/>
              </a:ext>
            </a:extLst>
          </p:cNvPr>
          <p:cNvSpPr>
            <a:spLocks noGrp="1"/>
          </p:cNvSpPr>
          <p:nvPr>
            <p:ph type="title"/>
          </p:nvPr>
        </p:nvSpPr>
        <p:spPr>
          <a:xfrm>
            <a:off x="886968" y="1252728"/>
            <a:ext cx="3493008" cy="4352544"/>
          </a:xfrm>
        </p:spPr>
        <p:txBody>
          <a:bodyPr>
            <a:normAutofit/>
          </a:bodyPr>
          <a:lstStyle/>
          <a:p>
            <a:pPr algn="r"/>
            <a:r>
              <a:rPr lang="en-US" sz="4000" dirty="0"/>
              <a:t>What was wrong?</a:t>
            </a:r>
            <a:endParaRPr lang="en-CA" sz="4000" dirty="0"/>
          </a:p>
        </p:txBody>
      </p:sp>
      <p:sp>
        <p:nvSpPr>
          <p:cNvPr id="15" name="Isosceles Triangle 14">
            <a:extLst>
              <a:ext uri="{FF2B5EF4-FFF2-40B4-BE49-F238E27FC236}">
                <a16:creationId xmlns:a16="http://schemas.microsoft.com/office/drawing/2014/main" id="{8817AC51-5572-44EE-A0DE-7A3748336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88603" y="3336426"/>
            <a:ext cx="200040" cy="17244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02F5076-B1FE-462B-B302-5AC7B0A71602}"/>
              </a:ext>
            </a:extLst>
          </p:cNvPr>
          <p:cNvSpPr>
            <a:spLocks noGrp="1"/>
          </p:cNvSpPr>
          <p:nvPr>
            <p:ph idx="1"/>
          </p:nvPr>
        </p:nvSpPr>
        <p:spPr>
          <a:xfrm>
            <a:off x="5020056" y="811022"/>
            <a:ext cx="5724144" cy="5248656"/>
          </a:xfrm>
        </p:spPr>
        <p:txBody>
          <a:bodyPr anchor="ctr">
            <a:normAutofit/>
          </a:bodyPr>
          <a:lstStyle/>
          <a:p>
            <a:r>
              <a:rPr lang="en-US" sz="2400" dirty="0"/>
              <a:t>When you first use git, it prompts you for a username and password, and stores that and then repeatedly uses it after that</a:t>
            </a:r>
          </a:p>
          <a:p>
            <a:pPr marL="0" indent="0">
              <a:buNone/>
            </a:pPr>
            <a:endParaRPr lang="en-US" sz="2400" dirty="0"/>
          </a:p>
          <a:p>
            <a:r>
              <a:rPr lang="en-US" sz="2400" dirty="0"/>
              <a:t>I made a new account for GIT to use for tutorials, but my git credentials was based on the old one</a:t>
            </a:r>
          </a:p>
          <a:p>
            <a:endParaRPr lang="en-US" sz="2400" dirty="0"/>
          </a:p>
          <a:p>
            <a:r>
              <a:rPr lang="en-US" sz="2400" dirty="0"/>
              <a:t>So it was using the credentials it had from before to authenticate me, and thus was giving me the error</a:t>
            </a:r>
            <a:endParaRPr lang="en-CA" sz="2400" dirty="0"/>
          </a:p>
        </p:txBody>
      </p:sp>
    </p:spTree>
    <p:extLst>
      <p:ext uri="{BB962C8B-B14F-4D97-AF65-F5344CB8AC3E}">
        <p14:creationId xmlns:p14="http://schemas.microsoft.com/office/powerpoint/2010/main" val="13915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E88E-9B27-4685-8111-B074D7201A74}"/>
              </a:ext>
            </a:extLst>
          </p:cNvPr>
          <p:cNvSpPr>
            <a:spLocks noGrp="1"/>
          </p:cNvSpPr>
          <p:nvPr>
            <p:ph type="title"/>
          </p:nvPr>
        </p:nvSpPr>
        <p:spPr/>
        <p:txBody>
          <a:bodyPr/>
          <a:lstStyle/>
          <a:p>
            <a:endParaRPr lang="en-CA"/>
          </a:p>
        </p:txBody>
      </p:sp>
      <p:pic>
        <p:nvPicPr>
          <p:cNvPr id="4" name="Content Placeholder 3" descr="A screenshot of a social media post&#10;&#10;Description automatically generated">
            <a:extLst>
              <a:ext uri="{FF2B5EF4-FFF2-40B4-BE49-F238E27FC236}">
                <a16:creationId xmlns:a16="http://schemas.microsoft.com/office/drawing/2014/main" id="{A6F989B5-1C58-4619-9930-D75A7DA7A0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65125"/>
            <a:ext cx="10883663" cy="5619115"/>
          </a:xfrm>
          <a:prstGeom prst="rect">
            <a:avLst/>
          </a:prstGeom>
        </p:spPr>
      </p:pic>
    </p:spTree>
    <p:extLst>
      <p:ext uri="{BB962C8B-B14F-4D97-AF65-F5344CB8AC3E}">
        <p14:creationId xmlns:p14="http://schemas.microsoft.com/office/powerpoint/2010/main" val="86727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8CDF-D18C-4FC2-8EF0-C6430D63CAB7}"/>
              </a:ext>
            </a:extLst>
          </p:cNvPr>
          <p:cNvSpPr>
            <a:spLocks noGrp="1"/>
          </p:cNvSpPr>
          <p:nvPr>
            <p:ph type="title"/>
          </p:nvPr>
        </p:nvSpPr>
        <p:spPr/>
        <p:txBody>
          <a:bodyPr/>
          <a:lstStyle/>
          <a:p>
            <a:r>
              <a:rPr lang="en-US" dirty="0"/>
              <a:t>Other things to Know</a:t>
            </a:r>
            <a:endParaRPr lang="en-CA" dirty="0"/>
          </a:p>
        </p:txBody>
      </p:sp>
      <p:sp>
        <p:nvSpPr>
          <p:cNvPr id="3" name="Content Placeholder 2">
            <a:extLst>
              <a:ext uri="{FF2B5EF4-FFF2-40B4-BE49-F238E27FC236}">
                <a16:creationId xmlns:a16="http://schemas.microsoft.com/office/drawing/2014/main" id="{DE9AE3FC-07EB-4942-8146-80E1DF20E9FC}"/>
              </a:ext>
            </a:extLst>
          </p:cNvPr>
          <p:cNvSpPr>
            <a:spLocks noGrp="1"/>
          </p:cNvSpPr>
          <p:nvPr>
            <p:ph idx="1"/>
          </p:nvPr>
        </p:nvSpPr>
        <p:spPr>
          <a:xfrm>
            <a:off x="838200" y="1866265"/>
            <a:ext cx="10515600" cy="4351338"/>
          </a:xfrm>
        </p:spPr>
        <p:txBody>
          <a:bodyPr>
            <a:normAutofit fontScale="77500" lnSpcReduction="20000"/>
          </a:bodyPr>
          <a:lstStyle/>
          <a:p>
            <a:pPr marL="0" indent="0">
              <a:buNone/>
            </a:pPr>
            <a:r>
              <a:rPr lang="en-US" dirty="0"/>
              <a:t>These windows computers:</a:t>
            </a:r>
          </a:p>
          <a:p>
            <a:r>
              <a:rPr lang="en-US" dirty="0"/>
              <a:t>Hide hidden files</a:t>
            </a:r>
          </a:p>
          <a:p>
            <a:r>
              <a:rPr lang="en-US" dirty="0"/>
              <a:t>Hide extensions</a:t>
            </a:r>
          </a:p>
          <a:p>
            <a:r>
              <a:rPr lang="en-US" dirty="0"/>
              <a:t>Have weird storage directories</a:t>
            </a:r>
          </a:p>
          <a:p>
            <a:r>
              <a:rPr lang="en-US" dirty="0"/>
              <a:t>Suck</a:t>
            </a:r>
          </a:p>
          <a:p>
            <a:pPr marL="0" indent="0">
              <a:buNone/>
            </a:pPr>
            <a:endParaRPr lang="en-CA" dirty="0"/>
          </a:p>
          <a:p>
            <a:pPr marL="0" indent="0">
              <a:buNone/>
            </a:pPr>
            <a:r>
              <a:rPr lang="en-CA" dirty="0"/>
              <a:t>In short, they suck for CPSC majors. They’re okay for non-CPSC majors taking classes like CPSC 217</a:t>
            </a:r>
          </a:p>
          <a:p>
            <a:pPr marL="0" indent="0">
              <a:buNone/>
            </a:pPr>
            <a:endParaRPr lang="en-CA" dirty="0"/>
          </a:p>
          <a:p>
            <a:pPr marL="0" indent="0">
              <a:buNone/>
            </a:pPr>
            <a:r>
              <a:rPr lang="en-CA" dirty="0"/>
              <a:t>My suggestion:</a:t>
            </a:r>
          </a:p>
          <a:p>
            <a:pPr>
              <a:buFontTx/>
              <a:buChar char="-"/>
            </a:pPr>
            <a:r>
              <a:rPr lang="en-CA" dirty="0"/>
              <a:t>Uses your personal computers</a:t>
            </a:r>
          </a:p>
          <a:p>
            <a:pPr>
              <a:buFontTx/>
              <a:buChar char="-"/>
            </a:pPr>
            <a:r>
              <a:rPr lang="en-CA" dirty="0"/>
              <a:t>Use the </a:t>
            </a:r>
            <a:r>
              <a:rPr lang="en-CA" dirty="0" err="1"/>
              <a:t>linux</a:t>
            </a:r>
            <a:r>
              <a:rPr lang="en-CA" dirty="0"/>
              <a:t> computers</a:t>
            </a:r>
            <a:endParaRPr lang="en-US" dirty="0"/>
          </a:p>
        </p:txBody>
      </p:sp>
    </p:spTree>
    <p:extLst>
      <p:ext uri="{BB962C8B-B14F-4D97-AF65-F5344CB8AC3E}">
        <p14:creationId xmlns:p14="http://schemas.microsoft.com/office/powerpoint/2010/main" val="374473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Remote Repo</a:t>
            </a:r>
          </a:p>
        </p:txBody>
      </p:sp>
      <p:sp>
        <p:nvSpPr>
          <p:cNvPr id="3" name="Content Placeholder 2"/>
          <p:cNvSpPr>
            <a:spLocks noGrp="1"/>
          </p:cNvSpPr>
          <p:nvPr>
            <p:ph idx="1"/>
          </p:nvPr>
        </p:nvSpPr>
        <p:spPr>
          <a:xfrm>
            <a:off x="1179226" y="3092970"/>
            <a:ext cx="9833548" cy="2693976"/>
          </a:xfrm>
        </p:spPr>
        <p:txBody>
          <a:bodyPr>
            <a:normAutofit/>
          </a:bodyPr>
          <a:lstStyle/>
          <a:p>
            <a:r>
              <a:rPr lang="en-US" sz="2000" dirty="0">
                <a:solidFill>
                  <a:srgbClr val="000000"/>
                </a:solidFill>
              </a:rPr>
              <a:t>To set the remote repo you will be storing your project on</a:t>
            </a:r>
          </a:p>
          <a:p>
            <a:r>
              <a:rPr lang="en-US" sz="2000" dirty="0">
                <a:solidFill>
                  <a:srgbClr val="000000"/>
                </a:solidFill>
                <a:cs typeface="Calibri"/>
              </a:rPr>
              <a:t>git remote add origin &lt;remote </a:t>
            </a:r>
            <a:r>
              <a:rPr lang="en-US" sz="2000" dirty="0" err="1">
                <a:solidFill>
                  <a:srgbClr val="000000"/>
                </a:solidFill>
                <a:cs typeface="Calibri"/>
              </a:rPr>
              <a:t>url</a:t>
            </a:r>
            <a:r>
              <a:rPr lang="en-US" sz="2000" dirty="0">
                <a:solidFill>
                  <a:srgbClr val="000000"/>
                </a:solidFill>
                <a:cs typeface="Calibri"/>
              </a:rPr>
              <a:t>&gt; </a:t>
            </a:r>
          </a:p>
          <a:p>
            <a:endParaRPr lang="en-US" sz="2000" dirty="0">
              <a:solidFill>
                <a:srgbClr val="000000"/>
              </a:solidFill>
              <a:cs typeface="Calibri"/>
            </a:endParaRPr>
          </a:p>
          <a:p>
            <a:r>
              <a:rPr lang="en-US" sz="2000" dirty="0">
                <a:solidFill>
                  <a:srgbClr val="000000"/>
                </a:solidFill>
                <a:cs typeface="Calibri"/>
              </a:rPr>
              <a:t>To remove a remote: git remote remove &lt;remote name&gt;</a:t>
            </a:r>
          </a:p>
          <a:p>
            <a:r>
              <a:rPr lang="en-US" sz="2000" dirty="0">
                <a:solidFill>
                  <a:srgbClr val="000000"/>
                </a:solidFill>
                <a:cs typeface="Calibri"/>
              </a:rPr>
              <a:t>To check a remote: git remote -v</a:t>
            </a:r>
          </a:p>
          <a:p>
            <a:endParaRPr lang="en-US" sz="2000" dirty="0">
              <a:solidFill>
                <a:srgbClr val="000000"/>
              </a:solidFill>
              <a:cs typeface="Calibri"/>
            </a:endParaRPr>
          </a:p>
          <a:p>
            <a:endParaRPr lang="en-US" sz="2000" dirty="0">
              <a:solidFill>
                <a:srgbClr val="000000"/>
              </a:solidFill>
              <a:cs typeface="Calibri"/>
            </a:endParaRPr>
          </a:p>
          <a:p>
            <a:endParaRPr lang="en-US" sz="2000" dirty="0">
              <a:solidFill>
                <a:srgbClr val="000000"/>
              </a:solidFill>
              <a:cs typeface="Calibri"/>
            </a:endParaRP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62179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00AE17-F81F-427C-918F-516330AF2EE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Ali’s Analogy </a:t>
            </a:r>
            <a:r>
              <a:rPr lang="en-US" sz="4000" b="1" dirty="0">
                <a:solidFill>
                  <a:srgbClr val="FFFFFF"/>
                </a:solidFill>
              </a:rPr>
              <a:t>UPDATED</a:t>
            </a:r>
            <a:endParaRPr lang="en-CA" sz="4000" b="1" dirty="0">
              <a:solidFill>
                <a:srgbClr val="FFFFFF"/>
              </a:solidFill>
            </a:endParaRPr>
          </a:p>
        </p:txBody>
      </p:sp>
      <p:sp>
        <p:nvSpPr>
          <p:cNvPr id="3" name="Content Placeholder 2">
            <a:extLst>
              <a:ext uri="{FF2B5EF4-FFF2-40B4-BE49-F238E27FC236}">
                <a16:creationId xmlns:a16="http://schemas.microsoft.com/office/drawing/2014/main" id="{7465CC89-E7E4-446C-98BA-BB438C5D59BD}"/>
              </a:ext>
            </a:extLst>
          </p:cNvPr>
          <p:cNvSpPr>
            <a:spLocks noGrp="1"/>
          </p:cNvSpPr>
          <p:nvPr>
            <p:ph idx="1"/>
          </p:nvPr>
        </p:nvSpPr>
        <p:spPr>
          <a:xfrm>
            <a:off x="1179226" y="3092970"/>
            <a:ext cx="9833548" cy="2693976"/>
          </a:xfrm>
        </p:spPr>
        <p:txBody>
          <a:bodyPr>
            <a:normAutofit/>
          </a:bodyPr>
          <a:lstStyle/>
          <a:p>
            <a:pPr marL="457200" indent="-457200">
              <a:buAutoNum type="arabicPeriod"/>
            </a:pPr>
            <a:endParaRPr lang="en-US" sz="2000" dirty="0">
              <a:solidFill>
                <a:srgbClr val="000000"/>
              </a:solidFill>
            </a:endParaRPr>
          </a:p>
          <a:p>
            <a:pPr marL="0" indent="0">
              <a:buNone/>
            </a:pPr>
            <a:r>
              <a:rPr lang="en-US" sz="2000" dirty="0">
                <a:solidFill>
                  <a:srgbClr val="000000"/>
                </a:solidFill>
              </a:rPr>
              <a:t>How to make a change in life :</a:t>
            </a:r>
          </a:p>
          <a:p>
            <a:pPr marL="457200" indent="-457200">
              <a:buAutoNum type="arabicPeriod"/>
            </a:pPr>
            <a:r>
              <a:rPr lang="en-US" sz="2000" dirty="0">
                <a:solidFill>
                  <a:srgbClr val="000000"/>
                </a:solidFill>
              </a:rPr>
              <a:t>Get on the stage                         -&gt; git add</a:t>
            </a:r>
          </a:p>
          <a:p>
            <a:pPr marL="457200" indent="-457200">
              <a:buAutoNum type="arabicPeriod"/>
            </a:pPr>
            <a:r>
              <a:rPr lang="en-US" sz="2000" dirty="0">
                <a:solidFill>
                  <a:srgbClr val="000000"/>
                </a:solidFill>
              </a:rPr>
              <a:t>Commit yourself to the act       -&gt; git commit</a:t>
            </a:r>
          </a:p>
          <a:p>
            <a:pPr marL="457200" indent="-457200">
              <a:buAutoNum type="arabicPeriod"/>
            </a:pPr>
            <a:r>
              <a:rPr lang="en-US" sz="2000" dirty="0">
                <a:solidFill>
                  <a:srgbClr val="000000"/>
                </a:solidFill>
              </a:rPr>
              <a:t>Do (Push) the act                        -&gt; git push</a:t>
            </a:r>
            <a:endParaRPr lang="en-CA" sz="2000" dirty="0">
              <a:solidFill>
                <a:srgbClr val="000000"/>
              </a:solidFill>
            </a:endParaRPr>
          </a:p>
        </p:txBody>
      </p:sp>
    </p:spTree>
    <p:extLst>
      <p:ext uri="{BB962C8B-B14F-4D97-AF65-F5344CB8AC3E}">
        <p14:creationId xmlns:p14="http://schemas.microsoft.com/office/powerpoint/2010/main" val="232651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a:solidFill>
                  <a:srgbClr val="FFFFFF"/>
                </a:solidFill>
              </a:rPr>
              <a:t>Adding / Removing files from staging area</a:t>
            </a:r>
          </a:p>
        </p:txBody>
      </p:sp>
      <p:sp>
        <p:nvSpPr>
          <p:cNvPr id="58" name="Content Placeholder 2"/>
          <p:cNvSpPr>
            <a:spLocks noGrp="1"/>
          </p:cNvSpPr>
          <p:nvPr>
            <p:ph idx="1"/>
          </p:nvPr>
        </p:nvSpPr>
        <p:spPr>
          <a:xfrm>
            <a:off x="1179226" y="3092970"/>
            <a:ext cx="9833548" cy="2693976"/>
          </a:xfrm>
        </p:spPr>
        <p:txBody>
          <a:bodyPr>
            <a:noAutofit/>
          </a:bodyPr>
          <a:lstStyle/>
          <a:p>
            <a:pPr marL="0" indent="0">
              <a:buNone/>
            </a:pPr>
            <a:endParaRPr lang="en-US" sz="2500" dirty="0">
              <a:solidFill>
                <a:srgbClr val="000000"/>
              </a:solidFill>
              <a:cs typeface="Calibri"/>
            </a:endParaRPr>
          </a:p>
          <a:p>
            <a:r>
              <a:rPr lang="en-US" sz="2500" dirty="0">
                <a:solidFill>
                  <a:srgbClr val="000000"/>
                </a:solidFill>
                <a:cs typeface="Calibri"/>
              </a:rPr>
              <a:t>git add .                                  (. means everything)</a:t>
            </a:r>
          </a:p>
          <a:p>
            <a:r>
              <a:rPr lang="en-US" sz="2500" dirty="0">
                <a:solidFill>
                  <a:srgbClr val="000000"/>
                </a:solidFill>
                <a:cs typeface="Calibri"/>
              </a:rPr>
              <a:t>git add &lt;</a:t>
            </a:r>
            <a:r>
              <a:rPr lang="en-US" sz="2500" dirty="0" err="1">
                <a:solidFill>
                  <a:srgbClr val="000000"/>
                </a:solidFill>
                <a:cs typeface="Calibri"/>
              </a:rPr>
              <a:t>fileName</a:t>
            </a:r>
            <a:r>
              <a:rPr lang="en-US" sz="2500" dirty="0">
                <a:solidFill>
                  <a:srgbClr val="000000"/>
                </a:solidFill>
                <a:cs typeface="Calibri"/>
              </a:rPr>
              <a:t>&gt;</a:t>
            </a:r>
          </a:p>
          <a:p>
            <a:r>
              <a:rPr lang="en-US" sz="2500" dirty="0">
                <a:solidFill>
                  <a:srgbClr val="000000"/>
                </a:solidFill>
                <a:cs typeface="Calibri"/>
              </a:rPr>
              <a:t>git reset .                                (. means everything)</a:t>
            </a:r>
          </a:p>
          <a:p>
            <a:r>
              <a:rPr lang="en-US" sz="2500" dirty="0">
                <a:solidFill>
                  <a:srgbClr val="000000"/>
                </a:solidFill>
                <a:cs typeface="Calibri"/>
              </a:rPr>
              <a:t>git reset &lt;</a:t>
            </a:r>
            <a:r>
              <a:rPr lang="en-US" sz="2500" dirty="0" err="1">
                <a:solidFill>
                  <a:srgbClr val="000000"/>
                </a:solidFill>
                <a:cs typeface="Calibri"/>
              </a:rPr>
              <a:t>fileName</a:t>
            </a:r>
            <a:r>
              <a:rPr lang="en-US" sz="2500" dirty="0">
                <a:solidFill>
                  <a:srgbClr val="000000"/>
                </a:solidFill>
                <a:cs typeface="Calibri"/>
              </a:rPr>
              <a:t>&gt;</a:t>
            </a:r>
          </a:p>
          <a:p>
            <a:endParaRPr lang="en-US" sz="2500" dirty="0">
              <a:solidFill>
                <a:srgbClr val="000000"/>
              </a:solidFill>
            </a:endParaRPr>
          </a:p>
        </p:txBody>
      </p:sp>
    </p:spTree>
    <p:extLst>
      <p:ext uri="{BB962C8B-B14F-4D97-AF65-F5344CB8AC3E}">
        <p14:creationId xmlns:p14="http://schemas.microsoft.com/office/powerpoint/2010/main" val="387589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Commit</a:t>
            </a:r>
          </a:p>
        </p:txBody>
      </p:sp>
      <p:sp>
        <p:nvSpPr>
          <p:cNvPr id="3" name="Content Placeholder 2"/>
          <p:cNvSpPr>
            <a:spLocks noGrp="1"/>
          </p:cNvSpPr>
          <p:nvPr>
            <p:ph idx="1"/>
          </p:nvPr>
        </p:nvSpPr>
        <p:spPr>
          <a:xfrm>
            <a:off x="1179226" y="3092970"/>
            <a:ext cx="9833548" cy="2693976"/>
          </a:xfrm>
        </p:spPr>
        <p:txBody>
          <a:bodyPr>
            <a:normAutofit/>
          </a:bodyPr>
          <a:lstStyle/>
          <a:p>
            <a:r>
              <a:rPr lang="en-US" sz="2000" dirty="0">
                <a:solidFill>
                  <a:srgbClr val="000000"/>
                </a:solidFill>
              </a:rPr>
              <a:t>Commit changes to be sent to the remote repo, after </a:t>
            </a:r>
            <a:r>
              <a:rPr lang="en-US" sz="2000" dirty="0" err="1">
                <a:solidFill>
                  <a:srgbClr val="000000"/>
                </a:solidFill>
              </a:rPr>
              <a:t>theyre</a:t>
            </a:r>
            <a:r>
              <a:rPr lang="en-US" sz="2000" dirty="0">
                <a:solidFill>
                  <a:srgbClr val="000000"/>
                </a:solidFill>
              </a:rPr>
              <a:t> staged</a:t>
            </a:r>
          </a:p>
          <a:p>
            <a:endParaRPr lang="en-US" sz="2000" dirty="0">
              <a:solidFill>
                <a:srgbClr val="000000"/>
              </a:solidFill>
            </a:endParaRPr>
          </a:p>
          <a:p>
            <a:r>
              <a:rPr lang="en-US" sz="2000" dirty="0">
                <a:solidFill>
                  <a:srgbClr val="000000"/>
                </a:solidFill>
              </a:rPr>
              <a:t>Git commit –m “&lt;commit message&gt;”</a:t>
            </a:r>
          </a:p>
        </p:txBody>
      </p:sp>
    </p:spTree>
    <p:extLst>
      <p:ext uri="{BB962C8B-B14F-4D97-AF65-F5344CB8AC3E}">
        <p14:creationId xmlns:p14="http://schemas.microsoft.com/office/powerpoint/2010/main" val="3698147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821</Words>
  <Application>Microsoft Office PowerPoint</Application>
  <PresentationFormat>Widescreen</PresentationFormat>
  <Paragraphs>131</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GIT 2</vt:lpstr>
      <vt:lpstr>Todays Goals</vt:lpstr>
      <vt:lpstr>What was wrong?</vt:lpstr>
      <vt:lpstr>PowerPoint Presentation</vt:lpstr>
      <vt:lpstr>Other things to Know</vt:lpstr>
      <vt:lpstr>Remote Repo</vt:lpstr>
      <vt:lpstr>Ali’s Analogy UPDATED</vt:lpstr>
      <vt:lpstr>Adding / Removing files from staging area</vt:lpstr>
      <vt:lpstr>Commit</vt:lpstr>
      <vt:lpstr>Cloning</vt:lpstr>
      <vt:lpstr>Push</vt:lpstr>
      <vt:lpstr>Git branching</vt:lpstr>
      <vt:lpstr>Git merging</vt:lpstr>
      <vt:lpstr>Now let’s try branching</vt:lpstr>
      <vt:lpstr>Branching Commands</vt:lpstr>
      <vt:lpstr>Quiz Information</vt:lpstr>
      <vt:lpstr>Conflicts</vt:lpstr>
      <vt:lpstr>Second version:</vt:lpstr>
      <vt:lpstr>How will the conflict be resolved?</vt:lpstr>
      <vt:lpstr>Conflict Demonstration</vt:lpstr>
      <vt:lpstr>How Conflicts get laid out</vt:lpstr>
      <vt:lpstr>intro to Eclipse</vt:lpstr>
      <vt:lpstr>Next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2</dc:title>
  <dc:creator>ali alkhazaly</dc:creator>
  <cp:lastModifiedBy>ali alkhazaly</cp:lastModifiedBy>
  <cp:revision>2</cp:revision>
  <dcterms:created xsi:type="dcterms:W3CDTF">2020-01-23T21:50:23Z</dcterms:created>
  <dcterms:modified xsi:type="dcterms:W3CDTF">2020-01-23T21:55:26Z</dcterms:modified>
</cp:coreProperties>
</file>