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45"/>
    <p:restoredTop sz="90041"/>
  </p:normalViewPr>
  <p:slideViewPr>
    <p:cSldViewPr snapToGrid="0" snapToObjects="1">
      <p:cViewPr varScale="1">
        <p:scale>
          <a:sx n="45" d="100"/>
          <a:sy n="45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>
                <a:latin typeface="+mn-lt"/>
                <a:ea typeface="+mn-ea"/>
                <a:cs typeface="+mn-cs"/>
                <a:sym typeface="Helvetica Light"/>
              </a:defRPr>
            </a:lvl1pPr>
            <a:lvl2pPr marL="1117600" indent="-558800">
              <a:spcBef>
                <a:spcPts val="4500"/>
              </a:spcBef>
              <a:defRPr sz="4500">
                <a:latin typeface="+mn-lt"/>
                <a:ea typeface="+mn-ea"/>
                <a:cs typeface="+mn-cs"/>
                <a:sym typeface="Helvetica Light"/>
              </a:defRPr>
            </a:lvl2pPr>
            <a:lvl3pPr marL="1676400" indent="-558800">
              <a:spcBef>
                <a:spcPts val="4500"/>
              </a:spcBef>
              <a:defRPr sz="4500">
                <a:latin typeface="+mn-lt"/>
                <a:ea typeface="+mn-ea"/>
                <a:cs typeface="+mn-cs"/>
                <a:sym typeface="Helvetica Light"/>
              </a:defRPr>
            </a:lvl3pPr>
            <a:lvl4pPr marL="2235200" indent="-558800">
              <a:spcBef>
                <a:spcPts val="4500"/>
              </a:spcBef>
              <a:defRPr sz="4500">
                <a:latin typeface="+mn-lt"/>
                <a:ea typeface="+mn-ea"/>
                <a:cs typeface="+mn-cs"/>
                <a:sym typeface="Helvetica Light"/>
              </a:defRPr>
            </a:lvl4pPr>
            <a:lvl5pPr marL="2794000" indent="-558800">
              <a:spcBef>
                <a:spcPts val="4500"/>
              </a:spcBef>
              <a:defRPr sz="45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4500"/>
              <a:t>Body Level One</a:t>
            </a:r>
          </a:p>
          <a:p>
            <a:pPr lvl="1">
              <a:defRPr sz="1800"/>
            </a:pPr>
            <a:r>
              <a:rPr sz="4500"/>
              <a:t>Body Level Two</a:t>
            </a:r>
          </a:p>
          <a:p>
            <a:pPr lvl="2">
              <a:defRPr sz="1800"/>
            </a:pPr>
            <a:r>
              <a:rPr sz="4500"/>
              <a:t>Body Level Three</a:t>
            </a:r>
          </a:p>
          <a:p>
            <a:pPr lvl="3">
              <a:defRPr sz="1800"/>
            </a:pPr>
            <a:r>
              <a:rPr sz="4500"/>
              <a:t>Body Level Four</a:t>
            </a:r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825500">
        <a:defRPr sz="11200">
          <a:latin typeface="+mj-lt"/>
          <a:ea typeface="+mj-ea"/>
          <a:cs typeface="+mj-cs"/>
          <a:sym typeface="Source Serif Pro"/>
        </a:defRPr>
      </a:lvl1pPr>
      <a:lvl2pPr indent="228600" algn="ctr" defTabSz="825500">
        <a:defRPr sz="11200">
          <a:latin typeface="+mj-lt"/>
          <a:ea typeface="+mj-ea"/>
          <a:cs typeface="+mj-cs"/>
          <a:sym typeface="Source Serif Pro"/>
        </a:defRPr>
      </a:lvl2pPr>
      <a:lvl3pPr indent="457200" algn="ctr" defTabSz="825500">
        <a:defRPr sz="11200">
          <a:latin typeface="+mj-lt"/>
          <a:ea typeface="+mj-ea"/>
          <a:cs typeface="+mj-cs"/>
          <a:sym typeface="Source Serif Pro"/>
        </a:defRPr>
      </a:lvl3pPr>
      <a:lvl4pPr indent="685800" algn="ctr" defTabSz="825500">
        <a:defRPr sz="11200">
          <a:latin typeface="+mj-lt"/>
          <a:ea typeface="+mj-ea"/>
          <a:cs typeface="+mj-cs"/>
          <a:sym typeface="Source Serif Pro"/>
        </a:defRPr>
      </a:lvl4pPr>
      <a:lvl5pPr indent="914400" algn="ctr" defTabSz="825500">
        <a:defRPr sz="11200">
          <a:latin typeface="+mj-lt"/>
          <a:ea typeface="+mj-ea"/>
          <a:cs typeface="+mj-cs"/>
          <a:sym typeface="Source Serif Pro"/>
        </a:defRPr>
      </a:lvl5pPr>
      <a:lvl6pPr indent="1143000" algn="ctr" defTabSz="825500">
        <a:defRPr sz="11200">
          <a:latin typeface="+mj-lt"/>
          <a:ea typeface="+mj-ea"/>
          <a:cs typeface="+mj-cs"/>
          <a:sym typeface="Source Serif Pro"/>
        </a:defRPr>
      </a:lvl6pPr>
      <a:lvl7pPr indent="1371600" algn="ctr" defTabSz="825500">
        <a:defRPr sz="11200">
          <a:latin typeface="+mj-lt"/>
          <a:ea typeface="+mj-ea"/>
          <a:cs typeface="+mj-cs"/>
          <a:sym typeface="Source Serif Pro"/>
        </a:defRPr>
      </a:lvl7pPr>
      <a:lvl8pPr indent="1600200" algn="ctr" defTabSz="825500">
        <a:defRPr sz="11200">
          <a:latin typeface="+mj-lt"/>
          <a:ea typeface="+mj-ea"/>
          <a:cs typeface="+mj-cs"/>
          <a:sym typeface="Source Serif Pro"/>
        </a:defRPr>
      </a:lvl8pPr>
      <a:lvl9pPr indent="1828800" algn="ctr" defTabSz="825500">
        <a:defRPr sz="11200">
          <a:latin typeface="+mj-lt"/>
          <a:ea typeface="+mj-ea"/>
          <a:cs typeface="+mj-cs"/>
          <a:sym typeface="Source Serif Pro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j-lt"/>
          <a:ea typeface="+mj-ea"/>
          <a:cs typeface="+mj-cs"/>
          <a:sym typeface="Source Serif Pro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j-lt"/>
          <a:ea typeface="+mj-ea"/>
          <a:cs typeface="+mj-cs"/>
          <a:sym typeface="Source Serif Pro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j-lt"/>
          <a:ea typeface="+mj-ea"/>
          <a:cs typeface="+mj-cs"/>
          <a:sym typeface="Source Serif Pro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j-lt"/>
          <a:ea typeface="+mj-ea"/>
          <a:cs typeface="+mj-cs"/>
          <a:sym typeface="Source Serif Pro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j-lt"/>
          <a:ea typeface="+mj-ea"/>
          <a:cs typeface="+mj-cs"/>
          <a:sym typeface="Source Serif Pro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j-lt"/>
          <a:ea typeface="+mj-ea"/>
          <a:cs typeface="+mj-cs"/>
          <a:sym typeface="Source Serif Pro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j-lt"/>
          <a:ea typeface="+mj-ea"/>
          <a:cs typeface="+mj-cs"/>
          <a:sym typeface="Source Serif Pro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j-lt"/>
          <a:ea typeface="+mj-ea"/>
          <a:cs typeface="+mj-cs"/>
          <a:sym typeface="Source Serif Pro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j-lt"/>
          <a:ea typeface="+mj-ea"/>
          <a:cs typeface="+mj-cs"/>
          <a:sym typeface="Source Serif Pro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joc.org/index.php/ijoc/article/view/143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n.wikipedia.org/wiki/Agonis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hyperlink" Target="https://www.youtube.com/yt/press/statistics.html" TargetMode="External"/><Relationship Id="rId5" Type="http://schemas.openxmlformats.org/officeDocument/2006/relationships/hyperlink" Target="https://www.youtube.com/watch?v=J---aiyznGQ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n.wikipedia.org/wiki/Panoptic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sz="8000" b="1"/>
            </a:lvl1pPr>
          </a:lstStyle>
          <a:p>
            <a:pPr lvl="0">
              <a:defRPr sz="1800" b="0"/>
            </a:pPr>
            <a:r>
              <a:rPr sz="8000" b="1"/>
              <a:t>What is a flag for? Social media reporting tools and the vocabulary of complaint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8831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Presented by Ali Alkhatib to the Reading With Friends* group</a:t>
            </a:r>
          </a:p>
          <a:p>
            <a:pPr lvl="0">
              <a:defRPr sz="1800"/>
            </a:pPr>
            <a:r>
              <a:rPr sz="4400"/>
              <a:t>April 6, 2015</a:t>
            </a:r>
          </a:p>
          <a:p>
            <a:pPr lvl="0" algn="r">
              <a:defRPr sz="1800"/>
            </a:pPr>
            <a:r>
              <a:rPr sz="1200">
                <a:latin typeface="+mj-lt"/>
                <a:ea typeface="+mj-ea"/>
                <a:cs typeface="+mj-cs"/>
                <a:sym typeface="Source Serif Pro"/>
              </a:rPr>
              <a:t>*open to new names</a:t>
            </a:r>
          </a:p>
        </p:txBody>
      </p:sp>
      <p:sp>
        <p:nvSpPr>
          <p:cNvPr id="34" name="Shape 34"/>
          <p:cNvSpPr/>
          <p:nvPr/>
        </p:nvSpPr>
        <p:spPr>
          <a:xfrm>
            <a:off x="1778000" y="12390746"/>
            <a:ext cx="208280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latin typeface="+mj-lt"/>
                <a:ea typeface="+mj-ea"/>
                <a:cs typeface="+mj-cs"/>
                <a:sym typeface="Source Serif Pro"/>
              </a:rPr>
              <a:t>Crawford, Kate, and Tarleton Gillespie. "What is a flag for? Social media reporting tools and the vocabulary of complaint." </a:t>
            </a:r>
            <a:r>
              <a:rPr sz="3000" u="sng">
                <a:latin typeface="+mj-lt"/>
                <a:ea typeface="+mj-ea"/>
                <a:cs typeface="+mj-cs"/>
                <a:sym typeface="Source Serif Pro"/>
              </a:rPr>
              <a:t>New Media &amp; Society</a:t>
            </a:r>
            <a:r>
              <a:rPr sz="3000">
                <a:latin typeface="+mj-lt"/>
                <a:ea typeface="+mj-ea"/>
                <a:cs typeface="+mj-cs"/>
                <a:sym typeface="Source Serif Pro"/>
              </a:rPr>
              <a:t> (2014): 1461444814543163.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Non-flaggers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Some people just don’t care</a:t>
            </a:r>
          </a:p>
          <a:p>
            <a:pPr lvl="1">
              <a:defRPr sz="1800"/>
            </a:pPr>
            <a:r>
              <a:rPr sz="4000"/>
              <a:t>Like me, at this point in making slides</a:t>
            </a:r>
          </a:p>
          <a:p>
            <a:pPr lvl="1">
              <a:defRPr sz="1800"/>
            </a:pPr>
            <a:r>
              <a:rPr sz="4000"/>
              <a:t>Just kidding, I’m having fun</a:t>
            </a:r>
          </a:p>
          <a:p>
            <a:pPr lvl="0">
              <a:defRPr sz="1800"/>
            </a:pPr>
            <a:r>
              <a:rPr sz="5200"/>
              <a:t>Some users don’t know that they’re expected to flag</a:t>
            </a:r>
          </a:p>
          <a:p>
            <a:pPr lvl="0">
              <a:defRPr sz="1800"/>
            </a:pPr>
            <a:r>
              <a:rPr sz="5200"/>
              <a:t>Some think someone else did it</a:t>
            </a:r>
          </a:p>
          <a:p>
            <a:pPr lvl="0">
              <a:defRPr sz="1800"/>
            </a:pPr>
            <a:r>
              <a:rPr sz="5200"/>
              <a:t>Some think it’s offensive, but that the content nevertheless has value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Gaming flags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Flag bombing</a:t>
            </a:r>
          </a:p>
          <a:p>
            <a:pPr lvl="0">
              <a:defRPr sz="1800"/>
            </a:pPr>
            <a:r>
              <a:rPr sz="5200"/>
              <a:t>Pranks</a:t>
            </a:r>
          </a:p>
          <a:p>
            <a:pPr lvl="0">
              <a:defRPr sz="1800"/>
            </a:pPr>
            <a:r>
              <a:rPr sz="5200"/>
              <a:t>Social commentary, e.g…</a:t>
            </a:r>
          </a:p>
          <a:p>
            <a:pPr lvl="1">
              <a:defRPr sz="1800"/>
            </a:pPr>
            <a:r>
              <a:rPr sz="5200"/>
              <a:t>mass flagging of pro-gay groups on Facebook</a:t>
            </a:r>
          </a:p>
          <a:p>
            <a:pPr lvl="1">
              <a:defRPr sz="1800"/>
            </a:pPr>
            <a:r>
              <a:rPr sz="5200"/>
              <a:t>mass flagging of pro-Muslim content on YouTube</a:t>
            </a:r>
          </a:p>
          <a:p>
            <a:pPr lvl="1">
              <a:defRPr sz="1800"/>
            </a:pPr>
            <a:r>
              <a:rPr sz="5200"/>
              <a:t>“user-generated warfare” (quoted from </a:t>
            </a:r>
            <a:r>
              <a:rPr sz="5200">
                <a:solidFill>
                  <a:srgbClr val="0433FF"/>
                </a:solidFill>
                <a:hlinkClick r:id="rId2"/>
              </a:rPr>
              <a:t>Fiore-Silfvast</a:t>
            </a:r>
            <a:r>
              <a:rPr sz="5200"/>
              <a:t>, look it up)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Alternative suggestions?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Flagging as a(n automatic) prompt for debate or discussion</a:t>
            </a:r>
          </a:p>
          <a:p>
            <a:pPr lvl="1">
              <a:defRPr sz="1800"/>
            </a:pPr>
            <a:r>
              <a:rPr sz="5200"/>
              <a:t>A flag generates a thread for referendum</a:t>
            </a:r>
          </a:p>
          <a:p>
            <a:pPr lvl="1">
              <a:defRPr sz="1800"/>
            </a:pPr>
            <a:r>
              <a:rPr sz="5200"/>
              <a:t>Community consensus</a:t>
            </a:r>
          </a:p>
          <a:p>
            <a:pPr lvl="1">
              <a:defRPr sz="1800"/>
            </a:pPr>
            <a:r>
              <a:rPr sz="5200"/>
              <a:t>Wikipedia strives for this, as does Reddit</a:t>
            </a:r>
          </a:p>
          <a:p>
            <a:pPr lvl="2">
              <a:defRPr sz="1800"/>
            </a:pPr>
            <a:r>
              <a:rPr sz="5200"/>
              <a:t>Wikipedia is more </a:t>
            </a:r>
            <a:r>
              <a:rPr sz="5200">
                <a:solidFill>
                  <a:srgbClr val="0433FF"/>
                </a:solidFill>
                <a:hlinkClick r:id="rId2"/>
              </a:rPr>
              <a:t>agonistic</a:t>
            </a:r>
            <a:r>
              <a:rPr sz="5200"/>
              <a:t> than </a:t>
            </a:r>
            <a:r>
              <a:rPr sz="5200">
                <a:latin typeface="Source Serif Pro Semibold"/>
                <a:ea typeface="Source Serif Pro Semibold"/>
                <a:cs typeface="Source Serif Pro Semibold"/>
                <a:sym typeface="Source Serif Pro Semibold"/>
              </a:rPr>
              <a:t>consensus</a:t>
            </a:r>
            <a:r>
              <a:rPr sz="5200"/>
              <a:t>-driven</a:t>
            </a:r>
          </a:p>
          <a:p>
            <a:pPr lvl="1">
              <a:defRPr sz="1800"/>
            </a:pPr>
            <a:r>
              <a:rPr sz="5200"/>
              <a:t>League of Legends - “The Tribunal” for frequent players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331151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Thanks you were all great</a:t>
            </a:r>
          </a:p>
          <a:p>
            <a:pPr lvl="0">
              <a:defRPr sz="1800"/>
            </a:pPr>
            <a:r>
              <a:rPr sz="8000"/>
              <a:t>Or not but probably yes great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4368468"/>
            <a:ext cx="21005800" cy="80775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There’s more if you didn’t get to read it, in particular:</a:t>
            </a:r>
          </a:p>
          <a:p>
            <a:pPr lvl="1">
              <a:defRPr sz="1800"/>
            </a:pPr>
            <a:r>
              <a:rPr sz="5200"/>
              <a:t>the anecdotes on gaming and mass flag-bombing</a:t>
            </a:r>
          </a:p>
          <a:p>
            <a:pPr lvl="1">
              <a:defRPr sz="1800"/>
            </a:pPr>
            <a:r>
              <a:rPr sz="5200"/>
              <a:t>More in-depth theory/history on flags and flagging</a:t>
            </a:r>
          </a:p>
          <a:p>
            <a:pPr lvl="1">
              <a:defRPr sz="1800"/>
            </a:pPr>
            <a:r>
              <a:rPr sz="5200"/>
              <a:t>More exploration of a social model for flagging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Background on Flags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lvl="0" indent="0">
              <a:buSzTx/>
              <a:buNone/>
              <a:defRPr sz="1800"/>
            </a:pPr>
            <a:r>
              <a:rPr sz="5200"/>
              <a:t>Historical meanings: military, nautical, nationalistic, bureaucratic</a:t>
            </a:r>
          </a:p>
          <a:p>
            <a:pPr marL="0" lvl="0" indent="0">
              <a:buSzTx/>
              <a:buNone/>
              <a:defRPr sz="1800"/>
            </a:pPr>
            <a:r>
              <a:rPr sz="5200"/>
              <a:t>Bureaucratic is what we’re interested in here</a:t>
            </a:r>
          </a:p>
          <a:p>
            <a:pPr marL="0" lvl="0" indent="0">
              <a:buSzTx/>
              <a:buNone/>
              <a:defRPr sz="1800"/>
            </a:pPr>
            <a:r>
              <a:rPr sz="5200"/>
              <a:t>There’s some interesting historical trivia in the paper if you have time for that sort of thing, but we don’t</a:t>
            </a:r>
          </a:p>
        </p:txBody>
      </p:sp>
      <p:pic>
        <p:nvPicPr>
          <p:cNvPr id="40" name="pasted-image.jpg"/>
          <p:cNvPicPr/>
          <p:nvPr/>
        </p:nvPicPr>
        <p:blipFill rotWithShape="1">
          <a:blip r:embed="rId2">
            <a:extLst/>
          </a:blip>
          <a:srcRect l="25753" t="22501" r="4783" b="32371"/>
          <a:stretch/>
        </p:blipFill>
        <p:spPr>
          <a:xfrm>
            <a:off x="12711691" y="8075980"/>
            <a:ext cx="11634210" cy="5668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Flagging in online communities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4203954" cy="103100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Great way to moderate massive scales of user-generated data</a:t>
            </a:r>
          </a:p>
          <a:p>
            <a:pPr lvl="1">
              <a:defRPr sz="1800"/>
            </a:pPr>
            <a:r>
              <a:rPr sz="5200"/>
              <a:t>Youtube: ~</a:t>
            </a:r>
            <a:r>
              <a:rPr sz="5200">
                <a:solidFill>
                  <a:srgbClr val="0433FF"/>
                </a:solidFill>
                <a:hlinkClick r:id="rId4"/>
              </a:rPr>
              <a:t>300 hours uploaded/minute</a:t>
            </a:r>
            <a:endParaRPr sz="5200"/>
          </a:p>
          <a:p>
            <a:pPr lvl="2">
              <a:defRPr sz="1800"/>
            </a:pPr>
            <a:r>
              <a:rPr sz="5200"/>
              <a:t>Approximate length of </a:t>
            </a:r>
            <a:r>
              <a:rPr sz="5200">
                <a:solidFill>
                  <a:srgbClr val="0433FF"/>
                </a:solidFill>
                <a:hlinkClick r:id="rId5"/>
              </a:rPr>
              <a:t>this video</a:t>
            </a:r>
            <a:endParaRPr sz="5200"/>
          </a:p>
          <a:p>
            <a:pPr lvl="0">
              <a:defRPr sz="1800"/>
            </a:pPr>
            <a:r>
              <a:rPr sz="5200"/>
              <a:t>Great solution to scaling moderation problems</a:t>
            </a:r>
          </a:p>
          <a:p>
            <a:pPr lvl="0">
              <a:defRPr sz="1800"/>
            </a:pPr>
            <a:r>
              <a:rPr sz="5200"/>
              <a:t>Good pretext to curate site in </a:t>
            </a:r>
            <a:r>
              <a:rPr sz="5200">
                <a:latin typeface="Source Serif Pro Semibold"/>
                <a:ea typeface="Source Serif Pro Semibold"/>
                <a:cs typeface="Source Serif Pro Semibold"/>
                <a:sym typeface="Source Serif Pro Semibold"/>
              </a:rPr>
              <a:t>seemingly</a:t>
            </a:r>
            <a:r>
              <a:rPr sz="5200"/>
              <a:t> legitimate way</a:t>
            </a:r>
          </a:p>
        </p:txBody>
      </p:sp>
      <p:pic>
        <p:nvPicPr>
          <p:cNvPr id="44" name="Charlie Schmidt's Keyboard Cat! - THE ORIGINAL!-J---aiyznGQ.mp4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15876635" y="5506247"/>
            <a:ext cx="7162106" cy="5371579"/>
          </a:xfrm>
          <a:prstGeom prst="rect">
            <a:avLst/>
          </a:prstGeom>
        </p:spPr>
      </p:pic>
      <p:sp>
        <p:nvSpPr>
          <p:cNvPr id="45" name="Shape 45"/>
          <p:cNvSpPr/>
          <p:nvPr/>
        </p:nvSpPr>
        <p:spPr>
          <a:xfrm>
            <a:off x="13534287" y="7659593"/>
            <a:ext cx="1652468" cy="682814"/>
          </a:xfrm>
          <a:prstGeom prst="rightArrow">
            <a:avLst>
              <a:gd name="adj1" fmla="val 44832"/>
              <a:gd name="adj2" fmla="val 77263"/>
            </a:avLst>
          </a:prstGeom>
          <a:blipFill>
            <a:blip r:embed="rId7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Flagging in CSCW/HCI research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Gives insight into taboo topics (what’s flag-worthy)</a:t>
            </a:r>
          </a:p>
          <a:p>
            <a:pPr lvl="1">
              <a:defRPr sz="1800"/>
            </a:pPr>
            <a:r>
              <a:rPr sz="4000"/>
              <a:t>obviously no media here</a:t>
            </a:r>
          </a:p>
          <a:p>
            <a:pPr lvl="0">
              <a:defRPr sz="1800"/>
            </a:pPr>
            <a:r>
              <a:rPr sz="5200"/>
              <a:t>“…complex interplay between users and platforms…”</a:t>
            </a:r>
          </a:p>
          <a:p>
            <a:pPr lvl="0">
              <a:defRPr sz="1800"/>
            </a:pPr>
            <a:r>
              <a:rPr sz="5200"/>
              <a:t>diverse audience + shared cultural objects = disagreements</a:t>
            </a:r>
          </a:p>
          <a:p>
            <a:pPr lvl="1">
              <a:defRPr sz="1800"/>
            </a:pPr>
            <a:r>
              <a:rPr sz="5200"/>
              <a:t>Makes algorithmic sense about nuanced social transgressions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Variations in approaches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lvl="0" indent="-520700" defTabSz="676909">
              <a:spcBef>
                <a:spcPts val="4800"/>
              </a:spcBef>
              <a:defRPr sz="1800"/>
            </a:pPr>
            <a:r>
              <a:rPr sz="4264"/>
              <a:t>Entirely or partially crowd-driven?</a:t>
            </a:r>
          </a:p>
          <a:p>
            <a:pPr marL="1041400" lvl="1" indent="-520700" defTabSz="676909">
              <a:spcBef>
                <a:spcPts val="4800"/>
              </a:spcBef>
              <a:defRPr sz="1800"/>
            </a:pPr>
            <a:r>
              <a:rPr sz="4264"/>
              <a:t>Facebook uses reviewers and flagging in tandem</a:t>
            </a:r>
          </a:p>
          <a:p>
            <a:pPr marL="1041400" lvl="1" indent="-520700" defTabSz="676909">
              <a:spcBef>
                <a:spcPts val="4800"/>
              </a:spcBef>
              <a:defRPr sz="1800"/>
            </a:pPr>
            <a:r>
              <a:rPr sz="4264"/>
              <a:t>Youtube and Twitter rely exclusively on flags</a:t>
            </a:r>
          </a:p>
          <a:p>
            <a:pPr marL="520700" lvl="0" indent="-520700" defTabSz="676909">
              <a:spcBef>
                <a:spcPts val="4800"/>
              </a:spcBef>
              <a:defRPr sz="1800"/>
            </a:pPr>
            <a:r>
              <a:rPr sz="4264"/>
              <a:t>flag </a:t>
            </a:r>
            <a:r>
              <a:rPr sz="4264" b="1"/>
              <a:t>content</a:t>
            </a:r>
            <a:r>
              <a:rPr sz="4264"/>
              <a:t> vs flag </a:t>
            </a:r>
            <a:r>
              <a:rPr sz="4264" b="1"/>
              <a:t>user</a:t>
            </a:r>
            <a:endParaRPr sz="4264"/>
          </a:p>
          <a:p>
            <a:pPr marL="520700" lvl="0" indent="-520700" defTabSz="676909">
              <a:spcBef>
                <a:spcPts val="4800"/>
              </a:spcBef>
              <a:defRPr sz="1800"/>
            </a:pPr>
            <a:r>
              <a:rPr sz="4264"/>
              <a:t>Expressiveness?</a:t>
            </a:r>
          </a:p>
          <a:p>
            <a:pPr marL="1041400" lvl="1" indent="-520700" defTabSz="676909">
              <a:spcBef>
                <a:spcPts val="4800"/>
              </a:spcBef>
              <a:defRPr sz="1800"/>
            </a:pPr>
            <a:r>
              <a:rPr sz="4264"/>
              <a:t>single-bit (“I object”)</a:t>
            </a:r>
          </a:p>
          <a:p>
            <a:pPr marL="1041400" lvl="1" indent="-520700" defTabSz="676909">
              <a:spcBef>
                <a:spcPts val="4800"/>
              </a:spcBef>
              <a:defRPr sz="1800"/>
            </a:pPr>
            <a:r>
              <a:rPr sz="4264"/>
              <a:t>more expressive (“This post has (spam|harassment|trolling|a disquieting parallel to </a:t>
            </a:r>
            <a:r>
              <a:rPr sz="4264">
                <a:solidFill>
                  <a:srgbClr val="0433FF"/>
                </a:solidFill>
                <a:hlinkClick r:id="rId2"/>
              </a:rPr>
              <a:t>Foucault’s panopticon</a:t>
            </a:r>
            <a:r>
              <a:rPr sz="4264"/>
              <a:t>) in it.”)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Circumstantial policies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Your specific circumstances should guide your flagging paradigm</a:t>
            </a:r>
          </a:p>
          <a:p>
            <a:pPr lvl="1">
              <a:defRPr sz="1800"/>
            </a:pPr>
            <a:r>
              <a:rPr sz="5200"/>
              <a:t>Facebook was criticized for being unresponsive; flagging support dashboard was a tactical response to that criticism.</a:t>
            </a:r>
          </a:p>
          <a:p>
            <a:pPr lvl="1">
              <a:defRPr sz="1800"/>
            </a:pPr>
            <a:r>
              <a:rPr sz="5200"/>
              <a:t>YouTube created its own list of “super flaggers” - people whose flags are worth more than others</a:t>
            </a:r>
          </a:p>
          <a:p>
            <a:pPr lvl="1">
              <a:defRPr sz="1800"/>
            </a:pPr>
            <a:r>
              <a:rPr sz="5200"/>
              <a:t>Flickr asks users to self-report (safe, moderate, or restricted), and patrols ratings, not content per se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2615">
              <a:defRPr sz="8176"/>
            </a:lvl1pPr>
          </a:lstStyle>
          <a:p>
            <a:pPr lvl="0">
              <a:defRPr sz="1800"/>
            </a:pPr>
            <a:r>
              <a:rPr sz="8176"/>
              <a:t>Flagging paradigms differ according to space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06500" lvl="1" indent="-603250" defTabSz="784225">
              <a:spcBef>
                <a:spcPts val="5600"/>
              </a:spcBef>
              <a:defRPr sz="1800"/>
            </a:pPr>
            <a:r>
              <a:rPr sz="4940"/>
              <a:t>Flickr raciness</a:t>
            </a:r>
          </a:p>
          <a:p>
            <a:pPr marL="1206500" lvl="1" indent="-603250" defTabSz="784225">
              <a:spcBef>
                <a:spcPts val="5600"/>
              </a:spcBef>
              <a:defRPr sz="1800"/>
            </a:pPr>
            <a:r>
              <a:rPr sz="4940"/>
              <a:t>YouTube’s genres of bad content</a:t>
            </a:r>
          </a:p>
          <a:p>
            <a:pPr marL="1206500" lvl="1" indent="-603250" defTabSz="784225">
              <a:spcBef>
                <a:spcPts val="5600"/>
              </a:spcBef>
              <a:defRPr sz="1800"/>
            </a:pPr>
            <a:r>
              <a:rPr sz="4940"/>
              <a:t>NYT’s “values of proper debate in news spaces”</a:t>
            </a:r>
          </a:p>
          <a:p>
            <a:pPr marL="1206500" lvl="1" indent="-603250" defTabSz="784225">
              <a:spcBef>
                <a:spcPts val="5600"/>
              </a:spcBef>
              <a:defRPr sz="1800"/>
            </a:pPr>
            <a:r>
              <a:rPr sz="4940"/>
              <a:t>Vine: binary</a:t>
            </a:r>
          </a:p>
          <a:p>
            <a:pPr marL="603250" lvl="0" indent="-603250" defTabSz="784225">
              <a:spcBef>
                <a:spcPts val="5600"/>
              </a:spcBef>
              <a:defRPr sz="1800"/>
            </a:pPr>
            <a:r>
              <a:rPr sz="4940"/>
              <a:t>Ultimately, an </a:t>
            </a:r>
            <a:r>
              <a:rPr sz="4940" b="1"/>
              <a:t>objection</a:t>
            </a:r>
            <a:r>
              <a:rPr sz="4940"/>
              <a:t>, but little to no </a:t>
            </a:r>
            <a:r>
              <a:rPr sz="4940" b="1"/>
              <a:t>degree</a:t>
            </a:r>
            <a:r>
              <a:rPr sz="4940"/>
              <a:t> of concern or context of complaint</a:t>
            </a:r>
          </a:p>
          <a:p>
            <a:pPr marL="1206500" lvl="1" indent="-603250" defTabSz="784225">
              <a:spcBef>
                <a:spcPts val="5600"/>
              </a:spcBef>
              <a:defRPr sz="1800"/>
            </a:pPr>
            <a:r>
              <a:rPr sz="4940"/>
              <a:t>No discussion of concern among community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357599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Flagging is thin on meaning</a:t>
            </a:r>
            <a:br>
              <a:rPr sz="11200"/>
            </a:br>
            <a:r>
              <a:rPr sz="8000"/>
              <a:t>Maybe that’s a good thing?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1689100" y="4571424"/>
            <a:ext cx="21005800" cy="78745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Regulation is messy</a:t>
            </a:r>
          </a:p>
          <a:p>
            <a:pPr lvl="0">
              <a:defRPr sz="1800"/>
            </a:pPr>
            <a:r>
              <a:rPr sz="5200"/>
              <a:t>Opacity means less controversy if admins ignore a flag for widely criticized, but valuable content</a:t>
            </a:r>
          </a:p>
          <a:p>
            <a:pPr lvl="0">
              <a:defRPr sz="1800"/>
            </a:pPr>
            <a:r>
              <a:rPr sz="5200"/>
              <a:t>Also means they can remove content (even if not flagged) and claim it was requested by the community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Legal stuff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DMCA</a:t>
            </a:r>
          </a:p>
          <a:p>
            <a:pPr lvl="0">
              <a:defRPr sz="1800"/>
            </a:pPr>
            <a:r>
              <a:rPr sz="5200"/>
              <a:t>Don’t really want to talk about this much, does anyone else want to?</a:t>
            </a:r>
          </a:p>
          <a:p>
            <a:pPr lvl="0">
              <a:defRPr sz="1800"/>
            </a:pPr>
            <a:r>
              <a:rPr sz="5200"/>
              <a:t>No? Great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erif Pro"/>
        <a:ea typeface="Source Serif Pro"/>
        <a:cs typeface="Source Serif Pro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erif Pro"/>
        <a:ea typeface="Source Serif Pro"/>
        <a:cs typeface="Source Serif Pro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Macintosh PowerPoint</Application>
  <PresentationFormat>Custom</PresentationFormat>
  <Paragraphs>76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Light</vt:lpstr>
      <vt:lpstr>Helvetica Neue</vt:lpstr>
      <vt:lpstr>Source Serif Pro</vt:lpstr>
      <vt:lpstr>Source Serif Pro Semibold</vt:lpstr>
      <vt:lpstr>White</vt:lpstr>
      <vt:lpstr>What is a flag for? Social media reporting tools and the vocabulary of complaint</vt:lpstr>
      <vt:lpstr>Background on Flags</vt:lpstr>
      <vt:lpstr>Flagging in online communities</vt:lpstr>
      <vt:lpstr>Flagging in CSCW/HCI research</vt:lpstr>
      <vt:lpstr>Variations in approaches</vt:lpstr>
      <vt:lpstr>Circumstantial policies</vt:lpstr>
      <vt:lpstr>Flagging paradigms differ according to space</vt:lpstr>
      <vt:lpstr>Flagging is thin on meaning Maybe that’s a good thing?</vt:lpstr>
      <vt:lpstr>Legal stuff</vt:lpstr>
      <vt:lpstr>Non-flaggers</vt:lpstr>
      <vt:lpstr>Gaming flags</vt:lpstr>
      <vt:lpstr>Alternative suggestions?</vt:lpstr>
      <vt:lpstr>Thanks you were all great Or not but probably yes great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flag for? Social media reporting tools and the vocabulary of complaint</dc:title>
  <cp:lastModifiedBy>Ali Alkhatib</cp:lastModifiedBy>
  <cp:revision>1</cp:revision>
  <dcterms:modified xsi:type="dcterms:W3CDTF">2015-08-08T06:46:37Z</dcterms:modified>
</cp:coreProperties>
</file>