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12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4650640"/>
            <a:ext cx="7772400" cy="8592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FF9E1D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005" y="5566870"/>
            <a:ext cx="6400800" cy="83545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ar-SA" smtClean="0"/>
              <a:t>انقر فوق الأيقونة لإضافة صورة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-1438"/>
            <a:ext cx="9144000" cy="1525499"/>
          </a:xfrm>
          <a:prstGeom prst="rect">
            <a:avLst/>
          </a:prstGeom>
          <a:solidFill>
            <a:srgbClr val="5C6E95">
              <a:alpha val="20000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grpSp>
        <p:nvGrpSpPr>
          <p:cNvPr id="19" name="Shape 19"/>
          <p:cNvGrpSpPr/>
          <p:nvPr/>
        </p:nvGrpSpPr>
        <p:grpSpPr>
          <a:xfrm>
            <a:off x="0" y="-1438"/>
            <a:ext cx="649180" cy="6859503"/>
            <a:chOff x="0" y="-1438"/>
            <a:chExt cx="649180" cy="6859503"/>
          </a:xfrm>
        </p:grpSpPr>
        <p:sp>
          <p:nvSpPr>
            <p:cNvPr id="20" name="Shape 20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E95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 flipH="1">
            <a:off x="8494493" y="0"/>
            <a:ext cx="649180" cy="6859503"/>
            <a:chOff x="0" y="-1438"/>
            <a:chExt cx="649180" cy="6859503"/>
          </a:xfrm>
        </p:grpSpPr>
        <p:sp>
          <p:nvSpPr>
            <p:cNvPr id="23" name="Shape 23"/>
            <p:cNvSpPr/>
            <p:nvPr/>
          </p:nvSpPr>
          <p:spPr>
            <a:xfrm>
              <a:off x="0" y="-1438"/>
              <a:ext cx="649180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A6378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0" y="0"/>
              <a:ext cx="500331" cy="6858065"/>
            </a:xfrm>
            <a:custGeom>
              <a:avLst/>
              <a:gdLst/>
              <a:ahLst/>
              <a:cxnLst/>
              <a:rect l="0" t="0" r="0" b="0"/>
              <a:pathLst>
                <a:path w="500332" h="6875253" extrusionOk="0">
                  <a:moveTo>
                    <a:pt x="0" y="0"/>
                  </a:moveTo>
                  <a:lnTo>
                    <a:pt x="500332" y="0"/>
                  </a:lnTo>
                  <a:lnTo>
                    <a:pt x="301925" y="6875253"/>
                  </a:lnTo>
                  <a:lnTo>
                    <a:pt x="0" y="68752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6E95">
                <a:alpha val="9803"/>
              </a:srgbClr>
            </a:solidFill>
            <a:ln>
              <a:noFill/>
            </a:ln>
          </p:spPr>
          <p:txBody>
            <a:bodyPr lIns="91425" tIns="45700" rIns="91425" bIns="45700" anchor="ctr" anchorCtr="0">
              <a:spAutoFit/>
            </a:bodyPr>
            <a:lstStyle/>
            <a:p>
              <a:endParaRPr/>
            </a:p>
          </p:txBody>
        </p:sp>
      </p:grpSp>
      <p:sp>
        <p:nvSpPr>
          <p:cNvPr id="25" name="Shape 25"/>
          <p:cNvSpPr/>
          <p:nvPr/>
        </p:nvSpPr>
        <p:spPr>
          <a:xfrm>
            <a:off x="0" y="6324600"/>
            <a:ext cx="9144000" cy="534899"/>
          </a:xfrm>
          <a:prstGeom prst="rect">
            <a:avLst/>
          </a:prstGeom>
          <a:solidFill>
            <a:srgbClr val="000000">
              <a:alpha val="14901"/>
            </a:srgbClr>
          </a:solidFill>
          <a:ln>
            <a:noFill/>
          </a:ln>
        </p:spPr>
        <p:txBody>
          <a:bodyPr lIns="91425" tIns="45700" rIns="91425" bIns="45700" anchor="ctr" anchorCtr="0">
            <a:spAutoFit/>
          </a:bodyPr>
          <a:lstStyle/>
          <a:p>
            <a:endParaRPr/>
          </a:p>
        </p:txBody>
      </p:sp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rtl="0">
              <a:spcBef>
                <a:spcPts val="0"/>
              </a:spcBef>
              <a:buSzPct val="100000"/>
              <a:buFont typeface="Trebuchet MS"/>
              <a:buNone/>
              <a:defRPr sz="3600" b="1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ar-SA" smtClean="0"/>
              <a:t>انقر لتحرير نمط العنوان الرئيسي</a:t>
            </a:r>
            <a:endParaRPr/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</p:spTree>
    <p:extLst>
      <p:ext uri="{BB962C8B-B14F-4D97-AF65-F5344CB8AC3E}">
        <p14:creationId xmlns:p14="http://schemas.microsoft.com/office/powerpoint/2010/main" val="415801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1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2770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4" y="374900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44098"/>
            <a:ext cx="7016195" cy="4275740"/>
          </a:xfrm>
        </p:spPr>
        <p:txBody>
          <a:bodyPr/>
          <a:lstStyle>
            <a:lvl1pPr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21706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9E1D"/>
                </a:solidFill>
              </a:defRPr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34102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97088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34102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97088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50BA-9CF6-4066-8C91-2423548408E6}" type="datetimeFigureOut">
              <a:rPr lang="ar-SA" smtClean="0"/>
              <a:t>04/06/1442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A138-D014-4030-AB93-D9E852AEBEEE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Writing </a:t>
            </a:r>
            <a:endParaRPr lang="ar-SA" dirty="0"/>
          </a:p>
        </p:txBody>
      </p:sp>
      <p:sp>
        <p:nvSpPr>
          <p:cNvPr id="5" name="عنصر نائب للمحتوى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The Sentence</a:t>
            </a:r>
            <a:endParaRPr lang="en-US" dirty="0"/>
          </a:p>
          <a:p>
            <a:pPr algn="just" rtl="0"/>
            <a:r>
              <a:rPr lang="en-US" dirty="0"/>
              <a:t>A </a:t>
            </a:r>
            <a:r>
              <a:rPr lang="en-US" i="1" dirty="0"/>
              <a:t>sentence</a:t>
            </a:r>
            <a:r>
              <a:rPr lang="en-US" dirty="0"/>
              <a:t> is a group of words that expresses a complete thought</a:t>
            </a:r>
            <a:r>
              <a:rPr lang="en-US" dirty="0" smtClean="0"/>
              <a:t>. </a:t>
            </a:r>
          </a:p>
          <a:p>
            <a:pPr algn="just" rtl="0"/>
            <a:r>
              <a:rPr lang="en-US" dirty="0"/>
              <a:t>A sentence names someone or something and tells what that person or thing is or does</a:t>
            </a:r>
            <a:r>
              <a:rPr lang="en-US" dirty="0" smtClean="0"/>
              <a:t>. </a:t>
            </a:r>
          </a:p>
          <a:p>
            <a:pPr algn="just" rtl="0"/>
            <a:r>
              <a:rPr lang="en-US" b="1" i="1" dirty="0"/>
              <a:t> Sam went to the store</a:t>
            </a:r>
            <a:r>
              <a:rPr lang="en-US" b="1" i="1" dirty="0" smtClean="0"/>
              <a:t>. </a:t>
            </a:r>
          </a:p>
          <a:p>
            <a:pPr algn="just" rtl="0"/>
            <a:r>
              <a:rPr lang="en-US" dirty="0"/>
              <a:t>While a group of words that do not express a complete thought can’t be considered a sentence</a:t>
            </a:r>
            <a:r>
              <a:rPr lang="en-US" dirty="0" smtClean="0"/>
              <a:t>. </a:t>
            </a:r>
            <a:endParaRPr lang="en-US" dirty="0"/>
          </a:p>
          <a:p>
            <a:pPr algn="just" rtl="0"/>
            <a:r>
              <a:rPr lang="en-US" b="1" i="1" dirty="0"/>
              <a:t>Spent hours in gift shops.(Who</a:t>
            </a:r>
            <a:r>
              <a:rPr lang="en-US" b="1" i="1" dirty="0" smtClean="0"/>
              <a:t>?) </a:t>
            </a:r>
            <a:r>
              <a:rPr lang="en-US" dirty="0" smtClean="0"/>
              <a:t> 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865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sentence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1" i="1" dirty="0"/>
              <a:t>Simple, Compound and Complex Sentences.</a:t>
            </a:r>
            <a:endParaRPr lang="en-US" dirty="0"/>
          </a:p>
          <a:p>
            <a:pPr algn="l" rtl="0"/>
            <a:r>
              <a:rPr lang="en-US" b="1" i="1" u="sng" dirty="0"/>
              <a:t>A- Simple Sentences</a:t>
            </a:r>
            <a:endParaRPr lang="en-US" dirty="0"/>
          </a:p>
          <a:p>
            <a:pPr algn="l" rtl="0"/>
            <a:r>
              <a:rPr lang="en-US" dirty="0"/>
              <a:t>Simple sentences have one verb and one action.</a:t>
            </a:r>
          </a:p>
          <a:p>
            <a:pPr algn="l" rtl="0"/>
            <a:r>
              <a:rPr lang="en-US" b="1" i="1" dirty="0"/>
              <a:t>The man walked home.</a:t>
            </a:r>
            <a:endParaRPr lang="en-US" dirty="0"/>
          </a:p>
          <a:p>
            <a:pPr algn="l" rtl="0"/>
            <a:r>
              <a:rPr lang="en-US" b="1" i="1" dirty="0"/>
              <a:t>The tall man with a beard walked home in the pouring </a:t>
            </a:r>
            <a:r>
              <a:rPr lang="en-US" b="1" i="1" dirty="0" smtClean="0"/>
              <a:t>rain. </a:t>
            </a:r>
            <a:endParaRPr lang="en-US" dirty="0"/>
          </a:p>
          <a:p>
            <a:pPr algn="l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873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i="1" u="sng" dirty="0"/>
              <a:t>Compound Sentences</a:t>
            </a:r>
            <a:endParaRPr lang="en-US" dirty="0"/>
          </a:p>
          <a:p>
            <a:pPr algn="just" rtl="0"/>
            <a:r>
              <a:rPr lang="en-US" dirty="0"/>
              <a:t>Compound sentences have two verbs and are joined together by a conjunction (</a:t>
            </a:r>
            <a:r>
              <a:rPr lang="en-US" b="1" dirty="0"/>
              <a:t>FANBOYS</a:t>
            </a:r>
            <a:r>
              <a:rPr lang="en-US" dirty="0"/>
              <a:t>: </a:t>
            </a:r>
            <a:r>
              <a:rPr lang="en-US" b="1" i="1" dirty="0"/>
              <a:t>for, and, nor, but, or, yet, so</a:t>
            </a:r>
            <a:r>
              <a:rPr lang="en-US" dirty="0"/>
              <a:t>), both parts of the sentence make sense on their own.</a:t>
            </a:r>
          </a:p>
          <a:p>
            <a:pPr algn="just" rtl="0"/>
            <a:r>
              <a:rPr lang="en-US" b="1" i="1" dirty="0"/>
              <a:t>The dog barked </a:t>
            </a:r>
            <a:r>
              <a:rPr lang="en-US" b="1" i="1" u="sng" dirty="0"/>
              <a:t>and</a:t>
            </a:r>
            <a:r>
              <a:rPr lang="en-US" b="1" i="1" dirty="0"/>
              <a:t> it woke the baby.</a:t>
            </a:r>
            <a:endParaRPr lang="en-US" dirty="0"/>
          </a:p>
          <a:p>
            <a:pPr algn="just" rtl="0"/>
            <a:r>
              <a:rPr lang="en-US" b="1" i="1" dirty="0"/>
              <a:t>I opened the door </a:t>
            </a:r>
            <a:r>
              <a:rPr lang="en-US" b="1" i="1" u="sng" dirty="0"/>
              <a:t>so</a:t>
            </a:r>
            <a:r>
              <a:rPr lang="en-US" b="1" i="1" dirty="0"/>
              <a:t> she could come inside.</a:t>
            </a:r>
            <a:endParaRPr lang="en-US" dirty="0"/>
          </a:p>
          <a:p>
            <a:pPr algn="just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637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/>
            <a:r>
              <a:rPr lang="en-US" b="1" i="1" u="sng" dirty="0"/>
              <a:t>C- Complex Sentences</a:t>
            </a:r>
            <a:endParaRPr lang="en-US" dirty="0"/>
          </a:p>
          <a:p>
            <a:pPr algn="just" rtl="0"/>
            <a:r>
              <a:rPr lang="en-US" dirty="0"/>
              <a:t>Complex sentences can have more than one verb. They usually have conjunctions like, </a:t>
            </a:r>
            <a:r>
              <a:rPr lang="en-US" b="1" i="1" dirty="0"/>
              <a:t>if, when, because, whenever</a:t>
            </a:r>
            <a:r>
              <a:rPr lang="en-US" dirty="0"/>
              <a:t> </a:t>
            </a:r>
            <a:r>
              <a:rPr lang="en-US" b="1" i="1" dirty="0" err="1"/>
              <a:t>etc</a:t>
            </a:r>
            <a:r>
              <a:rPr lang="en-US" b="1" i="1" dirty="0"/>
              <a:t>…</a:t>
            </a:r>
            <a:r>
              <a:rPr lang="en-US" dirty="0"/>
              <a:t> .They have a main clause and subordinate clause. The subordinate clause cannot work without the main clause.</a:t>
            </a:r>
          </a:p>
          <a:p>
            <a:pPr algn="just" rtl="0"/>
            <a:r>
              <a:rPr lang="en-US" b="1" i="1" dirty="0"/>
              <a:t>The baby woke up </a:t>
            </a:r>
            <a:r>
              <a:rPr lang="en-US" b="1" i="1" u="sng" dirty="0"/>
              <a:t>when</a:t>
            </a:r>
            <a:r>
              <a:rPr lang="en-US" b="1" i="1" dirty="0"/>
              <a:t> the doorbell rang</a:t>
            </a:r>
            <a:endParaRPr lang="en-US" dirty="0"/>
          </a:p>
          <a:p>
            <a:pPr algn="just" rtl="0"/>
            <a:r>
              <a:rPr lang="en-US" b="1" i="1" dirty="0"/>
              <a:t>I can't help you </a:t>
            </a:r>
            <a:r>
              <a:rPr lang="en-US" b="1" i="1" u="sng" dirty="0"/>
              <a:t>if</a:t>
            </a:r>
            <a:r>
              <a:rPr lang="en-US" b="1" i="1" dirty="0"/>
              <a:t> you can't tell me what's wrong</a:t>
            </a:r>
            <a:endParaRPr lang="en-US" dirty="0"/>
          </a:p>
          <a:p>
            <a:pPr algn="just" rtl="0"/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197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Autofit/>
          </a:bodyPr>
          <a:lstStyle/>
          <a:p>
            <a:r>
              <a:rPr lang="en-US" b="1" dirty="0" smtClean="0"/>
              <a:t>Exercise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5029200"/>
          </a:xfrm>
        </p:spPr>
        <p:txBody>
          <a:bodyPr>
            <a:normAutofit fontScale="85000" lnSpcReduction="20000"/>
          </a:bodyPr>
          <a:lstStyle/>
          <a:p>
            <a:pPr algn="just" rtl="0"/>
            <a:r>
              <a:rPr lang="en-US" b="1" i="1" dirty="0" smtClean="0"/>
              <a:t>Read </a:t>
            </a:r>
            <a:r>
              <a:rPr lang="en-US" b="1" i="1" dirty="0"/>
              <a:t>the following </a:t>
            </a:r>
            <a:r>
              <a:rPr lang="en-US" b="1" i="1" dirty="0" smtClean="0"/>
              <a:t>sentences </a:t>
            </a:r>
            <a:r>
              <a:rPr lang="en-US" b="1" i="1" dirty="0"/>
              <a:t>and decide if they are simple, compound or complex.</a:t>
            </a:r>
            <a:endParaRPr lang="en-US" dirty="0"/>
          </a:p>
          <a:p>
            <a:pPr algn="just" rtl="0"/>
            <a:r>
              <a:rPr lang="en-US" dirty="0"/>
              <a:t>1. The boy </a:t>
            </a:r>
            <a:r>
              <a:rPr lang="en-US" dirty="0" smtClean="0"/>
              <a:t>ate </a:t>
            </a:r>
            <a:r>
              <a:rPr lang="en-US" dirty="0"/>
              <a:t>his lunch.</a:t>
            </a:r>
          </a:p>
          <a:p>
            <a:pPr algn="just" rtl="0"/>
            <a:r>
              <a:rPr lang="en-US" dirty="0"/>
              <a:t>2. The unhappy boy with no shoes ate his tiny lunch on the door step in the rain.</a:t>
            </a:r>
          </a:p>
          <a:p>
            <a:pPr algn="just" rtl="0"/>
            <a:r>
              <a:rPr lang="en-US" dirty="0"/>
              <a:t>3. After dinner, the baby woke up his mother with a loud yell.</a:t>
            </a:r>
          </a:p>
          <a:p>
            <a:pPr algn="just" rtl="0"/>
            <a:r>
              <a:rPr lang="en-US" dirty="0"/>
              <a:t>4. The dog barked and the baby woke up</a:t>
            </a:r>
          </a:p>
          <a:p>
            <a:pPr algn="just" rtl="0"/>
            <a:r>
              <a:rPr lang="en-US" dirty="0"/>
              <a:t>5. The police caught them and put them in jail.</a:t>
            </a:r>
          </a:p>
          <a:p>
            <a:pPr algn="just" rtl="0"/>
            <a:r>
              <a:rPr lang="en-US" dirty="0"/>
              <a:t>6. She lived in Hull for many years but she didn't like it.</a:t>
            </a:r>
          </a:p>
          <a:p>
            <a:pPr algn="just" rtl="0"/>
            <a:r>
              <a:rPr lang="en-US" dirty="0"/>
              <a:t>7. The dog barked because it was lonely</a:t>
            </a:r>
          </a:p>
          <a:p>
            <a:pPr algn="just" rtl="0"/>
            <a:r>
              <a:rPr lang="en-US" dirty="0"/>
              <a:t>8. Because the dog barked, the baby woke up</a:t>
            </a:r>
          </a:p>
          <a:p>
            <a:pPr algn="just" rtl="0"/>
            <a:r>
              <a:rPr lang="en-US" dirty="0"/>
              <a:t>9. The dog barked until the baby woke up</a:t>
            </a:r>
          </a:p>
          <a:p>
            <a:pPr algn="just" rtl="0"/>
            <a:r>
              <a:rPr lang="en-US" dirty="0"/>
              <a:t>10. I was very happy when I first came to Hull.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2864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295400"/>
          </a:xfrm>
        </p:spPr>
        <p:txBody>
          <a:bodyPr/>
          <a:lstStyle/>
          <a:p>
            <a:r>
              <a:rPr lang="en-US" dirty="0" smtClean="0"/>
              <a:t>Function of sentence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78973"/>
          </a:xfrm>
        </p:spPr>
        <p:txBody>
          <a:bodyPr>
            <a:normAutofit fontScale="92500" lnSpcReduction="10000"/>
          </a:bodyPr>
          <a:lstStyle/>
          <a:p>
            <a:pPr marL="0" indent="0" algn="l" rtl="0">
              <a:buNone/>
            </a:pPr>
            <a:r>
              <a:rPr lang="en-US" dirty="0"/>
              <a:t>1.  </a:t>
            </a:r>
            <a:r>
              <a:rPr lang="en-US" b="1" dirty="0"/>
              <a:t>Declarative-</a:t>
            </a:r>
            <a:r>
              <a:rPr lang="en-US" dirty="0"/>
              <a:t>   (.), it makes a statement,</a:t>
            </a:r>
          </a:p>
          <a:p>
            <a:pPr marL="0" lvl="0" indent="0" algn="l" rtl="0">
              <a:buNone/>
            </a:pPr>
            <a:r>
              <a:rPr lang="en-US" b="1" i="1" dirty="0"/>
              <a:t>- I love to watch old movies</a:t>
            </a:r>
            <a:r>
              <a:rPr lang="en-US" b="1" i="1" dirty="0" smtClean="0"/>
              <a:t>. </a:t>
            </a:r>
          </a:p>
          <a:p>
            <a:pPr marL="0" indent="0" algn="l" rtl="0">
              <a:buNone/>
            </a:pPr>
            <a:r>
              <a:rPr lang="en-US" dirty="0"/>
              <a:t>2. </a:t>
            </a:r>
            <a:r>
              <a:rPr lang="en-US" b="1" dirty="0"/>
              <a:t>Interrogative-</a:t>
            </a:r>
            <a:r>
              <a:rPr lang="en-US" dirty="0"/>
              <a:t> (?), it asks a question</a:t>
            </a:r>
          </a:p>
          <a:p>
            <a:pPr marL="0" lvl="0" indent="0" algn="l" rtl="0">
              <a:buNone/>
            </a:pPr>
            <a:r>
              <a:rPr lang="en-US" b="1" i="1" dirty="0"/>
              <a:t>- What kind of candy do you like</a:t>
            </a:r>
            <a:r>
              <a:rPr lang="en-US" b="1" i="1" dirty="0" smtClean="0"/>
              <a:t>? </a:t>
            </a:r>
          </a:p>
          <a:p>
            <a:pPr marL="0" indent="0" algn="l" rtl="0">
              <a:buNone/>
            </a:pPr>
            <a:r>
              <a:rPr lang="en-US" dirty="0"/>
              <a:t>3. </a:t>
            </a:r>
            <a:r>
              <a:rPr lang="en-US" b="1" dirty="0"/>
              <a:t>Imperative-</a:t>
            </a:r>
            <a:r>
              <a:rPr lang="en-US" dirty="0"/>
              <a:t> (.), it gives a command, order, etc.,</a:t>
            </a:r>
          </a:p>
          <a:p>
            <a:pPr marL="0" indent="0" algn="l" rtl="0">
              <a:buNone/>
            </a:pPr>
            <a:r>
              <a:rPr lang="en-US" b="1" dirty="0"/>
              <a:t> </a:t>
            </a:r>
            <a:r>
              <a:rPr lang="en-US" b="1" i="1" dirty="0"/>
              <a:t>- Go get the paper off the porch</a:t>
            </a:r>
            <a:r>
              <a:rPr lang="en-US" b="1" i="1" dirty="0" smtClean="0"/>
              <a:t>.</a:t>
            </a:r>
          </a:p>
          <a:p>
            <a:pPr marL="0" indent="0" algn="l" rtl="0">
              <a:buNone/>
            </a:pPr>
            <a:r>
              <a:rPr lang="en-US" dirty="0"/>
              <a:t>4. </a:t>
            </a:r>
            <a:r>
              <a:rPr lang="en-US" b="1" dirty="0"/>
              <a:t>Exclamatory-</a:t>
            </a:r>
            <a:r>
              <a:rPr lang="en-US" dirty="0"/>
              <a:t> (!), it shows strong feeling or emotions,</a:t>
            </a:r>
          </a:p>
          <a:p>
            <a:pPr marL="0" indent="0" algn="l" rtl="0">
              <a:buNone/>
            </a:pPr>
            <a:r>
              <a:rPr lang="en-US" b="1" dirty="0"/>
              <a:t>          </a:t>
            </a:r>
            <a:r>
              <a:rPr lang="en-US" b="1" i="1" dirty="0"/>
              <a:t>- What a beautiful view it is</a:t>
            </a:r>
            <a:r>
              <a:rPr lang="en-US" b="1" i="1" dirty="0" smtClean="0"/>
              <a:t>!</a:t>
            </a:r>
          </a:p>
          <a:p>
            <a:pPr marL="0" indent="0" algn="l" rtl="0">
              <a:buNone/>
            </a:pPr>
            <a:r>
              <a:rPr lang="en-US" dirty="0"/>
              <a:t>5- </a:t>
            </a:r>
            <a:r>
              <a:rPr lang="en-US" b="1" dirty="0"/>
              <a:t>Conditional-</a:t>
            </a:r>
            <a:r>
              <a:rPr lang="en-US" dirty="0"/>
              <a:t> it contains a condition and a result.</a:t>
            </a:r>
          </a:p>
          <a:p>
            <a:pPr marL="0" lvl="0" indent="0" algn="l" rtl="0">
              <a:buNone/>
            </a:pPr>
            <a:r>
              <a:rPr lang="en-US" b="1" i="1" dirty="0"/>
              <a:t>If you pass the test, I’ll give you a gift.</a:t>
            </a: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lvl="0" indent="0" algn="l" rtl="0">
              <a:buNone/>
            </a:pPr>
            <a:endParaRPr lang="en-US" dirty="0"/>
          </a:p>
          <a:p>
            <a:pPr marL="0" lv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5760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b="1" dirty="0"/>
              <a:t>Ways to join the sentences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55173"/>
          </a:xfrm>
        </p:spPr>
        <p:txBody>
          <a:bodyPr/>
          <a:lstStyle/>
          <a:p>
            <a:pPr algn="just" rtl="0"/>
            <a:r>
              <a:rPr lang="en-US" dirty="0"/>
              <a:t>The main conjunctions used to form compound sentences are: </a:t>
            </a:r>
            <a:r>
              <a:rPr lang="en-US" b="1" i="1" dirty="0"/>
              <a:t>and, but, yet, so, both…..and, either…..or</a:t>
            </a:r>
            <a:r>
              <a:rPr lang="en-US" dirty="0"/>
              <a:t>, </a:t>
            </a:r>
            <a:r>
              <a:rPr lang="en-US" b="1" i="1" dirty="0"/>
              <a:t>neither….nor, not only…..but</a:t>
            </a:r>
            <a:endParaRPr lang="en-US" dirty="0"/>
          </a:p>
          <a:p>
            <a:pPr lvl="0" algn="just" rtl="0"/>
            <a:r>
              <a:rPr lang="en-US" b="1" i="1" dirty="0"/>
              <a:t>Both my wife and I went out early yesterday.</a:t>
            </a:r>
            <a:endParaRPr lang="en-US" dirty="0"/>
          </a:p>
          <a:p>
            <a:pPr lvl="0" algn="just" rtl="0"/>
            <a:r>
              <a:rPr lang="en-US" b="1" i="1" dirty="0"/>
              <a:t>We will have either to wait for them or to leave a message.</a:t>
            </a:r>
            <a:endParaRPr lang="en-US" dirty="0"/>
          </a:p>
          <a:p>
            <a:pPr algn="just" rtl="0"/>
            <a:r>
              <a:rPr lang="en-US" b="1" i="1" dirty="0"/>
              <a:t>He neither took my advice nor his father advice.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5204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 rtl="0">
              <a:buNone/>
            </a:pPr>
            <a:r>
              <a:rPr lang="en-US" dirty="0"/>
              <a:t>To make </a:t>
            </a:r>
            <a:r>
              <a:rPr lang="en-US" b="1" dirty="0"/>
              <a:t>complex sentences</a:t>
            </a:r>
            <a:r>
              <a:rPr lang="en-US" dirty="0"/>
              <a:t> we use the following relative pronouns (</a:t>
            </a:r>
            <a:r>
              <a:rPr lang="en-US" b="1" i="1" dirty="0"/>
              <a:t>who, whom, which, whose, that</a:t>
            </a:r>
            <a:r>
              <a:rPr lang="en-US" dirty="0"/>
              <a:t>) </a:t>
            </a:r>
          </a:p>
          <a:p>
            <a:pPr marL="0" indent="0" algn="just" rtl="0">
              <a:buNone/>
            </a:pPr>
            <a:r>
              <a:rPr lang="en-US" b="1" i="1" dirty="0"/>
              <a:t>- The man </a:t>
            </a:r>
            <a:r>
              <a:rPr lang="en-US" b="1" i="1" u="sng" dirty="0"/>
              <a:t>whom</a:t>
            </a:r>
            <a:r>
              <a:rPr lang="en-US" b="1" i="1" dirty="0"/>
              <a:t> you saw yesterday is my brother</a:t>
            </a:r>
            <a:endParaRPr lang="en-US" dirty="0"/>
          </a:p>
          <a:p>
            <a:pPr marL="0" indent="0" algn="just" rtl="0">
              <a:buNone/>
            </a:pPr>
            <a:r>
              <a:rPr lang="en-US" b="1" i="1" dirty="0"/>
              <a:t>- He has received the money </a:t>
            </a:r>
            <a:r>
              <a:rPr lang="en-US" b="1" i="1" u="sng" dirty="0"/>
              <a:t>which</a:t>
            </a:r>
            <a:r>
              <a:rPr lang="en-US" b="1" i="1" dirty="0"/>
              <a:t> I sent him.</a:t>
            </a:r>
            <a:endParaRPr lang="en-US" dirty="0"/>
          </a:p>
          <a:p>
            <a:pPr marL="0" indent="0" algn="just" rtl="0">
              <a:buNone/>
            </a:pPr>
            <a:r>
              <a:rPr lang="en-US" b="1" i="1" dirty="0"/>
              <a:t>- The men </a:t>
            </a:r>
            <a:r>
              <a:rPr lang="en-US" b="1" i="1" u="sng" dirty="0"/>
              <a:t>who</a:t>
            </a:r>
            <a:r>
              <a:rPr lang="en-US" b="1" i="1" dirty="0"/>
              <a:t> will be playing on Saturday all belong to our local club</a:t>
            </a:r>
            <a:endParaRPr lang="en-US" dirty="0"/>
          </a:p>
          <a:p>
            <a:pPr marL="0" indent="0" algn="just" rtl="0">
              <a:buNone/>
            </a:pPr>
            <a:r>
              <a:rPr lang="en-US" b="1" i="1" dirty="0"/>
              <a:t>- This is the house </a:t>
            </a:r>
            <a:r>
              <a:rPr lang="en-US" b="1" i="1" u="sng" dirty="0"/>
              <a:t>that</a:t>
            </a:r>
            <a:r>
              <a:rPr lang="en-US" b="1" i="1" dirty="0"/>
              <a:t> jack built.</a:t>
            </a:r>
            <a:endParaRPr lang="en-US" dirty="0"/>
          </a:p>
          <a:p>
            <a:pPr marL="0" indent="0" algn="just" rtl="0">
              <a:buNone/>
            </a:pPr>
            <a:r>
              <a:rPr lang="en-US" b="1" i="1" dirty="0"/>
              <a:t>- It is Ahmed </a:t>
            </a:r>
            <a:r>
              <a:rPr lang="en-US" b="1" i="1" u="sng" dirty="0"/>
              <a:t>whose</a:t>
            </a:r>
            <a:r>
              <a:rPr lang="en-US" b="1" i="1" dirty="0"/>
              <a:t> money got stolen yesterday.</a:t>
            </a:r>
            <a:endParaRPr lang="en-US" dirty="0"/>
          </a:p>
          <a:p>
            <a:pPr marL="0" indent="0" algn="just" rtl="0">
              <a:buNone/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64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نسق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نسق1</Template>
  <TotalTime>31</TotalTime>
  <Words>624</Words>
  <Application>Microsoft Office PowerPoint</Application>
  <PresentationFormat>عرض على الشاشة (3:4)‏</PresentationFormat>
  <Paragraphs>57</Paragraphs>
  <Slides>8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9" baseType="lpstr">
      <vt:lpstr>نسق1</vt:lpstr>
      <vt:lpstr>Writing </vt:lpstr>
      <vt:lpstr>Types of sentence </vt:lpstr>
      <vt:lpstr>عرض تقديمي في PowerPoint</vt:lpstr>
      <vt:lpstr>عرض تقديمي في PowerPoint</vt:lpstr>
      <vt:lpstr>Exercise </vt:lpstr>
      <vt:lpstr>Function of sentence </vt:lpstr>
      <vt:lpstr>Ways to join the sentences </vt:lpstr>
      <vt:lpstr>عرض تقديمي في PowerPoint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</dc:title>
  <dc:creator>Al-Sorawi</dc:creator>
  <cp:lastModifiedBy>Al-Sorawi</cp:lastModifiedBy>
  <cp:revision>5</cp:revision>
  <dcterms:created xsi:type="dcterms:W3CDTF">2021-01-14T21:49:10Z</dcterms:created>
  <dcterms:modified xsi:type="dcterms:W3CDTF">2021-01-17T16:17:27Z</dcterms:modified>
</cp:coreProperties>
</file>