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23"/>
  </p:notesMasterIdLst>
  <p:sldIdLst>
    <p:sldId id="291" r:id="rId2"/>
    <p:sldId id="327" r:id="rId3"/>
    <p:sldId id="292" r:id="rId4"/>
    <p:sldId id="293" r:id="rId5"/>
    <p:sldId id="294" r:id="rId6"/>
    <p:sldId id="297" r:id="rId7"/>
    <p:sldId id="295" r:id="rId8"/>
    <p:sldId id="10288" r:id="rId9"/>
    <p:sldId id="273" r:id="rId10"/>
    <p:sldId id="8393" r:id="rId11"/>
    <p:sldId id="8394" r:id="rId12"/>
    <p:sldId id="8395" r:id="rId13"/>
    <p:sldId id="10293" r:id="rId14"/>
    <p:sldId id="10294" r:id="rId15"/>
    <p:sldId id="8396" r:id="rId16"/>
    <p:sldId id="10291" r:id="rId17"/>
    <p:sldId id="10296" r:id="rId18"/>
    <p:sldId id="10295" r:id="rId19"/>
    <p:sldId id="10297" r:id="rId20"/>
    <p:sldId id="1029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738DC2-E351-4EEB-A798-EB99975C8C47}" v="448" dt="2022-03-29T19:33:52.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1849"/>
  </p:normalViewPr>
  <p:slideViewPr>
    <p:cSldViewPr snapToGrid="0" snapToObjects="1">
      <p:cViewPr varScale="1">
        <p:scale>
          <a:sx n="116" d="100"/>
          <a:sy n="116" d="100"/>
        </p:scale>
        <p:origin x="3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3</a:t>
            </a:fld>
            <a:endParaRPr lang="en-US"/>
          </a:p>
        </p:txBody>
      </p:sp>
    </p:spTree>
    <p:extLst>
      <p:ext uri="{BB962C8B-B14F-4D97-AF65-F5344CB8AC3E}">
        <p14:creationId xmlns:p14="http://schemas.microsoft.com/office/powerpoint/2010/main" val="137680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15</a:t>
            </a:fld>
            <a:endParaRPr lang="en-US"/>
          </a:p>
        </p:txBody>
      </p:sp>
    </p:spTree>
    <p:extLst>
      <p:ext uri="{BB962C8B-B14F-4D97-AF65-F5344CB8AC3E}">
        <p14:creationId xmlns:p14="http://schemas.microsoft.com/office/powerpoint/2010/main" val="89554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16</a:t>
            </a:fld>
            <a:endParaRPr lang="en-US"/>
          </a:p>
        </p:txBody>
      </p:sp>
    </p:spTree>
    <p:extLst>
      <p:ext uri="{BB962C8B-B14F-4D97-AF65-F5344CB8AC3E}">
        <p14:creationId xmlns:p14="http://schemas.microsoft.com/office/powerpoint/2010/main" val="318206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17</a:t>
            </a:fld>
            <a:endParaRPr lang="en-US"/>
          </a:p>
        </p:txBody>
      </p:sp>
    </p:spTree>
    <p:extLst>
      <p:ext uri="{BB962C8B-B14F-4D97-AF65-F5344CB8AC3E}">
        <p14:creationId xmlns:p14="http://schemas.microsoft.com/office/powerpoint/2010/main" val="201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18</a:t>
            </a:fld>
            <a:endParaRPr lang="en-US"/>
          </a:p>
        </p:txBody>
      </p:sp>
    </p:spTree>
    <p:extLst>
      <p:ext uri="{BB962C8B-B14F-4D97-AF65-F5344CB8AC3E}">
        <p14:creationId xmlns:p14="http://schemas.microsoft.com/office/powerpoint/2010/main" val="1623022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8429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302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9</a:t>
            </a:fld>
            <a:endParaRPr lang="en-US"/>
          </a:p>
        </p:txBody>
      </p:sp>
    </p:spTree>
    <p:extLst>
      <p:ext uri="{BB962C8B-B14F-4D97-AF65-F5344CB8AC3E}">
        <p14:creationId xmlns:p14="http://schemas.microsoft.com/office/powerpoint/2010/main" val="143077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10</a:t>
            </a:fld>
            <a:endParaRPr lang="en-US"/>
          </a:p>
        </p:txBody>
      </p:sp>
    </p:spTree>
    <p:extLst>
      <p:ext uri="{BB962C8B-B14F-4D97-AF65-F5344CB8AC3E}">
        <p14:creationId xmlns:p14="http://schemas.microsoft.com/office/powerpoint/2010/main" val="2449069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11</a:t>
            </a:fld>
            <a:endParaRPr lang="en-US"/>
          </a:p>
        </p:txBody>
      </p:sp>
    </p:spTree>
    <p:extLst>
      <p:ext uri="{BB962C8B-B14F-4D97-AF65-F5344CB8AC3E}">
        <p14:creationId xmlns:p14="http://schemas.microsoft.com/office/powerpoint/2010/main" val="167559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12</a:t>
            </a:fld>
            <a:endParaRPr lang="en-US"/>
          </a:p>
        </p:txBody>
      </p:sp>
    </p:spTree>
    <p:extLst>
      <p:ext uri="{BB962C8B-B14F-4D97-AF65-F5344CB8AC3E}">
        <p14:creationId xmlns:p14="http://schemas.microsoft.com/office/powerpoint/2010/main" val="887302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13</a:t>
            </a:fld>
            <a:endParaRPr lang="en-US"/>
          </a:p>
        </p:txBody>
      </p:sp>
    </p:spTree>
    <p:extLst>
      <p:ext uri="{BB962C8B-B14F-4D97-AF65-F5344CB8AC3E}">
        <p14:creationId xmlns:p14="http://schemas.microsoft.com/office/powerpoint/2010/main" val="612505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AE778D-2A57-4226-B72B-26EA3CA60131}" type="slidenum">
              <a:rPr lang="en-US" smtClean="0"/>
              <a:t>14</a:t>
            </a:fld>
            <a:endParaRPr lang="en-US"/>
          </a:p>
        </p:txBody>
      </p:sp>
    </p:spTree>
    <p:extLst>
      <p:ext uri="{BB962C8B-B14F-4D97-AF65-F5344CB8AC3E}">
        <p14:creationId xmlns:p14="http://schemas.microsoft.com/office/powerpoint/2010/main" val="298172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778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6491906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Section Title Plai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526364" y="2084172"/>
            <a:ext cx="9396397" cy="1162178"/>
          </a:xfrm>
          <a:noFill/>
        </p:spPr>
        <p:txBody>
          <a:bodyPr wrap="square" tIns="91440" bIns="91440" anchor="t" anchorCtr="0">
            <a:spAutoFit/>
          </a:bodyPr>
          <a:lstStyle>
            <a:lvl1pPr>
              <a:defRPr sz="7058" spc="-98" baseline="0">
                <a:solidFill>
                  <a:schemeClr val="tx1"/>
                </a:solidFill>
              </a:defRPr>
            </a:lvl1pPr>
          </a:lstStyle>
          <a:p>
            <a:r>
              <a:rPr lang="en-US" dirty="0"/>
              <a:t>Section title</a:t>
            </a:r>
          </a:p>
        </p:txBody>
      </p:sp>
      <p:pic>
        <p:nvPicPr>
          <p:cNvPr id="17" name="Picture 16">
            <a:extLst>
              <a:ext uri="{FF2B5EF4-FFF2-40B4-BE49-F238E27FC236}">
                <a16:creationId xmlns:a16="http://schemas.microsoft.com/office/drawing/2014/main" id="{14FDA669-E474-4468-AC09-ED6F4A19D7A0}"/>
              </a:ext>
            </a:extLst>
          </p:cNvPr>
          <p:cNvPicPr>
            <a:picLocks noChangeAspect="1"/>
          </p:cNvPicPr>
          <p:nvPr userDrawn="1"/>
        </p:nvPicPr>
        <p:blipFill>
          <a:blip r:embed="rId2">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3009405" y="448578"/>
            <a:ext cx="9172873" cy="6621296"/>
          </a:xfrm>
          <a:prstGeom prst="rect">
            <a:avLst/>
          </a:prstGeom>
        </p:spPr>
      </p:pic>
      <p:sp>
        <p:nvSpPr>
          <p:cNvPr id="18" name="TextBox 17">
            <a:extLst>
              <a:ext uri="{FF2B5EF4-FFF2-40B4-BE49-F238E27FC236}">
                <a16:creationId xmlns:a16="http://schemas.microsoft.com/office/drawing/2014/main" id="{64B34822-29D0-402A-B058-E76EB9B985CC}"/>
              </a:ext>
            </a:extLst>
          </p:cNvPr>
          <p:cNvSpPr txBox="1"/>
          <p:nvPr userDrawn="1"/>
        </p:nvSpPr>
        <p:spPr>
          <a:xfrm>
            <a:off x="10792558" y="3506769"/>
            <a:ext cx="1872761" cy="794043"/>
          </a:xfrm>
          <a:prstGeom prst="rect">
            <a:avLst/>
          </a:prstGeom>
          <a:noFill/>
        </p:spPr>
        <p:txBody>
          <a:bodyPr wrap="square" lIns="182867" tIns="146294" rIns="182867" bIns="146294" rtlCol="0">
            <a:spAutoFit/>
          </a:bodyPr>
          <a:lstStyle/>
          <a:p>
            <a:pPr marL="0" marR="0" lvl="0" indent="0" defTabSz="914358" eaLnBrk="1" fontAlgn="auto" latinLnBrk="0" hangingPunct="1">
              <a:lnSpc>
                <a:spcPct val="90000"/>
              </a:lnSpc>
              <a:spcBef>
                <a:spcPts val="0"/>
              </a:spcBef>
              <a:spcAft>
                <a:spcPts val="600"/>
              </a:spcAft>
              <a:buClrTx/>
              <a:buSzTx/>
              <a:buFontTx/>
              <a:buNone/>
              <a:tabLst/>
              <a:defRPr/>
            </a:pPr>
            <a:r>
              <a:rPr kumimoji="0" lang="en-US" sz="3600" b="0" i="0" u="none" strike="noStrike" kern="0" cap="none" spc="0" normalizeH="0" baseline="0" noProof="0">
                <a:ln>
                  <a:noFill/>
                </a:ln>
                <a:solidFill>
                  <a:srgbClr val="F2F2F2">
                    <a:alpha val="49000"/>
                  </a:srgbClr>
                </a:solidFill>
                <a:effectLst/>
                <a:uLnTx/>
                <a:uFillTx/>
              </a:rPr>
              <a:t>.NET</a:t>
            </a:r>
          </a:p>
        </p:txBody>
      </p:sp>
      <p:pic>
        <p:nvPicPr>
          <p:cNvPr id="4" name="Picture 3" descr="A picture containing text, clock&#10;&#10;Description automatically generated">
            <a:extLst>
              <a:ext uri="{FF2B5EF4-FFF2-40B4-BE49-F238E27FC236}">
                <a16:creationId xmlns:a16="http://schemas.microsoft.com/office/drawing/2014/main" id="{591CCCF6-FCF2-4C44-84CE-1F5D96A05531}"/>
              </a:ext>
            </a:extLst>
          </p:cNvPr>
          <p:cNvPicPr>
            <a:picLocks noChangeAspect="1"/>
          </p:cNvPicPr>
          <p:nvPr userDrawn="1"/>
        </p:nvPicPr>
        <p:blipFill>
          <a:blip r:embed="rId3"/>
          <a:stretch>
            <a:fillRect/>
          </a:stretch>
        </p:blipFill>
        <p:spPr>
          <a:xfrm>
            <a:off x="219028" y="1592994"/>
            <a:ext cx="2047819" cy="2047819"/>
          </a:xfrm>
          <a:prstGeom prst="rect">
            <a:avLst/>
          </a:prstGeom>
        </p:spPr>
      </p:pic>
    </p:spTree>
    <p:extLst>
      <p:ext uri="{BB962C8B-B14F-4D97-AF65-F5344CB8AC3E}">
        <p14:creationId xmlns:p14="http://schemas.microsoft.com/office/powerpoint/2010/main" val="222248167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3879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4"/>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2" r:id="rId20"/>
    <p:sldLayoutId id="2147483733" r:id="rId21"/>
    <p:sldLayoutId id="2147483734" r:id="rId22"/>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3: Navigation</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sp>
        <p:nvSpPr>
          <p:cNvPr id="4" name="Rectangle 3">
            <a:extLst>
              <a:ext uri="{FF2B5EF4-FFF2-40B4-BE49-F238E27FC236}">
                <a16:creationId xmlns:a16="http://schemas.microsoft.com/office/drawing/2014/main" id="{B393A61F-DD35-4D62-88AD-CF2DB31E3BFA}"/>
              </a:ext>
            </a:extLst>
          </p:cNvPr>
          <p:cNvSpPr/>
          <p:nvPr/>
        </p:nvSpPr>
        <p:spPr>
          <a:xfrm>
            <a:off x="3815076" y="516461"/>
            <a:ext cx="8140539"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a:t>
            </a:r>
            <a:r>
              <a:rPr lang="en-US" dirty="0" err="1">
                <a:latin typeface="Consolas" panose="020B0609020204030204" pitchFamily="49" charset="0"/>
              </a:rPr>
              <a:t>FlyoutItem</a:t>
            </a:r>
            <a:r>
              <a:rPr lang="en-US" dirty="0">
                <a:latin typeface="Consolas" panose="020B0609020204030204" pitchFamily="49" charset="0"/>
              </a:rPr>
              <a:t>&gt;</a:t>
            </a:r>
          </a:p>
          <a:p>
            <a:r>
              <a:rPr lang="en-US" dirty="0">
                <a:latin typeface="Consolas" panose="020B0609020204030204" pitchFamily="49" charset="0"/>
              </a:rPr>
              <a:t>&lt;/Shell&gt;</a:t>
            </a:r>
          </a:p>
        </p:txBody>
      </p:sp>
    </p:spTree>
    <p:extLst>
      <p:ext uri="{BB962C8B-B14F-4D97-AF65-F5344CB8AC3E}">
        <p14:creationId xmlns:p14="http://schemas.microsoft.com/office/powerpoint/2010/main" val="3768606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579118" y="1303443"/>
            <a:ext cx="8612454" cy="2308324"/>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Title="Styles"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p:StyleGuidePage}"/&gt;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7" name="Picture 6">
            <a:extLst>
              <a:ext uri="{FF2B5EF4-FFF2-40B4-BE49-F238E27FC236}">
                <a16:creationId xmlns:a16="http://schemas.microsoft.com/office/drawing/2014/main" id="{6B4D18E7-F91B-4A03-B747-A8A78F3D0F33}"/>
              </a:ext>
            </a:extLst>
          </p:cNvPr>
          <p:cNvPicPr>
            <a:picLocks noChangeAspect="1"/>
          </p:cNvPicPr>
          <p:nvPr/>
        </p:nvPicPr>
        <p:blipFill>
          <a:blip r:embed="rId3"/>
          <a:stretch>
            <a:fillRect/>
          </a:stretch>
        </p:blipFill>
        <p:spPr>
          <a:xfrm>
            <a:off x="561911" y="516461"/>
            <a:ext cx="2782333" cy="4944605"/>
          </a:xfrm>
          <a:prstGeom prst="rect">
            <a:avLst/>
          </a:prstGeom>
        </p:spPr>
      </p:pic>
      <p:sp>
        <p:nvSpPr>
          <p:cNvPr id="5" name="Arrow: Down 4">
            <a:extLst>
              <a:ext uri="{FF2B5EF4-FFF2-40B4-BE49-F238E27FC236}">
                <a16:creationId xmlns:a16="http://schemas.microsoft.com/office/drawing/2014/main" id="{FE894122-2C8E-4822-B1FC-C6A26F3F23C9}"/>
              </a:ext>
            </a:extLst>
          </p:cNvPr>
          <p:cNvSpPr/>
          <p:nvPr/>
        </p:nvSpPr>
        <p:spPr bwMode="auto">
          <a:xfrm rot="6588310">
            <a:off x="1089034" y="4975885"/>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3565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sp>
        <p:nvSpPr>
          <p:cNvPr id="4" name="Rectangle 3">
            <a:extLst>
              <a:ext uri="{FF2B5EF4-FFF2-40B4-BE49-F238E27FC236}">
                <a16:creationId xmlns:a16="http://schemas.microsoft.com/office/drawing/2014/main" id="{B393A61F-DD35-4D62-88AD-CF2DB31E3BFA}"/>
              </a:ext>
            </a:extLst>
          </p:cNvPr>
          <p:cNvSpPr/>
          <p:nvPr/>
        </p:nvSpPr>
        <p:spPr>
          <a:xfrm>
            <a:off x="3815076" y="516460"/>
            <a:ext cx="8612454" cy="3970318"/>
          </a:xfrm>
          <a:prstGeom prst="rect">
            <a:avLst/>
          </a:prstGeom>
        </p:spPr>
        <p:txBody>
          <a:bodyPr wrap="square">
            <a:spAutoFit/>
          </a:bodyPr>
          <a:lstStyle/>
          <a:p>
            <a:r>
              <a:rPr lang="en-US" dirty="0">
                <a:latin typeface="Consolas" panose="020B0609020204030204" pitchFamily="49" charset="0"/>
              </a:rPr>
              <a:t>&lt;Shell&gt;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        &lt;Tab </a:t>
            </a:r>
          </a:p>
          <a:p>
            <a:r>
              <a:rPr lang="en-US" dirty="0">
                <a:latin typeface="Consolas" panose="020B0609020204030204" pitchFamily="49" charset="0"/>
              </a:rPr>
              <a:t>            Title="Style Guide" </a:t>
            </a:r>
          </a:p>
          <a:p>
            <a:r>
              <a:rPr lang="en-US" dirty="0">
                <a:latin typeface="Consolas" panose="020B0609020204030204" pitchFamily="49" charset="0"/>
              </a:rPr>
              <a:t>            Icon="Compass.png"&gt;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Title="Colors"</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p:ColorsPage}"/&gt;</a:t>
            </a:r>
          </a:p>
          <a:p>
            <a:r>
              <a:rPr lang="en-US" dirty="0">
                <a:latin typeface="Consolas" panose="020B0609020204030204" pitchFamily="49" charset="0"/>
              </a:rPr>
              <a:t>            &lt;</a:t>
            </a:r>
            <a:r>
              <a:rPr lang="en-US" dirty="0" err="1">
                <a:latin typeface="Consolas" panose="020B0609020204030204" pitchFamily="49" charset="0"/>
              </a:rPr>
              <a:t>ShellContent</a:t>
            </a:r>
            <a:r>
              <a:rPr lang="en-US" dirty="0">
                <a:latin typeface="Consolas" panose="020B0609020204030204" pitchFamily="49" charset="0"/>
              </a:rPr>
              <a:t> </a:t>
            </a:r>
          </a:p>
          <a:p>
            <a:r>
              <a:rPr lang="en-US" dirty="0">
                <a:latin typeface="Consolas" panose="020B0609020204030204" pitchFamily="49" charset="0"/>
              </a:rPr>
              <a:t>                Title="Text"</a:t>
            </a:r>
          </a:p>
          <a:p>
            <a:r>
              <a:rPr lang="en-US" dirty="0">
                <a:latin typeface="Consolas" panose="020B0609020204030204" pitchFamily="49" charset="0"/>
              </a:rPr>
              <a:t>                </a:t>
            </a:r>
            <a:r>
              <a:rPr lang="en-US" dirty="0" err="1">
                <a:latin typeface="Consolas" panose="020B0609020204030204" pitchFamily="49" charset="0"/>
              </a:rPr>
              <a:t>ContentTemplate</a:t>
            </a:r>
            <a:r>
              <a:rPr lang="en-US" dirty="0">
                <a:latin typeface="Consolas" panose="020B0609020204030204" pitchFamily="49" charset="0"/>
              </a:rPr>
              <a:t>="{</a:t>
            </a:r>
            <a:r>
              <a:rPr lang="en-US" dirty="0" err="1">
                <a:latin typeface="Consolas" panose="020B0609020204030204" pitchFamily="49" charset="0"/>
              </a:rPr>
              <a:t>DataTemplate</a:t>
            </a:r>
            <a:r>
              <a:rPr lang="en-US" dirty="0">
                <a:latin typeface="Consolas" panose="020B0609020204030204" pitchFamily="49" charset="0"/>
              </a:rPr>
              <a:t> p:TextPage}"/&gt;</a:t>
            </a:r>
          </a:p>
          <a:p>
            <a:r>
              <a:rPr lang="en-US" dirty="0">
                <a:latin typeface="Consolas" panose="020B0609020204030204" pitchFamily="49" charset="0"/>
              </a:rPr>
              <a:t>        &lt;/Tab&gt;</a:t>
            </a:r>
          </a:p>
          <a:p>
            <a:r>
              <a:rPr lang="en-US" dirty="0">
                <a:latin typeface="Consolas" panose="020B0609020204030204" pitchFamily="49" charset="0"/>
              </a:rPr>
              <a:t>    &lt;/</a:t>
            </a:r>
            <a:r>
              <a:rPr lang="en-US" dirty="0" err="1">
                <a:latin typeface="Consolas" panose="020B0609020204030204" pitchFamily="49" charset="0"/>
              </a:rPr>
              <a:t>TabBar</a:t>
            </a:r>
            <a:r>
              <a:rPr lang="en-US" dirty="0">
                <a:latin typeface="Consolas" panose="020B0609020204030204" pitchFamily="49" charset="0"/>
              </a:rPr>
              <a:t>&gt;</a:t>
            </a:r>
          </a:p>
          <a:p>
            <a:r>
              <a:rPr lang="en-US" dirty="0">
                <a:latin typeface="Consolas" panose="020B0609020204030204" pitchFamily="49" charset="0"/>
              </a:rPr>
              <a:t>&lt;/Shell&gt;</a:t>
            </a:r>
          </a:p>
        </p:txBody>
      </p:sp>
      <p:pic>
        <p:nvPicPr>
          <p:cNvPr id="6" name="Picture 5">
            <a:extLst>
              <a:ext uri="{FF2B5EF4-FFF2-40B4-BE49-F238E27FC236}">
                <a16:creationId xmlns:a16="http://schemas.microsoft.com/office/drawing/2014/main" id="{273111E8-3484-41DC-B9B5-0D2F910CCA61}"/>
              </a:ext>
            </a:extLst>
          </p:cNvPr>
          <p:cNvPicPr>
            <a:picLocks noChangeAspect="1"/>
          </p:cNvPicPr>
          <p:nvPr/>
        </p:nvPicPr>
        <p:blipFill>
          <a:blip r:embed="rId3"/>
          <a:stretch>
            <a:fillRect/>
          </a:stretch>
        </p:blipFill>
        <p:spPr>
          <a:xfrm>
            <a:off x="550994" y="516460"/>
            <a:ext cx="2782333" cy="4944605"/>
          </a:xfrm>
          <a:prstGeom prst="rect">
            <a:avLst/>
          </a:prstGeom>
        </p:spPr>
      </p:pic>
      <p:sp>
        <p:nvSpPr>
          <p:cNvPr id="3" name="Arrow: Down 2">
            <a:extLst>
              <a:ext uri="{FF2B5EF4-FFF2-40B4-BE49-F238E27FC236}">
                <a16:creationId xmlns:a16="http://schemas.microsoft.com/office/drawing/2014/main" id="{759A5FF9-16C2-41E6-BC86-FFFC5C38EC82}"/>
              </a:ext>
            </a:extLst>
          </p:cNvPr>
          <p:cNvSpPr/>
          <p:nvPr/>
        </p:nvSpPr>
        <p:spPr bwMode="auto">
          <a:xfrm>
            <a:off x="722633" y="151503"/>
            <a:ext cx="600701" cy="970363"/>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0560167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("detail");</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C2518E8F-9563-4259-B55C-C1A13C67F068}"/>
              </a:ext>
            </a:extLst>
          </p:cNvPr>
          <p:cNvSpPr/>
          <p:nvPr/>
        </p:nvSpPr>
        <p:spPr bwMode="auto">
          <a:xfrm>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53290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tx1"/>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369332"/>
          </a:xfrm>
          <a:prstGeom prst="rect">
            <a:avLst/>
          </a:prstGeom>
        </p:spPr>
        <p:txBody>
          <a:bodyPr wrap="square">
            <a:spAutoFit/>
          </a:bodyPr>
          <a:lstStyle/>
          <a:p>
            <a:r>
              <a:rPr lang="en-US" dirty="0" err="1">
                <a:latin typeface="Consolas" panose="020B0609020204030204" pitchFamily="49" charset="0"/>
              </a:rPr>
              <a:t>Shell.Current.GoToAsync</a:t>
            </a:r>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6" name="Arrow: Right 5">
            <a:extLst>
              <a:ext uri="{FF2B5EF4-FFF2-40B4-BE49-F238E27FC236}">
                <a16:creationId xmlns:a16="http://schemas.microsoft.com/office/drawing/2014/main" id="{9DA6CB34-B150-434D-ABDD-B5D900B183A2}"/>
              </a:ext>
            </a:extLst>
          </p:cNvPr>
          <p:cNvSpPr/>
          <p:nvPr/>
        </p:nvSpPr>
        <p:spPr bwMode="auto">
          <a:xfrm rot="10800000">
            <a:off x="4870034" y="3036234"/>
            <a:ext cx="1940725" cy="50828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55449" tIns="55449" rIns="20796" bIns="20796" rtlCol="0" anchor="b" anchorCtr="0"/>
          <a:lstStyle/>
          <a:p>
            <a:pPr algn="ctr" defTabSz="565411"/>
            <a:endParaRPr lang="en-US" sz="48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973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3212351" y="2313258"/>
            <a:ext cx="5756383" cy="646331"/>
          </a:xfrm>
          <a:prstGeom prst="rect">
            <a:avLst/>
          </a:prstGeom>
        </p:spPr>
        <p:txBody>
          <a:bodyPr wrap="square">
            <a:spAutoFit/>
          </a:bodyPr>
          <a:lstStyle/>
          <a:p>
            <a:r>
              <a:rPr lang="en-US" dirty="0" err="1">
                <a:latin typeface="Consolas" panose="020B0609020204030204" pitchFamily="49" charset="0"/>
              </a:rPr>
              <a:t>Shell.Current</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GoToAsync</a:t>
            </a:r>
            <a:r>
              <a:rPr lang="en-US" dirty="0">
                <a:latin typeface="Consolas" panose="020B0609020204030204" pitchFamily="49" charset="0"/>
              </a:rPr>
              <a:t>($"</a:t>
            </a:r>
            <a:r>
              <a:rPr lang="en-US" dirty="0" err="1">
                <a:latin typeface="Consolas" panose="020B0609020204030204" pitchFamily="49" charset="0"/>
              </a:rPr>
              <a:t>detail?id</a:t>
            </a:r>
            <a:r>
              <a:rPr lang="en-US" dirty="0">
                <a:latin typeface="Consolas" panose="020B0609020204030204" pitchFamily="49" charset="0"/>
              </a:rPr>
              <a:t>={city.id}");</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714963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4801314"/>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a:t>
            </a:r>
            <a:r>
              <a:rPr lang="en-US" dirty="0" err="1">
                <a:latin typeface="Consolas" panose="020B0609020204030204" pitchFamily="49" charset="0"/>
              </a:rPr>
              <a:t>CityId</a:t>
            </a:r>
            <a:r>
              <a:rPr lang="en-US" dirty="0">
                <a:latin typeface="Consolas" panose="020B0609020204030204" pitchFamily="49" charset="0"/>
              </a:rPr>
              <a:t>", "id")]</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string </a:t>
            </a:r>
            <a:r>
              <a:rPr lang="en-US" dirty="0" err="1">
                <a:latin typeface="Consolas" panose="020B0609020204030204" pitchFamily="49" charset="0"/>
              </a:rPr>
              <a:t>CityId</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set</a:t>
            </a:r>
          </a:p>
          <a:p>
            <a:r>
              <a:rPr lang="en-US" dirty="0">
                <a:latin typeface="Consolas" panose="020B0609020204030204" pitchFamily="49" charset="0"/>
              </a:rPr>
              <a:t>        {</a:t>
            </a:r>
          </a:p>
          <a:p>
            <a:r>
              <a:rPr lang="en-US" dirty="0">
                <a:latin typeface="Consolas" panose="020B0609020204030204" pitchFamily="49" charset="0"/>
              </a:rPr>
              <a:t>            // do something with the Id</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2286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3239929" y="1707923"/>
            <a:ext cx="5756383" cy="2031325"/>
          </a:xfrm>
          <a:prstGeom prst="rect">
            <a:avLst/>
          </a:prstGeom>
        </p:spPr>
        <p:txBody>
          <a:bodyPr wrap="square">
            <a:spAutoFit/>
          </a:bodyPr>
          <a:lstStyle/>
          <a:p>
            <a:r>
              <a:rPr lang="en-US" dirty="0">
                <a:latin typeface="Consolas" panose="020B0609020204030204" pitchFamily="49" charset="0"/>
              </a:rPr>
              <a:t>var city = new City("Cleveland");</a:t>
            </a:r>
          </a:p>
          <a:p>
            <a:endParaRPr lang="en-US" dirty="0">
              <a:latin typeface="Consolas" panose="020B0609020204030204" pitchFamily="49" charset="0"/>
            </a:endParaRPr>
          </a:p>
          <a:p>
            <a:r>
              <a:rPr lang="en-US" dirty="0" err="1">
                <a:latin typeface="Consolas" panose="020B0609020204030204" pitchFamily="49" charset="0"/>
              </a:rPr>
              <a:t>Shell.Current.GoToAsync</a:t>
            </a:r>
            <a:r>
              <a:rPr lang="en-US" dirty="0">
                <a:latin typeface="Consolas" panose="020B0609020204030204" pitchFamily="49" charset="0"/>
              </a:rPr>
              <a:t>("detail", </a:t>
            </a:r>
          </a:p>
          <a:p>
            <a:r>
              <a:rPr lang="en-US" dirty="0">
                <a:latin typeface="Consolas" panose="020B0609020204030204" pitchFamily="49" charset="0"/>
              </a:rPr>
              <a:t>     new Dictionary&lt;string, object&gt; </a:t>
            </a:r>
          </a:p>
          <a:p>
            <a:r>
              <a:rPr lang="en-US" dirty="0">
                <a:latin typeface="Consolas" panose="020B0609020204030204" pitchFamily="49" charset="0"/>
              </a:rPr>
              <a:t>     {</a:t>
            </a:r>
          </a:p>
          <a:p>
            <a:r>
              <a:rPr lang="en-US" dirty="0">
                <a:latin typeface="Consolas" panose="020B0609020204030204" pitchFamily="49" charset="0"/>
              </a:rPr>
              <a:t>	{"City", city}</a:t>
            </a:r>
          </a:p>
          <a:p>
            <a:r>
              <a:rPr lang="en-US" dirty="0">
                <a:latin typeface="Consolas" panose="020B0609020204030204" pitchFamily="49" charset="0"/>
              </a:rPr>
              <a:t>     });</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9207692"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16539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 Navigation Service – Pass Objects</a:t>
            </a:r>
          </a:p>
        </p:txBody>
      </p:sp>
      <p:sp>
        <p:nvSpPr>
          <p:cNvPr id="4" name="Rectangle 3">
            <a:extLst>
              <a:ext uri="{FF2B5EF4-FFF2-40B4-BE49-F238E27FC236}">
                <a16:creationId xmlns:a16="http://schemas.microsoft.com/office/drawing/2014/main" id="{B393A61F-DD35-4D62-88AD-CF2DB31E3BFA}"/>
              </a:ext>
            </a:extLst>
          </p:cNvPr>
          <p:cNvSpPr/>
          <p:nvPr/>
        </p:nvSpPr>
        <p:spPr>
          <a:xfrm>
            <a:off x="5873707" y="904745"/>
            <a:ext cx="5756383" cy="3970318"/>
          </a:xfrm>
          <a:prstGeom prst="rect">
            <a:avLst/>
          </a:prstGeom>
        </p:spPr>
        <p:txBody>
          <a:bodyPr wrap="square">
            <a:spAutoFit/>
          </a:bodyPr>
          <a:lstStyle/>
          <a:p>
            <a:r>
              <a:rPr lang="en-US" dirty="0">
                <a:latin typeface="Consolas" panose="020B0609020204030204" pitchFamily="49" charset="0"/>
              </a:rPr>
              <a:t>[</a:t>
            </a:r>
            <a:r>
              <a:rPr lang="en-US" dirty="0" err="1">
                <a:latin typeface="Consolas" panose="020B0609020204030204" pitchFamily="49" charset="0"/>
              </a:rPr>
              <a:t>QueryProperty</a:t>
            </a:r>
            <a:r>
              <a:rPr lang="en-US" dirty="0">
                <a:latin typeface="Consolas" panose="020B0609020204030204" pitchFamily="49" charset="0"/>
              </a:rPr>
              <a:t>("City", "City")]</a:t>
            </a:r>
          </a:p>
          <a:p>
            <a:r>
              <a:rPr lang="en-US" dirty="0">
                <a:latin typeface="Consolas" panose="020B0609020204030204" pitchFamily="49" charset="0"/>
              </a:rPr>
              <a:t>public partial class </a:t>
            </a:r>
            <a:r>
              <a:rPr lang="en-US" dirty="0" err="1">
                <a:latin typeface="Consolas" panose="020B0609020204030204" pitchFamily="49" charset="0"/>
              </a:rPr>
              <a:t>CityDetailPage</a:t>
            </a:r>
            <a:r>
              <a:rPr lang="en-US" dirty="0">
                <a:latin typeface="Consolas" panose="020B0609020204030204" pitchFamily="49" charset="0"/>
              </a:rPr>
              <a:t> : </a:t>
            </a:r>
            <a:r>
              <a:rPr lang="en-US" dirty="0" err="1">
                <a:latin typeface="Consolas" panose="020B0609020204030204" pitchFamily="49" charset="0"/>
              </a:rPr>
              <a:t>ContentPage</a:t>
            </a:r>
            <a:endParaRPr lang="en-US" dirty="0">
              <a:latin typeface="Consolas" panose="020B0609020204030204" pitchFamily="49" charset="0"/>
            </a:endParaRPr>
          </a:p>
          <a:p>
            <a:r>
              <a:rPr lang="en-US" dirty="0">
                <a:latin typeface="Consolas" panose="020B0609020204030204" pitchFamily="49" charset="0"/>
              </a:rPr>
              <a:t>{</a:t>
            </a:r>
          </a:p>
          <a:p>
            <a:r>
              <a:rPr lang="en-US" dirty="0">
                <a:latin typeface="Consolas" panose="020B0609020204030204" pitchFamily="49" charset="0"/>
              </a:rPr>
              <a:t>    public </a:t>
            </a:r>
            <a:r>
              <a:rPr lang="en-US" dirty="0" err="1">
                <a:latin typeface="Consolas" panose="020B0609020204030204" pitchFamily="49" charset="0"/>
              </a:rPr>
              <a:t>CityDetailPage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InitializeComponent</a:t>
            </a:r>
            <a:r>
              <a:rPr lang="en-US" dirty="0">
                <a:latin typeface="Consolas" panose="020B0609020204030204" pitchFamily="49" charset="0"/>
              </a:rPr>
              <a:t>();</a:t>
            </a:r>
          </a:p>
          <a:p>
            <a:r>
              <a:rPr lang="en-US" dirty="0">
                <a:latin typeface="Consolas" panose="020B0609020204030204" pitchFamily="49" charset="0"/>
              </a:rPr>
              <a:t>    }</a:t>
            </a:r>
          </a:p>
          <a:p>
            <a:endParaRPr lang="en-US" dirty="0">
              <a:latin typeface="Consolas" panose="020B0609020204030204" pitchFamily="49" charset="0"/>
            </a:endParaRPr>
          </a:p>
          <a:p>
            <a:r>
              <a:rPr lang="en-US" dirty="0">
                <a:latin typeface="Consolas" panose="020B0609020204030204" pitchFamily="49" charset="0"/>
              </a:rPr>
              <a:t>    public City </a:t>
            </a:r>
            <a:r>
              <a:rPr lang="en-US" dirty="0" err="1">
                <a:latin typeface="Consolas" panose="020B0609020204030204" pitchFamily="49" charset="0"/>
              </a:rPr>
              <a:t>City</a:t>
            </a:r>
            <a:endParaRPr lang="en-US" dirty="0">
              <a:latin typeface="Consolas" panose="020B0609020204030204" pitchFamily="49" charset="0"/>
            </a:endParaRPr>
          </a:p>
          <a:p>
            <a:r>
              <a:rPr lang="en-US" dirty="0">
                <a:latin typeface="Consolas" panose="020B0609020204030204" pitchFamily="49" charset="0"/>
              </a:rPr>
              <a:t>    {</a:t>
            </a:r>
          </a:p>
          <a:p>
            <a:r>
              <a:rPr lang="en-US" dirty="0">
                <a:latin typeface="Consolas" panose="020B0609020204030204" pitchFamily="49" charset="0"/>
              </a:rPr>
              <a:t>        get; set;</a:t>
            </a:r>
          </a:p>
          <a:p>
            <a:r>
              <a:rPr lang="en-US" dirty="0">
                <a:latin typeface="Consolas" panose="020B0609020204030204" pitchFamily="49" charset="0"/>
              </a:rPr>
              <a:t>    }</a:t>
            </a:r>
          </a:p>
          <a:p>
            <a:r>
              <a:rPr lang="en-US" dirty="0">
                <a:latin typeface="Consolas" panose="020B0609020204030204" pitchFamily="49" charset="0"/>
              </a:rPr>
              <a:t>}</a:t>
            </a:r>
          </a:p>
        </p:txBody>
      </p:sp>
      <p:sp>
        <p:nvSpPr>
          <p:cNvPr id="5" name="Rectangle 4">
            <a:extLst>
              <a:ext uri="{FF2B5EF4-FFF2-40B4-BE49-F238E27FC236}">
                <a16:creationId xmlns:a16="http://schemas.microsoft.com/office/drawing/2014/main" id="{FEBB46D5-630C-4014-A7DF-1518B0083FD3}"/>
              </a:ext>
            </a:extLst>
          </p:cNvPr>
          <p:cNvSpPr/>
          <p:nvPr/>
        </p:nvSpPr>
        <p:spPr bwMode="auto">
          <a:xfrm>
            <a:off x="727963" y="904746"/>
            <a:ext cx="2300587" cy="363768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CityListPage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46325E2C-1EF6-4A91-AECA-094FF263DFD4}"/>
              </a:ext>
            </a:extLst>
          </p:cNvPr>
          <p:cNvSpPr/>
          <p:nvPr/>
        </p:nvSpPr>
        <p:spPr bwMode="auto">
          <a:xfrm>
            <a:off x="3298903" y="904746"/>
            <a:ext cx="2300587" cy="3637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67" tIns="146294" rIns="182867" bIns="146294" numCol="1" spcCol="0" rtlCol="0" fromWordArt="0" anchor="b" anchorCtr="0" forceAA="0" compatLnSpc="1">
            <a:prstTxWarp prst="textNoShape">
              <a:avLst/>
            </a:prstTxWarp>
            <a:noAutofit/>
          </a:bodyPr>
          <a:lstStyle/>
          <a:p>
            <a:pPr defTabSz="932429" fontAlgn="base">
              <a:lnSpc>
                <a:spcPct val="90000"/>
              </a:lnSpc>
              <a:spcBef>
                <a:spcPct val="0"/>
              </a:spcBef>
              <a:spcAft>
                <a:spcPct val="0"/>
              </a:spcAft>
            </a:pPr>
            <a:r>
              <a:rPr lang="en-US" dirty="0" err="1">
                <a:gradFill>
                  <a:gsLst>
                    <a:gs pos="0">
                      <a:srgbClr val="FFFFFF"/>
                    </a:gs>
                    <a:gs pos="100000">
                      <a:srgbClr val="FFFFFF"/>
                    </a:gs>
                  </a:gsLst>
                  <a:lin ang="5400000" scaled="0"/>
                </a:gradFill>
                <a:ea typeface="Segoe UI" pitchFamily="34" charset="0"/>
                <a:cs typeface="Segoe UI" pitchFamily="34" charset="0"/>
              </a:rPr>
              <a:t>CityDetailPage</a:t>
            </a: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3" name="Arrow: Right 2">
            <a:extLst>
              <a:ext uri="{FF2B5EF4-FFF2-40B4-BE49-F238E27FC236}">
                <a16:creationId xmlns:a16="http://schemas.microsoft.com/office/drawing/2014/main" id="{FDB24695-2FAE-4464-9D31-AE0ED24931D3}"/>
              </a:ext>
            </a:extLst>
          </p:cNvPr>
          <p:cNvSpPr/>
          <p:nvPr/>
        </p:nvSpPr>
        <p:spPr bwMode="auto">
          <a:xfrm rot="1995167">
            <a:off x="7057732" y="84986"/>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Arrow: Right 7">
            <a:extLst>
              <a:ext uri="{FF2B5EF4-FFF2-40B4-BE49-F238E27FC236}">
                <a16:creationId xmlns:a16="http://schemas.microsoft.com/office/drawing/2014/main" id="{3B1F3092-BFD6-4F84-A944-308C97F62A52}"/>
              </a:ext>
            </a:extLst>
          </p:cNvPr>
          <p:cNvSpPr/>
          <p:nvPr/>
        </p:nvSpPr>
        <p:spPr bwMode="auto">
          <a:xfrm rot="8051547">
            <a:off x="8974835" y="2714149"/>
            <a:ext cx="1201401" cy="54650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10899" tIns="88719" rIns="110899" bIns="88719" numCol="1" spcCol="0" rtlCol="0" fromWordArt="0" anchor="t" anchorCtr="0" forceAA="0" compatLnSpc="1">
            <a:prstTxWarp prst="textNoShape">
              <a:avLst/>
            </a:prstTxWarp>
            <a:noAutofit/>
          </a:bodyPr>
          <a:lstStyle/>
          <a:p>
            <a:pPr algn="ctr" defTabSz="565451" fontAlgn="base">
              <a:lnSpc>
                <a:spcPct val="90000"/>
              </a:lnSpc>
              <a:spcBef>
                <a:spcPct val="0"/>
              </a:spcBef>
              <a:spcAft>
                <a:spcPct val="0"/>
              </a:spcAft>
            </a:pPr>
            <a:endParaRPr lang="en-US" sz="1455"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058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MAUI Page Lifecycle</a:t>
            </a:r>
          </a:p>
        </p:txBody>
      </p:sp>
      <p:sp>
        <p:nvSpPr>
          <p:cNvPr id="3" name="Text Placeholder 4"/>
          <p:cNvSpPr txBox="1">
            <a:spLocks/>
          </p:cNvSpPr>
          <p:nvPr/>
        </p:nvSpPr>
        <p:spPr>
          <a:xfrm>
            <a:off x="-552744" y="1648494"/>
            <a:ext cx="5893370" cy="8959488"/>
          </a:xfrm>
          <a:prstGeom prst="rect">
            <a:avLst/>
          </a:prstGeom>
        </p:spPr>
        <p:txBody>
          <a:bodyPr>
            <a:normAutofit/>
          </a:bodyPr>
          <a:lst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2"/>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dirty="0"/>
              <a:t>       Legacy Page lifecycle events:</a:t>
            </a:r>
          </a:p>
          <a:p>
            <a:pPr marL="1792773" lvl="1" indent="-896386">
              <a:buFont typeface="Wingdings" charset="2"/>
              <a:buChar char="§"/>
            </a:pPr>
            <a:r>
              <a:rPr lang="en-US" sz="2353" b="1" dirty="0" err="1"/>
              <a:t>OnAppearing</a:t>
            </a:r>
            <a:endParaRPr lang="en-US" sz="2353" b="1" dirty="0"/>
          </a:p>
          <a:p>
            <a:pPr marL="1792773" lvl="1" indent="-896386">
              <a:buFont typeface="Wingdings" charset="2"/>
              <a:buChar char="§"/>
            </a:pPr>
            <a:r>
              <a:rPr lang="en-US" sz="2353" b="1" dirty="0" err="1"/>
              <a:t>OnDisappearing</a:t>
            </a:r>
            <a:endParaRPr lang="en-US" sz="2353" b="1" dirty="0"/>
          </a:p>
          <a:p>
            <a:pPr marL="1792773" lvl="1" indent="-896386">
              <a:buFont typeface="Wingdings" charset="2"/>
              <a:buChar char="§"/>
            </a:pPr>
            <a:endParaRPr lang="en-US" sz="2353" b="1" dirty="0"/>
          </a:p>
          <a:p>
            <a:pPr marL="896387" lvl="1" indent="0">
              <a:buNone/>
            </a:pPr>
            <a:r>
              <a:rPr lang="en-US" sz="2353" dirty="0">
                <a:latin typeface="+mj-lt"/>
              </a:rPr>
              <a:t>Modern Navigation lifecycle events:</a:t>
            </a:r>
            <a:endParaRPr lang="en-US" sz="2353" b="1" dirty="0"/>
          </a:p>
          <a:p>
            <a:pPr marL="1792773" lvl="1" indent="-896386">
              <a:buFont typeface="+mj-lt"/>
              <a:buAutoNum type="arabicPeriod"/>
            </a:pPr>
            <a:r>
              <a:rPr lang="en-US" sz="2353" b="1" dirty="0" err="1"/>
              <a:t>OnNavigatedTo</a:t>
            </a:r>
            <a:endParaRPr lang="en-US" sz="2353" b="1" dirty="0"/>
          </a:p>
          <a:p>
            <a:pPr marL="1792773" lvl="1" indent="-896386">
              <a:buFont typeface="+mj-lt"/>
              <a:buAutoNum type="arabicPeriod"/>
            </a:pPr>
            <a:r>
              <a:rPr lang="en-US" sz="2353" b="1" dirty="0" err="1"/>
              <a:t>OnNavigatingFrom</a:t>
            </a:r>
            <a:endParaRPr lang="en-US" sz="2353" b="1" dirty="0"/>
          </a:p>
          <a:p>
            <a:pPr marL="1792773" lvl="1" indent="-896386">
              <a:buFont typeface="+mj-lt"/>
              <a:buAutoNum type="arabicPeriod"/>
            </a:pPr>
            <a:r>
              <a:rPr lang="en-US" sz="2353" b="1" dirty="0" err="1"/>
              <a:t>OnNavigatedFrom</a:t>
            </a:r>
            <a:endParaRPr lang="en-US" sz="2353" b="1" dirty="0"/>
          </a:p>
          <a:p>
            <a:pPr marL="1792773" lvl="1" indent="-896386">
              <a:buFont typeface="+mj-lt"/>
              <a:buAutoNum type="arabicPeriod"/>
            </a:pPr>
            <a:endParaRPr lang="en-US" sz="2353" b="1" dirty="0"/>
          </a:p>
          <a:p>
            <a:pPr marL="1792773" lvl="1" indent="-896386">
              <a:buFont typeface="Wingdings" charset="2"/>
              <a:buChar char="§"/>
            </a:pPr>
            <a:endParaRPr lang="en-US" sz="2353" b="1" dirty="0"/>
          </a:p>
        </p:txBody>
      </p:sp>
      <p:pic>
        <p:nvPicPr>
          <p:cNvPr id="7" name="Picture 6">
            <a:extLst>
              <a:ext uri="{FF2B5EF4-FFF2-40B4-BE49-F238E27FC236}">
                <a16:creationId xmlns:a16="http://schemas.microsoft.com/office/drawing/2014/main" id="{C673A4DF-89CF-4BEF-BC9E-C35EA199790B}"/>
              </a:ext>
            </a:extLst>
          </p:cNvPr>
          <p:cNvPicPr>
            <a:picLocks noChangeAspect="1"/>
          </p:cNvPicPr>
          <p:nvPr/>
        </p:nvPicPr>
        <p:blipFill>
          <a:blip r:embed="rId3"/>
          <a:stretch>
            <a:fillRect/>
          </a:stretch>
        </p:blipFill>
        <p:spPr>
          <a:xfrm>
            <a:off x="5573086" y="1476216"/>
            <a:ext cx="6311528" cy="5063222"/>
          </a:xfrm>
          <a:prstGeom prst="rect">
            <a:avLst/>
          </a:prstGeom>
        </p:spPr>
      </p:pic>
    </p:spTree>
    <p:extLst>
      <p:ext uri="{BB962C8B-B14F-4D97-AF65-F5344CB8AC3E}">
        <p14:creationId xmlns:p14="http://schemas.microsoft.com/office/powerpoint/2010/main" val="428451024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3: Navigation</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Navigate</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8513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821724" y="186843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Navigate</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Basic Navigation</a:t>
            </a:r>
          </a:p>
        </p:txBody>
      </p:sp>
      <p:sp>
        <p:nvSpPr>
          <p:cNvPr id="3" name="Rectangle 2"/>
          <p:cNvSpPr/>
          <p:nvPr/>
        </p:nvSpPr>
        <p:spPr>
          <a:xfrm>
            <a:off x="355601" y="1397313"/>
            <a:ext cx="11418711" cy="5867441"/>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Root Page:</a:t>
            </a:r>
          </a:p>
          <a:p>
            <a:pPr marL="685736" lvl="1" indent="-457157">
              <a:buFont typeface="Wingdings" charset="2"/>
              <a:buChar char="§"/>
            </a:pPr>
            <a:r>
              <a:rPr lang="en-US" sz="2647" dirty="0" err="1">
                <a:latin typeface="Helvetica Light"/>
                <a:cs typeface="Helvetica Light"/>
              </a:rPr>
              <a:t>NavigationPage</a:t>
            </a:r>
            <a:r>
              <a:rPr lang="en-US" sz="2647" dirty="0">
                <a:latin typeface="Helvetica Light"/>
                <a:cs typeface="Helvetica Light"/>
              </a:rPr>
              <a:t> – Gives each page an </a:t>
            </a:r>
            <a:r>
              <a:rPr lang="en-US" sz="2647" dirty="0" err="1">
                <a:latin typeface="Helvetica Light"/>
                <a:cs typeface="Helvetica Light"/>
              </a:rPr>
              <a:t>INavigation</a:t>
            </a:r>
            <a:r>
              <a:rPr lang="en-US" sz="2647" dirty="0">
                <a:latin typeface="Helvetica Light"/>
                <a:cs typeface="Helvetica Light"/>
              </a:rPr>
              <a:t> </a:t>
            </a:r>
          </a:p>
          <a:p>
            <a:pPr marL="685736" lvl="1" indent="-457157">
              <a:buFont typeface="Wingdings" charset="2"/>
              <a:buChar char="§"/>
            </a:pPr>
            <a:endParaRPr lang="en-US" sz="2647" dirty="0">
              <a:latin typeface="Helvetica Light"/>
              <a:cs typeface="Helvetica Light"/>
            </a:endParaRPr>
          </a:p>
          <a:p>
            <a:pPr lvl="1"/>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Standard Navigation</a:t>
            </a:r>
          </a:p>
          <a:p>
            <a:pPr marL="914314" lvl="2" indent="-457157">
              <a:buFont typeface="Wingdings" charset="2"/>
              <a:buChar char="§"/>
            </a:pPr>
            <a:r>
              <a:rPr lang="en-US" sz="2647" dirty="0" err="1">
                <a:latin typeface="Helvetica Light"/>
                <a:cs typeface="Helvetica Light"/>
              </a:rPr>
              <a:t>Navigation.PushAsync</a:t>
            </a:r>
            <a:r>
              <a:rPr lang="en-US" sz="2647" dirty="0">
                <a:latin typeface="Helvetica Light"/>
                <a:cs typeface="Helvetica Light"/>
              </a:rPr>
              <a:t>(page: </a:t>
            </a:r>
            <a:r>
              <a:rPr lang="en-US" sz="2647" dirty="0" err="1">
                <a:latin typeface="Helvetica Light"/>
                <a:cs typeface="Helvetica Light"/>
              </a:rPr>
              <a:t>nextPage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Navigation.PopAsync</a:t>
            </a:r>
            <a:r>
              <a:rPr lang="en-US" sz="2647" dirty="0">
                <a:latin typeface="Helvetica Light"/>
                <a:cs typeface="Helvetica Light"/>
              </a:rPr>
              <a:t>();</a:t>
            </a:r>
          </a:p>
          <a:p>
            <a:pPr marL="914314" lvl="2" indent="-457157">
              <a:buFont typeface="Wingdings" charset="2"/>
              <a:buChar char="§"/>
            </a:pPr>
            <a:endParaRPr lang="en-US" sz="2647" dirty="0">
              <a:latin typeface="Helvetica Light"/>
              <a:cs typeface="Helvetica Light"/>
            </a:endParaRPr>
          </a:p>
          <a:p>
            <a:pPr marL="685736" lvl="1" indent="-457157">
              <a:buFont typeface="Wingdings" charset="2"/>
              <a:buChar char="§"/>
            </a:pPr>
            <a:r>
              <a:rPr lang="en-US" sz="2647" dirty="0">
                <a:latin typeface="Helvetica Light"/>
                <a:cs typeface="Helvetica Light"/>
              </a:rPr>
              <a:t>Modal Navigation</a:t>
            </a:r>
          </a:p>
          <a:p>
            <a:pPr marL="914314" lvl="2" indent="-457157">
              <a:buFont typeface="Wingdings" charset="2"/>
              <a:buChar char="§"/>
            </a:pPr>
            <a:r>
              <a:rPr lang="en-US" sz="2647" dirty="0" err="1">
                <a:latin typeface="Helvetica Light"/>
                <a:cs typeface="Helvetica Light"/>
              </a:rPr>
              <a:t>Navigation.PushModalAsync</a:t>
            </a:r>
            <a:r>
              <a:rPr lang="en-US" sz="2647" dirty="0">
                <a:latin typeface="Helvetica Light"/>
                <a:cs typeface="Helvetica Light"/>
              </a:rPr>
              <a:t>(page: </a:t>
            </a:r>
            <a:r>
              <a:rPr lang="en-US" sz="2647" dirty="0" err="1">
                <a:latin typeface="Helvetica Light"/>
                <a:cs typeface="Helvetica Light"/>
              </a:rPr>
              <a:t>modalPage</a:t>
            </a:r>
            <a:r>
              <a:rPr lang="en-US" sz="2647" dirty="0">
                <a:latin typeface="Helvetica Light"/>
                <a:cs typeface="Helvetica Light"/>
              </a:rPr>
              <a:t>);</a:t>
            </a:r>
          </a:p>
          <a:p>
            <a:pPr marL="914314" lvl="2" indent="-457157">
              <a:buFont typeface="Wingdings" charset="2"/>
              <a:buChar char="§"/>
            </a:pPr>
            <a:r>
              <a:rPr lang="en-US" sz="2647" dirty="0" err="1">
                <a:latin typeface="Helvetica Light"/>
                <a:cs typeface="Helvetica Light"/>
              </a:rPr>
              <a:t>Navigation.PopModalAsync</a:t>
            </a:r>
            <a:r>
              <a:rPr lang="en-US" sz="2647" dirty="0">
                <a:latin typeface="Helvetica Light"/>
                <a:cs typeface="Helvetica Light"/>
              </a:rPr>
              <a:t>();</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57429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Effect transition="in" filter="fade">
                                      <p:cBhvr>
                                        <p:cTn id="3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PushAsync</a:t>
            </a:r>
            <a:r>
              <a:rPr lang="en-US" dirty="0"/>
              <a:t>/</a:t>
            </a:r>
            <a:r>
              <a:rPr lang="en-US" dirty="0" err="1"/>
              <a:t>PopAsync</a:t>
            </a:r>
            <a:endParaRPr lang="en-US" dirty="0"/>
          </a:p>
        </p:txBody>
      </p:sp>
      <p:pic>
        <p:nvPicPr>
          <p:cNvPr id="3" name="Picture 2"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25" y="2091139"/>
            <a:ext cx="2357265" cy="3535898"/>
          </a:xfrm>
          <a:prstGeom prst="rect">
            <a:avLst/>
          </a:prstGeom>
        </p:spPr>
      </p:pic>
      <p:pic>
        <p:nvPicPr>
          <p:cNvPr id="4" name="Picture 3"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4213" y="2091139"/>
            <a:ext cx="2357265" cy="3535898"/>
          </a:xfrm>
          <a:prstGeom prst="rect">
            <a:avLst/>
          </a:prstGeom>
        </p:spPr>
      </p:pic>
      <p:sp>
        <p:nvSpPr>
          <p:cNvPr id="5" name="Right Arrow 4"/>
          <p:cNvSpPr/>
          <p:nvPr/>
        </p:nvSpPr>
        <p:spPr>
          <a:xfrm>
            <a:off x="5595337" y="3233854"/>
            <a:ext cx="709829" cy="35684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7" name="Right Arrow 6"/>
          <p:cNvSpPr/>
          <p:nvPr/>
        </p:nvSpPr>
        <p:spPr>
          <a:xfrm rot="10800000">
            <a:off x="5595336" y="4482789"/>
            <a:ext cx="709830" cy="29960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77834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xit" presetSubtype="0" fill="hold" nodeType="withEffect">
                                  <p:stCondLst>
                                    <p:cond delay="0"/>
                                  </p:stCondLst>
                                  <p:childTnLst>
                                    <p:animEffect transition="out" filter="fade">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Advanced Navigation</a:t>
            </a:r>
          </a:p>
        </p:txBody>
      </p:sp>
      <p:sp>
        <p:nvSpPr>
          <p:cNvPr id="3" name="Rectangle 2"/>
          <p:cNvSpPr/>
          <p:nvPr/>
        </p:nvSpPr>
        <p:spPr>
          <a:xfrm>
            <a:off x="355601" y="1397313"/>
            <a:ext cx="11418711" cy="4196656"/>
          </a:xfrm>
          <a:prstGeom prst="rect">
            <a:avLst/>
          </a:prstGeom>
        </p:spPr>
        <p:txBody>
          <a:bodyPr wrap="square" lIns="121913" tIns="60957" rIns="121913" bIns="60957">
            <a:spAutoFit/>
          </a:bodyPr>
          <a:lstStyle/>
          <a:p>
            <a:pPr marL="457157" indent="-457157">
              <a:buFont typeface="Wingdings" charset="2"/>
              <a:buChar char="§"/>
            </a:pPr>
            <a:r>
              <a:rPr lang="en-US" sz="2647" dirty="0">
                <a:latin typeface="Helvetica Light"/>
                <a:cs typeface="Helvetica Light"/>
              </a:rPr>
              <a:t>Editing of stack beyond push/pop</a:t>
            </a:r>
          </a:p>
          <a:p>
            <a:pPr marL="914341" lvl="1" indent="-457157">
              <a:buFont typeface="Wingdings" charset="2"/>
              <a:buChar char="§"/>
            </a:pPr>
            <a:r>
              <a:rPr lang="en-US" sz="2647" dirty="0">
                <a:latin typeface="Helvetica Light"/>
                <a:cs typeface="Helvetica Light"/>
              </a:rPr>
              <a:t>Remove Page</a:t>
            </a:r>
          </a:p>
          <a:p>
            <a:pPr marL="914341" lvl="1" indent="-457157">
              <a:buFont typeface="Wingdings" charset="2"/>
              <a:buChar char="§"/>
            </a:pPr>
            <a:r>
              <a:rPr lang="en-US" sz="2647" dirty="0" err="1">
                <a:latin typeface="Helvetica Light"/>
                <a:cs typeface="Helvetica Light"/>
              </a:rPr>
              <a:t>InsertPageBefore</a:t>
            </a:r>
            <a:endParaRPr lang="en-US" sz="2647" dirty="0">
              <a:latin typeface="Helvetica Light"/>
              <a:cs typeface="Helvetica Light"/>
            </a:endParaRPr>
          </a:p>
          <a:p>
            <a:pPr marL="914341" lvl="1" indent="-457157">
              <a:buFont typeface="Wingdings" charset="2"/>
              <a:buChar char="§"/>
            </a:pPr>
            <a:r>
              <a:rPr lang="en-US" sz="2647" dirty="0" err="1">
                <a:latin typeface="Helvetica Light"/>
                <a:cs typeface="Helvetica Light"/>
              </a:rPr>
              <a:t>NavigationStack</a:t>
            </a:r>
            <a:r>
              <a:rPr lang="en-US" sz="2647" dirty="0">
                <a:latin typeface="Helvetica Light"/>
                <a:cs typeface="Helvetica Light"/>
              </a:rPr>
              <a:t>[]</a:t>
            </a:r>
          </a:p>
          <a:p>
            <a:pPr marL="914341" lvl="1" indent="-457157">
              <a:buFont typeface="Wingdings" charset="2"/>
              <a:buChar char="§"/>
            </a:pPr>
            <a:endParaRPr lang="en-US" sz="2647" dirty="0">
              <a:latin typeface="Helvetica Light"/>
              <a:cs typeface="Helvetica Light"/>
            </a:endParaRPr>
          </a:p>
          <a:p>
            <a:pPr marL="457184" lvl="1"/>
            <a:endParaRPr lang="en-US" sz="2647" dirty="0">
              <a:latin typeface="Helvetica Light"/>
              <a:cs typeface="Helvetica Light"/>
            </a:endParaRPr>
          </a:p>
          <a:p>
            <a:pPr marL="457157" indent="-457157">
              <a:buFont typeface="Wingdings" charset="2"/>
              <a:buChar char="§"/>
            </a:pPr>
            <a:r>
              <a:rPr lang="en-US" sz="2647" dirty="0">
                <a:latin typeface="Helvetica Light"/>
                <a:cs typeface="Helvetica Light"/>
              </a:rPr>
              <a:t>Disable animations</a:t>
            </a:r>
          </a:p>
          <a:p>
            <a:pPr lvl="1"/>
            <a:endParaRPr lang="en-US" sz="2647" dirty="0">
              <a:latin typeface="Helvetica Light"/>
              <a:cs typeface="Helvetica Light"/>
            </a:endParaRPr>
          </a:p>
          <a:p>
            <a:pPr lvl="1"/>
            <a:endParaRPr lang="en-US" sz="2647" dirty="0">
              <a:latin typeface="Helvetica Light"/>
              <a:cs typeface="Helvetica Light"/>
            </a:endParaRPr>
          </a:p>
          <a:p>
            <a:pPr marL="457157" indent="-457157">
              <a:buFont typeface="Wingdings" charset="2"/>
              <a:buChar char="§"/>
            </a:pPr>
            <a:endParaRPr lang="en-US" sz="2647" dirty="0">
              <a:latin typeface="Helvetica Light"/>
              <a:cs typeface="Helvetica Light"/>
            </a:endParaRPr>
          </a:p>
        </p:txBody>
      </p:sp>
    </p:spTree>
    <p:extLst>
      <p:ext uri="{BB962C8B-B14F-4D97-AF65-F5344CB8AC3E}">
        <p14:creationId xmlns:p14="http://schemas.microsoft.com/office/powerpoint/2010/main" val="1616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1" name="Right Arrow 10"/>
          <p:cNvSpPr/>
          <p:nvPr/>
        </p:nvSpPr>
        <p:spPr>
          <a:xfrm rot="9307525">
            <a:off x="4823405" y="687219"/>
            <a:ext cx="1217486" cy="679150"/>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2" name="Arc 11"/>
          <p:cNvSpPr/>
          <p:nvPr/>
        </p:nvSpPr>
        <p:spPr>
          <a:xfrm>
            <a:off x="5338684" y="510703"/>
            <a:ext cx="5754890" cy="1500260"/>
          </a:xfrm>
          <a:prstGeom prst="arc">
            <a:avLst>
              <a:gd name="adj1" fmla="val 11380274"/>
              <a:gd name="adj2" fmla="val 0"/>
            </a:avLst>
          </a:prstGeom>
          <a:noFill/>
          <a:ln w="228600" cap="flat">
            <a:solidFill>
              <a:srgbClr val="973E8F"/>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89642" tIns="44820" rIns="89642" bIns="44820" numCol="1" spcCol="38100" rtlCol="0" anchor="t">
            <a:noAutofit/>
          </a:bodyPr>
          <a:lstStyle/>
          <a:p>
            <a:pPr defTabSz="896386" latinLnBrk="1" hangingPunct="0"/>
            <a:endParaRPr lang="en-US" sz="1765" dirty="0">
              <a:solidFill>
                <a:srgbClr val="000000"/>
              </a:solidFill>
            </a:endParaRPr>
          </a:p>
        </p:txBody>
      </p:sp>
      <p:sp>
        <p:nvSpPr>
          <p:cNvPr id="14" name="Text Placeholder 4"/>
          <p:cNvSpPr txBox="1">
            <a:spLocks/>
          </p:cNvSpPr>
          <p:nvPr/>
        </p:nvSpPr>
        <p:spPr>
          <a:xfrm>
            <a:off x="6381587" y="739726"/>
            <a:ext cx="5294837"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RemovePage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3323100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4"/>
                                        </p:tgtEl>
                                      </p:cBhvr>
                                    </p:animEffect>
                                    <p:set>
                                      <p:cBhvr>
                                        <p:cTn id="42" dur="1" fill="hold">
                                          <p:stCondLst>
                                            <p:cond delay="499"/>
                                          </p:stCondLst>
                                        </p:cTn>
                                        <p:tgtEl>
                                          <p:spTgt spid="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4" grpId="0" animBg="1"/>
      <p:bldP spid="1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OS Simulator Screen Shot Jan 28, 2015, 2.32.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 y="1454400"/>
            <a:ext cx="1792850" cy="2689274"/>
          </a:xfrm>
          <a:prstGeom prst="rect">
            <a:avLst/>
          </a:prstGeom>
        </p:spPr>
      </p:pic>
      <p:pic>
        <p:nvPicPr>
          <p:cNvPr id="3" name="Picture 2" descr="iOS Simulator Screen Shot Jan 28, 2015, 2.32.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2921" y="1433983"/>
            <a:ext cx="1792850" cy="2689274"/>
          </a:xfrm>
          <a:prstGeom prst="rect">
            <a:avLst/>
          </a:prstGeom>
        </p:spPr>
      </p:pic>
      <p:pic>
        <p:nvPicPr>
          <p:cNvPr id="4" name="Picture 3" descr="iOS Simulator Screen Shot Jan 28, 2015, 2.32.54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8318" y="1454402"/>
            <a:ext cx="1792850" cy="2689274"/>
          </a:xfrm>
          <a:prstGeom prst="rect">
            <a:avLst/>
          </a:prstGeom>
        </p:spPr>
      </p:pic>
      <p:pic>
        <p:nvPicPr>
          <p:cNvPr id="5" name="Picture 4" descr="iOS Simulator Screen Shot Jan 28, 2015, 2.32.5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257" y="1433983"/>
            <a:ext cx="1792850" cy="2689274"/>
          </a:xfrm>
          <a:prstGeom prst="rect">
            <a:avLst/>
          </a:prstGeom>
        </p:spPr>
      </p:pic>
      <p:pic>
        <p:nvPicPr>
          <p:cNvPr id="6" name="Picture 5" descr="iOS Simulator Screen Shot Jan 28, 2015, 2.34.42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7275" y="4549531"/>
            <a:ext cx="1792850" cy="2689274"/>
          </a:xfrm>
          <a:prstGeom prst="rect">
            <a:avLst/>
          </a:prstGeom>
        </p:spPr>
      </p:pic>
      <p:sp>
        <p:nvSpPr>
          <p:cNvPr id="7" name="Right Arrow 6"/>
          <p:cNvSpPr/>
          <p:nvPr/>
        </p:nvSpPr>
        <p:spPr>
          <a:xfrm>
            <a:off x="2174351" y="2475570"/>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0" name="Right Arrow 9"/>
          <p:cNvSpPr/>
          <p:nvPr/>
        </p:nvSpPr>
        <p:spPr>
          <a:xfrm rot="16200000">
            <a:off x="8824777" y="3586656"/>
            <a:ext cx="1071871" cy="41388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3" name="Text Placeholder 4"/>
          <p:cNvSpPr txBox="1">
            <a:spLocks/>
          </p:cNvSpPr>
          <p:nvPr/>
        </p:nvSpPr>
        <p:spPr>
          <a:xfrm>
            <a:off x="3748546" y="5204330"/>
            <a:ext cx="5294837"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InsertPageBefore</a:t>
            </a:r>
            <a:endParaRPr lang="en-US" sz="4705" b="1" dirty="0">
              <a:solidFill>
                <a:schemeClr val="tx1"/>
              </a:solidFill>
            </a:endParaRPr>
          </a:p>
        </p:txBody>
      </p:sp>
      <p:sp>
        <p:nvSpPr>
          <p:cNvPr id="15" name="Text Placeholder 4"/>
          <p:cNvSpPr txBox="1">
            <a:spLocks/>
          </p:cNvSpPr>
          <p:nvPr/>
        </p:nvSpPr>
        <p:spPr>
          <a:xfrm>
            <a:off x="1369393" y="480556"/>
            <a:ext cx="2858459" cy="931464"/>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marL="243834" indent="-512051" defTabSz="825500">
              <a:lnSpc>
                <a:spcPct val="90000"/>
              </a:lnSpc>
              <a:spcBef>
                <a:spcPts val="3500"/>
              </a:spcBef>
              <a:buSzPct val="100000"/>
              <a:buFont typeface="Arial"/>
              <a:buChar char="•"/>
              <a:defRPr sz="4800">
                <a:solidFill>
                  <a:srgbClr val="FFFFFF"/>
                </a:solidFill>
                <a:latin typeface="Segoe UI"/>
                <a:ea typeface="+mn-ea"/>
                <a:cs typeface="Segoe UI"/>
                <a:sym typeface="Segoe UI"/>
              </a:defRPr>
            </a:lvl1pPr>
            <a:lvl2pPr marL="243834" indent="-512051" defTabSz="825500">
              <a:lnSpc>
                <a:spcPct val="90000"/>
              </a:lnSpc>
              <a:spcBef>
                <a:spcPts val="2700"/>
              </a:spcBef>
              <a:buSzPct val="100000"/>
              <a:buFont typeface="Arial"/>
              <a:buChar char="•"/>
              <a:defRPr sz="4800">
                <a:solidFill>
                  <a:srgbClr val="FFFFFF"/>
                </a:solidFill>
                <a:latin typeface="Segoe UI"/>
                <a:ea typeface="+mn-ea"/>
                <a:cs typeface="Segoe UI"/>
                <a:sym typeface="Segoe UI"/>
              </a:defRPr>
            </a:lvl2pPr>
            <a:lvl3pPr marL="243834" indent="-512051" defTabSz="825500">
              <a:lnSpc>
                <a:spcPct val="90000"/>
              </a:lnSpc>
              <a:spcBef>
                <a:spcPts val="2800"/>
              </a:spcBef>
              <a:buSzPct val="100000"/>
              <a:buFont typeface="Arial"/>
              <a:buChar char="•"/>
              <a:defRPr sz="4800">
                <a:solidFill>
                  <a:srgbClr val="FFFFFF"/>
                </a:solidFill>
                <a:latin typeface="Segoe UI"/>
                <a:ea typeface="+mn-ea"/>
                <a:cs typeface="Segoe UI"/>
                <a:sym typeface="Segoe UI"/>
              </a:defRPr>
            </a:lvl3pPr>
            <a:lvl4pPr marL="243834" indent="-512051" defTabSz="825500">
              <a:lnSpc>
                <a:spcPct val="90000"/>
              </a:lnSpc>
              <a:spcBef>
                <a:spcPts val="2000"/>
              </a:spcBef>
              <a:buSzPct val="100000"/>
              <a:buFont typeface="Arial"/>
              <a:buChar char="•"/>
              <a:defRPr sz="4800">
                <a:solidFill>
                  <a:srgbClr val="FFFFFF"/>
                </a:solidFill>
                <a:latin typeface="Segoe UI"/>
                <a:ea typeface="+mn-ea"/>
                <a:cs typeface="Segoe UI"/>
                <a:sym typeface="Segoe UI"/>
              </a:defRPr>
            </a:lvl4pPr>
            <a:lvl5pPr marL="243834" indent="-512051" defTabSz="825500">
              <a:lnSpc>
                <a:spcPct val="90000"/>
              </a:lnSpc>
              <a:spcBef>
                <a:spcPts val="1200"/>
              </a:spcBef>
              <a:buSzPct val="100000"/>
              <a:buFont typeface="Arial"/>
              <a:buChar char="•"/>
              <a:defRPr sz="4800">
                <a:solidFill>
                  <a:srgbClr val="FFFFFF"/>
                </a:solidFill>
                <a:latin typeface="Segoe UI"/>
                <a:ea typeface="+mn-ea"/>
                <a:cs typeface="Segoe UI"/>
                <a:sym typeface="Segoe UI"/>
              </a:defRPr>
            </a:lvl5pPr>
            <a:lvl6pPr marL="4554903" indent="-1379903" defTabSz="825500">
              <a:lnSpc>
                <a:spcPct val="90000"/>
              </a:lnSpc>
              <a:spcBef>
                <a:spcPts val="3500"/>
              </a:spcBef>
              <a:buSzPct val="75000"/>
              <a:buChar char="•"/>
              <a:defRPr sz="11300">
                <a:solidFill>
                  <a:srgbClr val="FFFFFF"/>
                </a:solidFill>
                <a:latin typeface="+mn-lt"/>
                <a:ea typeface="+mn-ea"/>
                <a:cs typeface="+mn-cs"/>
                <a:sym typeface="Segoe UI"/>
              </a:defRPr>
            </a:lvl6pPr>
            <a:lvl7pPr marL="5189903" indent="-1379903" defTabSz="825500">
              <a:lnSpc>
                <a:spcPct val="90000"/>
              </a:lnSpc>
              <a:spcBef>
                <a:spcPts val="3500"/>
              </a:spcBef>
              <a:buSzPct val="75000"/>
              <a:buChar char="•"/>
              <a:defRPr sz="11300">
                <a:solidFill>
                  <a:srgbClr val="FFFFFF"/>
                </a:solidFill>
                <a:latin typeface="+mn-lt"/>
                <a:ea typeface="+mn-ea"/>
                <a:cs typeface="+mn-cs"/>
                <a:sym typeface="Segoe UI"/>
              </a:defRPr>
            </a:lvl7pPr>
            <a:lvl8pPr marL="5824903" indent="-1379903" defTabSz="825500">
              <a:lnSpc>
                <a:spcPct val="90000"/>
              </a:lnSpc>
              <a:spcBef>
                <a:spcPts val="3500"/>
              </a:spcBef>
              <a:buSzPct val="75000"/>
              <a:buChar char="•"/>
              <a:defRPr sz="11300">
                <a:solidFill>
                  <a:srgbClr val="FFFFFF"/>
                </a:solidFill>
                <a:latin typeface="+mn-lt"/>
                <a:ea typeface="+mn-ea"/>
                <a:cs typeface="+mn-cs"/>
                <a:sym typeface="Segoe UI"/>
              </a:defRPr>
            </a:lvl8pPr>
            <a:lvl9pPr marL="6459903" indent="-1379903" defTabSz="825500">
              <a:lnSpc>
                <a:spcPct val="90000"/>
              </a:lnSpc>
              <a:spcBef>
                <a:spcPts val="3500"/>
              </a:spcBef>
              <a:buSzPct val="75000"/>
              <a:buChar char="•"/>
              <a:defRPr sz="11300">
                <a:solidFill>
                  <a:srgbClr val="FFFFFF"/>
                </a:solidFill>
                <a:latin typeface="+mn-lt"/>
                <a:ea typeface="+mn-ea"/>
                <a:cs typeface="+mn-cs"/>
                <a:sym typeface="Segoe UI"/>
              </a:defRPr>
            </a:lvl9pPr>
          </a:lstStyle>
          <a:p>
            <a:pPr marL="0" indent="0">
              <a:buNone/>
            </a:pPr>
            <a:r>
              <a:rPr lang="en-US" sz="4705" dirty="0">
                <a:solidFill>
                  <a:schemeClr val="tx1"/>
                </a:solidFill>
              </a:rPr>
              <a:t>Push/Pop</a:t>
            </a:r>
            <a:endParaRPr lang="en-US" sz="4705" b="1" dirty="0">
              <a:solidFill>
                <a:schemeClr val="tx1"/>
              </a:solidFill>
            </a:endParaRPr>
          </a:p>
        </p:txBody>
      </p:sp>
      <p:sp>
        <p:nvSpPr>
          <p:cNvPr id="16" name="Right Arrow 15"/>
          <p:cNvSpPr/>
          <p:nvPr/>
        </p:nvSpPr>
        <p:spPr>
          <a:xfrm rot="10800000">
            <a:off x="2218181" y="3316850"/>
            <a:ext cx="648152" cy="321616"/>
          </a:xfrm>
          <a:prstGeom prst="rightArrow">
            <a:avLst>
              <a:gd name="adj1" fmla="val 35366"/>
              <a:gd name="adj2" fmla="val 63161"/>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7" name="Right Arrow 16"/>
          <p:cNvSpPr/>
          <p:nvPr/>
        </p:nvSpPr>
        <p:spPr>
          <a:xfrm>
            <a:off x="5460335" y="268495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8" name="Right Arrow 17"/>
          <p:cNvSpPr/>
          <p:nvPr/>
        </p:nvSpPr>
        <p:spPr>
          <a:xfrm>
            <a:off x="9029005" y="256041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19" name="Right Arrow 17">
            <a:extLst>
              <a:ext uri="{FF2B5EF4-FFF2-40B4-BE49-F238E27FC236}">
                <a16:creationId xmlns:a16="http://schemas.microsoft.com/office/drawing/2014/main" id="{0C765D85-329F-4077-88EF-A88DDEF19239}"/>
              </a:ext>
            </a:extLst>
          </p:cNvPr>
          <p:cNvSpPr/>
          <p:nvPr/>
        </p:nvSpPr>
        <p:spPr>
          <a:xfrm rot="8269690">
            <a:off x="10649973" y="4924935"/>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0" name="Right Arrow 17">
            <a:extLst>
              <a:ext uri="{FF2B5EF4-FFF2-40B4-BE49-F238E27FC236}">
                <a16:creationId xmlns:a16="http://schemas.microsoft.com/office/drawing/2014/main" id="{577EC4C2-BB90-417F-98BC-889E7514B67A}"/>
              </a:ext>
            </a:extLst>
          </p:cNvPr>
          <p:cNvSpPr/>
          <p:nvPr/>
        </p:nvSpPr>
        <p:spPr>
          <a:xfrm rot="14435623">
            <a:off x="7258033" y="4435377"/>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
        <p:nvSpPr>
          <p:cNvPr id="21" name="Right Arrow 17">
            <a:extLst>
              <a:ext uri="{FF2B5EF4-FFF2-40B4-BE49-F238E27FC236}">
                <a16:creationId xmlns:a16="http://schemas.microsoft.com/office/drawing/2014/main" id="{6B439ACB-CD0E-401A-930C-409BF48C5753}"/>
              </a:ext>
            </a:extLst>
          </p:cNvPr>
          <p:cNvSpPr/>
          <p:nvPr/>
        </p:nvSpPr>
        <p:spPr>
          <a:xfrm rot="10800000">
            <a:off x="5402182" y="3399841"/>
            <a:ext cx="813419" cy="477251"/>
          </a:xfrm>
          <a:prstGeom prst="rightArrow">
            <a:avLst>
              <a:gd name="adj1" fmla="val 35366"/>
              <a:gd name="adj2" fmla="val 64635"/>
            </a:avLst>
          </a:prstGeom>
          <a:solidFill>
            <a:srgbClr val="973E8F"/>
          </a:solidFill>
          <a:ln w="12700" cap="flat">
            <a:solidFill>
              <a:srgbClr val="973E8F"/>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9801" tIns="49801" rIns="49801" bIns="49801" numCol="1" spcCol="38100" rtlCol="0" anchor="ctr">
            <a:spAutoFit/>
          </a:bodyPr>
          <a:lstStyle/>
          <a:p>
            <a:pPr defTabSz="809238" latinLnBrk="1" hangingPunct="0">
              <a:lnSpc>
                <a:spcPct val="90000"/>
              </a:lnSpc>
              <a:spcBef>
                <a:spcPts val="3431"/>
              </a:spcBef>
            </a:pPr>
            <a:endParaRPr lang="en-US" sz="4411">
              <a:solidFill>
                <a:srgbClr val="FFFFFF"/>
              </a:solidFill>
              <a:sym typeface="Segoe UI"/>
            </a:endParaRPr>
          </a:p>
        </p:txBody>
      </p:sp>
    </p:spTree>
    <p:extLst>
      <p:ext uri="{BB962C8B-B14F-4D97-AF65-F5344CB8AC3E}">
        <p14:creationId xmlns:p14="http://schemas.microsoft.com/office/powerpoint/2010/main" val="2087581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500"/>
                                        <p:tgtEl>
                                          <p:spTgt spid="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7" grpId="0" animBg="1"/>
      <p:bldP spid="18" grpId="0" animBg="1"/>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4038A-88C0-4A15-B883-6A6F9570030A}"/>
              </a:ext>
            </a:extLst>
          </p:cNvPr>
          <p:cNvSpPr>
            <a:spLocks noGrp="1"/>
          </p:cNvSpPr>
          <p:nvPr>
            <p:ph type="title"/>
          </p:nvPr>
        </p:nvSpPr>
        <p:spPr/>
        <p:txBody>
          <a:bodyPr/>
          <a:lstStyle/>
          <a:p>
            <a:r>
              <a:rPr lang="en-US" dirty="0"/>
              <a:t>.</a:t>
            </a:r>
            <a:r>
              <a:rPr lang="en-US"/>
              <a:t>NET MAUI Shell</a:t>
            </a:r>
            <a:endParaRPr lang="en-US" dirty="0"/>
          </a:p>
        </p:txBody>
      </p:sp>
    </p:spTree>
    <p:extLst>
      <p:ext uri="{BB962C8B-B14F-4D97-AF65-F5344CB8AC3E}">
        <p14:creationId xmlns:p14="http://schemas.microsoft.com/office/powerpoint/2010/main" val="331372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E419-63A5-B04D-831E-39E91ECFA53D}"/>
              </a:ext>
            </a:extLst>
          </p:cNvPr>
          <p:cNvSpPr txBox="1">
            <a:spLocks/>
          </p:cNvSpPr>
          <p:nvPr/>
        </p:nvSpPr>
        <p:spPr>
          <a:xfrm>
            <a:off x="550995" y="5782035"/>
            <a:ext cx="11079094" cy="717726"/>
          </a:xfrm>
          <a:prstGeom prst="rect">
            <a:avLst/>
          </a:prstGeom>
        </p:spPr>
        <p:txBody>
          <a:bodyPr/>
          <a:lst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dirty="0">
                <a:solidFill>
                  <a:schemeClr val="accent6"/>
                </a:solidFill>
              </a:rPr>
              <a:t>Shell</a:t>
            </a:r>
          </a:p>
        </p:txBody>
      </p:sp>
      <p:pic>
        <p:nvPicPr>
          <p:cNvPr id="3" name="Picture 2">
            <a:extLst>
              <a:ext uri="{FF2B5EF4-FFF2-40B4-BE49-F238E27FC236}">
                <a16:creationId xmlns:a16="http://schemas.microsoft.com/office/drawing/2014/main" id="{B3AF19B0-7B05-4335-A7D4-B1CABBD39054}"/>
              </a:ext>
            </a:extLst>
          </p:cNvPr>
          <p:cNvPicPr>
            <a:picLocks noChangeAspect="1"/>
          </p:cNvPicPr>
          <p:nvPr/>
        </p:nvPicPr>
        <p:blipFill>
          <a:blip r:embed="rId3"/>
          <a:stretch>
            <a:fillRect/>
          </a:stretch>
        </p:blipFill>
        <p:spPr>
          <a:xfrm>
            <a:off x="550995" y="516460"/>
            <a:ext cx="2782333" cy="4944605"/>
          </a:xfrm>
          <a:prstGeom prst="rect">
            <a:avLst/>
          </a:prstGeom>
        </p:spPr>
      </p:pic>
      <p:pic>
        <p:nvPicPr>
          <p:cNvPr id="12" name="Picture 11">
            <a:extLst>
              <a:ext uri="{FF2B5EF4-FFF2-40B4-BE49-F238E27FC236}">
                <a16:creationId xmlns:a16="http://schemas.microsoft.com/office/drawing/2014/main" id="{7070815F-DFDF-41BB-823F-B4D021301E5D}"/>
              </a:ext>
            </a:extLst>
          </p:cNvPr>
          <p:cNvPicPr>
            <a:picLocks noChangeAspect="1"/>
          </p:cNvPicPr>
          <p:nvPr/>
        </p:nvPicPr>
        <p:blipFill>
          <a:blip r:embed="rId4"/>
          <a:stretch>
            <a:fillRect/>
          </a:stretch>
        </p:blipFill>
        <p:spPr>
          <a:xfrm>
            <a:off x="4148610" y="516461"/>
            <a:ext cx="3333099" cy="5923393"/>
          </a:xfrm>
          <a:prstGeom prst="rect">
            <a:avLst/>
          </a:prstGeom>
        </p:spPr>
      </p:pic>
      <p:pic>
        <p:nvPicPr>
          <p:cNvPr id="13" name="Picture 12">
            <a:extLst>
              <a:ext uri="{FF2B5EF4-FFF2-40B4-BE49-F238E27FC236}">
                <a16:creationId xmlns:a16="http://schemas.microsoft.com/office/drawing/2014/main" id="{54D373D5-8AC1-4D35-A2C4-00C186DE07FB}"/>
              </a:ext>
            </a:extLst>
          </p:cNvPr>
          <p:cNvPicPr>
            <a:picLocks noChangeAspect="1"/>
          </p:cNvPicPr>
          <p:nvPr/>
        </p:nvPicPr>
        <p:blipFill>
          <a:blip r:embed="rId5"/>
          <a:stretch>
            <a:fillRect/>
          </a:stretch>
        </p:blipFill>
        <p:spPr>
          <a:xfrm>
            <a:off x="8296991" y="516461"/>
            <a:ext cx="3333099" cy="5923393"/>
          </a:xfrm>
          <a:prstGeom prst="rect">
            <a:avLst/>
          </a:prstGeom>
        </p:spPr>
      </p:pic>
    </p:spTree>
    <p:extLst>
      <p:ext uri="{BB962C8B-B14F-4D97-AF65-F5344CB8AC3E}">
        <p14:creationId xmlns:p14="http://schemas.microsoft.com/office/powerpoint/2010/main" val="321986623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783</Words>
  <Application>Microsoft Macintosh PowerPoint</Application>
  <PresentationFormat>Widescreen</PresentationFormat>
  <Paragraphs>175</Paragraphs>
  <Slides>21</Slides>
  <Notes>15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Avenir LT Pro 45 Book</vt:lpstr>
      <vt:lpstr>Calibri</vt:lpstr>
      <vt:lpstr>Consolas</vt:lpstr>
      <vt:lpstr>Helvetica Light</vt:lpstr>
      <vt:lpstr>Segoe UI</vt:lpstr>
      <vt:lpstr>Segoe UI Light</vt:lpstr>
      <vt:lpstr>Wingdings</vt:lpstr>
      <vt:lpstr>5-30629_Build_Template_WHITE</vt:lpstr>
      <vt:lpstr>.NET MAUI Part 3: Navigation</vt:lpstr>
      <vt:lpstr>.NET MAUI Part 3: Navigation</vt:lpstr>
      <vt:lpstr>Basic Navigation</vt:lpstr>
      <vt:lpstr>PushAsync/PopAsync</vt:lpstr>
      <vt:lpstr>Advanced Navigation</vt:lpstr>
      <vt:lpstr>PowerPoint Presentation</vt:lpstr>
      <vt:lpstr>PowerPoint Presentation</vt:lpstr>
      <vt:lpstr>.NET MAUI 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 MAUI Page Lifecycle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Navigation</dc:title>
  <dc:creator/>
  <cp:lastModifiedBy/>
  <cp:revision>5</cp:revision>
  <dcterms:created xsi:type="dcterms:W3CDTF">2019-11-05T16:06:03Z</dcterms:created>
  <dcterms:modified xsi:type="dcterms:W3CDTF">2024-06-10T09:23:38Z</dcterms:modified>
</cp:coreProperties>
</file>