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7"/>
  </p:notesMasterIdLst>
  <p:sldIdLst>
    <p:sldId id="10325" r:id="rId2"/>
    <p:sldId id="327" r:id="rId3"/>
    <p:sldId id="292" r:id="rId4"/>
    <p:sldId id="293" r:id="rId5"/>
    <p:sldId id="299" r:id="rId6"/>
    <p:sldId id="305" r:id="rId7"/>
    <p:sldId id="302" r:id="rId8"/>
    <p:sldId id="303" r:id="rId9"/>
    <p:sldId id="304" r:id="rId10"/>
    <p:sldId id="296" r:id="rId11"/>
    <p:sldId id="10324" r:id="rId12"/>
    <p:sldId id="300" r:id="rId13"/>
    <p:sldId id="261" r:id="rId14"/>
    <p:sldId id="10326"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F0EB9-1F05-42B5-B886-DE0F7B31F185}" v="37" dt="2022-03-28T22:34:15.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1849"/>
  </p:normalViewPr>
  <p:slideViewPr>
    <p:cSldViewPr snapToGrid="0" snapToObjects="1">
      <p:cViewPr varScale="1">
        <p:scale>
          <a:sx n="116" d="100"/>
          <a:sy n="116" d="100"/>
        </p:scale>
        <p:origin x="30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6/10/24 11:23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213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0140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745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9" r:id="rId17"/>
    <p:sldLayoutId id="2147483731" r:id="rId18"/>
    <p:sldLayoutId id="2147483756"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1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Accessing Platform Features</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009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Service</a:t>
            </a:r>
          </a:p>
        </p:txBody>
      </p:sp>
      <p:pic>
        <p:nvPicPr>
          <p:cNvPr id="4" name="Picture 3"/>
          <p:cNvPicPr>
            <a:picLocks noChangeAspect="1"/>
          </p:cNvPicPr>
          <p:nvPr/>
        </p:nvPicPr>
        <p:blipFill rotWithShape="1">
          <a:blip r:embed="rId2"/>
          <a:srcRect l="38713"/>
          <a:stretch/>
        </p:blipFill>
        <p:spPr>
          <a:xfrm>
            <a:off x="2368296" y="2261907"/>
            <a:ext cx="5004706" cy="508000"/>
          </a:xfrm>
          <a:prstGeom prst="rect">
            <a:avLst/>
          </a:prstGeom>
        </p:spPr>
      </p:pic>
      <p:pic>
        <p:nvPicPr>
          <p:cNvPr id="6" name="Picture 5">
            <a:extLst>
              <a:ext uri="{FF2B5EF4-FFF2-40B4-BE49-F238E27FC236}">
                <a16:creationId xmlns:a16="http://schemas.microsoft.com/office/drawing/2014/main" id="{DED21A42-FF00-466B-9E08-4E489D7F8B85}"/>
              </a:ext>
            </a:extLst>
          </p:cNvPr>
          <p:cNvPicPr>
            <a:picLocks noChangeAspect="1"/>
          </p:cNvPicPr>
          <p:nvPr/>
        </p:nvPicPr>
        <p:blipFill rotWithShape="1">
          <a:blip r:embed="rId2"/>
          <a:srcRect t="26257" r="83112"/>
          <a:stretch/>
        </p:blipFill>
        <p:spPr>
          <a:xfrm>
            <a:off x="989220" y="2395293"/>
            <a:ext cx="1379076" cy="374614"/>
          </a:xfrm>
          <a:prstGeom prst="rect">
            <a:avLst/>
          </a:prstGeom>
        </p:spPr>
      </p:pic>
      <p:grpSp>
        <p:nvGrpSpPr>
          <p:cNvPr id="3" name="Group 2">
            <a:extLst>
              <a:ext uri="{FF2B5EF4-FFF2-40B4-BE49-F238E27FC236}">
                <a16:creationId xmlns:a16="http://schemas.microsoft.com/office/drawing/2014/main" id="{D940D5C8-3435-46FA-B918-7D03B97CCECB}"/>
              </a:ext>
            </a:extLst>
          </p:cNvPr>
          <p:cNvGrpSpPr/>
          <p:nvPr/>
        </p:nvGrpSpPr>
        <p:grpSpPr>
          <a:xfrm>
            <a:off x="1098423" y="3765858"/>
            <a:ext cx="7756144" cy="1016000"/>
            <a:chOff x="1464183" y="3345234"/>
            <a:chExt cx="7756144" cy="1016000"/>
          </a:xfrm>
        </p:grpSpPr>
        <p:pic>
          <p:nvPicPr>
            <p:cNvPr id="5" name="Picture 4"/>
            <p:cNvPicPr>
              <a:picLocks noChangeAspect="1"/>
            </p:cNvPicPr>
            <p:nvPr/>
          </p:nvPicPr>
          <p:blipFill rotWithShape="1">
            <a:blip r:embed="rId3"/>
            <a:srcRect l="90599"/>
            <a:stretch/>
          </p:blipFill>
          <p:spPr>
            <a:xfrm>
              <a:off x="8277115" y="3345234"/>
              <a:ext cx="943212" cy="1016000"/>
            </a:xfrm>
            <a:prstGeom prst="rect">
              <a:avLst/>
            </a:prstGeom>
          </p:spPr>
        </p:pic>
        <p:pic>
          <p:nvPicPr>
            <p:cNvPr id="7" name="Picture 6">
              <a:extLst>
                <a:ext uri="{FF2B5EF4-FFF2-40B4-BE49-F238E27FC236}">
                  <a16:creationId xmlns:a16="http://schemas.microsoft.com/office/drawing/2014/main" id="{E3C33E4E-DC22-48EF-8ABF-455DAF59E35F}"/>
                </a:ext>
              </a:extLst>
            </p:cNvPr>
            <p:cNvPicPr>
              <a:picLocks noChangeAspect="1"/>
            </p:cNvPicPr>
            <p:nvPr/>
          </p:nvPicPr>
          <p:blipFill rotWithShape="1">
            <a:blip r:embed="rId3"/>
            <a:srcRect r="32095"/>
            <a:stretch/>
          </p:blipFill>
          <p:spPr>
            <a:xfrm>
              <a:off x="1464183" y="3345234"/>
              <a:ext cx="6812932" cy="1016000"/>
            </a:xfrm>
            <a:prstGeom prst="rect">
              <a:avLst/>
            </a:prstGeom>
          </p:spPr>
        </p:pic>
      </p:grpSp>
    </p:spTree>
    <p:extLst>
      <p:ext uri="{BB962C8B-B14F-4D97-AF65-F5344CB8AC3E}">
        <p14:creationId xmlns:p14="http://schemas.microsoft.com/office/powerpoint/2010/main" val="3662333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IoC/DI</a:t>
            </a:r>
          </a:p>
        </p:txBody>
      </p:sp>
      <p:sp>
        <p:nvSpPr>
          <p:cNvPr id="6" name="TextBox 5">
            <a:extLst>
              <a:ext uri="{FF2B5EF4-FFF2-40B4-BE49-F238E27FC236}">
                <a16:creationId xmlns:a16="http://schemas.microsoft.com/office/drawing/2014/main" id="{055D99F2-75A4-475C-A466-8C4CF8054D2B}"/>
              </a:ext>
            </a:extLst>
          </p:cNvPr>
          <p:cNvSpPr txBox="1"/>
          <p:nvPr/>
        </p:nvSpPr>
        <p:spPr>
          <a:xfrm>
            <a:off x="0" y="1859126"/>
            <a:ext cx="11399300"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TextToSpeechImplementation</a:t>
            </a:r>
            <a:r>
              <a:rPr lang="en-US" b="0" dirty="0">
                <a:solidFill>
                  <a:srgbClr val="D4D4D4"/>
                </a:solidFill>
                <a:effectLst/>
                <a:latin typeface="Consolas" panose="020B0609020204030204" pitchFamily="49" charset="0"/>
              </a:rPr>
              <a:t>&gt;();</a:t>
            </a:r>
          </a:p>
          <a:p>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MyViewModel</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    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Speak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Speak</a:t>
            </a:r>
            <a:r>
              <a:rPr lang="en-US" b="0" dirty="0">
                <a:solidFill>
                  <a:srgbClr val="D4D4D4"/>
                </a:solidFill>
                <a:effectLst/>
                <a:latin typeface="Consolas" panose="020B0609020204030204" pitchFamily="49" charset="0"/>
              </a:rPr>
              <a:t>(</a:t>
            </a:r>
            <a:r>
              <a:rPr lang="en-US" b="0" dirty="0">
                <a:solidFill>
                  <a:srgbClr val="FFC000"/>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26194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55009" y="1508933"/>
            <a:ext cx="9481982" cy="1465992"/>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5" name="TextBox 44"/>
          <p:cNvSpPr txBox="1"/>
          <p:nvPr/>
        </p:nvSpPr>
        <p:spPr>
          <a:xfrm>
            <a:off x="1355009" y="1718348"/>
            <a:ext cx="9481981" cy="966766"/>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4400" dirty="0">
                <a:solidFill>
                  <a:srgbClr val="FFFFFF"/>
                </a:solidFill>
                <a:latin typeface="Segoe UI Light"/>
              </a:rPr>
              <a:t>Common API</a:t>
            </a:r>
          </a:p>
        </p:txBody>
      </p:sp>
      <p:grpSp>
        <p:nvGrpSpPr>
          <p:cNvPr id="10" name="Group 9"/>
          <p:cNvGrpSpPr/>
          <p:nvPr/>
        </p:nvGrpSpPr>
        <p:grpSpPr>
          <a:xfrm>
            <a:off x="1355009" y="3438302"/>
            <a:ext cx="9481982" cy="1421090"/>
            <a:chOff x="1125407" y="4176479"/>
            <a:chExt cx="9481982" cy="1421090"/>
          </a:xfrm>
        </p:grpSpPr>
        <p:pic>
          <p:nvPicPr>
            <p:cNvPr id="9" name="Picture 8" descr="Icon_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07" y="4176480"/>
              <a:ext cx="1061431" cy="142108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039" y="4305705"/>
              <a:ext cx="1207292" cy="1080559"/>
            </a:xfrm>
            <a:prstGeom prst="rect">
              <a:avLst/>
            </a:prstGeom>
          </p:spPr>
        </p:pic>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532" y="4305705"/>
              <a:ext cx="1206330" cy="1191619"/>
            </a:xfrm>
            <a:prstGeom prst="rect">
              <a:avLst/>
            </a:prstGeom>
          </p:spPr>
        </p:pic>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1063" y="4176480"/>
              <a:ext cx="1137969" cy="1375388"/>
            </a:xfrm>
            <a:prstGeom prst="rect">
              <a:avLst/>
            </a:prstGeom>
          </p:spPr>
        </p:pic>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3500" y="4176479"/>
              <a:ext cx="1023889" cy="1421089"/>
            </a:xfrm>
            <a:prstGeom prst="rect">
              <a:avLst/>
            </a:prstGeom>
          </p:spPr>
        </p:pic>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9233" y="4416765"/>
              <a:ext cx="1094067" cy="1080559"/>
            </a:xfrm>
            <a:prstGeom prst="rect">
              <a:avLst/>
            </a:prstGeom>
          </p:spPr>
        </p:pic>
      </p:grpSp>
    </p:spTree>
    <p:extLst>
      <p:ext uri="{BB962C8B-B14F-4D97-AF65-F5344CB8AC3E}">
        <p14:creationId xmlns:p14="http://schemas.microsoft.com/office/powerpoint/2010/main" val="13380234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8126" y="315773"/>
            <a:ext cx="9569233" cy="1096962"/>
          </a:xfrm>
        </p:spPr>
        <p:txBody>
          <a:bodyPr/>
          <a:lstStyle/>
          <a:p>
            <a:r>
              <a:rPr lang="en-US" sz="6600" dirty="0">
                <a:solidFill>
                  <a:schemeClr val="tx1"/>
                </a:solidFill>
              </a:rPr>
              <a:t>Some .NET MAUI APIs</a:t>
            </a:r>
          </a:p>
        </p:txBody>
      </p:sp>
      <p:sp>
        <p:nvSpPr>
          <p:cNvPr id="11" name="TextBox 10">
            <a:extLst>
              <a:ext uri="{FF2B5EF4-FFF2-40B4-BE49-F238E27FC236}">
                <a16:creationId xmlns:a16="http://schemas.microsoft.com/office/drawing/2014/main" id="{619AEEEB-2A17-4D7A-B72F-276AF61A342C}"/>
              </a:ext>
            </a:extLst>
          </p:cNvPr>
          <p:cNvSpPr txBox="1"/>
          <p:nvPr/>
        </p:nvSpPr>
        <p:spPr>
          <a:xfrm>
            <a:off x="386747" y="1972570"/>
            <a:ext cx="163645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Flashlight</a:t>
            </a:r>
          </a:p>
        </p:txBody>
      </p:sp>
      <p:sp>
        <p:nvSpPr>
          <p:cNvPr id="25" name="TextBox 24">
            <a:extLst>
              <a:ext uri="{FF2B5EF4-FFF2-40B4-BE49-F238E27FC236}">
                <a16:creationId xmlns:a16="http://schemas.microsoft.com/office/drawing/2014/main" id="{8ABCA5A8-B20D-491F-85BA-B12C6FD226C5}"/>
              </a:ext>
            </a:extLst>
          </p:cNvPr>
          <p:cNvSpPr txBox="1"/>
          <p:nvPr/>
        </p:nvSpPr>
        <p:spPr>
          <a:xfrm>
            <a:off x="902045" y="2926129"/>
            <a:ext cx="196988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Geolocation</a:t>
            </a:r>
          </a:p>
        </p:txBody>
      </p:sp>
      <p:sp>
        <p:nvSpPr>
          <p:cNvPr id="26" name="TextBox 25">
            <a:extLst>
              <a:ext uri="{FF2B5EF4-FFF2-40B4-BE49-F238E27FC236}">
                <a16:creationId xmlns:a16="http://schemas.microsoft.com/office/drawing/2014/main" id="{F4F1EB63-7BCB-41B8-A358-BDDA4893CE4A}"/>
              </a:ext>
            </a:extLst>
          </p:cNvPr>
          <p:cNvSpPr txBox="1"/>
          <p:nvPr/>
        </p:nvSpPr>
        <p:spPr>
          <a:xfrm>
            <a:off x="8152692" y="1807274"/>
            <a:ext cx="189300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Preferences</a:t>
            </a:r>
          </a:p>
        </p:txBody>
      </p:sp>
      <p:sp>
        <p:nvSpPr>
          <p:cNvPr id="27" name="TextBox 26">
            <a:extLst>
              <a:ext uri="{FF2B5EF4-FFF2-40B4-BE49-F238E27FC236}">
                <a16:creationId xmlns:a16="http://schemas.microsoft.com/office/drawing/2014/main" id="{C176E1D2-6585-4E09-848D-450D3A4D6060}"/>
              </a:ext>
            </a:extLst>
          </p:cNvPr>
          <p:cNvSpPr txBox="1"/>
          <p:nvPr/>
        </p:nvSpPr>
        <p:spPr>
          <a:xfrm>
            <a:off x="2192364" y="3982758"/>
            <a:ext cx="185126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Info</a:t>
            </a:r>
          </a:p>
        </p:txBody>
      </p:sp>
      <p:sp>
        <p:nvSpPr>
          <p:cNvPr id="28" name="TextBox 27">
            <a:extLst>
              <a:ext uri="{FF2B5EF4-FFF2-40B4-BE49-F238E27FC236}">
                <a16:creationId xmlns:a16="http://schemas.microsoft.com/office/drawing/2014/main" id="{E4E06419-3752-413F-9E7A-DFFA839031B5}"/>
              </a:ext>
            </a:extLst>
          </p:cNvPr>
          <p:cNvSpPr txBox="1"/>
          <p:nvPr/>
        </p:nvSpPr>
        <p:spPr>
          <a:xfrm>
            <a:off x="9084084" y="3439305"/>
            <a:ext cx="289962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Display Info</a:t>
            </a:r>
          </a:p>
        </p:txBody>
      </p:sp>
      <p:sp>
        <p:nvSpPr>
          <p:cNvPr id="29" name="TextBox 28">
            <a:extLst>
              <a:ext uri="{FF2B5EF4-FFF2-40B4-BE49-F238E27FC236}">
                <a16:creationId xmlns:a16="http://schemas.microsoft.com/office/drawing/2014/main" id="{B7CC4E26-088D-43C4-802D-FF5B3F4C807F}"/>
              </a:ext>
            </a:extLst>
          </p:cNvPr>
          <p:cNvSpPr txBox="1"/>
          <p:nvPr/>
        </p:nvSpPr>
        <p:spPr>
          <a:xfrm>
            <a:off x="2829544" y="1690438"/>
            <a:ext cx="240513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Secure Settings</a:t>
            </a:r>
          </a:p>
        </p:txBody>
      </p:sp>
      <p:sp>
        <p:nvSpPr>
          <p:cNvPr id="30" name="TextBox 29">
            <a:extLst>
              <a:ext uri="{FF2B5EF4-FFF2-40B4-BE49-F238E27FC236}">
                <a16:creationId xmlns:a16="http://schemas.microsoft.com/office/drawing/2014/main" id="{640E2C78-7FF5-47AC-83E9-04A44D317902}"/>
              </a:ext>
            </a:extLst>
          </p:cNvPr>
          <p:cNvSpPr txBox="1"/>
          <p:nvPr/>
        </p:nvSpPr>
        <p:spPr>
          <a:xfrm>
            <a:off x="397809" y="4825153"/>
            <a:ext cx="227772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Accelerometer</a:t>
            </a:r>
          </a:p>
        </p:txBody>
      </p:sp>
      <p:sp>
        <p:nvSpPr>
          <p:cNvPr id="31" name="TextBox 30">
            <a:extLst>
              <a:ext uri="{FF2B5EF4-FFF2-40B4-BE49-F238E27FC236}">
                <a16:creationId xmlns:a16="http://schemas.microsoft.com/office/drawing/2014/main" id="{54025A12-095E-4400-9BC8-CE80E5172383}"/>
              </a:ext>
            </a:extLst>
          </p:cNvPr>
          <p:cNvSpPr txBox="1"/>
          <p:nvPr/>
        </p:nvSpPr>
        <p:spPr>
          <a:xfrm>
            <a:off x="8274177" y="4083802"/>
            <a:ext cx="131111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Battery</a:t>
            </a:r>
          </a:p>
        </p:txBody>
      </p:sp>
      <p:sp>
        <p:nvSpPr>
          <p:cNvPr id="32" name="TextBox 31">
            <a:extLst>
              <a:ext uri="{FF2B5EF4-FFF2-40B4-BE49-F238E27FC236}">
                <a16:creationId xmlns:a16="http://schemas.microsoft.com/office/drawing/2014/main" id="{190EB697-E641-4AE1-8C70-C9232B5EED5F}"/>
              </a:ext>
            </a:extLst>
          </p:cNvPr>
          <p:cNvSpPr txBox="1"/>
          <p:nvPr/>
        </p:nvSpPr>
        <p:spPr>
          <a:xfrm>
            <a:off x="2489238" y="2366552"/>
            <a:ext cx="165736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Clipboard</a:t>
            </a:r>
          </a:p>
        </p:txBody>
      </p:sp>
      <p:sp>
        <p:nvSpPr>
          <p:cNvPr id="33" name="TextBox 32">
            <a:extLst>
              <a:ext uri="{FF2B5EF4-FFF2-40B4-BE49-F238E27FC236}">
                <a16:creationId xmlns:a16="http://schemas.microsoft.com/office/drawing/2014/main" id="{0C9F600F-A94C-4D90-9CB3-1CC0BB4AB759}"/>
              </a:ext>
            </a:extLst>
          </p:cNvPr>
          <p:cNvSpPr txBox="1"/>
          <p:nvPr/>
        </p:nvSpPr>
        <p:spPr>
          <a:xfrm>
            <a:off x="10096389" y="4481757"/>
            <a:ext cx="156996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Compass</a:t>
            </a:r>
          </a:p>
        </p:txBody>
      </p:sp>
      <p:sp>
        <p:nvSpPr>
          <p:cNvPr id="34" name="TextBox 33">
            <a:extLst>
              <a:ext uri="{FF2B5EF4-FFF2-40B4-BE49-F238E27FC236}">
                <a16:creationId xmlns:a16="http://schemas.microsoft.com/office/drawing/2014/main" id="{F0E098AB-81EB-4C5F-9C2D-C8B379982409}"/>
              </a:ext>
            </a:extLst>
          </p:cNvPr>
          <p:cNvSpPr txBox="1"/>
          <p:nvPr/>
        </p:nvSpPr>
        <p:spPr>
          <a:xfrm>
            <a:off x="7202702" y="5656370"/>
            <a:ext cx="20083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Connectivity</a:t>
            </a:r>
          </a:p>
        </p:txBody>
      </p:sp>
      <p:sp>
        <p:nvSpPr>
          <p:cNvPr id="35" name="TextBox 34">
            <a:extLst>
              <a:ext uri="{FF2B5EF4-FFF2-40B4-BE49-F238E27FC236}">
                <a16:creationId xmlns:a16="http://schemas.microsoft.com/office/drawing/2014/main" id="{DE58CBF0-2B5C-4780-A91C-579AE8BBC5AE}"/>
              </a:ext>
            </a:extLst>
          </p:cNvPr>
          <p:cNvSpPr txBox="1"/>
          <p:nvPr/>
        </p:nvSpPr>
        <p:spPr>
          <a:xfrm>
            <a:off x="2508010" y="5175746"/>
            <a:ext cx="211357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Data Transfer</a:t>
            </a:r>
          </a:p>
        </p:txBody>
      </p:sp>
      <p:sp>
        <p:nvSpPr>
          <p:cNvPr id="36" name="TextBox 35">
            <a:extLst>
              <a:ext uri="{FF2B5EF4-FFF2-40B4-BE49-F238E27FC236}">
                <a16:creationId xmlns:a16="http://schemas.microsoft.com/office/drawing/2014/main" id="{62332610-40C1-41C4-A7F5-B681F2FB8D6C}"/>
              </a:ext>
            </a:extLst>
          </p:cNvPr>
          <p:cNvSpPr txBox="1"/>
          <p:nvPr/>
        </p:nvSpPr>
        <p:spPr>
          <a:xfrm>
            <a:off x="563411" y="3824468"/>
            <a:ext cx="1075408"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Email</a:t>
            </a:r>
          </a:p>
        </p:txBody>
      </p:sp>
      <p:sp>
        <p:nvSpPr>
          <p:cNvPr id="37" name="TextBox 36">
            <a:extLst>
              <a:ext uri="{FF2B5EF4-FFF2-40B4-BE49-F238E27FC236}">
                <a16:creationId xmlns:a16="http://schemas.microsoft.com/office/drawing/2014/main" id="{38E679D9-4745-4A7C-BC8C-0726650194FC}"/>
              </a:ext>
            </a:extLst>
          </p:cNvPr>
          <p:cNvSpPr txBox="1"/>
          <p:nvPr/>
        </p:nvSpPr>
        <p:spPr>
          <a:xfrm>
            <a:off x="5052743" y="5773398"/>
            <a:ext cx="184196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File System</a:t>
            </a:r>
          </a:p>
        </p:txBody>
      </p:sp>
      <p:sp>
        <p:nvSpPr>
          <p:cNvPr id="38" name="TextBox 37">
            <a:extLst>
              <a:ext uri="{FF2B5EF4-FFF2-40B4-BE49-F238E27FC236}">
                <a16:creationId xmlns:a16="http://schemas.microsoft.com/office/drawing/2014/main" id="{56C8D054-40C5-4A8F-B0A5-76100ECB7037}"/>
              </a:ext>
            </a:extLst>
          </p:cNvPr>
          <p:cNvSpPr txBox="1"/>
          <p:nvPr/>
        </p:nvSpPr>
        <p:spPr>
          <a:xfrm>
            <a:off x="262684" y="5723493"/>
            <a:ext cx="181920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Geocoding</a:t>
            </a:r>
          </a:p>
        </p:txBody>
      </p:sp>
      <p:sp>
        <p:nvSpPr>
          <p:cNvPr id="39" name="TextBox 38">
            <a:extLst>
              <a:ext uri="{FF2B5EF4-FFF2-40B4-BE49-F238E27FC236}">
                <a16:creationId xmlns:a16="http://schemas.microsoft.com/office/drawing/2014/main" id="{E2FB787B-3DFE-410C-B5A3-430436817873}"/>
              </a:ext>
            </a:extLst>
          </p:cNvPr>
          <p:cNvSpPr txBox="1"/>
          <p:nvPr/>
        </p:nvSpPr>
        <p:spPr>
          <a:xfrm>
            <a:off x="10257176" y="2435734"/>
            <a:ext cx="176636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Gyroscope</a:t>
            </a:r>
          </a:p>
        </p:txBody>
      </p:sp>
      <p:sp>
        <p:nvSpPr>
          <p:cNvPr id="40" name="TextBox 39">
            <a:extLst>
              <a:ext uri="{FF2B5EF4-FFF2-40B4-BE49-F238E27FC236}">
                <a16:creationId xmlns:a16="http://schemas.microsoft.com/office/drawing/2014/main" id="{47D2FE98-37D4-4912-BA58-234F6491FCDF}"/>
              </a:ext>
            </a:extLst>
          </p:cNvPr>
          <p:cNvSpPr txBox="1"/>
          <p:nvPr/>
        </p:nvSpPr>
        <p:spPr>
          <a:xfrm>
            <a:off x="8122717" y="2775758"/>
            <a:ext cx="23482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Magnetometer</a:t>
            </a:r>
          </a:p>
        </p:txBody>
      </p:sp>
      <p:sp>
        <p:nvSpPr>
          <p:cNvPr id="41" name="TextBox 40">
            <a:extLst>
              <a:ext uri="{FF2B5EF4-FFF2-40B4-BE49-F238E27FC236}">
                <a16:creationId xmlns:a16="http://schemas.microsoft.com/office/drawing/2014/main" id="{E1DC5E39-6D9C-4724-B504-ADC2A95106BE}"/>
              </a:ext>
            </a:extLst>
          </p:cNvPr>
          <p:cNvSpPr txBox="1"/>
          <p:nvPr/>
        </p:nvSpPr>
        <p:spPr>
          <a:xfrm>
            <a:off x="2533538" y="3251760"/>
            <a:ext cx="20644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Phone Dialer</a:t>
            </a:r>
          </a:p>
        </p:txBody>
      </p:sp>
      <p:sp>
        <p:nvSpPr>
          <p:cNvPr id="42" name="TextBox 41">
            <a:extLst>
              <a:ext uri="{FF2B5EF4-FFF2-40B4-BE49-F238E27FC236}">
                <a16:creationId xmlns:a16="http://schemas.microsoft.com/office/drawing/2014/main" id="{C167C2C6-E79C-49B9-81C5-4691535A60AE}"/>
              </a:ext>
            </a:extLst>
          </p:cNvPr>
          <p:cNvSpPr txBox="1"/>
          <p:nvPr/>
        </p:nvSpPr>
        <p:spPr>
          <a:xfrm>
            <a:off x="7904817" y="4908798"/>
            <a:ext cx="19402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Screen Lock</a:t>
            </a:r>
          </a:p>
        </p:txBody>
      </p:sp>
      <p:sp>
        <p:nvSpPr>
          <p:cNvPr id="43" name="TextBox 42">
            <a:extLst>
              <a:ext uri="{FF2B5EF4-FFF2-40B4-BE49-F238E27FC236}">
                <a16:creationId xmlns:a16="http://schemas.microsoft.com/office/drawing/2014/main" id="{E860AADB-C6C2-4814-B0BB-DBA6171745BC}"/>
              </a:ext>
            </a:extLst>
          </p:cNvPr>
          <p:cNvSpPr txBox="1"/>
          <p:nvPr/>
        </p:nvSpPr>
        <p:spPr>
          <a:xfrm>
            <a:off x="10578781" y="1535652"/>
            <a:ext cx="91029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err="1">
                <a:ln>
                  <a:noFill/>
                </a:ln>
                <a:solidFill>
                  <a:srgbClr val="404040"/>
                </a:solidFill>
                <a:effectLst/>
                <a:uLnTx/>
                <a:uFillTx/>
                <a:latin typeface="Segoe UI"/>
                <a:ea typeface="+mn-ea"/>
                <a:cs typeface="+mn-cs"/>
              </a:rPr>
              <a:t>Sms</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30294D81-283B-4792-8AA2-3F9EE860B3F9}"/>
              </a:ext>
            </a:extLst>
          </p:cNvPr>
          <p:cNvSpPr txBox="1"/>
          <p:nvPr/>
        </p:nvSpPr>
        <p:spPr>
          <a:xfrm>
            <a:off x="9857706" y="5216558"/>
            <a:ext cx="229388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Text to Speech</a:t>
            </a:r>
          </a:p>
        </p:txBody>
      </p:sp>
      <p:sp>
        <p:nvSpPr>
          <p:cNvPr id="47" name="TextBox 46">
            <a:extLst>
              <a:ext uri="{FF2B5EF4-FFF2-40B4-BE49-F238E27FC236}">
                <a16:creationId xmlns:a16="http://schemas.microsoft.com/office/drawing/2014/main" id="{B9D44A25-2528-4F94-8892-ACCF164AFBBC}"/>
              </a:ext>
            </a:extLst>
          </p:cNvPr>
          <p:cNvSpPr txBox="1"/>
          <p:nvPr/>
        </p:nvSpPr>
        <p:spPr>
          <a:xfrm>
            <a:off x="3185361" y="5850448"/>
            <a:ext cx="1583560"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Vibration</a:t>
            </a:r>
          </a:p>
        </p:txBody>
      </p:sp>
      <p:pic>
        <p:nvPicPr>
          <p:cNvPr id="3" name="Graphic 2">
            <a:extLst>
              <a:ext uri="{FF2B5EF4-FFF2-40B4-BE49-F238E27FC236}">
                <a16:creationId xmlns:a16="http://schemas.microsoft.com/office/drawing/2014/main" id="{87E8F22F-195C-4D99-A33F-0053ADE58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9048" y="1977468"/>
            <a:ext cx="3454400" cy="3403600"/>
          </a:xfrm>
          <a:prstGeom prst="rect">
            <a:avLst/>
          </a:prstGeom>
        </p:spPr>
      </p:pic>
    </p:spTree>
    <p:extLst>
      <p:ext uri="{BB962C8B-B14F-4D97-AF65-F5344CB8AC3E}">
        <p14:creationId xmlns:p14="http://schemas.microsoft.com/office/powerpoint/2010/main" val="141512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par>
                                <p:cTn id="97" presetID="2" presetClass="entr" presetSubtype="4" fill="hold" nodeType="withEffect">
                                  <p:stCondLst>
                                    <p:cond delay="0"/>
                                  </p:stCondLst>
                                  <p:childTnLst>
                                    <p:set>
                                      <p:cBhvr>
                                        <p:cTn id="98" dur="1" fill="hold">
                                          <p:stCondLst>
                                            <p:cond delay="0"/>
                                          </p:stCondLst>
                                        </p:cTn>
                                        <p:tgtEl>
                                          <p:spTgt spid="3"/>
                                        </p:tgtEl>
                                        <p:attrNameLst>
                                          <p:attrName>style.visibility</p:attrName>
                                        </p:attrNameLst>
                                      </p:cBhvr>
                                      <p:to>
                                        <p:strVal val="visible"/>
                                      </p:to>
                                    </p:set>
                                    <p:anim calcmode="lin" valueType="num">
                                      <p:cBhvr additive="base">
                                        <p:cTn id="99" dur="500" fill="hold"/>
                                        <p:tgtEl>
                                          <p:spTgt spid="3"/>
                                        </p:tgtEl>
                                        <p:attrNameLst>
                                          <p:attrName>ppt_x</p:attrName>
                                        </p:attrNameLst>
                                      </p:cBhvr>
                                      <p:tavLst>
                                        <p:tav tm="0">
                                          <p:val>
                                            <p:strVal val="#ppt_x"/>
                                          </p:val>
                                        </p:tav>
                                        <p:tav tm="100000">
                                          <p:val>
                                            <p:strVal val="#ppt_x"/>
                                          </p:val>
                                        </p:tav>
                                      </p:tavLst>
                                    </p:anim>
                                    <p:anim calcmode="lin" valueType="num">
                                      <p:cBhvr additive="base">
                                        <p:cTn id="10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2" y="1535076"/>
            <a:ext cx="10469333"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Access Platform Features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08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Access Platform</a:t>
            </a:r>
          </a:p>
          <a:p>
            <a:pPr defTabSz="914367">
              <a:lnSpc>
                <a:spcPct val="60000"/>
              </a:lnSpc>
              <a:buClr>
                <a:srgbClr val="FFFFFF"/>
              </a:buClr>
              <a:buSzPct val="90000"/>
            </a:pPr>
            <a:r>
              <a:rPr lang="en-US" sz="7646" spc="0" dirty="0">
                <a:solidFill>
                  <a:schemeClr val="tx1"/>
                </a:solidFill>
                <a:latin typeface="+mn-lt"/>
              </a:rPr>
              <a:t>Features</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4: Access Platform Features</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218548" y="2651537"/>
            <a:ext cx="5754904" cy="2689005"/>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218548" y="2183502"/>
            <a:ext cx="1902045" cy="4457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Rectangle 28"/>
          <p:cNvSpPr/>
          <p:nvPr/>
        </p:nvSpPr>
        <p:spPr bwMode="auto">
          <a:xfrm>
            <a:off x="5144978" y="2183502"/>
            <a:ext cx="1902045" cy="4457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0" name="Rectangle 29"/>
          <p:cNvSpPr/>
          <p:nvPr/>
        </p:nvSpPr>
        <p:spPr bwMode="auto">
          <a:xfrm>
            <a:off x="7071407" y="2183502"/>
            <a:ext cx="1902045" cy="4457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nvGrpSpPr>
          <p:cNvPr id="46" name="Group 45"/>
          <p:cNvGrpSpPr/>
          <p:nvPr/>
        </p:nvGrpSpPr>
        <p:grpSpPr>
          <a:xfrm>
            <a:off x="3777556" y="1234828"/>
            <a:ext cx="784029" cy="784027"/>
            <a:chOff x="2208612" y="2654300"/>
            <a:chExt cx="1028700" cy="1028700"/>
          </a:xfrm>
        </p:grpSpPr>
        <p:sp>
          <p:nvSpPr>
            <p:cNvPr id="47" name="Oval 46"/>
            <p:cNvSpPr/>
            <p:nvPr/>
          </p:nvSpPr>
          <p:spPr bwMode="auto">
            <a:xfrm>
              <a:off x="2208612"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314" y="2866641"/>
              <a:ext cx="468070" cy="523137"/>
            </a:xfrm>
            <a:prstGeom prst="rect">
              <a:avLst/>
            </a:prstGeom>
          </p:spPr>
        </p:pic>
      </p:grpSp>
      <p:grpSp>
        <p:nvGrpSpPr>
          <p:cNvPr id="49" name="Group 48"/>
          <p:cNvGrpSpPr/>
          <p:nvPr/>
        </p:nvGrpSpPr>
        <p:grpSpPr>
          <a:xfrm>
            <a:off x="5703986" y="1231891"/>
            <a:ext cx="784029" cy="784027"/>
            <a:chOff x="3810000" y="3073400"/>
            <a:chExt cx="1028700" cy="1028700"/>
          </a:xfrm>
        </p:grpSpPr>
        <p:sp>
          <p:nvSpPr>
            <p:cNvPr id="50" name="Oval 49"/>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337" y="3331368"/>
              <a:ext cx="434974" cy="500220"/>
            </a:xfrm>
            <a:prstGeom prst="rect">
              <a:avLst/>
            </a:prstGeom>
          </p:spPr>
        </p:pic>
      </p:grpSp>
      <p:grpSp>
        <p:nvGrpSpPr>
          <p:cNvPr id="52" name="Group 51"/>
          <p:cNvGrpSpPr/>
          <p:nvPr/>
        </p:nvGrpSpPr>
        <p:grpSpPr>
          <a:xfrm>
            <a:off x="7630415" y="1231891"/>
            <a:ext cx="784029" cy="784027"/>
            <a:chOff x="6083300" y="3073400"/>
            <a:chExt cx="1028700" cy="1028700"/>
          </a:xfrm>
        </p:grpSpPr>
        <p:sp>
          <p:nvSpPr>
            <p:cNvPr id="53" name="Oval 52"/>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885" y="3365500"/>
              <a:ext cx="466044" cy="434974"/>
            </a:xfrm>
            <a:prstGeom prst="rect">
              <a:avLst/>
            </a:prstGeom>
          </p:spPr>
        </p:pic>
      </p:grpSp>
      <p:sp>
        <p:nvSpPr>
          <p:cNvPr id="5" name="Up Arrow 4"/>
          <p:cNvSpPr/>
          <p:nvPr/>
        </p:nvSpPr>
        <p:spPr bwMode="auto">
          <a:xfrm>
            <a:off x="3800359" y="2846814"/>
            <a:ext cx="738422" cy="670368"/>
          </a:xfrm>
          <a:prstGeom prst="upArrow">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Up Arrow 64"/>
          <p:cNvSpPr/>
          <p:nvPr/>
        </p:nvSpPr>
        <p:spPr bwMode="auto">
          <a:xfrm>
            <a:off x="5726789" y="2846814"/>
            <a:ext cx="738422" cy="670368"/>
          </a:xfrm>
          <a:prstGeom prst="upArrow">
            <a:avLst/>
          </a:prstGeom>
          <a:solidFill>
            <a:srgbClr val="5DA11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Up Arrow 67"/>
          <p:cNvSpPr/>
          <p:nvPr/>
        </p:nvSpPr>
        <p:spPr bwMode="auto">
          <a:xfrm>
            <a:off x="7653218" y="2846814"/>
            <a:ext cx="738422" cy="670368"/>
          </a:xfrm>
          <a:prstGeom prst="upArrow">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3218548" y="3544152"/>
            <a:ext cx="5754904" cy="84365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600" dirty="0">
                <a:solidFill>
                  <a:srgbClr val="FFFFFF"/>
                </a:solidFill>
                <a:latin typeface="Segoe UI Light"/>
              </a:rPr>
              <a:t>Shared C# Backend</a:t>
            </a:r>
          </a:p>
        </p:txBody>
      </p:sp>
    </p:spTree>
    <p:extLst>
      <p:ext uri="{BB962C8B-B14F-4D97-AF65-F5344CB8AC3E}">
        <p14:creationId xmlns:p14="http://schemas.microsoft.com/office/powerpoint/2010/main" val="1204161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9"/>
                                        </p:tgtEl>
                                      </p:cBhvr>
                                    </p:animEffect>
                                    <p:set>
                                      <p:cBhvr>
                                        <p:cTn id="7" dur="1" fill="hold">
                                          <p:stCondLst>
                                            <p:cond delay="499"/>
                                          </p:stCondLst>
                                        </p:cTn>
                                        <p:tgtEl>
                                          <p:spTgt spid="6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0"/>
                                        </p:tgtEl>
                                      </p:cBhvr>
                                    </p:animEffect>
                                    <p:set>
                                      <p:cBhvr>
                                        <p:cTn id="10" dur="1" fill="hold">
                                          <p:stCondLst>
                                            <p:cond delay="499"/>
                                          </p:stCondLst>
                                        </p:cTn>
                                        <p:tgtEl>
                                          <p:spTgt spid="70"/>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42" presetClass="path" presetSubtype="0" repeatCount="indefinite" accel="50000" decel="50000" fill="remove" grpId="0" nodeType="withEffect">
                                  <p:stCondLst>
                                    <p:cond delay="0"/>
                                  </p:stCondLst>
                                  <p:childTnLst>
                                    <p:animMotion origin="layout" path="M -4.05314E-6 -3.46599E-6 L -4.05314E-6 0.04096 " pathEditMode="relative" rAng="0" ptsTypes="AA">
                                      <p:cBhvr>
                                        <p:cTn id="22" dur="1000" spd="-100000" fill="hold"/>
                                        <p:tgtEl>
                                          <p:spTgt spid="5"/>
                                        </p:tgtEl>
                                        <p:attrNameLst>
                                          <p:attrName>ppt_x</p:attrName>
                                          <p:attrName>ppt_y</p:attrName>
                                        </p:attrNameLst>
                                      </p:cBhvr>
                                      <p:rCtr x="0" y="2036"/>
                                    </p:animMotion>
                                  </p:childTnLst>
                                </p:cTn>
                              </p:par>
                              <p:par>
                                <p:cTn id="23" presetID="42" presetClass="path" presetSubtype="0" repeatCount="indefinite" accel="50000" decel="50000" fill="remove" grpId="0" nodeType="withEffect">
                                  <p:stCondLst>
                                    <p:cond delay="0"/>
                                  </p:stCondLst>
                                  <p:childTnLst>
                                    <p:animMotion origin="layout" path="M -4.05314E-6 -3.46599E-6 L -4.05314E-6 0.04096 " pathEditMode="relative" rAng="0" ptsTypes="AA">
                                      <p:cBhvr>
                                        <p:cTn id="24" dur="1000" spd="-100000" fill="hold"/>
                                        <p:tgtEl>
                                          <p:spTgt spid="65"/>
                                        </p:tgtEl>
                                        <p:attrNameLst>
                                          <p:attrName>ppt_x</p:attrName>
                                          <p:attrName>ppt_y</p:attrName>
                                        </p:attrNameLst>
                                      </p:cBhvr>
                                      <p:rCtr x="0" y="2036"/>
                                    </p:animMotion>
                                  </p:childTnLst>
                                </p:cTn>
                              </p:par>
                              <p:par>
                                <p:cTn id="25" presetID="42" presetClass="path" presetSubtype="0" repeatCount="indefinite" accel="50000" decel="50000" fill="remove" grpId="0" nodeType="withEffect">
                                  <p:stCondLst>
                                    <p:cond delay="0"/>
                                  </p:stCondLst>
                                  <p:childTnLst>
                                    <p:animMotion origin="layout" path="M -4.09221E-6 -4.2249E-6 L -4.09221E-6 0.04119 " pathEditMode="relative" rAng="0" ptsTypes="AA">
                                      <p:cBhvr>
                                        <p:cTn id="26" dur="1000" spd="-100000" fill="hold"/>
                                        <p:tgtEl>
                                          <p:spTgt spid="68"/>
                                        </p:tgtEl>
                                        <p:attrNameLst>
                                          <p:attrName>ppt_x</p:attrName>
                                          <p:attrName>ppt_y</p:attrName>
                                        </p:attrNameLst>
                                      </p:cBhvr>
                                      <p:rCtr x="0" y="20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animBg="1"/>
      <p:bldP spid="5" grpId="1" animBg="1"/>
      <p:bldP spid="65" grpId="0" animBg="1"/>
      <p:bldP spid="65" grpId="1" animBg="1"/>
      <p:bldP spid="68" grpId="0" animBg="1"/>
      <p:bldP spid="68" grpId="1" animBg="1"/>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4911" y="2854304"/>
            <a:ext cx="3801463" cy="1552632"/>
          </a:xfrm>
        </p:spPr>
        <p:txBody>
          <a:bodyPr/>
          <a:lstStyle/>
          <a:p>
            <a:r>
              <a:rPr lang="en-US" dirty="0"/>
              <a:t>Platform</a:t>
            </a:r>
            <a:br>
              <a:rPr lang="en-US" dirty="0"/>
            </a:br>
            <a:r>
              <a:rPr lang="en-US" dirty="0"/>
              <a:t>Specific Code</a:t>
            </a:r>
          </a:p>
        </p:txBody>
      </p:sp>
      <p:grpSp>
        <p:nvGrpSpPr>
          <p:cNvPr id="27" name="Group 26"/>
          <p:cNvGrpSpPr/>
          <p:nvPr/>
        </p:nvGrpSpPr>
        <p:grpSpPr>
          <a:xfrm>
            <a:off x="698682" y="1217371"/>
            <a:ext cx="6082875" cy="4372353"/>
            <a:chOff x="999919" y="1803013"/>
            <a:chExt cx="5177336" cy="3721453"/>
          </a:xfrm>
        </p:grpSpPr>
        <p:grpSp>
          <p:nvGrpSpPr>
            <p:cNvPr id="28" name="Group 27"/>
            <p:cNvGrpSpPr/>
            <p:nvPr/>
          </p:nvGrpSpPr>
          <p:grpSpPr>
            <a:xfrm>
              <a:off x="999919" y="2547632"/>
              <a:ext cx="5177336" cy="2976834"/>
              <a:chOff x="2819400" y="2108200"/>
              <a:chExt cx="5994400" cy="413529"/>
            </a:xfrm>
          </p:grpSpPr>
          <p:sp>
            <p:nvSpPr>
              <p:cNvPr id="57" name="Rectangle 56"/>
              <p:cNvSpPr/>
              <p:nvPr/>
            </p:nvSpPr>
            <p:spPr bwMode="auto">
              <a:xfrm>
                <a:off x="2819400" y="2108200"/>
                <a:ext cx="1981200" cy="413529"/>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58" name="Rectangle 57"/>
              <p:cNvSpPr/>
              <p:nvPr/>
            </p:nvSpPr>
            <p:spPr bwMode="auto">
              <a:xfrm>
                <a:off x="4826000" y="2108200"/>
                <a:ext cx="1981200" cy="413529"/>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p:cNvSpPr/>
              <p:nvPr/>
            </p:nvSpPr>
            <p:spPr bwMode="auto">
              <a:xfrm>
                <a:off x="6832600" y="2108200"/>
                <a:ext cx="1981200" cy="413529"/>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grpSp>
          <p:nvGrpSpPr>
            <p:cNvPr id="31" name="Group 30"/>
            <p:cNvGrpSpPr/>
            <p:nvPr/>
          </p:nvGrpSpPr>
          <p:grpSpPr>
            <a:xfrm>
              <a:off x="1552141" y="1803013"/>
              <a:ext cx="4056230" cy="615789"/>
              <a:chOff x="1583263" y="1838670"/>
              <a:chExt cx="4137565" cy="628137"/>
            </a:xfrm>
          </p:grpSpPr>
          <p:grpSp>
            <p:nvGrpSpPr>
              <p:cNvPr id="38" name="Group 37"/>
              <p:cNvGrpSpPr/>
              <p:nvPr/>
            </p:nvGrpSpPr>
            <p:grpSpPr>
              <a:xfrm>
                <a:off x="1583263" y="1841014"/>
                <a:ext cx="625793" cy="625793"/>
                <a:chOff x="2405337" y="2654300"/>
                <a:chExt cx="1028700" cy="1028700"/>
              </a:xfrm>
            </p:grpSpPr>
            <p:sp>
              <p:nvSpPr>
                <p:cNvPr id="55" name="Oval 54"/>
                <p:cNvSpPr/>
                <p:nvPr/>
              </p:nvSpPr>
              <p:spPr bwMode="auto">
                <a:xfrm>
                  <a:off x="2405337"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6" name="Picture 55"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40" y="2866641"/>
                  <a:ext cx="468069" cy="523137"/>
                </a:xfrm>
                <a:prstGeom prst="rect">
                  <a:avLst/>
                </a:prstGeom>
              </p:spPr>
            </p:pic>
          </p:grpSp>
          <p:grpSp>
            <p:nvGrpSpPr>
              <p:cNvPr id="39" name="Group 38"/>
              <p:cNvGrpSpPr/>
              <p:nvPr/>
            </p:nvGrpSpPr>
            <p:grpSpPr>
              <a:xfrm>
                <a:off x="3357681" y="1838670"/>
                <a:ext cx="625793" cy="625793"/>
                <a:chOff x="4412556" y="3073400"/>
                <a:chExt cx="1028700" cy="1028700"/>
              </a:xfrm>
            </p:grpSpPr>
            <p:sp>
              <p:nvSpPr>
                <p:cNvPr id="43" name="Oval 42"/>
                <p:cNvSpPr/>
                <p:nvPr/>
              </p:nvSpPr>
              <p:spPr bwMode="auto">
                <a:xfrm>
                  <a:off x="4412556"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94" y="3331369"/>
                  <a:ext cx="434975" cy="500220"/>
                </a:xfrm>
                <a:prstGeom prst="rect">
                  <a:avLst/>
                </a:prstGeom>
              </p:spPr>
            </p:pic>
          </p:grpSp>
          <p:grpSp>
            <p:nvGrpSpPr>
              <p:cNvPr id="40" name="Group 39"/>
              <p:cNvGrpSpPr/>
              <p:nvPr/>
            </p:nvGrpSpPr>
            <p:grpSpPr>
              <a:xfrm>
                <a:off x="5095034" y="1838670"/>
                <a:ext cx="625794" cy="625793"/>
                <a:chOff x="6990570" y="3073400"/>
                <a:chExt cx="1028701" cy="1028700"/>
              </a:xfrm>
            </p:grpSpPr>
            <p:sp>
              <p:nvSpPr>
                <p:cNvPr id="41" name="Oval 40"/>
                <p:cNvSpPr/>
                <p:nvPr/>
              </p:nvSpPr>
              <p:spPr bwMode="auto">
                <a:xfrm>
                  <a:off x="6990570" y="3073400"/>
                  <a:ext cx="1028701"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41"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157" y="3365500"/>
                  <a:ext cx="466044" cy="434975"/>
                </a:xfrm>
                <a:prstGeom prst="rect">
                  <a:avLst/>
                </a:prstGeom>
              </p:spPr>
            </p:pic>
          </p:grpSp>
        </p:grpSp>
        <p:sp>
          <p:nvSpPr>
            <p:cNvPr id="32" name="TextBox 31"/>
            <p:cNvSpPr txBox="1"/>
            <p:nvPr/>
          </p:nvSpPr>
          <p:spPr>
            <a:xfrm>
              <a:off x="1009461" y="2609179"/>
              <a:ext cx="1701611"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UI+APIs</a:t>
              </a:r>
            </a:p>
          </p:txBody>
        </p:sp>
        <p:sp>
          <p:nvSpPr>
            <p:cNvPr id="33" name="TextBox 32"/>
            <p:cNvSpPr txBox="1"/>
            <p:nvPr/>
          </p:nvSpPr>
          <p:spPr>
            <a:xfrm>
              <a:off x="4444163" y="2609179"/>
              <a:ext cx="1733092"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 + APIs</a:t>
              </a:r>
            </a:p>
          </p:txBody>
        </p:sp>
        <p:sp>
          <p:nvSpPr>
            <p:cNvPr id="34" name="TextBox 33"/>
            <p:cNvSpPr txBox="1"/>
            <p:nvPr/>
          </p:nvSpPr>
          <p:spPr>
            <a:xfrm>
              <a:off x="2733010" y="2609177"/>
              <a:ext cx="1711153"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 + APIs</a:t>
              </a:r>
            </a:p>
          </p:txBody>
        </p:sp>
        <p:sp>
          <p:nvSpPr>
            <p:cNvPr id="35" name="TextBox 34"/>
            <p:cNvSpPr txBox="1"/>
            <p:nvPr/>
          </p:nvSpPr>
          <p:spPr>
            <a:xfrm>
              <a:off x="1042562" y="3344613"/>
              <a:ext cx="1642925"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sp>
          <p:nvSpPr>
            <p:cNvPr id="36" name="TextBox 35"/>
            <p:cNvSpPr txBox="1"/>
            <p:nvPr/>
          </p:nvSpPr>
          <p:spPr>
            <a:xfrm>
              <a:off x="2785590" y="3344613"/>
              <a:ext cx="1596994"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sp>
          <p:nvSpPr>
            <p:cNvPr id="37" name="TextBox 36"/>
            <p:cNvSpPr txBox="1"/>
            <p:nvPr/>
          </p:nvSpPr>
          <p:spPr>
            <a:xfrm>
              <a:off x="4521967" y="3344613"/>
              <a:ext cx="1596994"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grpSp>
    </p:spTree>
    <p:extLst>
      <p:ext uri="{BB962C8B-B14F-4D97-AF65-F5344CB8AC3E}">
        <p14:creationId xmlns:p14="http://schemas.microsoft.com/office/powerpoint/2010/main" val="4567100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535041" y="1714650"/>
            <a:ext cx="7121919" cy="3428701"/>
            <a:chOff x="3052885" y="1540490"/>
            <a:chExt cx="6086230" cy="2930090"/>
          </a:xfrm>
        </p:grpSpPr>
        <p:sp>
          <p:nvSpPr>
            <p:cNvPr id="29" name="Rectangle 28"/>
            <p:cNvSpPr/>
            <p:nvPr/>
          </p:nvSpPr>
          <p:spPr bwMode="auto">
            <a:xfrm>
              <a:off x="3052885" y="1540490"/>
              <a:ext cx="6086230" cy="88423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052885"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6" name="Rectangle 45"/>
            <p:cNvSpPr/>
            <p:nvPr/>
          </p:nvSpPr>
          <p:spPr bwMode="auto">
            <a:xfrm>
              <a:off x="5089101" y="3100798"/>
              <a:ext cx="2010441" cy="4711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7" name="Rectangle 46"/>
            <p:cNvSpPr/>
            <p:nvPr/>
          </p:nvSpPr>
          <p:spPr bwMode="auto">
            <a:xfrm>
              <a:off x="7125318" y="3100798"/>
              <a:ext cx="2010441" cy="4711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9" name="TextBox 48"/>
            <p:cNvSpPr txBox="1"/>
            <p:nvPr/>
          </p:nvSpPr>
          <p:spPr>
            <a:xfrm>
              <a:off x="5089101" y="311439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TextToSpeech</a:t>
              </a:r>
            </a:p>
          </p:txBody>
        </p:sp>
        <p:sp>
          <p:nvSpPr>
            <p:cNvPr id="51" name="TextBox 50"/>
            <p:cNvSpPr txBox="1"/>
            <p:nvPr/>
          </p:nvSpPr>
          <p:spPr>
            <a:xfrm>
              <a:off x="3062426" y="1623127"/>
              <a:ext cx="6073333" cy="66836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200" dirty="0">
                  <a:solidFill>
                    <a:srgbClr val="FFFFFF"/>
                  </a:solidFill>
                  <a:latin typeface="Segoe UI Light"/>
                </a:rPr>
                <a:t>Speak(“Hello World”);</a:t>
              </a:r>
            </a:p>
          </p:txBody>
        </p:sp>
        <p:grpSp>
          <p:nvGrpSpPr>
            <p:cNvPr id="6" name="Group 5"/>
            <p:cNvGrpSpPr/>
            <p:nvPr/>
          </p:nvGrpSpPr>
          <p:grpSpPr>
            <a:xfrm>
              <a:off x="3697708" y="3749787"/>
              <a:ext cx="720794" cy="720793"/>
              <a:chOff x="1347490" y="1220071"/>
              <a:chExt cx="720794" cy="720793"/>
            </a:xfrm>
          </p:grpSpPr>
          <p:sp>
            <p:nvSpPr>
              <p:cNvPr id="54" name="Oval 53"/>
              <p:cNvSpPr/>
              <p:nvPr/>
            </p:nvSpPr>
            <p:spPr bwMode="auto">
              <a:xfrm>
                <a:off x="1347490"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61" y="1368855"/>
                <a:ext cx="327969" cy="366553"/>
              </a:xfrm>
              <a:prstGeom prst="rect">
                <a:avLst/>
              </a:prstGeom>
            </p:spPr>
          </p:pic>
        </p:grpSp>
        <p:grpSp>
          <p:nvGrpSpPr>
            <p:cNvPr id="7" name="Group 6"/>
            <p:cNvGrpSpPr/>
            <p:nvPr/>
          </p:nvGrpSpPr>
          <p:grpSpPr>
            <a:xfrm>
              <a:off x="5733924" y="3749787"/>
              <a:ext cx="720794" cy="720793"/>
              <a:chOff x="3391280" y="1217371"/>
              <a:chExt cx="720794" cy="720793"/>
            </a:xfrm>
          </p:grpSpPr>
          <p:sp>
            <p:nvSpPr>
              <p:cNvPr id="61" name="Oval 60"/>
              <p:cNvSpPr/>
              <p:nvPr/>
            </p:nvSpPr>
            <p:spPr bwMode="auto">
              <a:xfrm>
                <a:off x="3391280" y="1217371"/>
                <a:ext cx="720794" cy="720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613" y="1398126"/>
                <a:ext cx="304780" cy="350496"/>
              </a:xfrm>
              <a:prstGeom prst="rect">
                <a:avLst/>
              </a:prstGeom>
            </p:spPr>
          </p:pic>
        </p:grpSp>
        <p:grpSp>
          <p:nvGrpSpPr>
            <p:cNvPr id="8" name="Group 7"/>
            <p:cNvGrpSpPr/>
            <p:nvPr/>
          </p:nvGrpSpPr>
          <p:grpSpPr>
            <a:xfrm>
              <a:off x="7757253" y="3749787"/>
              <a:ext cx="720795" cy="720793"/>
              <a:chOff x="5392378" y="1217371"/>
              <a:chExt cx="720795" cy="720793"/>
            </a:xfrm>
          </p:grpSpPr>
          <p:sp>
            <p:nvSpPr>
              <p:cNvPr id="63" name="Oval 62"/>
              <p:cNvSpPr/>
              <p:nvPr/>
            </p:nvSpPr>
            <p:spPr bwMode="auto">
              <a:xfrm>
                <a:off x="5392378" y="1217371"/>
                <a:ext cx="720795" cy="720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4" name="Picture 6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382" y="1422041"/>
                <a:ext cx="326550" cy="304780"/>
              </a:xfrm>
              <a:prstGeom prst="rect">
                <a:avLst/>
              </a:prstGeom>
            </p:spPr>
          </p:pic>
        </p:grpSp>
        <p:sp>
          <p:nvSpPr>
            <p:cNvPr id="67" name="Down Arrow 66"/>
            <p:cNvSpPr/>
            <p:nvPr/>
          </p:nvSpPr>
          <p:spPr bwMode="auto">
            <a:xfrm>
              <a:off x="795608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sp>
          <p:nvSpPr>
            <p:cNvPr id="69" name="TextBox 68"/>
            <p:cNvSpPr txBox="1"/>
            <p:nvPr/>
          </p:nvSpPr>
          <p:spPr>
            <a:xfrm>
              <a:off x="3052885"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AVSpeechSynthesizer</a:t>
              </a:r>
            </a:p>
          </p:txBody>
        </p:sp>
        <p:sp>
          <p:nvSpPr>
            <p:cNvPr id="70" name="TextBox 69"/>
            <p:cNvSpPr txBox="1"/>
            <p:nvPr/>
          </p:nvSpPr>
          <p:spPr>
            <a:xfrm>
              <a:off x="7099542" y="3115428"/>
              <a:ext cx="2036217"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SpeechSynthesizer</a:t>
              </a:r>
            </a:p>
          </p:txBody>
        </p:sp>
        <p:sp>
          <p:nvSpPr>
            <p:cNvPr id="71" name="Down Arrow 70"/>
            <p:cNvSpPr/>
            <p:nvPr/>
          </p:nvSpPr>
          <p:spPr bwMode="auto">
            <a:xfrm>
              <a:off x="588280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sp>
          <p:nvSpPr>
            <p:cNvPr id="72" name="Down Arrow 71"/>
            <p:cNvSpPr/>
            <p:nvPr/>
          </p:nvSpPr>
          <p:spPr bwMode="auto">
            <a:xfrm>
              <a:off x="3846584"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grpSp>
    </p:spTree>
    <p:extLst>
      <p:ext uri="{BB962C8B-B14F-4D97-AF65-F5344CB8AC3E}">
        <p14:creationId xmlns:p14="http://schemas.microsoft.com/office/powerpoint/2010/main" val="8170612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Interface</a:t>
            </a:r>
          </a:p>
        </p:txBody>
      </p:sp>
      <p:sp>
        <p:nvSpPr>
          <p:cNvPr id="53" name="Rectangle 52"/>
          <p:cNvSpPr/>
          <p:nvPr/>
        </p:nvSpPr>
        <p:spPr>
          <a:xfrm>
            <a:off x="3130702" y="1189176"/>
            <a:ext cx="8298342" cy="1200329"/>
          </a:xfrm>
          <a:prstGeom prst="rect">
            <a:avLst/>
          </a:prstGeom>
        </p:spPr>
        <p:txBody>
          <a:bodyPr wrap="square">
            <a:spAutoFit/>
          </a:bodyPr>
          <a:lstStyle/>
          <a:p>
            <a:r>
              <a:rPr lang="en-US" dirty="0">
                <a:solidFill>
                  <a:srgbClr val="009695"/>
                </a:solidFill>
              </a:rPr>
              <a:t>public</a:t>
            </a:r>
            <a:r>
              <a:rPr lang="en-US" dirty="0"/>
              <a:t> </a:t>
            </a:r>
            <a:r>
              <a:rPr lang="en-US" dirty="0">
                <a:solidFill>
                  <a:srgbClr val="009695"/>
                </a:solidFill>
              </a:rPr>
              <a:t>interface</a:t>
            </a:r>
            <a:r>
              <a:rPr lang="en-US" dirty="0"/>
              <a:t> </a:t>
            </a:r>
            <a:r>
              <a:rPr lang="en-US" dirty="0" err="1">
                <a:solidFill>
                  <a:srgbClr val="3364AD"/>
                </a:solidFill>
              </a:rPr>
              <a:t>ITextToSpeech</a:t>
            </a:r>
            <a:r>
              <a:rPr lang="en-US" dirty="0"/>
              <a:t> </a:t>
            </a:r>
          </a:p>
          <a:p>
            <a:r>
              <a:rPr lang="en-US" dirty="0"/>
              <a:t>{ </a:t>
            </a:r>
          </a:p>
          <a:p>
            <a:r>
              <a:rPr lang="en-US" dirty="0">
                <a:solidFill>
                  <a:srgbClr val="3364AD"/>
                </a:solidFill>
              </a:rPr>
              <a:t>   void</a:t>
            </a:r>
            <a:r>
              <a:rPr lang="en-US" dirty="0"/>
              <a:t> </a:t>
            </a:r>
            <a:r>
              <a:rPr lang="en-US" dirty="0">
                <a:solidFill>
                  <a:srgbClr val="555753"/>
                </a:solidFill>
              </a:rPr>
              <a:t>Speak</a:t>
            </a:r>
            <a:r>
              <a:rPr lang="en-US" dirty="0"/>
              <a:t> (</a:t>
            </a:r>
            <a:r>
              <a:rPr lang="en-US" dirty="0">
                <a:solidFill>
                  <a:srgbClr val="3364AD"/>
                </a:solidFill>
              </a:rPr>
              <a:t>string</a:t>
            </a:r>
            <a:r>
              <a:rPr lang="en-US" dirty="0"/>
              <a:t> text); </a:t>
            </a:r>
          </a:p>
          <a:p>
            <a:r>
              <a:rPr lang="en-US" dirty="0"/>
              <a:t>}</a:t>
            </a:r>
          </a:p>
        </p:txBody>
      </p:sp>
      <p:sp>
        <p:nvSpPr>
          <p:cNvPr id="10" name="Rectangle 9"/>
          <p:cNvSpPr/>
          <p:nvPr/>
        </p:nvSpPr>
        <p:spPr bwMode="auto">
          <a:xfrm>
            <a:off x="537140" y="1185702"/>
            <a:ext cx="2352556" cy="55126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nvGrpSpPr>
          <p:cNvPr id="2" name="Group 1"/>
          <p:cNvGrpSpPr/>
          <p:nvPr/>
        </p:nvGrpSpPr>
        <p:grpSpPr>
          <a:xfrm>
            <a:off x="2224314" y="1967780"/>
            <a:ext cx="665382" cy="665380"/>
            <a:chOff x="537140" y="1967780"/>
            <a:chExt cx="843452" cy="843450"/>
          </a:xfrm>
        </p:grpSpPr>
        <p:sp>
          <p:nvSpPr>
            <p:cNvPr id="11" name="Oval 10"/>
            <p:cNvSpPr/>
            <p:nvPr/>
          </p:nvSpPr>
          <p:spPr bwMode="auto">
            <a:xfrm>
              <a:off x="537140" y="1967780"/>
              <a:ext cx="843452" cy="84345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Windows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37" y="2207279"/>
              <a:ext cx="382119" cy="356644"/>
            </a:xfrm>
            <a:prstGeom prst="rect">
              <a:avLst/>
            </a:prstGeom>
          </p:spPr>
        </p:pic>
      </p:grpSp>
      <p:sp>
        <p:nvSpPr>
          <p:cNvPr id="13" name="TextBox 12"/>
          <p:cNvSpPr txBox="1"/>
          <p:nvPr/>
        </p:nvSpPr>
        <p:spPr>
          <a:xfrm>
            <a:off x="506978" y="1202822"/>
            <a:ext cx="2382718"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err="1">
                <a:solidFill>
                  <a:schemeClr val="bg1"/>
                </a:solidFill>
              </a:rPr>
              <a:t>ITextToSpeech</a:t>
            </a:r>
            <a:endParaRPr lang="en-US" sz="1400" dirty="0">
              <a:solidFill>
                <a:schemeClr val="bg1"/>
              </a:solidFill>
            </a:endParaRPr>
          </a:p>
        </p:txBody>
      </p:sp>
      <p:grpSp>
        <p:nvGrpSpPr>
          <p:cNvPr id="4" name="Group 3"/>
          <p:cNvGrpSpPr/>
          <p:nvPr/>
        </p:nvGrpSpPr>
        <p:grpSpPr>
          <a:xfrm>
            <a:off x="1409317" y="1963724"/>
            <a:ext cx="665381" cy="665380"/>
            <a:chOff x="1621598" y="1967780"/>
            <a:chExt cx="843451" cy="843450"/>
          </a:xfrm>
        </p:grpSpPr>
        <p:sp>
          <p:nvSpPr>
            <p:cNvPr id="9" name="Oval 8"/>
            <p:cNvSpPr/>
            <p:nvPr/>
          </p:nvSpPr>
          <p:spPr bwMode="auto">
            <a:xfrm>
              <a:off x="1621598" y="1967780"/>
              <a:ext cx="843451" cy="84345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192" y="2179294"/>
              <a:ext cx="356644" cy="410140"/>
            </a:xfrm>
            <a:prstGeom prst="rect">
              <a:avLst/>
            </a:prstGeom>
          </p:spPr>
        </p:pic>
      </p:grpSp>
      <p:grpSp>
        <p:nvGrpSpPr>
          <p:cNvPr id="5" name="Group 4"/>
          <p:cNvGrpSpPr/>
          <p:nvPr/>
        </p:nvGrpSpPr>
        <p:grpSpPr>
          <a:xfrm>
            <a:off x="561155" y="1963724"/>
            <a:ext cx="665381" cy="665380"/>
            <a:chOff x="1278245" y="1948603"/>
            <a:chExt cx="843451" cy="843450"/>
          </a:xfrm>
        </p:grpSpPr>
        <p:sp>
          <p:nvSpPr>
            <p:cNvPr id="15" name="Oval 14"/>
            <p:cNvSpPr/>
            <p:nvPr/>
          </p:nvSpPr>
          <p:spPr bwMode="auto">
            <a:xfrm>
              <a:off x="1278245" y="1948603"/>
              <a:ext cx="843451" cy="84345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Apple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820" y="2122706"/>
              <a:ext cx="383779" cy="428929"/>
            </a:xfrm>
            <a:prstGeom prst="rect">
              <a:avLst/>
            </a:prstGeom>
          </p:spPr>
        </p:pic>
      </p:grpSp>
    </p:spTree>
    <p:extLst>
      <p:ext uri="{BB962C8B-B14F-4D97-AF65-F5344CB8AC3E}">
        <p14:creationId xmlns:p14="http://schemas.microsoft.com/office/powerpoint/2010/main" val="16802225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grpSp>
        <p:nvGrpSpPr>
          <p:cNvPr id="31" name="Group 30"/>
          <p:cNvGrpSpPr/>
          <p:nvPr/>
        </p:nvGrpSpPr>
        <p:grpSpPr>
          <a:xfrm>
            <a:off x="523693" y="1189176"/>
            <a:ext cx="2352556" cy="1602877"/>
            <a:chOff x="5089101" y="3100798"/>
            <a:chExt cx="2010441" cy="1369782"/>
          </a:xfrm>
        </p:grpSpPr>
        <p:sp>
          <p:nvSpPr>
            <p:cNvPr id="33" name="Rectangle 32"/>
            <p:cNvSpPr/>
            <p:nvPr/>
          </p:nvSpPr>
          <p:spPr bwMode="auto">
            <a:xfrm>
              <a:off x="5089101"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38" name="Group 37"/>
            <p:cNvGrpSpPr/>
            <p:nvPr/>
          </p:nvGrpSpPr>
          <p:grpSpPr>
            <a:xfrm>
              <a:off x="5733924" y="3749787"/>
              <a:ext cx="720794" cy="720793"/>
              <a:chOff x="3383706" y="1220071"/>
              <a:chExt cx="720794" cy="720793"/>
            </a:xfrm>
          </p:grpSpPr>
          <p:sp>
            <p:nvSpPr>
              <p:cNvPr id="50" name="Oval 49"/>
              <p:cNvSpPr/>
              <p:nvPr/>
            </p:nvSpPr>
            <p:spPr bwMode="auto">
              <a:xfrm>
                <a:off x="3383706"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77" y="1368855"/>
                <a:ext cx="327969" cy="366553"/>
              </a:xfrm>
              <a:prstGeom prst="rect">
                <a:avLst/>
              </a:prstGeom>
            </p:spPr>
          </p:pic>
        </p:grpSp>
        <p:sp>
          <p:nvSpPr>
            <p:cNvPr id="42" name="TextBox 41"/>
            <p:cNvSpPr txBox="1"/>
            <p:nvPr/>
          </p:nvSpPr>
          <p:spPr>
            <a:xfrm>
              <a:off x="5089101"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AVSpeechSynthesizer</a:t>
              </a:r>
            </a:p>
          </p:txBody>
        </p:sp>
      </p:grpSp>
      <p:sp>
        <p:nvSpPr>
          <p:cNvPr id="53" name="Rectangle 52"/>
          <p:cNvSpPr/>
          <p:nvPr/>
        </p:nvSpPr>
        <p:spPr>
          <a:xfrm>
            <a:off x="3130702" y="1189176"/>
            <a:ext cx="8298342" cy="3416320"/>
          </a:xfrm>
          <a:prstGeom prst="rect">
            <a:avLst/>
          </a:prstGeom>
        </p:spPr>
        <p:txBody>
          <a:bodyPr wrap="square">
            <a:spAutoFit/>
          </a:bodyPr>
          <a:lstStyle/>
          <a:p>
            <a:r>
              <a:rPr lang="en-US" dirty="0">
                <a:solidFill>
                  <a:srgbClr val="009695"/>
                </a:solidFill>
              </a:rPr>
              <a:t>public</a:t>
            </a:r>
            <a:r>
              <a:rPr lang="en-US" dirty="0"/>
              <a:t> </a:t>
            </a:r>
            <a:r>
              <a:rPr lang="en-US" dirty="0">
                <a:solidFill>
                  <a:srgbClr val="3364AD"/>
                </a:solidFill>
              </a:rPr>
              <a:t>void</a:t>
            </a:r>
            <a:r>
              <a:rPr lang="en-US" dirty="0"/>
              <a:t> </a:t>
            </a:r>
            <a:r>
              <a:rPr lang="en-US" dirty="0">
                <a:solidFill>
                  <a:srgbClr val="3364AD"/>
                </a:solidFill>
              </a:rPr>
              <a:t>Speak</a:t>
            </a:r>
            <a:r>
              <a:rPr lang="en-US" dirty="0"/>
              <a:t> (</a:t>
            </a:r>
            <a:r>
              <a:rPr lang="en-US" dirty="0">
                <a:solidFill>
                  <a:srgbClr val="3364AD"/>
                </a:solidFill>
              </a:rPr>
              <a:t>string</a:t>
            </a:r>
            <a:r>
              <a:rPr lang="en-US" dirty="0"/>
              <a:t> text) </a:t>
            </a:r>
          </a:p>
          <a:p>
            <a:r>
              <a:rPr lang="en-US" dirty="0"/>
              <a:t>{</a:t>
            </a:r>
          </a:p>
          <a:p>
            <a:r>
              <a:rPr lang="en-US" dirty="0"/>
              <a:t>  </a:t>
            </a:r>
            <a:r>
              <a:rPr lang="en-US" dirty="0" err="1">
                <a:solidFill>
                  <a:srgbClr val="009695"/>
                </a:solidFill>
              </a:rPr>
              <a:t>var</a:t>
            </a:r>
            <a:r>
              <a:rPr lang="en-US" dirty="0"/>
              <a:t> </a:t>
            </a:r>
            <a:r>
              <a:rPr lang="en-US" dirty="0" err="1"/>
              <a:t>speechSynthesizer</a:t>
            </a:r>
            <a:r>
              <a:rPr lang="en-US" dirty="0"/>
              <a:t> </a:t>
            </a:r>
            <a:r>
              <a:rPr lang="en-US" dirty="0">
                <a:solidFill>
                  <a:srgbClr val="268BD2"/>
                </a:solidFill>
              </a:rPr>
              <a:t>=</a:t>
            </a:r>
            <a:r>
              <a:rPr lang="en-US" dirty="0"/>
              <a:t> </a:t>
            </a:r>
            <a:r>
              <a:rPr lang="en-US" dirty="0">
                <a:solidFill>
                  <a:srgbClr val="268BD2"/>
                </a:solidFill>
              </a:rPr>
              <a:t>new</a:t>
            </a:r>
            <a:r>
              <a:rPr lang="en-US" dirty="0"/>
              <a:t> </a:t>
            </a:r>
            <a:r>
              <a:rPr lang="en-US" dirty="0" err="1">
                <a:solidFill>
                  <a:srgbClr val="3364AD"/>
                </a:solidFill>
              </a:rPr>
              <a:t>AVSpeechSynthesizer</a:t>
            </a:r>
            <a:r>
              <a:rPr lang="en-US" dirty="0"/>
              <a:t> (); </a:t>
            </a:r>
          </a:p>
          <a:p>
            <a:r>
              <a:rPr lang="en-US" dirty="0">
                <a:solidFill>
                  <a:srgbClr val="009695"/>
                </a:solidFill>
              </a:rPr>
              <a:t>  </a:t>
            </a:r>
            <a:r>
              <a:rPr lang="en-US" dirty="0" err="1">
                <a:solidFill>
                  <a:srgbClr val="009695"/>
                </a:solidFill>
              </a:rPr>
              <a:t>var</a:t>
            </a:r>
            <a:r>
              <a:rPr lang="en-US" dirty="0"/>
              <a:t> </a:t>
            </a:r>
            <a:r>
              <a:rPr lang="en-US" dirty="0" err="1"/>
              <a:t>speechUtterance</a:t>
            </a:r>
            <a:r>
              <a:rPr lang="en-US" dirty="0"/>
              <a:t> </a:t>
            </a:r>
            <a:r>
              <a:rPr lang="en-US" dirty="0">
                <a:solidFill>
                  <a:srgbClr val="268BD2"/>
                </a:solidFill>
              </a:rPr>
              <a:t>=</a:t>
            </a:r>
            <a:r>
              <a:rPr lang="en-US" dirty="0"/>
              <a:t> </a:t>
            </a:r>
            <a:r>
              <a:rPr lang="en-US" dirty="0">
                <a:solidFill>
                  <a:srgbClr val="009695"/>
                </a:solidFill>
              </a:rPr>
              <a:t>new</a:t>
            </a:r>
            <a:r>
              <a:rPr lang="en-US" dirty="0"/>
              <a:t> </a:t>
            </a:r>
            <a:r>
              <a:rPr lang="en-US" dirty="0" err="1">
                <a:solidFill>
                  <a:srgbClr val="555753"/>
                </a:solidFill>
              </a:rPr>
              <a:t>AVSpeechUtterance</a:t>
            </a:r>
            <a:r>
              <a:rPr lang="en-US" dirty="0"/>
              <a:t> (text) </a:t>
            </a:r>
          </a:p>
          <a:p>
            <a:r>
              <a:rPr lang="en-US" dirty="0"/>
              <a:t>  { </a:t>
            </a:r>
          </a:p>
          <a:p>
            <a:r>
              <a:rPr lang="en-US" dirty="0">
                <a:solidFill>
                  <a:srgbClr val="3364AD"/>
                </a:solidFill>
              </a:rPr>
              <a:t>    Rate</a:t>
            </a:r>
            <a:r>
              <a:rPr lang="en-US" dirty="0"/>
              <a:t> </a:t>
            </a:r>
            <a:r>
              <a:rPr lang="en-US" dirty="0">
                <a:solidFill>
                  <a:srgbClr val="268BD2"/>
                </a:solidFill>
              </a:rPr>
              <a:t>=</a:t>
            </a:r>
            <a:r>
              <a:rPr lang="en-US" dirty="0"/>
              <a:t> </a:t>
            </a:r>
            <a:r>
              <a:rPr lang="en-US" dirty="0" err="1">
                <a:solidFill>
                  <a:srgbClr val="3364AD"/>
                </a:solidFill>
              </a:rPr>
              <a:t>AVSpeechUtterance</a:t>
            </a:r>
            <a:r>
              <a:rPr lang="en-US" dirty="0" err="1"/>
              <a:t>.</a:t>
            </a:r>
            <a:r>
              <a:rPr lang="en-US" dirty="0" err="1">
                <a:solidFill>
                  <a:srgbClr val="555753"/>
                </a:solidFill>
              </a:rPr>
              <a:t>MaximumSpeechRate</a:t>
            </a:r>
            <a:r>
              <a:rPr lang="en-US" dirty="0">
                <a:solidFill>
                  <a:srgbClr val="268BD2"/>
                </a:solidFill>
              </a:rPr>
              <a:t>/</a:t>
            </a:r>
            <a:r>
              <a:rPr lang="en-US" dirty="0">
                <a:solidFill>
                  <a:srgbClr val="F57D00"/>
                </a:solidFill>
              </a:rPr>
              <a:t>4</a:t>
            </a:r>
            <a:r>
              <a:rPr lang="en-US" dirty="0"/>
              <a:t>,     </a:t>
            </a:r>
          </a:p>
          <a:p>
            <a:r>
              <a:rPr lang="en-US" dirty="0">
                <a:solidFill>
                  <a:srgbClr val="3364AD"/>
                </a:solidFill>
              </a:rPr>
              <a:t>    Voice</a:t>
            </a:r>
            <a:r>
              <a:rPr lang="en-US" dirty="0"/>
              <a:t> </a:t>
            </a:r>
            <a:r>
              <a:rPr lang="en-US" dirty="0">
                <a:solidFill>
                  <a:srgbClr val="268BD2"/>
                </a:solidFill>
              </a:rPr>
              <a:t>=</a:t>
            </a:r>
            <a:r>
              <a:rPr lang="en-US" dirty="0"/>
              <a:t> </a:t>
            </a:r>
            <a:r>
              <a:rPr lang="en-US" dirty="0" err="1">
                <a:solidFill>
                  <a:srgbClr val="3364AD"/>
                </a:solidFill>
              </a:rPr>
              <a:t>AVSpeechSynthesisVoice</a:t>
            </a:r>
            <a:r>
              <a:rPr lang="en-US" dirty="0" err="1"/>
              <a:t>.</a:t>
            </a:r>
            <a:r>
              <a:rPr lang="en-US" dirty="0" err="1">
                <a:solidFill>
                  <a:srgbClr val="3364AD"/>
                </a:solidFill>
              </a:rPr>
              <a:t>FromLanguage</a:t>
            </a:r>
            <a:r>
              <a:rPr lang="en-US" dirty="0"/>
              <a:t> (</a:t>
            </a:r>
            <a:r>
              <a:rPr lang="en-US" dirty="0">
                <a:solidFill>
                  <a:srgbClr val="F57D00"/>
                </a:solidFill>
              </a:rPr>
              <a:t>"en-US"</a:t>
            </a:r>
            <a:r>
              <a:rPr lang="en-US" dirty="0"/>
              <a:t>), </a:t>
            </a:r>
          </a:p>
          <a:p>
            <a:r>
              <a:rPr lang="en-US" dirty="0">
                <a:solidFill>
                  <a:srgbClr val="3364AD"/>
                </a:solidFill>
              </a:rPr>
              <a:t>    Volume</a:t>
            </a:r>
            <a:r>
              <a:rPr lang="en-US" dirty="0"/>
              <a:t> </a:t>
            </a:r>
            <a:r>
              <a:rPr lang="en-US" dirty="0">
                <a:solidFill>
                  <a:srgbClr val="268BD2"/>
                </a:solidFill>
              </a:rPr>
              <a:t>=</a:t>
            </a:r>
            <a:r>
              <a:rPr lang="en-US" dirty="0"/>
              <a:t> </a:t>
            </a:r>
            <a:r>
              <a:rPr lang="en-US" dirty="0">
                <a:solidFill>
                  <a:srgbClr val="F57D00"/>
                </a:solidFill>
              </a:rPr>
              <a:t>0.5</a:t>
            </a:r>
            <a:r>
              <a:rPr lang="en-US" dirty="0"/>
              <a:t>f, </a:t>
            </a:r>
          </a:p>
          <a:p>
            <a:r>
              <a:rPr lang="en-US" dirty="0">
                <a:solidFill>
                  <a:srgbClr val="3364AD"/>
                </a:solidFill>
              </a:rPr>
              <a:t>    </a:t>
            </a:r>
            <a:r>
              <a:rPr lang="en-US" dirty="0" err="1">
                <a:solidFill>
                  <a:srgbClr val="3364AD"/>
                </a:solidFill>
              </a:rPr>
              <a:t>PitchMultiplier</a:t>
            </a:r>
            <a:r>
              <a:rPr lang="en-US" dirty="0"/>
              <a:t> </a:t>
            </a:r>
            <a:r>
              <a:rPr lang="en-US" dirty="0">
                <a:solidFill>
                  <a:srgbClr val="268BD2"/>
                </a:solidFill>
              </a:rPr>
              <a:t>=</a:t>
            </a:r>
            <a:r>
              <a:rPr lang="en-US" dirty="0"/>
              <a:t> </a:t>
            </a:r>
            <a:r>
              <a:rPr lang="en-US" dirty="0">
                <a:solidFill>
                  <a:srgbClr val="F57D00"/>
                </a:solidFill>
              </a:rPr>
              <a:t>1.0</a:t>
            </a:r>
            <a:r>
              <a:rPr lang="en-US" dirty="0"/>
              <a:t>f </a:t>
            </a:r>
          </a:p>
          <a:p>
            <a:r>
              <a:rPr lang="en-US" dirty="0"/>
              <a:t>  }; </a:t>
            </a:r>
          </a:p>
          <a:p>
            <a:r>
              <a:rPr lang="en-US" dirty="0"/>
              <a:t>  </a:t>
            </a:r>
            <a:r>
              <a:rPr lang="en-US" dirty="0" err="1"/>
              <a:t>speechSynthesizer.</a:t>
            </a:r>
            <a:r>
              <a:rPr lang="en-US" dirty="0" err="1">
                <a:solidFill>
                  <a:srgbClr val="3364AD"/>
                </a:solidFill>
              </a:rPr>
              <a:t>SpeakUtterance</a:t>
            </a:r>
            <a:r>
              <a:rPr lang="en-US" dirty="0"/>
              <a:t> (</a:t>
            </a:r>
            <a:r>
              <a:rPr lang="en-US" dirty="0" err="1"/>
              <a:t>speechUtterance</a:t>
            </a:r>
            <a:r>
              <a:rPr lang="en-US" dirty="0"/>
              <a:t>); </a:t>
            </a:r>
          </a:p>
          <a:p>
            <a:r>
              <a:rPr lang="en-US" dirty="0"/>
              <a:t>}</a:t>
            </a:r>
          </a:p>
        </p:txBody>
      </p:sp>
    </p:spTree>
    <p:extLst>
      <p:ext uri="{BB962C8B-B14F-4D97-AF65-F5344CB8AC3E}">
        <p14:creationId xmlns:p14="http://schemas.microsoft.com/office/powerpoint/2010/main" val="14255195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grpSp>
        <p:nvGrpSpPr>
          <p:cNvPr id="31" name="Group 30"/>
          <p:cNvGrpSpPr/>
          <p:nvPr/>
        </p:nvGrpSpPr>
        <p:grpSpPr>
          <a:xfrm>
            <a:off x="523693" y="1189176"/>
            <a:ext cx="2352556" cy="1602877"/>
            <a:chOff x="5089101" y="3100798"/>
            <a:chExt cx="2010441" cy="1369782"/>
          </a:xfrm>
        </p:grpSpPr>
        <p:sp>
          <p:nvSpPr>
            <p:cNvPr id="33" name="Rectangle 32"/>
            <p:cNvSpPr/>
            <p:nvPr/>
          </p:nvSpPr>
          <p:spPr bwMode="auto">
            <a:xfrm>
              <a:off x="5089101"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38" name="Group 37"/>
            <p:cNvGrpSpPr/>
            <p:nvPr/>
          </p:nvGrpSpPr>
          <p:grpSpPr>
            <a:xfrm>
              <a:off x="5733924" y="3749787"/>
              <a:ext cx="720794" cy="720793"/>
              <a:chOff x="3383706" y="1220071"/>
              <a:chExt cx="720794" cy="720793"/>
            </a:xfrm>
          </p:grpSpPr>
          <p:sp>
            <p:nvSpPr>
              <p:cNvPr id="50" name="Oval 49"/>
              <p:cNvSpPr/>
              <p:nvPr/>
            </p:nvSpPr>
            <p:spPr bwMode="auto">
              <a:xfrm>
                <a:off x="3383706"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77" y="1368855"/>
                <a:ext cx="327969" cy="366553"/>
              </a:xfrm>
              <a:prstGeom prst="rect">
                <a:avLst/>
              </a:prstGeom>
            </p:spPr>
          </p:pic>
        </p:grpSp>
        <p:sp>
          <p:nvSpPr>
            <p:cNvPr id="42" name="TextBox 41"/>
            <p:cNvSpPr txBox="1"/>
            <p:nvPr/>
          </p:nvSpPr>
          <p:spPr>
            <a:xfrm>
              <a:off x="5089101"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AVSpeechSynthesizer</a:t>
              </a:r>
            </a:p>
          </p:txBody>
        </p:sp>
      </p:grpSp>
      <p:sp>
        <p:nvSpPr>
          <p:cNvPr id="53" name="Rectangle 52"/>
          <p:cNvSpPr/>
          <p:nvPr/>
        </p:nvSpPr>
        <p:spPr>
          <a:xfrm>
            <a:off x="3130702" y="1189176"/>
            <a:ext cx="8298342" cy="5355312"/>
          </a:xfrm>
          <a:prstGeom prst="rect">
            <a:avLst/>
          </a:prstGeom>
        </p:spPr>
        <p:txBody>
          <a:bodyPr wrap="square">
            <a:spAutoFit/>
          </a:bodyPr>
          <a:lstStyle/>
          <a:p>
            <a:r>
              <a:rPr lang="en-US" dirty="0" err="1">
                <a:solidFill>
                  <a:srgbClr val="3364AD"/>
                </a:solidFill>
              </a:rPr>
              <a:t>TextToSpeech</a:t>
            </a:r>
            <a:r>
              <a:rPr lang="en-US" dirty="0"/>
              <a:t> speaker; </a:t>
            </a:r>
          </a:p>
          <a:p>
            <a:r>
              <a:rPr lang="en-US" dirty="0">
                <a:solidFill>
                  <a:srgbClr val="3364AD"/>
                </a:solidFill>
              </a:rPr>
              <a:t>string</a:t>
            </a:r>
            <a:r>
              <a:rPr lang="en-US" dirty="0"/>
              <a:t> </a:t>
            </a:r>
            <a:r>
              <a:rPr lang="en-US" dirty="0" err="1"/>
              <a:t>toSpeak</a:t>
            </a:r>
            <a:r>
              <a:rPr lang="en-US" dirty="0"/>
              <a:t>; </a:t>
            </a:r>
          </a:p>
          <a:p>
            <a:r>
              <a:rPr lang="en-US" dirty="0">
                <a:solidFill>
                  <a:srgbClr val="009695"/>
                </a:solidFill>
              </a:rPr>
              <a:t>public</a:t>
            </a:r>
            <a:r>
              <a:rPr lang="en-US" dirty="0"/>
              <a:t> </a:t>
            </a:r>
            <a:r>
              <a:rPr lang="en-US" dirty="0">
                <a:solidFill>
                  <a:srgbClr val="3364AD"/>
                </a:solidFill>
              </a:rPr>
              <a:t>void</a:t>
            </a:r>
            <a:r>
              <a:rPr lang="en-US" dirty="0"/>
              <a:t> </a:t>
            </a:r>
            <a:r>
              <a:rPr lang="en-US" dirty="0">
                <a:solidFill>
                  <a:srgbClr val="3364AD"/>
                </a:solidFill>
              </a:rPr>
              <a:t>Speak</a:t>
            </a:r>
            <a:r>
              <a:rPr lang="en-US" dirty="0"/>
              <a:t> (</a:t>
            </a:r>
            <a:r>
              <a:rPr lang="en-US" dirty="0">
                <a:solidFill>
                  <a:srgbClr val="3364AD"/>
                </a:solidFill>
              </a:rPr>
              <a:t>string</a:t>
            </a:r>
            <a:r>
              <a:rPr lang="en-US" dirty="0"/>
              <a:t> text) </a:t>
            </a:r>
          </a:p>
          <a:p>
            <a:r>
              <a:rPr lang="en-US" dirty="0"/>
              <a:t>{ </a:t>
            </a:r>
          </a:p>
          <a:p>
            <a:r>
              <a:rPr lang="en-US" dirty="0"/>
              <a:t>  </a:t>
            </a:r>
            <a:r>
              <a:rPr lang="en-US" dirty="0" err="1"/>
              <a:t>toSpeak</a:t>
            </a:r>
            <a:r>
              <a:rPr lang="en-US" dirty="0"/>
              <a:t> </a:t>
            </a:r>
            <a:r>
              <a:rPr lang="en-US" dirty="0">
                <a:solidFill>
                  <a:srgbClr val="268BD2"/>
                </a:solidFill>
              </a:rPr>
              <a:t>=</a:t>
            </a:r>
            <a:r>
              <a:rPr lang="en-US" dirty="0"/>
              <a:t> text; </a:t>
            </a:r>
          </a:p>
          <a:p>
            <a:r>
              <a:rPr lang="en-US" dirty="0">
                <a:solidFill>
                  <a:srgbClr val="009695"/>
                </a:solidFill>
              </a:rPr>
              <a:t>  if</a:t>
            </a:r>
            <a:r>
              <a:rPr lang="en-US" dirty="0"/>
              <a:t> (speaker </a:t>
            </a:r>
            <a:r>
              <a:rPr lang="en-US" dirty="0">
                <a:solidFill>
                  <a:srgbClr val="268BD2"/>
                </a:solidFill>
              </a:rPr>
              <a:t>==</a:t>
            </a:r>
            <a:r>
              <a:rPr lang="en-US" dirty="0"/>
              <a:t> </a:t>
            </a:r>
            <a:r>
              <a:rPr lang="en-US" dirty="0">
                <a:solidFill>
                  <a:srgbClr val="F57D00"/>
                </a:solidFill>
              </a:rPr>
              <a:t>null</a:t>
            </a:r>
            <a:r>
              <a:rPr lang="en-US" dirty="0"/>
              <a:t>) </a:t>
            </a:r>
          </a:p>
          <a:p>
            <a:r>
              <a:rPr lang="en-US" dirty="0"/>
              <a:t>  { </a:t>
            </a:r>
          </a:p>
          <a:p>
            <a:r>
              <a:rPr lang="en-US" dirty="0"/>
              <a:t>    speaker </a:t>
            </a:r>
            <a:r>
              <a:rPr lang="en-US" dirty="0">
                <a:solidFill>
                  <a:srgbClr val="268BD2"/>
                </a:solidFill>
              </a:rPr>
              <a:t>=</a:t>
            </a:r>
            <a:r>
              <a:rPr lang="en-US" dirty="0"/>
              <a:t> </a:t>
            </a:r>
            <a:r>
              <a:rPr lang="en-US" dirty="0">
                <a:solidFill>
                  <a:srgbClr val="009695"/>
                </a:solidFill>
              </a:rPr>
              <a:t>new</a:t>
            </a:r>
            <a:r>
              <a:rPr lang="en-US" dirty="0"/>
              <a:t> </a:t>
            </a:r>
            <a:r>
              <a:rPr lang="en-US" dirty="0" err="1">
                <a:solidFill>
                  <a:srgbClr val="3364AD"/>
                </a:solidFill>
              </a:rPr>
              <a:t>TextToSpeech</a:t>
            </a:r>
            <a:r>
              <a:rPr lang="en-US" dirty="0"/>
              <a:t> (</a:t>
            </a:r>
            <a:r>
              <a:rPr lang="en-US" dirty="0" err="1"/>
              <a:t>ctx</a:t>
            </a:r>
            <a:r>
              <a:rPr lang="en-US" dirty="0"/>
              <a:t>, </a:t>
            </a:r>
            <a:r>
              <a:rPr lang="en-US" dirty="0">
                <a:solidFill>
                  <a:srgbClr val="F57D00"/>
                </a:solidFill>
              </a:rPr>
              <a:t>this</a:t>
            </a:r>
            <a:r>
              <a:rPr lang="en-US" dirty="0"/>
              <a:t>);</a:t>
            </a:r>
          </a:p>
          <a:p>
            <a:r>
              <a:rPr lang="en-US" dirty="0"/>
              <a:t>  } </a:t>
            </a:r>
          </a:p>
          <a:p>
            <a:r>
              <a:rPr lang="en-US" dirty="0">
                <a:solidFill>
                  <a:srgbClr val="009695"/>
                </a:solidFill>
              </a:rPr>
              <a:t>  else</a:t>
            </a:r>
            <a:r>
              <a:rPr lang="en-US" dirty="0"/>
              <a:t> </a:t>
            </a:r>
          </a:p>
          <a:p>
            <a:r>
              <a:rPr lang="en-US" dirty="0"/>
              <a:t>  { </a:t>
            </a:r>
          </a:p>
          <a:p>
            <a:r>
              <a:rPr lang="en-US" dirty="0">
                <a:solidFill>
                  <a:srgbClr val="009695"/>
                </a:solidFill>
              </a:rPr>
              <a:t>    </a:t>
            </a:r>
            <a:r>
              <a:rPr lang="en-US" dirty="0" err="1">
                <a:solidFill>
                  <a:srgbClr val="009695"/>
                </a:solidFill>
              </a:rPr>
              <a:t>var</a:t>
            </a:r>
            <a:r>
              <a:rPr lang="en-US" dirty="0"/>
              <a:t> p </a:t>
            </a:r>
            <a:r>
              <a:rPr lang="en-US" dirty="0">
                <a:solidFill>
                  <a:srgbClr val="268BD2"/>
                </a:solidFill>
              </a:rPr>
              <a:t>=</a:t>
            </a:r>
            <a:r>
              <a:rPr lang="en-US" dirty="0"/>
              <a:t> </a:t>
            </a:r>
            <a:r>
              <a:rPr lang="en-US" dirty="0">
                <a:solidFill>
                  <a:srgbClr val="009695"/>
                </a:solidFill>
              </a:rPr>
              <a:t>new</a:t>
            </a:r>
            <a:r>
              <a:rPr lang="en-US" dirty="0"/>
              <a:t> </a:t>
            </a:r>
            <a:r>
              <a:rPr lang="en-US" dirty="0">
                <a:solidFill>
                  <a:srgbClr val="3364AD"/>
                </a:solidFill>
              </a:rPr>
              <a:t>Dictionary</a:t>
            </a:r>
            <a:r>
              <a:rPr lang="en-US" dirty="0">
                <a:solidFill>
                  <a:srgbClr val="268BD2"/>
                </a:solidFill>
              </a:rPr>
              <a:t>&lt;</a:t>
            </a:r>
            <a:r>
              <a:rPr lang="en-US" dirty="0" err="1">
                <a:solidFill>
                  <a:srgbClr val="3364AD"/>
                </a:solidFill>
              </a:rPr>
              <a:t>string</a:t>
            </a:r>
            <a:r>
              <a:rPr lang="en-US" dirty="0" err="1"/>
              <a:t>,</a:t>
            </a:r>
            <a:r>
              <a:rPr lang="en-US" dirty="0" err="1">
                <a:solidFill>
                  <a:srgbClr val="3364AD"/>
                </a:solidFill>
              </a:rPr>
              <a:t>string</a:t>
            </a:r>
            <a:r>
              <a:rPr lang="en-US" dirty="0">
                <a:solidFill>
                  <a:srgbClr val="268BD2"/>
                </a:solidFill>
              </a:rPr>
              <a:t>&gt;</a:t>
            </a:r>
            <a:r>
              <a:rPr lang="en-US" dirty="0"/>
              <a:t> (); </a:t>
            </a:r>
          </a:p>
          <a:p>
            <a:r>
              <a:rPr lang="en-US" dirty="0"/>
              <a:t>    </a:t>
            </a:r>
            <a:r>
              <a:rPr lang="en-US" dirty="0" err="1"/>
              <a:t>speaker.</a:t>
            </a:r>
            <a:r>
              <a:rPr lang="en-US" dirty="0" err="1">
                <a:solidFill>
                  <a:srgbClr val="555753"/>
                </a:solidFill>
              </a:rPr>
              <a:t>Speak</a:t>
            </a:r>
            <a:r>
              <a:rPr lang="en-US" dirty="0"/>
              <a:t> (</a:t>
            </a:r>
            <a:r>
              <a:rPr lang="en-US" dirty="0" err="1"/>
              <a:t>toSpeak</a:t>
            </a:r>
            <a:r>
              <a:rPr lang="en-US" dirty="0"/>
              <a:t>, </a:t>
            </a:r>
            <a:r>
              <a:rPr lang="en-US" dirty="0" err="1">
                <a:solidFill>
                  <a:srgbClr val="3364AD"/>
                </a:solidFill>
              </a:rPr>
              <a:t>QueueMode</a:t>
            </a:r>
            <a:r>
              <a:rPr lang="en-US" dirty="0" err="1"/>
              <a:t>.</a:t>
            </a:r>
            <a:r>
              <a:rPr lang="en-US" dirty="0" err="1">
                <a:solidFill>
                  <a:srgbClr val="3364AD"/>
                </a:solidFill>
              </a:rPr>
              <a:t>Flush</a:t>
            </a:r>
            <a:r>
              <a:rPr lang="en-US" dirty="0"/>
              <a:t>, p); </a:t>
            </a:r>
          </a:p>
          <a:p>
            <a:r>
              <a:rPr lang="en-US" dirty="0"/>
              <a:t>  }</a:t>
            </a:r>
          </a:p>
          <a:p>
            <a:r>
              <a:rPr lang="en-US" dirty="0"/>
              <a:t>} </a:t>
            </a:r>
          </a:p>
          <a:p>
            <a:r>
              <a:rPr lang="en-US" dirty="0">
                <a:solidFill>
                  <a:srgbClr val="009695"/>
                </a:solidFill>
              </a:rPr>
              <a:t>public</a:t>
            </a:r>
            <a:r>
              <a:rPr lang="en-US" dirty="0"/>
              <a:t> </a:t>
            </a:r>
            <a:r>
              <a:rPr lang="en-US" dirty="0">
                <a:solidFill>
                  <a:srgbClr val="3364AD"/>
                </a:solidFill>
              </a:rPr>
              <a:t>void</a:t>
            </a:r>
            <a:r>
              <a:rPr lang="en-US" dirty="0"/>
              <a:t> </a:t>
            </a:r>
            <a:r>
              <a:rPr lang="en-US" dirty="0" err="1">
                <a:solidFill>
                  <a:srgbClr val="555753"/>
                </a:solidFill>
              </a:rPr>
              <a:t>OnInit</a:t>
            </a:r>
            <a:r>
              <a:rPr lang="en-US" dirty="0"/>
              <a:t> (</a:t>
            </a:r>
            <a:r>
              <a:rPr lang="en-US" dirty="0" err="1">
                <a:solidFill>
                  <a:srgbClr val="3364AD"/>
                </a:solidFill>
              </a:rPr>
              <a:t>OperationResult</a:t>
            </a:r>
            <a:r>
              <a:rPr lang="en-US" dirty="0"/>
              <a:t> status) </a:t>
            </a:r>
          </a:p>
          <a:p>
            <a:r>
              <a:rPr lang="en-US" dirty="0"/>
              <a:t>{ </a:t>
            </a:r>
          </a:p>
          <a:p>
            <a:r>
              <a:rPr lang="en-US" dirty="0"/>
              <a:t>  //… more stuff</a:t>
            </a:r>
          </a:p>
          <a:p>
            <a:r>
              <a:rPr lang="en-US" dirty="0"/>
              <a:t>} </a:t>
            </a:r>
          </a:p>
        </p:txBody>
      </p:sp>
      <p:sp>
        <p:nvSpPr>
          <p:cNvPr id="10" name="Rectangle 9"/>
          <p:cNvSpPr/>
          <p:nvPr/>
        </p:nvSpPr>
        <p:spPr bwMode="auto">
          <a:xfrm>
            <a:off x="523693" y="1189176"/>
            <a:ext cx="2352556" cy="551267"/>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TextBox 10"/>
          <p:cNvSpPr txBox="1"/>
          <p:nvPr/>
        </p:nvSpPr>
        <p:spPr>
          <a:xfrm>
            <a:off x="523693" y="1205083"/>
            <a:ext cx="2352556"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TextToSpeech</a:t>
            </a:r>
          </a:p>
        </p:txBody>
      </p:sp>
      <p:sp>
        <p:nvSpPr>
          <p:cNvPr id="12" name="Oval 11"/>
          <p:cNvSpPr/>
          <p:nvPr/>
        </p:nvSpPr>
        <p:spPr bwMode="auto">
          <a:xfrm>
            <a:off x="1278245" y="1948603"/>
            <a:ext cx="843451" cy="84345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9" y="2160117"/>
            <a:ext cx="356644" cy="410140"/>
          </a:xfrm>
          <a:prstGeom prst="rect">
            <a:avLst/>
          </a:prstGeom>
        </p:spPr>
      </p:pic>
    </p:spTree>
    <p:extLst>
      <p:ext uri="{BB962C8B-B14F-4D97-AF65-F5344CB8AC3E}">
        <p14:creationId xmlns:p14="http://schemas.microsoft.com/office/powerpoint/2010/main" val="13790907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sp>
        <p:nvSpPr>
          <p:cNvPr id="53" name="Rectangle 52"/>
          <p:cNvSpPr/>
          <p:nvPr/>
        </p:nvSpPr>
        <p:spPr>
          <a:xfrm>
            <a:off x="3130702" y="1189176"/>
            <a:ext cx="8298342" cy="1477328"/>
          </a:xfrm>
          <a:prstGeom prst="rect">
            <a:avLst/>
          </a:prstGeom>
        </p:spPr>
        <p:txBody>
          <a:bodyPr wrap="square">
            <a:spAutoFit/>
          </a:bodyPr>
          <a:lstStyle/>
          <a:p>
            <a:r>
              <a:rPr lang="en-US" dirty="0">
                <a:solidFill>
                  <a:srgbClr val="009695"/>
                </a:solidFill>
              </a:rPr>
              <a:t>public</a:t>
            </a:r>
            <a:r>
              <a:rPr lang="en-US" dirty="0"/>
              <a:t> </a:t>
            </a:r>
            <a:r>
              <a:rPr lang="en-US" dirty="0" err="1"/>
              <a:t>async</a:t>
            </a:r>
            <a:r>
              <a:rPr lang="en-US" dirty="0"/>
              <a:t> </a:t>
            </a:r>
            <a:r>
              <a:rPr lang="en-US" dirty="0">
                <a:solidFill>
                  <a:srgbClr val="3364AD"/>
                </a:solidFill>
              </a:rPr>
              <a:t>void</a:t>
            </a:r>
            <a:r>
              <a:rPr lang="en-US" dirty="0"/>
              <a:t> </a:t>
            </a:r>
            <a:r>
              <a:rPr lang="en-US" dirty="0">
                <a:solidFill>
                  <a:srgbClr val="3364AD"/>
                </a:solidFill>
              </a:rPr>
              <a:t>Speak</a:t>
            </a:r>
            <a:r>
              <a:rPr lang="en-US" dirty="0"/>
              <a:t>(</a:t>
            </a:r>
            <a:r>
              <a:rPr lang="en-US" dirty="0">
                <a:solidFill>
                  <a:srgbClr val="3364AD"/>
                </a:solidFill>
              </a:rPr>
              <a:t>string</a:t>
            </a:r>
            <a:r>
              <a:rPr lang="en-US" dirty="0"/>
              <a:t> text) </a:t>
            </a:r>
          </a:p>
          <a:p>
            <a:r>
              <a:rPr lang="en-US" dirty="0"/>
              <a:t>{</a:t>
            </a:r>
          </a:p>
          <a:p>
            <a:r>
              <a:rPr lang="en-US" dirty="0"/>
              <a:t>  </a:t>
            </a:r>
            <a:r>
              <a:rPr lang="en-US" dirty="0" err="1">
                <a:solidFill>
                  <a:srgbClr val="3364AD"/>
                </a:solidFill>
              </a:rPr>
              <a:t>SpeechSynthesizer</a:t>
            </a:r>
            <a:r>
              <a:rPr lang="en-US" dirty="0"/>
              <a:t> synth </a:t>
            </a:r>
            <a:r>
              <a:rPr lang="en-US" dirty="0">
                <a:solidFill>
                  <a:srgbClr val="268BD2"/>
                </a:solidFill>
              </a:rPr>
              <a:t>=</a:t>
            </a:r>
            <a:r>
              <a:rPr lang="en-US" dirty="0"/>
              <a:t> </a:t>
            </a:r>
            <a:r>
              <a:rPr lang="en-US" dirty="0">
                <a:solidFill>
                  <a:srgbClr val="268BD2"/>
                </a:solidFill>
              </a:rPr>
              <a:t>new</a:t>
            </a:r>
            <a:r>
              <a:rPr lang="en-US" dirty="0"/>
              <a:t> </a:t>
            </a:r>
            <a:r>
              <a:rPr lang="en-US" dirty="0" err="1">
                <a:solidFill>
                  <a:srgbClr val="555753"/>
                </a:solidFill>
              </a:rPr>
              <a:t>SpeechSynthesizer</a:t>
            </a:r>
            <a:r>
              <a:rPr lang="en-US" dirty="0"/>
              <a:t>(); </a:t>
            </a:r>
          </a:p>
          <a:p>
            <a:r>
              <a:rPr lang="en-US" dirty="0"/>
              <a:t>  await </a:t>
            </a:r>
            <a:r>
              <a:rPr lang="en-US" dirty="0" err="1"/>
              <a:t>synth.</a:t>
            </a:r>
            <a:r>
              <a:rPr lang="en-US" dirty="0" err="1">
                <a:solidFill>
                  <a:srgbClr val="555753"/>
                </a:solidFill>
              </a:rPr>
              <a:t>SpeakTextAsync</a:t>
            </a:r>
            <a:r>
              <a:rPr lang="en-US" dirty="0"/>
              <a:t>(text); </a:t>
            </a:r>
          </a:p>
          <a:p>
            <a:r>
              <a:rPr lang="en-US" dirty="0"/>
              <a:t>}</a:t>
            </a:r>
          </a:p>
        </p:txBody>
      </p:sp>
      <p:sp>
        <p:nvSpPr>
          <p:cNvPr id="10" name="Rectangle 9"/>
          <p:cNvSpPr/>
          <p:nvPr/>
        </p:nvSpPr>
        <p:spPr bwMode="auto">
          <a:xfrm>
            <a:off x="537140" y="1185702"/>
            <a:ext cx="2352556" cy="551267"/>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11" name="Oval 10"/>
          <p:cNvSpPr/>
          <p:nvPr/>
        </p:nvSpPr>
        <p:spPr bwMode="auto">
          <a:xfrm>
            <a:off x="1276612" y="1945129"/>
            <a:ext cx="843452" cy="84345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Windows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309" y="2184628"/>
            <a:ext cx="382119" cy="356644"/>
          </a:xfrm>
          <a:prstGeom prst="rect">
            <a:avLst/>
          </a:prstGeom>
        </p:spPr>
      </p:pic>
      <p:sp>
        <p:nvSpPr>
          <p:cNvPr id="13" name="TextBox 12"/>
          <p:cNvSpPr txBox="1"/>
          <p:nvPr/>
        </p:nvSpPr>
        <p:spPr>
          <a:xfrm>
            <a:off x="506978" y="1202822"/>
            <a:ext cx="2382718"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SpeechSynthesizer</a:t>
            </a:r>
          </a:p>
        </p:txBody>
      </p:sp>
    </p:spTree>
    <p:extLst>
      <p:ext uri="{BB962C8B-B14F-4D97-AF65-F5344CB8AC3E}">
        <p14:creationId xmlns:p14="http://schemas.microsoft.com/office/powerpoint/2010/main" val="587115530"/>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738</Words>
  <Application>Microsoft Macintosh PowerPoint</Application>
  <PresentationFormat>Widescreen</PresentationFormat>
  <Paragraphs>171</Paragraphs>
  <Slides>15</Slides>
  <Notes>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LT Pro 45 Book</vt:lpstr>
      <vt:lpstr>Calibri</vt:lpstr>
      <vt:lpstr>Consolas</vt:lpstr>
      <vt:lpstr>Segoe UI</vt:lpstr>
      <vt:lpstr>Segoe UI Light</vt:lpstr>
      <vt:lpstr>Wingdings</vt:lpstr>
      <vt:lpstr>5-30629_Build_Template_WHITE</vt:lpstr>
      <vt:lpstr>.NET MAUI Accessing Platform Features</vt:lpstr>
      <vt:lpstr>.NET MAUI Part 4: Access Platform Features</vt:lpstr>
      <vt:lpstr>PowerPoint Presentation</vt:lpstr>
      <vt:lpstr>Platform Specific Code</vt:lpstr>
      <vt:lpstr>PowerPoint Presentation</vt:lpstr>
      <vt:lpstr>Common Interface</vt:lpstr>
      <vt:lpstr>Text To Speech</vt:lpstr>
      <vt:lpstr>Text To Speech</vt:lpstr>
      <vt:lpstr>Text To Speech</vt:lpstr>
      <vt:lpstr>Dependency Service</vt:lpstr>
      <vt:lpstr>Built-in IoC/DI</vt:lpstr>
      <vt:lpstr>PowerPoint Presentation</vt:lpstr>
      <vt:lpstr>Some .NET MAUI APIs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Accessing Platform Features</dc:title>
  <dc:creator/>
  <cp:lastModifiedBy/>
  <cp:revision>3</cp:revision>
  <dcterms:created xsi:type="dcterms:W3CDTF">2019-11-05T16:06:52Z</dcterms:created>
  <dcterms:modified xsi:type="dcterms:W3CDTF">2024-06-10T09:25:53Z</dcterms:modified>
</cp:coreProperties>
</file>