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9"/>
  </p:notesMasterIdLst>
  <p:sldIdLst>
    <p:sldId id="10325" r:id="rId2"/>
    <p:sldId id="327" r:id="rId3"/>
    <p:sldId id="10330" r:id="rId4"/>
    <p:sldId id="10329" r:id="rId5"/>
    <p:sldId id="10331" r:id="rId6"/>
    <p:sldId id="10334" r:id="rId7"/>
    <p:sldId id="10332" r:id="rId8"/>
    <p:sldId id="10333" r:id="rId9"/>
    <p:sldId id="10335" r:id="rId10"/>
    <p:sldId id="10328" r:id="rId11"/>
    <p:sldId id="293" r:id="rId12"/>
    <p:sldId id="305" r:id="rId13"/>
    <p:sldId id="304" r:id="rId14"/>
    <p:sldId id="10326" r:id="rId15"/>
    <p:sldId id="10327" r:id="rId16"/>
    <p:sldId id="282" r:id="rId17"/>
    <p:sldId id="103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68"/>
    <p:restoredTop sz="91849"/>
  </p:normalViewPr>
  <p:slideViewPr>
    <p:cSldViewPr snapToGrid="0" snapToObjects="1">
      <p:cViewPr varScale="1">
        <p:scale>
          <a:sx n="115" d="100"/>
          <a:sy n="115" d="100"/>
        </p:scale>
        <p:origin x="232" y="2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4</a:t>
            </a:fld>
            <a:endParaRPr lang="en-US"/>
          </a:p>
        </p:txBody>
      </p:sp>
    </p:spTree>
    <p:extLst>
      <p:ext uri="{BB962C8B-B14F-4D97-AF65-F5344CB8AC3E}">
        <p14:creationId xmlns:p14="http://schemas.microsoft.com/office/powerpoint/2010/main" val="149577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5: </a:t>
            </a:r>
            <a:r>
              <a:rPr lang="en-US" sz="5400" b="1" dirty="0" err="1"/>
              <a:t>CollectionView</a:t>
            </a:r>
            <a:r>
              <a:rPr lang="en-US" sz="5400" b="1" dirty="0"/>
              <a:t> &amp; Beyond</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CF4-4A67-47B5-A340-2D882B68E164}"/>
              </a:ext>
            </a:extLst>
          </p:cNvPr>
          <p:cNvSpPr>
            <a:spLocks noGrp="1"/>
          </p:cNvSpPr>
          <p:nvPr>
            <p:ph type="title"/>
          </p:nvPr>
        </p:nvSpPr>
        <p:spPr/>
        <p:txBody>
          <a:bodyPr/>
          <a:lstStyle/>
          <a:p>
            <a:r>
              <a:rPr lang="en-US" dirty="0"/>
              <a:t>Pull-to-Refresh</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3BECC1B9-34E8-4DDD-9EB3-99D347B0C5FA}"/>
              </a:ext>
            </a:extLst>
          </p:cNvPr>
          <p:cNvPicPr>
            <a:picLocks noChangeAspect="1"/>
          </p:cNvPicPr>
          <p:nvPr/>
        </p:nvPicPr>
        <p:blipFill>
          <a:blip r:embed="rId2"/>
          <a:stretch>
            <a:fillRect/>
          </a:stretch>
        </p:blipFill>
        <p:spPr>
          <a:xfrm>
            <a:off x="6431078" y="1711885"/>
            <a:ext cx="4595258" cy="2537680"/>
          </a:xfrm>
          <a:prstGeom prst="rect">
            <a:avLst/>
          </a:prstGeom>
        </p:spPr>
      </p:pic>
    </p:spTree>
    <p:extLst>
      <p:ext uri="{BB962C8B-B14F-4D97-AF65-F5344CB8AC3E}">
        <p14:creationId xmlns:p14="http://schemas.microsoft.com/office/powerpoint/2010/main" val="7823095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117693"/>
            <a:ext cx="16287750" cy="6001643"/>
          </a:xfrm>
          <a:prstGeom prst="rect">
            <a:avLst/>
          </a:prstGeom>
        </p:spPr>
        <p:txBody>
          <a:bodyPr wrap="square">
            <a:spAutoFit/>
          </a:bodyPr>
          <a:lstStyle/>
          <a:p>
            <a:r>
              <a:rPr lang="en-US" sz="1600" dirty="0">
                <a:solidFill>
                  <a:srgbClr val="009695"/>
                </a:solidFill>
                <a:latin typeface="Lucida Console" charset="0"/>
              </a:rPr>
              <a:t>    </a:t>
            </a:r>
          </a:p>
          <a:p>
            <a:r>
              <a:rPr lang="en-US" sz="1600" dirty="0">
                <a:solidFill>
                  <a:srgbClr val="009695"/>
                </a:solidFill>
                <a:latin typeface="Lucida Console" charset="0"/>
              </a:rPr>
              <a:t>    public</a:t>
            </a:r>
            <a:r>
              <a:rPr lang="en-US" sz="1600" dirty="0">
                <a:solidFill>
                  <a:srgbClr val="333333"/>
                </a:solidFill>
                <a:latin typeface="Lucida Console" charset="0"/>
              </a:rPr>
              <a:t> </a:t>
            </a:r>
            <a:r>
              <a:rPr lang="en-US" sz="1600" dirty="0">
                <a:solidFill>
                  <a:srgbClr val="009695"/>
                </a:solidFill>
                <a:latin typeface="Lucida Console" charset="0"/>
              </a:rPr>
              <a:t>class</a:t>
            </a:r>
            <a:r>
              <a:rPr lang="en-US" sz="1600" dirty="0">
                <a:solidFill>
                  <a:srgbClr val="333333"/>
                </a:solidFill>
                <a:latin typeface="Lucida Console" charset="0"/>
              </a:rPr>
              <a:t> </a:t>
            </a:r>
            <a:r>
              <a:rPr lang="en-US" sz="1600" dirty="0" err="1">
                <a:solidFill>
                  <a:srgbClr val="3364A4"/>
                </a:solidFill>
                <a:latin typeface="Lucida Console" charset="0"/>
              </a:rPr>
              <a:t>MyViewModel</a:t>
            </a:r>
            <a:r>
              <a:rPr lang="en-US" sz="1600" dirty="0">
                <a:solidFill>
                  <a:srgbClr val="333333"/>
                </a:solidFill>
                <a:latin typeface="Lucida Console" charset="0"/>
              </a:rPr>
              <a:t> : </a:t>
            </a:r>
            <a:r>
              <a:rPr lang="en-US" sz="1600" dirty="0" err="1">
                <a:solidFill>
                  <a:srgbClr val="3364A4"/>
                </a:solidFill>
                <a:latin typeface="Lucida Console" charset="0"/>
              </a:rPr>
              <a:t>ObservableObject</a:t>
            </a:r>
            <a:br>
              <a:rPr lang="en-US" sz="1600" dirty="0">
                <a:solidFill>
                  <a:srgbClr val="333333"/>
                </a:solidFill>
                <a:latin typeface="Lucida Console" charset="0"/>
              </a:rPr>
            </a:br>
            <a:r>
              <a:rPr lang="en-US" sz="1600" dirty="0">
                <a:solidFill>
                  <a:srgbClr val="333333"/>
                </a:solidFill>
                <a:latin typeface="Lucida Console" charset="0"/>
              </a:rPr>
              <a:t>    { </a:t>
            </a: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a:t>
            </a:r>
          </a:p>
          <a:p>
            <a:endParaRPr lang="en-US" sz="1600" dirty="0">
              <a:solidFill>
                <a:srgbClr val="333333"/>
              </a:solidFill>
              <a:latin typeface="Lucida Console" charset="0"/>
            </a:endParaRP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ICommand</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async</a:t>
            </a:r>
            <a:r>
              <a:rPr lang="en-US" sz="1600" dirty="0">
                <a:solidFill>
                  <a:srgbClr val="333333"/>
                </a:solidFill>
                <a:latin typeface="Lucida Console" charset="0"/>
              </a:rPr>
              <a:t> </a:t>
            </a:r>
            <a:r>
              <a:rPr lang="en-US" sz="1600" dirty="0">
                <a:solidFill>
                  <a:srgbClr val="3364A4"/>
                </a:solidFill>
                <a:latin typeface="Lucida Console" charset="0"/>
              </a:rPr>
              <a:t>Task</a:t>
            </a:r>
            <a:r>
              <a:rPr lang="en-US" sz="1600" dirty="0">
                <a:solidFill>
                  <a:srgbClr val="333333"/>
                </a:solidFill>
                <a:latin typeface="Lucida Console" charset="0"/>
              </a:rPr>
              <a:t> Refresh()</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if</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return</a:t>
            </a:r>
            <a:r>
              <a:rPr lang="en-US" sz="1600" dirty="0">
                <a:solidFill>
                  <a:srgbClr val="333333"/>
                </a:solidFill>
                <a:latin typeface="Lucida Console" charset="0"/>
              </a:rPr>
              <a:t>;</a:t>
            </a:r>
            <a:br>
              <a:rPr lang="en-US" sz="1600" dirty="0">
                <a:solidFill>
                  <a:srgbClr val="333333"/>
                </a:solidFill>
                <a:latin typeface="Lucida Console" charset="0"/>
              </a:rPr>
            </a:b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p>
          <a:p>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p>
          <a:p>
            <a:r>
              <a:rPr lang="en-US" sz="1600" i="1" dirty="0">
                <a:solidFill>
                  <a:srgbClr val="333333"/>
                </a:solidFill>
                <a:latin typeface="Lucida Console" charset="0"/>
              </a:rPr>
              <a:t>	      </a:t>
            </a:r>
            <a:r>
              <a:rPr lang="en-US" sz="1600" i="1" dirty="0">
                <a:solidFill>
                  <a:srgbClr val="888888"/>
                </a:solidFill>
                <a:latin typeface="Lucida Console" charset="0"/>
              </a:rPr>
              <a:t>//do stuff</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  = </a:t>
            </a:r>
            <a:r>
              <a:rPr lang="en-US" sz="1600" dirty="0">
                <a:solidFill>
                  <a:srgbClr val="009695"/>
                </a:solidFill>
                <a:latin typeface="Lucida Console" charset="0"/>
              </a:rPr>
              <a:t>false</a:t>
            </a:r>
            <a:r>
              <a:rPr lang="en-US" sz="1600" dirty="0">
                <a:solidFill>
                  <a:srgbClr val="333333"/>
                </a:solidFill>
                <a:latin typeface="Lucida Console" charset="0"/>
              </a:rPr>
              <a:t>;</a:t>
            </a:r>
          </a:p>
          <a:p>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t> </a:t>
            </a:r>
          </a:p>
        </p:txBody>
      </p:sp>
    </p:spTree>
    <p:extLst>
      <p:ext uri="{BB962C8B-B14F-4D97-AF65-F5344CB8AC3E}">
        <p14:creationId xmlns:p14="http://schemas.microsoft.com/office/powerpoint/2010/main" val="16944422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Support</a:t>
            </a:r>
          </a:p>
        </p:txBody>
      </p:sp>
      <p:sp>
        <p:nvSpPr>
          <p:cNvPr id="5" name="Rectangle 4"/>
          <p:cNvSpPr/>
          <p:nvPr/>
        </p:nvSpPr>
        <p:spPr>
          <a:xfrm>
            <a:off x="609600" y="1989088"/>
            <a:ext cx="10325100" cy="2308324"/>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ListView</a:t>
            </a:r>
            <a:r>
              <a:rPr lang="en-US" sz="2400" dirty="0">
                <a:solidFill>
                  <a:srgbClr val="3364A4"/>
                </a:solidFill>
                <a:latin typeface="Lucida Console" charset="0"/>
              </a:rPr>
              <a:t> </a:t>
            </a:r>
            <a:r>
              <a:rPr lang="en-US" sz="2400" dirty="0">
                <a:solidFill>
                  <a:srgbClr val="333333"/>
                </a:solidFill>
                <a:latin typeface="Lucida Console" charset="0"/>
              </a:rPr>
              <a:t>x:Name=</a:t>
            </a:r>
            <a:r>
              <a:rPr lang="en-US" sz="2400" dirty="0">
                <a:solidFill>
                  <a:srgbClr val="F57D00"/>
                </a:solidFill>
                <a:latin typeface="Lucida Console" charset="0"/>
              </a:rPr>
              <a:t>"listView"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HasUnevenRows</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IsBusy</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p>
        </p:txBody>
      </p:sp>
    </p:spTree>
    <p:extLst>
      <p:ext uri="{BB962C8B-B14F-4D97-AF65-F5344CB8AC3E}">
        <p14:creationId xmlns:p14="http://schemas.microsoft.com/office/powerpoint/2010/main" val="87329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API</a:t>
            </a:r>
          </a:p>
        </p:txBody>
      </p:sp>
      <p:sp>
        <p:nvSpPr>
          <p:cNvPr id="11" name="Rectangle 10"/>
          <p:cNvSpPr/>
          <p:nvPr/>
        </p:nvSpPr>
        <p:spPr>
          <a:xfrm>
            <a:off x="590550" y="1189176"/>
            <a:ext cx="11334530" cy="4893647"/>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trigger/subscribe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BeginRefresh</a:t>
            </a:r>
            <a:r>
              <a:rPr lang="en-US" sz="2400" dirty="0">
                <a:solidFill>
                  <a:srgbClr val="333333"/>
                </a:solidFill>
                <a:latin typeface="Lucida Console" charset="0"/>
              </a:rPr>
              <a:t> ();</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EndRefresh</a:t>
            </a:r>
            <a:r>
              <a:rPr lang="en-US" sz="2400" dirty="0">
                <a:solidFill>
                  <a:srgbClr val="333333"/>
                </a:solidFill>
                <a:latin typeface="Lucida Console" charset="0"/>
              </a:rPr>
              <a:t> ();</a:t>
            </a:r>
            <a:r>
              <a:rPr lang="en-US" sz="2400" dirty="0"/>
              <a:t> </a:t>
            </a:r>
          </a:p>
          <a:p>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4251061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endParaRPr lang="en-US" dirty="0"/>
          </a:p>
        </p:txBody>
      </p:sp>
      <p:sp>
        <p:nvSpPr>
          <p:cNvPr id="5" name="Rectangle 4"/>
          <p:cNvSpPr/>
          <p:nvPr/>
        </p:nvSpPr>
        <p:spPr>
          <a:xfrm>
            <a:off x="609600" y="1989088"/>
            <a:ext cx="10325100" cy="3046988"/>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a:solidFill>
                  <a:srgbClr val="333333"/>
                </a:solidFill>
                <a:latin typeface="Lucida Console" charset="0"/>
              </a:rPr>
              <a:t>Command=</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IsRefreshing</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endParaRPr lang="en-US" sz="2400" dirty="0">
              <a:solidFill>
                <a:srgbClr val="333333"/>
              </a:solidFill>
              <a:latin typeface="Lucida Console" charset="0"/>
            </a:endParaRPr>
          </a:p>
          <a:p>
            <a:endParaRPr lang="en-US" sz="2400" dirty="0">
              <a:solidFill>
                <a:srgbClr val="333333"/>
              </a:solidFill>
              <a:latin typeface="Lucida Console" charset="0"/>
            </a:endParaRP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r>
              <a:rPr lang="en-US" sz="2400" dirty="0">
                <a:solidFill>
                  <a:srgbClr val="333333"/>
                </a:solidFill>
                <a:latin typeface="Lucida Console" charset="0"/>
              </a:rPr>
              <a:t>&gt;</a:t>
            </a:r>
          </a:p>
          <a:p>
            <a:r>
              <a:rPr lang="en-US" sz="2400" dirty="0">
                <a:solidFill>
                  <a:srgbClr val="333333"/>
                </a:solidFill>
                <a:latin typeface="Lucida Console" charset="0"/>
              </a:rPr>
              <a:t>		…</a:t>
            </a: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3333"/>
                </a:solidFill>
                <a:latin typeface="Lucida Console" charset="0"/>
              </a:rPr>
              <a:t>&gt;</a:t>
            </a:r>
            <a:endParaRPr lang="en-US" sz="2400" dirty="0"/>
          </a:p>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3333"/>
                </a:solidFill>
                <a:latin typeface="Lucida Console" charset="0"/>
              </a:rPr>
              <a:t>&gt;</a:t>
            </a:r>
            <a:endParaRPr lang="en-US" sz="2400" dirty="0"/>
          </a:p>
        </p:txBody>
      </p:sp>
    </p:spTree>
    <p:extLst>
      <p:ext uri="{BB962C8B-B14F-4D97-AF65-F5344CB8AC3E}">
        <p14:creationId xmlns:p14="http://schemas.microsoft.com/office/powerpoint/2010/main" val="3535989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r>
              <a:rPr lang="en-US" dirty="0"/>
              <a:t> API</a:t>
            </a:r>
          </a:p>
        </p:txBody>
      </p:sp>
      <p:sp>
        <p:nvSpPr>
          <p:cNvPr id="11" name="Rectangle 10"/>
          <p:cNvSpPr/>
          <p:nvPr/>
        </p:nvSpPr>
        <p:spPr>
          <a:xfrm>
            <a:off x="590550" y="1189176"/>
            <a:ext cx="11334530" cy="4154984"/>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Command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2646656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Optimize </a:t>
            </a:r>
            <a:r>
              <a:rPr lang="en-US" sz="7646" spc="0" dirty="0" err="1">
                <a:solidFill>
                  <a:schemeClr val="tx1"/>
                </a:solidFill>
              </a:rPr>
              <a:t>CollectionView</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96087" y="129539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Optimize </a:t>
            </a:r>
          </a:p>
          <a:p>
            <a:pPr defTabSz="914367">
              <a:lnSpc>
                <a:spcPct val="60000"/>
              </a:lnSpc>
              <a:buClr>
                <a:srgbClr val="FFFFFF"/>
              </a:buClr>
              <a:buSzPct val="90000"/>
            </a:pPr>
            <a:r>
              <a:rPr lang="en-US" sz="7646" spc="0" dirty="0" err="1">
                <a:solidFill>
                  <a:schemeClr val="tx1"/>
                </a:solidFill>
                <a:latin typeface="+mn-lt"/>
              </a:rPr>
              <a:t>CollectionView</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02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5: </a:t>
            </a:r>
            <a:r>
              <a:rPr lang="en-US" sz="5400" b="1" dirty="0" err="1"/>
              <a:t>CollectionView</a:t>
            </a:r>
            <a:r>
              <a:rPr lang="en-US" sz="5400" b="1" dirty="0"/>
              <a:t> &amp; Beyond</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356799"/>
          </a:xfrm>
        </p:spPr>
        <p:txBody>
          <a:bodyPr/>
          <a:lstStyle/>
          <a:p>
            <a:r>
              <a:rPr lang="en-US" dirty="0" err="1"/>
              <a:t>CollectionView</a:t>
            </a:r>
            <a:r>
              <a:rPr lang="en-US" dirty="0"/>
              <a:t> is a view for presenting lists of data using different layout specifications. It aims to provide a more flexible, and performant alternative to </a:t>
            </a:r>
            <a:r>
              <a:rPr lang="en-US" dirty="0" err="1"/>
              <a:t>ListView</a:t>
            </a:r>
            <a:r>
              <a:rPr lang="en-US" dirty="0"/>
              <a:t>.</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endParaRPr lang="en-US" dirty="0"/>
          </a:p>
        </p:txBody>
      </p:sp>
    </p:spTree>
    <p:extLst>
      <p:ext uri="{BB962C8B-B14F-4D97-AF65-F5344CB8AC3E}">
        <p14:creationId xmlns:p14="http://schemas.microsoft.com/office/powerpoint/2010/main" val="4244196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5355312"/>
          </a:xfrm>
        </p:spPr>
        <p:txBody>
          <a:bodyPr/>
          <a:lstStyle/>
          <a:p>
            <a:r>
              <a:rPr lang="en-US" sz="2800" dirty="0" err="1"/>
              <a:t>CollectionView</a:t>
            </a:r>
            <a:r>
              <a:rPr lang="en-US" sz="2800" dirty="0"/>
              <a:t> has a flexible layout model, which allows data to be presented vertically or horizontally, in a list or a grid.</a:t>
            </a:r>
          </a:p>
          <a:p>
            <a:r>
              <a:rPr lang="en-US" sz="2800" dirty="0" err="1"/>
              <a:t>CollectionView</a:t>
            </a:r>
            <a:r>
              <a:rPr lang="en-US" sz="2800" dirty="0"/>
              <a:t> supports single and multiple selection.</a:t>
            </a:r>
          </a:p>
          <a:p>
            <a:r>
              <a:rPr lang="en-US" sz="2800" dirty="0" err="1"/>
              <a:t>CollectionView</a:t>
            </a:r>
            <a:r>
              <a:rPr lang="en-US" sz="2800" dirty="0"/>
              <a:t> has no concept of cells. Instead, a data template is used to define the appearance of each item of data in the list.</a:t>
            </a:r>
          </a:p>
          <a:p>
            <a:r>
              <a:rPr lang="en-US" sz="2800" dirty="0" err="1"/>
              <a:t>CollectionView</a:t>
            </a:r>
            <a:r>
              <a:rPr lang="en-US" sz="2800" dirty="0"/>
              <a:t> automatically utilizes the virtualization provided by the underlying native controls.</a:t>
            </a:r>
          </a:p>
          <a:p>
            <a:r>
              <a:rPr lang="en-US" sz="2800" dirty="0" err="1"/>
              <a:t>CollectionView</a:t>
            </a:r>
            <a:r>
              <a:rPr lang="en-US" sz="2800" dirty="0"/>
              <a:t> reduces the API surface of </a:t>
            </a:r>
            <a:r>
              <a:rPr lang="en-US" sz="2800" dirty="0" err="1"/>
              <a:t>ListView</a:t>
            </a:r>
            <a:r>
              <a:rPr lang="en-US" sz="2800" dirty="0"/>
              <a:t>. Many properties and events from </a:t>
            </a:r>
            <a:r>
              <a:rPr lang="en-US" sz="2800" dirty="0" err="1"/>
              <a:t>ListView</a:t>
            </a:r>
            <a:r>
              <a:rPr lang="en-US" sz="2800" dirty="0"/>
              <a:t> are not present in </a:t>
            </a:r>
            <a:r>
              <a:rPr lang="en-US" sz="2800" dirty="0" err="1"/>
              <a:t>CollectionView</a:t>
            </a:r>
            <a:r>
              <a:rPr lang="en-US" sz="2800" dirty="0"/>
              <a:t>.</a:t>
            </a:r>
          </a:p>
          <a:p>
            <a:r>
              <a:rPr lang="en-US" sz="2800" dirty="0" err="1"/>
              <a:t>CollectionView</a:t>
            </a:r>
            <a:r>
              <a:rPr lang="en-US" sz="2800" dirty="0"/>
              <a:t> does not include built-in separators.</a:t>
            </a:r>
          </a:p>
          <a:p>
            <a:r>
              <a:rPr lang="en-US" sz="2800" dirty="0" err="1"/>
              <a:t>CollectionView</a:t>
            </a:r>
            <a:r>
              <a:rPr lang="en-US" sz="2800" dirty="0"/>
              <a:t> will throw an exception if its </a:t>
            </a:r>
            <a:r>
              <a:rPr lang="en-US" sz="2800" dirty="0" err="1"/>
              <a:t>ItemsSource</a:t>
            </a:r>
            <a:r>
              <a:rPr lang="en-US" sz="2800" dirty="0"/>
              <a:t> is updated off the UI thread.</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r>
              <a:rPr lang="en-US" dirty="0"/>
              <a:t> vs </a:t>
            </a:r>
            <a:r>
              <a:rPr lang="en-US" dirty="0" err="1"/>
              <a:t>ListView</a:t>
            </a:r>
            <a:endParaRPr lang="en-US" dirty="0"/>
          </a:p>
        </p:txBody>
      </p:sp>
    </p:spTree>
    <p:extLst>
      <p:ext uri="{BB962C8B-B14F-4D97-AF65-F5344CB8AC3E}">
        <p14:creationId xmlns:p14="http://schemas.microsoft.com/office/powerpoint/2010/main" val="122347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7615D-BCE0-4868-A87F-9114E11726A2}"/>
              </a:ext>
            </a:extLst>
          </p:cNvPr>
          <p:cNvSpPr>
            <a:spLocks noGrp="1"/>
          </p:cNvSpPr>
          <p:nvPr>
            <p:ph type="body" sz="quarter" idx="10"/>
          </p:nvPr>
        </p:nvSpPr>
        <p:spPr/>
        <p:txBody>
          <a:bodyPr/>
          <a:lstStyle/>
          <a:p>
            <a:r>
              <a:rPr lang="en-US" dirty="0"/>
              <a:t>List</a:t>
            </a:r>
          </a:p>
          <a:p>
            <a:r>
              <a:rPr lang="en-US" dirty="0"/>
              <a:t>Grids</a:t>
            </a:r>
          </a:p>
        </p:txBody>
      </p:sp>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Layouts</a:t>
            </a:r>
          </a:p>
        </p:txBody>
      </p:sp>
      <p:pic>
        <p:nvPicPr>
          <p:cNvPr id="2050" name="Picture 2" descr="Screenshot of CollectionView vertical list layout.">
            <a:extLst>
              <a:ext uri="{FF2B5EF4-FFF2-40B4-BE49-F238E27FC236}">
                <a16:creationId xmlns:a16="http://schemas.microsoft.com/office/drawing/2014/main" id="{C72136E6-6DE3-478C-A59B-2FB99ECC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98" y="358784"/>
            <a:ext cx="26670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 of CollectionView horizontal grid layout.">
            <a:extLst>
              <a:ext uri="{FF2B5EF4-FFF2-40B4-BE49-F238E27FC236}">
                <a16:creationId xmlns:a16="http://schemas.microsoft.com/office/drawing/2014/main" id="{14CFFCD1-4FF9-47CD-91EF-E9D16F171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194" y="549283"/>
            <a:ext cx="2886075" cy="4905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C77B55-165D-4F3E-B247-1BEF0813ADD4}"/>
              </a:ext>
            </a:extLst>
          </p:cNvPr>
          <p:cNvSpPr txBox="1"/>
          <p:nvPr/>
        </p:nvSpPr>
        <p:spPr>
          <a:xfrm>
            <a:off x="-1623060" y="5645159"/>
            <a:ext cx="11480292"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GridItemsLayout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Orientation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"Horizontal"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Span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6554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Headers &amp; Footers</a:t>
            </a:r>
          </a:p>
        </p:txBody>
      </p:sp>
      <p:pic>
        <p:nvPicPr>
          <p:cNvPr id="4098" name="Picture 2" descr="Screenshot of a CollectionView header and footer using templates.">
            <a:extLst>
              <a:ext uri="{FF2B5EF4-FFF2-40B4-BE49-F238E27FC236}">
                <a16:creationId xmlns:a16="http://schemas.microsoft.com/office/drawing/2014/main" id="{6F206120-CE74-4FA1-82C1-EB246B93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323295"/>
            <a:ext cx="56007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7635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err="1"/>
              <a:t>EmptyView</a:t>
            </a:r>
            <a:endParaRPr lang="en-US" dirty="0"/>
          </a:p>
        </p:txBody>
      </p:sp>
      <p:pic>
        <p:nvPicPr>
          <p:cNvPr id="6" name="Picture 5" descr="A picture containing icon&#10;&#10;Description automatically generated">
            <a:extLst>
              <a:ext uri="{FF2B5EF4-FFF2-40B4-BE49-F238E27FC236}">
                <a16:creationId xmlns:a16="http://schemas.microsoft.com/office/drawing/2014/main" id="{66C39673-88C4-4623-8FCE-9ABCE88EC130}"/>
              </a:ext>
            </a:extLst>
          </p:cNvPr>
          <p:cNvPicPr>
            <a:picLocks noChangeAspect="1"/>
          </p:cNvPicPr>
          <p:nvPr/>
        </p:nvPicPr>
        <p:blipFill>
          <a:blip r:embed="rId2"/>
          <a:stretch>
            <a:fillRect/>
          </a:stretch>
        </p:blipFill>
        <p:spPr>
          <a:xfrm>
            <a:off x="7683273" y="55016"/>
            <a:ext cx="3857625" cy="6858000"/>
          </a:xfrm>
          <a:prstGeom prst="rect">
            <a:avLst/>
          </a:prstGeom>
        </p:spPr>
      </p:pic>
      <p:sp>
        <p:nvSpPr>
          <p:cNvPr id="11" name="TextBox 10">
            <a:extLst>
              <a:ext uri="{FF2B5EF4-FFF2-40B4-BE49-F238E27FC236}">
                <a16:creationId xmlns:a16="http://schemas.microsoft.com/office/drawing/2014/main" id="{6E1E25B3-A37E-4A3B-85D4-52E6668D7B5F}"/>
              </a:ext>
            </a:extLst>
          </p:cNvPr>
          <p:cNvSpPr txBox="1"/>
          <p:nvPr/>
        </p:nvSpPr>
        <p:spPr>
          <a:xfrm>
            <a:off x="-1285353" y="2066294"/>
            <a:ext cx="10523220" cy="2308324"/>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"100"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Image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HorizontalOptions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"nodata.png"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VerticalOptions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6365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sp>
        <p:nvSpPr>
          <p:cNvPr id="11" name="TextBox 10">
            <a:extLst>
              <a:ext uri="{FF2B5EF4-FFF2-40B4-BE49-F238E27FC236}">
                <a16:creationId xmlns:a16="http://schemas.microsoft.com/office/drawing/2014/main" id="{6F379D12-A37C-485E-B63E-ED520A7CDAAB}"/>
              </a:ext>
            </a:extLst>
          </p:cNvPr>
          <p:cNvSpPr txBox="1"/>
          <p:nvPr/>
        </p:nvSpPr>
        <p:spPr>
          <a:xfrm>
            <a:off x="201168" y="1425902"/>
            <a:ext cx="113098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    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base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dirty="0">
                <a:solidFill>
                  <a:srgbClr val="D4D4D4"/>
                </a:solidFill>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dirty="0" err="1">
                <a:solidFill>
                  <a:srgbClr val="9CDCFE"/>
                </a:solidFill>
                <a:latin typeface="Consolas" panose="020B0609020204030204" pitchFamily="49" charset="0"/>
              </a:rPr>
              <a:t>PodcastGroup</a:t>
            </a:r>
            <a:r>
              <a:rPr lang="en-US" b="0" dirty="0">
                <a:solidFill>
                  <a:srgbClr val="D4D4D4"/>
                </a:solidFill>
                <a:effectLst/>
                <a:latin typeface="Consolas" panose="020B0609020204030204" pitchFamily="49" charset="0"/>
              </a:rPr>
              <a:t>&gt;</a:t>
            </a:r>
            <a:r>
              <a:rPr lang="en-US" dirty="0">
                <a:solidFill>
                  <a:srgbClr val="D4D4D4"/>
                </a:solidFill>
                <a:latin typeface="Consolas" panose="020B0609020204030204" pitchFamily="49" charset="0"/>
              </a:rPr>
              <a: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762591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pic>
        <p:nvPicPr>
          <p:cNvPr id="5" name="Picture 4">
            <a:extLst>
              <a:ext uri="{FF2B5EF4-FFF2-40B4-BE49-F238E27FC236}">
                <a16:creationId xmlns:a16="http://schemas.microsoft.com/office/drawing/2014/main" id="{9226F76B-1304-4FFB-A107-6B055611E42E}"/>
              </a:ext>
            </a:extLst>
          </p:cNvPr>
          <p:cNvPicPr>
            <a:picLocks noChangeAspect="1"/>
          </p:cNvPicPr>
          <p:nvPr/>
        </p:nvPicPr>
        <p:blipFill>
          <a:blip r:embed="rId2"/>
          <a:stretch>
            <a:fillRect/>
          </a:stretch>
        </p:blipFill>
        <p:spPr>
          <a:xfrm>
            <a:off x="7635676" y="-55015"/>
            <a:ext cx="3321448" cy="6858000"/>
          </a:xfrm>
          <a:prstGeom prst="rect">
            <a:avLst/>
          </a:prstGeom>
        </p:spPr>
      </p:pic>
      <p:sp>
        <p:nvSpPr>
          <p:cNvPr id="8" name="TextBox 7">
            <a:extLst>
              <a:ext uri="{FF2B5EF4-FFF2-40B4-BE49-F238E27FC236}">
                <a16:creationId xmlns:a16="http://schemas.microsoft.com/office/drawing/2014/main" id="{AE8BCA6B-7C52-428E-89AF-42EEF64C7541}"/>
              </a:ext>
            </a:extLst>
          </p:cNvPr>
          <p:cNvSpPr txBox="1"/>
          <p:nvPr/>
        </p:nvSpPr>
        <p:spPr>
          <a:xfrm>
            <a:off x="-1120648" y="2832130"/>
            <a:ext cx="11922760" cy="3139321"/>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LightGray</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FontSize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"Large"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FontAttributes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"Bold"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83E7A23-B22E-491A-A406-8DD30E5648F6}"/>
              </a:ext>
            </a:extLst>
          </p:cNvPr>
          <p:cNvSpPr txBox="1"/>
          <p:nvPr/>
        </p:nvSpPr>
        <p:spPr>
          <a:xfrm>
            <a:off x="-1815592" y="1948379"/>
            <a:ext cx="11922760"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ItemsSource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Podcasts}"</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IsGrouped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"true"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0979666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1025</Words>
  <Application>Microsoft Macintosh PowerPoint</Application>
  <PresentationFormat>Widescreen</PresentationFormat>
  <Paragraphs>123</Paragraphs>
  <Slides>17</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LT Pro 45 Book</vt:lpstr>
      <vt:lpstr>Calibri</vt:lpstr>
      <vt:lpstr>Consolas</vt:lpstr>
      <vt:lpstr>Lucida Console</vt:lpstr>
      <vt:lpstr>Segoe UI</vt:lpstr>
      <vt:lpstr>Segoe UI Light</vt:lpstr>
      <vt:lpstr>5-30629_Build_Template_WHITE</vt:lpstr>
      <vt:lpstr>.NET MAUI Part 5: CollectionView &amp; Beyond</vt:lpstr>
      <vt:lpstr>.NET MAUI Part 5: CollectionView &amp; Beyond</vt:lpstr>
      <vt:lpstr>CollectionView</vt:lpstr>
      <vt:lpstr>CollectionView vs ListView</vt:lpstr>
      <vt:lpstr>Layouts</vt:lpstr>
      <vt:lpstr>Headers &amp; Footers</vt:lpstr>
      <vt:lpstr>EmptyView</vt:lpstr>
      <vt:lpstr>Grouping</vt:lpstr>
      <vt:lpstr>Grouping</vt:lpstr>
      <vt:lpstr>Pull-to-Refresh</vt:lpstr>
      <vt:lpstr>PowerPoint Presentation</vt:lpstr>
      <vt:lpstr>ListView Support</vt:lpstr>
      <vt:lpstr>ListView API</vt:lpstr>
      <vt:lpstr>RefreshView</vt:lpstr>
      <vt:lpstr>RefreshView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CollectionView &amp; Beyond</dc:title>
  <dc:creator/>
  <cp:lastModifiedBy/>
  <cp:revision>4</cp:revision>
  <dcterms:created xsi:type="dcterms:W3CDTF">2019-11-05T16:07:32Z</dcterms:created>
  <dcterms:modified xsi:type="dcterms:W3CDTF">2024-06-10T09:27:04Z</dcterms:modified>
</cp:coreProperties>
</file>