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7FA8F5-42DD-4079-B8AC-CC384851A910}">
  <a:tblStyle styleId="{2F7FA8F5-42DD-4079-B8AC-CC384851A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486152a7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486152a7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dd11d2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dd11d2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86152a7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86152a7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f3a15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f3a15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2dd11d2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2dd11d2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86152a7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86152a7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86152a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486152a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86152a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86152a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86152a7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86152a7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2f572c0f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2f572c0f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86152a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86152a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dd11d2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dd11d2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f572c0f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f572c0f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86152a7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86152a7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g5wy9mOLV4aLn9EmQ92fUQ0-s_QFo7OX#scrollTo=BaYOaeksb3y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Munaafa.ai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Stock Market Portfolio Builder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Results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38" y="1140200"/>
            <a:ext cx="2838865" cy="10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775" y="1115000"/>
            <a:ext cx="2862800" cy="10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073" y="2350000"/>
            <a:ext cx="2862800" cy="10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175" y="2299600"/>
            <a:ext cx="3126004" cy="11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275" y="3645350"/>
            <a:ext cx="3152400" cy="11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975" y="3645350"/>
            <a:ext cx="3152400" cy="119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33900" y="1276125"/>
            <a:ext cx="1971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Graphs of All Stocks in the portfolio: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APPL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GE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GOOGL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GS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IBM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MSFT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TSLA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AMZN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Portfolio Graph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75" y="1144125"/>
            <a:ext cx="5286300" cy="29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-504725" y="955100"/>
            <a:ext cx="4215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graph shows the graph started at $1000 at start of January-2018.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AI per day generated buy/sell signal each day till June-2020.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above graph maps the price fluctuation plotted for each day market value of the shares in the portfolio in that time period.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224100" y="4196475"/>
            <a:ext cx="4629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Produced By Stocks(Normal Trade):$ 1631.33831</a:t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ontserrat"/>
              <a:buChar char="●"/>
            </a:pPr>
            <a:r>
              <a:rPr lang="en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Produced By Stocks(AI Trade):$ 2327.233</a:t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Difference In Performance: </a:t>
            </a:r>
            <a:r>
              <a:rPr b="1" lang="en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44.66 %</a:t>
            </a:r>
            <a:r>
              <a:rPr lang="en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33700" y="4249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Metrics of the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885350" y="14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{2F7FA8F5-42DD-4079-B8AC-CC384851A910}</a:tableStyleId>
              </a:tblPr>
              <a:tblGrid>
                <a:gridCol w="1514550"/>
                <a:gridCol w="1381050"/>
                <a:gridCol w="1447800"/>
                <a:gridCol w="1447800"/>
                <a:gridCol w="1447800"/>
              </a:tblGrid>
              <a:tr h="2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A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Stocks </a:t>
                      </a:r>
                      <a:endParaRPr b="1">
                        <a:solidFill>
                          <a:srgbClr val="EA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A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 </a:t>
                      </a:r>
                      <a:endParaRPr b="1">
                        <a:solidFill>
                          <a:srgbClr val="EA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A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>
                        <a:solidFill>
                          <a:srgbClr val="EA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A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>
                        <a:solidFill>
                          <a:srgbClr val="EA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A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F1 score </a:t>
                      </a:r>
                      <a:endParaRPr b="1">
                        <a:solidFill>
                          <a:srgbClr val="EA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81.25%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81.22%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81.21%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81.22%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83.98%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83.62%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83.81%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83.70%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82.68 %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82.68 %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82.68 %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82.688 %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GS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82.86 %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82.92 %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83.03 %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82.84 %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IBM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85.98 %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85.978 %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85.98 %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85.97 %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MSFT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84.29 %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84.294 %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84.28%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84.28 %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TSLA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83.06 %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82.244 %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83.58%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83.06 %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AMZN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83.29 %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83.29 %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83.32%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83.28 %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0" y="1419950"/>
            <a:ext cx="2569775" cy="21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400" y="1310976"/>
            <a:ext cx="2506267" cy="22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125" y="1329100"/>
            <a:ext cx="2506275" cy="214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Working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Demonstration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 Google Colab Link: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https://colab.research.google.com/drive/1g5wy9mOLV4aLn9EmQ92fUQ0-s_QFo7OX#scrollTo=BaYOaeksb3yE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965100"/>
            <a:ext cx="8520600" cy="32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lang="en" sz="10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PURPOSE OF THE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642224"/>
            <a:ext cx="8368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Munaafa.ai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is a modern way of investing that leverages artificial intelligence to make investment decisions that are optimized for maximum returns.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6450" y="2838325"/>
            <a:ext cx="2790300" cy="2003400"/>
          </a:xfrm>
          <a:prstGeom prst="rect">
            <a:avLst/>
          </a:prstGeom>
          <a:noFill/>
          <a:ln cap="flat" cmpd="thickThin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High Active Fund Managers Fees</a:t>
            </a:r>
            <a:endParaRPr b="1" sz="1700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Management, administration, custodian fees associated with managing equity funds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92200" y="2838325"/>
            <a:ext cx="2790300" cy="1950300"/>
          </a:xfrm>
          <a:prstGeom prst="rect">
            <a:avLst/>
          </a:prstGeom>
          <a:noFill/>
          <a:ln cap="flat" cmpd="thickThin" w="381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Growth Potential</a:t>
            </a:r>
            <a:endParaRPr b="1" sz="1700"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Only 0.1% of the population invests in stocks. Automated stock investment can increase market cap significantly.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117950" y="2838325"/>
            <a:ext cx="2790300" cy="2003400"/>
          </a:xfrm>
          <a:prstGeom prst="rect">
            <a:avLst/>
          </a:prstGeom>
          <a:noFill/>
          <a:ln cap="flat" cmpd="thickThin" w="381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CCCC"/>
                </a:solidFill>
                <a:latin typeface="Montserrat"/>
                <a:ea typeface="Montserrat"/>
                <a:cs typeface="Montserrat"/>
                <a:sym typeface="Montserrat"/>
              </a:rPr>
              <a:t>Low Saving Rate/ High Spending Rate</a:t>
            </a:r>
            <a:endParaRPr b="1" sz="1700">
              <a:solidFill>
                <a:srgbClr val="F4CC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gross national savings rate in Pakistan was as low as 3.8% of the GDP in June 2022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Methodology of Data Collection and Cleaning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97500" y="1591244"/>
            <a:ext cx="732900" cy="808800"/>
          </a:xfrm>
          <a:prstGeom prst="rect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CFE2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FE2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030400" y="1591275"/>
            <a:ext cx="5964300" cy="808800"/>
          </a:xfrm>
          <a:prstGeom prst="rect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FE2F3"/>
                </a:solidFill>
                <a:latin typeface="Montserrat"/>
                <a:ea typeface="Montserrat"/>
                <a:cs typeface="Montserrat"/>
                <a:sym typeface="Montserrat"/>
              </a:rPr>
              <a:t>DATA RESOURCES</a:t>
            </a:r>
            <a:endParaRPr sz="1700">
              <a:solidFill>
                <a:srgbClr val="CFE2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FE2F3"/>
                </a:solidFill>
                <a:latin typeface="Montserrat"/>
                <a:ea typeface="Montserrat"/>
                <a:cs typeface="Montserrat"/>
                <a:sym typeface="Montserrat"/>
              </a:rPr>
              <a:t>Historical price data, stock exchanges, financial websites</a:t>
            </a:r>
            <a:endParaRPr sz="1600">
              <a:solidFill>
                <a:srgbClr val="CFE2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97500" y="2582273"/>
            <a:ext cx="732900" cy="1086600"/>
          </a:xfrm>
          <a:prstGeom prst="rect">
            <a:avLst/>
          </a:prstGeom>
          <a:noFill/>
          <a:ln cap="flat" cmpd="sng" w="19050">
            <a:solidFill>
              <a:srgbClr val="B3DD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3DDC8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B3DDC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3DDC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30400" y="2582325"/>
            <a:ext cx="5964300" cy="1086600"/>
          </a:xfrm>
          <a:prstGeom prst="rect">
            <a:avLst/>
          </a:prstGeom>
          <a:noFill/>
          <a:ln cap="flat" cmpd="sng" w="19050">
            <a:solidFill>
              <a:srgbClr val="B3DD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DATA ACQUISITION</a:t>
            </a:r>
            <a:endParaRPr sz="17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45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We acquired stock data of 8 US companies in the form of historical stock data</a:t>
            </a:r>
            <a:endParaRPr sz="1645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97500" y="3878144"/>
            <a:ext cx="732900" cy="8088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030400" y="3878175"/>
            <a:ext cx="5964300" cy="8088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5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sz="1745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45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Handling missing values, removing duplicates</a:t>
            </a:r>
            <a:endParaRPr sz="1645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Predictors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Used And Reason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7900" y="1326700"/>
            <a:ext cx="83682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Our initial approach utilized </a:t>
            </a:r>
            <a:r>
              <a:rPr lang="en" sz="17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44 predictors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that were broadly classified into following categories on the basis of their nature: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 and Volume:     25%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Moving Averages and Exponential Moving Averages:      20%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Technical Indicators:       30%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Lagged Features:      15%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Other Features:	10%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500500" y="4345775"/>
            <a:ext cx="4143000" cy="4464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Problem: </a:t>
            </a: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Low accuracy of results</a:t>
            </a:r>
            <a:endParaRPr sz="1645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298375"/>
            <a:ext cx="83682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ts val="1500"/>
              <a:buFont typeface="Montserrat"/>
              <a:buAutoNum type="arabicPeriod"/>
            </a:pPr>
            <a:r>
              <a:rPr b="1" lang="en" sz="15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Combining Predictors</a:t>
            </a:r>
            <a:endParaRPr b="1" sz="15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Performing mathematical operations to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predictors e.g </a:t>
            </a:r>
            <a:r>
              <a:rPr lang="en" sz="15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RSI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(Relative Strength Index)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is computed as 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6B2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6B26B"/>
              </a:buClr>
              <a:buSzPts val="1500"/>
              <a:buFont typeface="Montserrat"/>
              <a:buAutoNum type="arabicPeriod"/>
            </a:pPr>
            <a:r>
              <a:rPr b="1" lang="en" sz="15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Creating Interaction Terms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Recording the combined effect of two or more predictors in a feature e.g </a:t>
            </a:r>
            <a:r>
              <a:rPr lang="en" sz="1500">
                <a:solidFill>
                  <a:srgbClr val="F6B26B"/>
                </a:solidFill>
                <a:latin typeface="Montserrat"/>
                <a:ea typeface="Montserrat"/>
                <a:cs typeface="Montserrat"/>
                <a:sym typeface="Montserrat"/>
              </a:rPr>
              <a:t>ForceIndex1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is computed as: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96000" y="2682025"/>
            <a:ext cx="7362000" cy="4155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RS = Average Gain / Average Loss			RSI = 100 - (100 / (1 + RS))</a:t>
            </a:r>
            <a:endParaRPr sz="17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91000" y="4443800"/>
            <a:ext cx="7362000" cy="4155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ForceIndex1 = (Close - Close_previous) * Volume</a:t>
            </a:r>
            <a:endParaRPr sz="1500">
              <a:solidFill>
                <a:srgbClr val="FCE5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794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used Ensemble learning to train our model , and one with maximum accuracy was selected by Voting classifier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There were 8 files from US stocks and each file contain &gt;3000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entities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kept files in google drive to read it quicker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85% of data has been used to train the model and 15% is used to test the model.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33525" y="77425"/>
            <a:ext cx="8368200" cy="12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of Machine-Learning Models And Methodology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Classifiers used in Model (Ensemble Learning)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23600" y="1451250"/>
            <a:ext cx="8368200" cy="3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22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15"/>
              <a:buFont typeface="Montserrat"/>
              <a:buAutoNum type="arabicPeriod"/>
            </a:pPr>
            <a:r>
              <a:rPr lang="en" sz="1915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r>
              <a:rPr lang="en" sz="1915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 Classifier</a:t>
            </a:r>
            <a:r>
              <a:rPr lang="en" sz="1915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1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-&gt; N_estimator =10 (Less accurate but less likely to overfit)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5022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15"/>
              <a:buFont typeface="Montserrat"/>
              <a:buAutoNum type="arabicPeriod"/>
            </a:pPr>
            <a:r>
              <a:rPr lang="en" sz="1915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 sz="1915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-&gt; Linear SVM 40% accuracy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-&gt;Sigmoid SVM 80% accuracy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sz="19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-&gt; N_estimator =50 , Max depth = 5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900"/>
              <a:buFont typeface="Montserrat"/>
              <a:buAutoNum type="arabicPeriod"/>
            </a:pP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DecisionTreeClassifier</a:t>
            </a:r>
            <a:endParaRPr sz="19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-&gt; K_neighbourrs = 20</a:t>
            </a:r>
            <a:endParaRPr b="1" sz="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Classifiers used in Model (Ensemble Learning)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57175" y="1606875"/>
            <a:ext cx="85767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  5.	</a:t>
            </a: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KNeighborsClassifier 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-&gt; K_Neighbors = 20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  6.	</a:t>
            </a: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GradientBoostingClassifier</a:t>
            </a:r>
            <a:endParaRPr sz="19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-&gt; N_estimators =100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  7.	</a:t>
            </a:r>
            <a:r>
              <a:rPr lang="en" sz="19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MLP Classifier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-&gt;  Activation Function = Logistic (Sigmoid)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-&gt;  Hidden Layer (100,50)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Montserrat"/>
                <a:ea typeface="Montserrat"/>
                <a:cs typeface="Montserrat"/>
                <a:sym typeface="Montserrat"/>
              </a:rPr>
              <a:t>Stocks Used in Portfolio Building</a:t>
            </a:r>
            <a:endParaRPr b="1" sz="27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33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APPL (Apple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31.912%)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GE (General Electric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1.272%)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GOOGL (Alphabet Google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17.663%)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GS (Goldman Sachs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1.251%)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IBM (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1.313%)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MSFT (Microsoft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27.084%)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TSLA (Tesla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6.198%)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AMZN (Amazon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13.306%)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