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3" r:id="rId1"/>
  </p:sldMasterIdLst>
  <p:notesMasterIdLst>
    <p:notesMasterId r:id="rId24"/>
  </p:notesMasterIdLst>
  <p:sldIdLst>
    <p:sldId id="256" r:id="rId2"/>
    <p:sldId id="262" r:id="rId3"/>
    <p:sldId id="265" r:id="rId4"/>
    <p:sldId id="264" r:id="rId5"/>
    <p:sldId id="257" r:id="rId6"/>
    <p:sldId id="266" r:id="rId7"/>
    <p:sldId id="258" r:id="rId8"/>
    <p:sldId id="267" r:id="rId9"/>
    <p:sldId id="259" r:id="rId10"/>
    <p:sldId id="260" r:id="rId11"/>
    <p:sldId id="26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FFBB6-84A2-4AAD-8AC6-09918AF83688}" type="datetimeFigureOut">
              <a:rPr lang="en-US" smtClean="0"/>
              <a:t>21/3/2016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A1D1A-A564-4E57-A5B7-8D4F70F4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2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1D1A-A564-4E57-A5B7-8D4F70F45B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1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1D1A-A564-4E57-A5B7-8D4F70F45B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97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1D1A-A564-4E57-A5B7-8D4F70F45B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5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1D1A-A564-4E57-A5B7-8D4F70F45B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0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1D1A-A564-4E57-A5B7-8D4F70F45B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1D1A-A564-4E57-A5B7-8D4F70F45B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1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313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4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454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5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7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0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8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9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4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9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7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7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4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  <p:sldLayoutId id="2147484118" r:id="rId15"/>
    <p:sldLayoutId id="21474841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Real Time Application With Html5 and Java EE</a:t>
            </a:r>
          </a:p>
        </p:txBody>
      </p:sp>
    </p:spTree>
    <p:extLst>
      <p:ext uri="{BB962C8B-B14F-4D97-AF65-F5344CB8AC3E}">
        <p14:creationId xmlns:p14="http://schemas.microsoft.com/office/powerpoint/2010/main" val="272290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Websocket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133600"/>
            <a:ext cx="9424905" cy="3777622"/>
          </a:xfrm>
        </p:spPr>
        <p:txBody>
          <a:bodyPr numCol="1">
            <a:normAutofit/>
          </a:bodyPr>
          <a:lstStyle/>
          <a:p>
            <a:pPr algn="l"/>
            <a:r>
              <a:rPr lang="en-US" sz="2000" dirty="0"/>
              <a:t> Full-duplex ( not half-duplex like request -&gt; response )</a:t>
            </a:r>
          </a:p>
          <a:p>
            <a:pPr algn="l"/>
            <a:endParaRPr lang="en-US" sz="2000" dirty="0"/>
          </a:p>
          <a:p>
            <a:r>
              <a:rPr lang="en-US" sz="2000" dirty="0"/>
              <a:t> Bidirectional ( at any time the server or the client can send message 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Single-socket ( Low Resource )</a:t>
            </a:r>
          </a:p>
          <a:p>
            <a:pPr marL="0" indent="0" algn="l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741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Websocket</a:t>
            </a:r>
            <a:r>
              <a:rPr lang="en-US" dirty="0"/>
              <a:t> 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3" y="1582057"/>
            <a:ext cx="10014857" cy="4542972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/>
              <a:t>WebSocket</a:t>
            </a:r>
            <a:r>
              <a:rPr lang="en-US" dirty="0"/>
              <a:t> is about </a:t>
            </a:r>
            <a:r>
              <a:rPr lang="en-US" i="1" dirty="0"/>
              <a:t>Performance</a:t>
            </a:r>
          </a:p>
          <a:p>
            <a:pPr lvl="1"/>
            <a:r>
              <a:rPr lang="en-US" dirty="0"/>
              <a:t>	 </a:t>
            </a:r>
            <a:r>
              <a:rPr lang="en-US" dirty="0" err="1"/>
              <a:t>WebSocket</a:t>
            </a:r>
            <a:r>
              <a:rPr lang="en-US" dirty="0"/>
              <a:t> saves bandwidth, CPU power, and latency</a:t>
            </a:r>
            <a:endParaRPr lang="en-US" i="1" dirty="0"/>
          </a:p>
          <a:p>
            <a:pPr lvl="1"/>
            <a:endParaRPr lang="en-US" i="1" dirty="0"/>
          </a:p>
          <a:p>
            <a:pPr marL="400050" indent="-400050">
              <a:buFont typeface="+mj-lt"/>
              <a:buAutoNum type="romanUcPeriod"/>
            </a:pPr>
            <a:r>
              <a:rPr lang="en-US" dirty="0" err="1"/>
              <a:t>WebSocket</a:t>
            </a:r>
            <a:r>
              <a:rPr lang="en-US" dirty="0"/>
              <a:t> is about </a:t>
            </a:r>
            <a:r>
              <a:rPr lang="en-US" i="1" dirty="0"/>
              <a:t>Simplicity</a:t>
            </a:r>
          </a:p>
          <a:p>
            <a:pPr lvl="1"/>
            <a:r>
              <a:rPr lang="en-US" dirty="0"/>
              <a:t>Before </a:t>
            </a:r>
            <a:r>
              <a:rPr lang="en-US" dirty="0" err="1"/>
              <a:t>Websocket</a:t>
            </a:r>
            <a:r>
              <a:rPr lang="en-US" dirty="0"/>
              <a:t> the communication is with AJAX and is complicated.</a:t>
            </a:r>
          </a:p>
          <a:p>
            <a:pPr lvl="1"/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err="1"/>
              <a:t>Websocket</a:t>
            </a:r>
            <a:r>
              <a:rPr lang="en-US" dirty="0"/>
              <a:t> is about Standards</a:t>
            </a:r>
          </a:p>
          <a:p>
            <a:pPr lvl="1"/>
            <a:r>
              <a:rPr lang="en-US" dirty="0"/>
              <a:t>Underlying network protocol that enables you to build other standard protocols on top of it.</a:t>
            </a:r>
          </a:p>
          <a:p>
            <a:pPr lvl="1"/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err="1"/>
              <a:t>Websocket</a:t>
            </a:r>
            <a:r>
              <a:rPr lang="en-US" dirty="0"/>
              <a:t> is about HTML5</a:t>
            </a:r>
          </a:p>
          <a:p>
            <a:pPr lvl="1"/>
            <a:r>
              <a:rPr lang="en-US" dirty="0"/>
              <a:t>a key component of the HTML5 platform and an incredibly powerful tool for developers.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81" y="80032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</a:t>
            </a:r>
            <a:r>
              <a:rPr lang="en-US" dirty="0" err="1"/>
              <a:t>Websocket</a:t>
            </a:r>
            <a:r>
              <a:rPr lang="en-US" dirty="0"/>
              <a:t>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5543" y="2133600"/>
            <a:ext cx="9429069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 ! You Need </a:t>
            </a:r>
            <a:r>
              <a:rPr lang="en-US" b="1" dirty="0" err="1"/>
              <a:t>Websocket</a:t>
            </a:r>
            <a:r>
              <a:rPr lang="en-US" b="1" dirty="0"/>
              <a:t> to build a world-class web applications.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Online Gaming</a:t>
            </a:r>
          </a:p>
          <a:p>
            <a:pPr marL="0" indent="0">
              <a:buNone/>
            </a:pPr>
            <a:r>
              <a:rPr lang="en-US" dirty="0"/>
              <a:t>For Chatting</a:t>
            </a:r>
          </a:p>
          <a:p>
            <a:pPr marL="0" indent="0">
              <a:buNone/>
            </a:pPr>
            <a:r>
              <a:rPr lang="en-US" dirty="0"/>
              <a:t>For Collaborative document editing</a:t>
            </a:r>
          </a:p>
          <a:p>
            <a:pPr marL="0" indent="0">
              <a:buNone/>
            </a:pPr>
            <a:r>
              <a:rPr lang="en-US" dirty="0"/>
              <a:t>For Stock Market</a:t>
            </a:r>
          </a:p>
          <a:p>
            <a:pPr marL="0" indent="0">
              <a:buNone/>
            </a:pPr>
            <a:r>
              <a:rPr lang="en-US" dirty="0"/>
              <a:t>……..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984" y="2797837"/>
            <a:ext cx="17430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2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And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is a protocol, but there is also a </a:t>
            </a:r>
            <a:r>
              <a:rPr lang="en-US" dirty="0" err="1"/>
              <a:t>WebSocket</a:t>
            </a:r>
            <a:r>
              <a:rPr lang="en-US" dirty="0"/>
              <a:t> API which enables your applications to control the </a:t>
            </a:r>
            <a:r>
              <a:rPr lang="en-US" dirty="0" err="1"/>
              <a:t>WebSocket</a:t>
            </a:r>
            <a:r>
              <a:rPr lang="en-US" dirty="0"/>
              <a:t> protocol and respond to events triggered by the server</a:t>
            </a:r>
          </a:p>
          <a:p>
            <a:endParaRPr lang="en-US" dirty="0"/>
          </a:p>
          <a:p>
            <a:r>
              <a:rPr lang="en-US" dirty="0"/>
              <a:t>API -&gt; W3C</a:t>
            </a:r>
          </a:p>
          <a:p>
            <a:endParaRPr lang="en-US" dirty="0"/>
          </a:p>
          <a:p>
            <a:r>
              <a:rPr lang="en-US" dirty="0"/>
              <a:t>Protocol -&gt;IETF (Internet Engineering Task Force)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4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</a:t>
            </a:r>
            <a:r>
              <a:rPr lang="en-US" dirty="0" err="1"/>
              <a:t>websocket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743200"/>
          </a:xfrm>
        </p:spPr>
        <p:txBody>
          <a:bodyPr/>
          <a:lstStyle/>
          <a:p>
            <a:r>
              <a:rPr lang="en-US" dirty="0"/>
              <a:t>To connect to a remote host, you simply create a new </a:t>
            </a:r>
            <a:r>
              <a:rPr lang="en-US" dirty="0" err="1"/>
              <a:t>WebSocket</a:t>
            </a:r>
            <a:r>
              <a:rPr lang="en-US" dirty="0"/>
              <a:t> object instance and provide the new object with a URL that represents the endpoint to which you wish to connect.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0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!  Let’s begin implementation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230" y="4238170"/>
            <a:ext cx="8882742" cy="16730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The second argument accepts optional </a:t>
            </a:r>
            <a:r>
              <a:rPr lang="en-US" dirty="0" err="1"/>
              <a:t>subprotocols</a:t>
            </a:r>
            <a:r>
              <a:rPr lang="en-US" dirty="0"/>
              <a:t>. </a:t>
            </a:r>
          </a:p>
          <a:p>
            <a:r>
              <a:rPr lang="en-US" dirty="0"/>
              <a:t>It can be a string or an array of strings.</a:t>
            </a:r>
          </a:p>
          <a:p>
            <a:r>
              <a:rPr lang="en-US" dirty="0"/>
              <a:t> Each string should represent a </a:t>
            </a:r>
            <a:r>
              <a:rPr lang="en-US" dirty="0" err="1"/>
              <a:t>subprotocol</a:t>
            </a:r>
            <a:r>
              <a:rPr lang="en-US" dirty="0"/>
              <a:t> name </a:t>
            </a:r>
          </a:p>
          <a:p>
            <a:pPr lvl="1"/>
            <a:r>
              <a:rPr lang="en-US" dirty="0"/>
              <a:t>server accepts only one of passed </a:t>
            </a:r>
            <a:r>
              <a:rPr lang="en-US" dirty="0" err="1"/>
              <a:t>subprotocols</a:t>
            </a:r>
            <a:r>
              <a:rPr lang="en-US" dirty="0"/>
              <a:t> in the array. 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94972" y="1698171"/>
            <a:ext cx="10697028" cy="7005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websoc</a:t>
            </a:r>
            <a:r>
              <a:rPr lang="en-US" dirty="0"/>
              <a:t>= </a:t>
            </a:r>
            <a:r>
              <a:rPr lang="en-US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new</a:t>
            </a:r>
            <a:r>
              <a:rPr lang="en-US" dirty="0"/>
              <a:t> </a:t>
            </a:r>
            <a:r>
              <a:rPr lang="en-US" dirty="0" err="1"/>
              <a:t>WebSocket</a:t>
            </a:r>
            <a:r>
              <a:rPr lang="en-US" dirty="0"/>
              <a:t>(‘</a:t>
            </a:r>
            <a:r>
              <a:rPr lang="en-US" b="1" dirty="0" err="1"/>
              <a:t>ws</a:t>
            </a:r>
            <a:r>
              <a:rPr lang="en-US" b="1" dirty="0"/>
              <a:t>://ammar:8080/chat/</a:t>
            </a:r>
            <a:r>
              <a:rPr lang="en-US" b="1" dirty="0" err="1"/>
              <a:t>websocketChat</a:t>
            </a:r>
            <a:r>
              <a:rPr lang="en-US" b="1" dirty="0"/>
              <a:t> </a:t>
            </a:r>
            <a:r>
              <a:rPr lang="en-US" dirty="0"/>
              <a:t>', ['soap', '</a:t>
            </a:r>
            <a:r>
              <a:rPr lang="en-US" dirty="0" err="1"/>
              <a:t>xmpp</a:t>
            </a:r>
            <a:r>
              <a:rPr lang="en-US" dirty="0"/>
              <a:t>']);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7599" y="2556221"/>
            <a:ext cx="44849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Web socket protocol like http ; </a:t>
            </a:r>
            <a:r>
              <a:rPr lang="en-US" dirty="0" err="1"/>
              <a:t>ther</a:t>
            </a:r>
            <a:r>
              <a:rPr lang="en-US" dirty="0"/>
              <a:t> are also </a:t>
            </a:r>
            <a:r>
              <a:rPr lang="en-US" dirty="0" err="1"/>
              <a:t>wss</a:t>
            </a:r>
            <a:r>
              <a:rPr lang="en-US" dirty="0"/>
              <a:t> for secure </a:t>
            </a:r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en-US" dirty="0" err="1"/>
              <a:t>protocole</a:t>
            </a:r>
            <a:r>
              <a:rPr lang="en-US" dirty="0"/>
              <a:t> like https</a:t>
            </a:r>
          </a:p>
        </p:txBody>
      </p:sp>
      <p:sp>
        <p:nvSpPr>
          <p:cNvPr id="6" name="Freeform 5"/>
          <p:cNvSpPr/>
          <p:nvPr/>
        </p:nvSpPr>
        <p:spPr>
          <a:xfrm>
            <a:off x="5602513" y="2048438"/>
            <a:ext cx="406400" cy="672494"/>
          </a:xfrm>
          <a:custGeom>
            <a:avLst/>
            <a:gdLst>
              <a:gd name="connsiteX0" fmla="*/ 0 w 406400"/>
              <a:gd name="connsiteY0" fmla="*/ 0 h 745066"/>
              <a:gd name="connsiteX1" fmla="*/ 406400 w 406400"/>
              <a:gd name="connsiteY1" fmla="*/ 624114 h 745066"/>
              <a:gd name="connsiteX2" fmla="*/ 0 w 406400"/>
              <a:gd name="connsiteY2" fmla="*/ 725714 h 74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745066">
                <a:moveTo>
                  <a:pt x="0" y="0"/>
                </a:moveTo>
                <a:cubicBezTo>
                  <a:pt x="203200" y="251581"/>
                  <a:pt x="406400" y="503162"/>
                  <a:pt x="406400" y="624114"/>
                </a:cubicBezTo>
                <a:cubicBezTo>
                  <a:pt x="406400" y="745066"/>
                  <a:pt x="203200" y="735390"/>
                  <a:pt x="0" y="72571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515329" y="2048438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96046" y="2609729"/>
            <a:ext cx="22860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Server end point !</a:t>
            </a:r>
          </a:p>
        </p:txBody>
      </p:sp>
      <p:sp>
        <p:nvSpPr>
          <p:cNvPr id="10" name="Freeform 9"/>
          <p:cNvSpPr/>
          <p:nvPr/>
        </p:nvSpPr>
        <p:spPr>
          <a:xfrm>
            <a:off x="10483479" y="2014352"/>
            <a:ext cx="1504647" cy="2815771"/>
          </a:xfrm>
          <a:custGeom>
            <a:avLst/>
            <a:gdLst>
              <a:gd name="connsiteX0" fmla="*/ 0 w 1504647"/>
              <a:gd name="connsiteY0" fmla="*/ 0 h 2815771"/>
              <a:gd name="connsiteX1" fmla="*/ 1393371 w 1504647"/>
              <a:gd name="connsiteY1" fmla="*/ 1393371 h 2815771"/>
              <a:gd name="connsiteX2" fmla="*/ 667657 w 1504647"/>
              <a:gd name="connsiteY2" fmla="*/ 2815771 h 281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47" h="2815771">
                <a:moveTo>
                  <a:pt x="0" y="0"/>
                </a:moveTo>
                <a:cubicBezTo>
                  <a:pt x="641047" y="462038"/>
                  <a:pt x="1282095" y="924076"/>
                  <a:pt x="1393371" y="1393371"/>
                </a:cubicBezTo>
                <a:cubicBezTo>
                  <a:pt x="1504647" y="1862666"/>
                  <a:pt x="1057124" y="2617409"/>
                  <a:pt x="667657" y="281577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WebSocket</a:t>
            </a:r>
            <a:r>
              <a:rPr lang="en-US" dirty="0"/>
              <a:t> object dispatches four different events:</a:t>
            </a:r>
          </a:p>
          <a:p>
            <a:r>
              <a:rPr lang="en-US" dirty="0"/>
              <a:t>Open</a:t>
            </a:r>
          </a:p>
          <a:p>
            <a:r>
              <a:rPr lang="en-US" dirty="0"/>
              <a:t>Message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Close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 with all web APIs, you can listen for these events using on&lt;</a:t>
            </a:r>
            <a:r>
              <a:rPr lang="en-US" dirty="0" err="1"/>
              <a:t>eventname</a:t>
            </a:r>
            <a:r>
              <a:rPr lang="en-US" dirty="0"/>
              <a:t>&gt; handler properties, as well as using the </a:t>
            </a:r>
            <a:r>
              <a:rPr lang="en-US" dirty="0" err="1"/>
              <a:t>addEventListener</a:t>
            </a:r>
            <a:r>
              <a:rPr lang="en-US" dirty="0"/>
              <a:t>(); method.</a:t>
            </a:r>
          </a:p>
        </p:txBody>
      </p:sp>
    </p:spTree>
    <p:extLst>
      <p:ext uri="{BB962C8B-B14F-4D97-AF65-F5344CB8AC3E}">
        <p14:creationId xmlns:p14="http://schemas.microsoft.com/office/powerpoint/2010/main" val="19169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943" y="1553029"/>
            <a:ext cx="9530669" cy="4644571"/>
          </a:xfrm>
        </p:spPr>
        <p:txBody>
          <a:bodyPr>
            <a:normAutofit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socket</a:t>
            </a:r>
            <a:r>
              <a:rPr lang="en-US" b="1" dirty="0"/>
              <a:t> = new </a:t>
            </a:r>
            <a:r>
              <a:rPr lang="en-US" b="1" dirty="0" err="1"/>
              <a:t>WebSocket</a:t>
            </a:r>
            <a:r>
              <a:rPr lang="en-US" b="1" dirty="0"/>
              <a:t>(ws://ammar:8080/chat/websocketChat);</a:t>
            </a:r>
          </a:p>
          <a:p>
            <a:endParaRPr lang="en-US" dirty="0"/>
          </a:p>
          <a:p>
            <a:r>
              <a:rPr lang="en-US" dirty="0"/>
              <a:t>// Define functions for events </a:t>
            </a:r>
          </a:p>
          <a:p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</a:t>
            </a:r>
            <a:r>
              <a:rPr lang="en-US" dirty="0" err="1"/>
              <a:t>.</a:t>
            </a:r>
            <a:r>
              <a:rPr lang="en-US" b="1" dirty="0" err="1"/>
              <a:t>onopen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{console.log(“Connection established”);};</a:t>
            </a:r>
          </a:p>
          <a:p>
            <a:endParaRPr lang="en-US" dirty="0"/>
          </a:p>
          <a:p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</a:t>
            </a:r>
            <a:r>
              <a:rPr lang="en-US" dirty="0" err="1"/>
              <a:t>.</a:t>
            </a:r>
            <a:r>
              <a:rPr lang="en-US" b="1" dirty="0" err="1"/>
              <a:t>onmessage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{console.log(“message has been received”;};</a:t>
            </a:r>
          </a:p>
          <a:p>
            <a:endParaRPr lang="en-US" dirty="0"/>
          </a:p>
          <a:p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</a:t>
            </a:r>
            <a:r>
              <a:rPr lang="en-US" dirty="0" err="1"/>
              <a:t>.</a:t>
            </a:r>
            <a:r>
              <a:rPr lang="en-US" b="1" dirty="0" err="1"/>
              <a:t>onclose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{console.log(“bye bye”)};</a:t>
            </a:r>
          </a:p>
          <a:p>
            <a:endParaRPr lang="en-US" dirty="0"/>
          </a:p>
          <a:p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</a:t>
            </a:r>
            <a:r>
              <a:rPr lang="en-US" dirty="0" err="1"/>
              <a:t>.</a:t>
            </a:r>
            <a:r>
              <a:rPr lang="en-US" b="1" dirty="0" err="1"/>
              <a:t>onerror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{console.log(“what is happened ?  !!”))}</a:t>
            </a:r>
          </a:p>
        </p:txBody>
      </p:sp>
    </p:spTree>
    <p:extLst>
      <p:ext uri="{BB962C8B-B14F-4D97-AF65-F5344CB8AC3E}">
        <p14:creationId xmlns:p14="http://schemas.microsoft.com/office/powerpoint/2010/main" val="3420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objects have two methods:</a:t>
            </a:r>
          </a:p>
          <a:p>
            <a:endParaRPr lang="en-US" dirty="0"/>
          </a:p>
          <a:p>
            <a:r>
              <a:rPr lang="en-US" dirty="0"/>
              <a:t>Close</a:t>
            </a:r>
          </a:p>
          <a:p>
            <a:pPr lvl="1"/>
            <a:r>
              <a:rPr lang="en-US" dirty="0"/>
              <a:t>Close the Connection !</a:t>
            </a:r>
          </a:p>
          <a:p>
            <a:pPr lvl="1"/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</a:t>
            </a:r>
            <a:r>
              <a:rPr lang="en-US" dirty="0" err="1"/>
              <a:t>.close</a:t>
            </a:r>
            <a:r>
              <a:rPr lang="en-US" dirty="0"/>
              <a:t>();</a:t>
            </a:r>
          </a:p>
          <a:p>
            <a:pPr lvl="1"/>
            <a:endParaRPr lang="en-US" dirty="0"/>
          </a:p>
          <a:p>
            <a:r>
              <a:rPr lang="en-US" dirty="0"/>
              <a:t>Send</a:t>
            </a:r>
          </a:p>
          <a:p>
            <a:pPr lvl="1"/>
            <a:r>
              <a:rPr lang="en-US" dirty="0"/>
              <a:t>This is the function who send the </a:t>
            </a:r>
            <a:r>
              <a:rPr lang="en-US" dirty="0" err="1"/>
              <a:t>msg</a:t>
            </a:r>
            <a:r>
              <a:rPr lang="en-US" dirty="0"/>
              <a:t> to the server!</a:t>
            </a:r>
          </a:p>
          <a:p>
            <a:pPr lvl="1"/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Socket.</a:t>
            </a:r>
            <a:r>
              <a:rPr lang="en-US" sz="1400" dirty="0" err="1">
                <a:solidFill>
                  <a:schemeClr val="tx1"/>
                </a:solidFill>
              </a:rPr>
              <a:t>send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msg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57" y="3034749"/>
            <a:ext cx="948936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Type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binary(Blob)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135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Set </a:t>
            </a:r>
            <a:r>
              <a:rPr lang="en-US" dirty="0" err="1"/>
              <a:t>binaryType</a:t>
            </a:r>
            <a:r>
              <a:rPr lang="en-US" dirty="0"/>
              <a:t> to blob (Blob is the default.)</a:t>
            </a:r>
          </a:p>
          <a:p>
            <a:pPr marL="0" indent="0">
              <a:buNone/>
            </a:pPr>
            <a:r>
              <a:rPr lang="en-US" dirty="0" err="1"/>
              <a:t>ws.binaryType</a:t>
            </a:r>
            <a:r>
              <a:rPr lang="en-US" dirty="0"/>
              <a:t> = "blob";</a:t>
            </a:r>
          </a:p>
          <a:p>
            <a:pPr marL="0" indent="0">
              <a:buNone/>
            </a:pPr>
            <a:r>
              <a:rPr lang="da-DK" dirty="0"/>
              <a:t>// Event handler for receiving Blob messages</a:t>
            </a:r>
          </a:p>
          <a:p>
            <a:pPr marL="0" indent="0">
              <a:buNone/>
            </a:pPr>
            <a:r>
              <a:rPr lang="en-US" dirty="0" err="1"/>
              <a:t>ws.onmessage</a:t>
            </a:r>
            <a:r>
              <a:rPr lang="en-US" dirty="0"/>
              <a:t> = function(e) {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e.data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Blob){</a:t>
            </a:r>
          </a:p>
          <a:p>
            <a:pPr marL="0" indent="0">
              <a:buNone/>
            </a:pPr>
            <a:r>
              <a:rPr lang="en-US" dirty="0"/>
              <a:t>console.log("Blob message received", </a:t>
            </a:r>
            <a:r>
              <a:rPr lang="en-US" dirty="0" err="1"/>
              <a:t>e.data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blob = new Blob(</a:t>
            </a:r>
            <a:r>
              <a:rPr lang="en-US" dirty="0" err="1"/>
              <a:t>e.data</a:t>
            </a:r>
            <a:r>
              <a:rPr lang="en-US" dirty="0"/>
              <a:t>);}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1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045302" cy="3777622"/>
          </a:xfrm>
        </p:spPr>
        <p:txBody>
          <a:bodyPr/>
          <a:lstStyle/>
          <a:p>
            <a:r>
              <a:rPr lang="en-US" dirty="0"/>
              <a:t>Little Introduction to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/>
              <a:t>Introduction for Previous Protocol</a:t>
            </a:r>
          </a:p>
          <a:p>
            <a:r>
              <a:rPr lang="en-US" dirty="0" err="1"/>
              <a:t>Websocket</a:t>
            </a:r>
            <a:r>
              <a:rPr lang="en-US" dirty="0"/>
              <a:t> Protocol</a:t>
            </a:r>
          </a:p>
          <a:p>
            <a:r>
              <a:rPr lang="en-US" dirty="0"/>
              <a:t>Why </a:t>
            </a:r>
            <a:r>
              <a:rPr lang="en-US" dirty="0" err="1"/>
              <a:t>websocket</a:t>
            </a:r>
            <a:r>
              <a:rPr lang="en-US" dirty="0"/>
              <a:t> ?</a:t>
            </a:r>
          </a:p>
          <a:p>
            <a:r>
              <a:rPr lang="en-US" dirty="0" err="1"/>
              <a:t>Websocket</a:t>
            </a:r>
            <a:r>
              <a:rPr lang="en-US" dirty="0"/>
              <a:t> API</a:t>
            </a:r>
          </a:p>
          <a:p>
            <a:r>
              <a:rPr lang="en-US" dirty="0" err="1"/>
              <a:t>Websocket</a:t>
            </a:r>
            <a:r>
              <a:rPr lang="en-US" dirty="0"/>
              <a:t> In Glassfish 4.0 (JEE7)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514" y="1638935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92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Message Type</a:t>
            </a:r>
            <a:br>
              <a:rPr lang="en-US" dirty="0"/>
            </a:br>
            <a:r>
              <a:rPr lang="en-US" dirty="0"/>
              <a:t>	</a:t>
            </a:r>
            <a:r>
              <a:rPr lang="da-DK" sz="31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 buffer</a:t>
            </a:r>
            <a:br>
              <a:rPr lang="da-DK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 Set </a:t>
            </a:r>
            <a:r>
              <a:rPr lang="en-US" dirty="0" err="1"/>
              <a:t>binaryType</a:t>
            </a:r>
            <a:r>
              <a:rPr lang="en-US" dirty="0"/>
              <a:t> to </a:t>
            </a:r>
            <a:r>
              <a:rPr lang="en-US" dirty="0" err="1"/>
              <a:t>ArrayBuffer</a:t>
            </a:r>
            <a:r>
              <a:rPr lang="en-US" dirty="0"/>
              <a:t> messages</a:t>
            </a:r>
          </a:p>
          <a:p>
            <a:pPr marL="0" indent="0">
              <a:buNone/>
            </a:pPr>
            <a:r>
              <a:rPr lang="en-US" dirty="0" err="1"/>
              <a:t>ws.binaryType</a:t>
            </a:r>
            <a:r>
              <a:rPr lang="en-US" dirty="0"/>
              <a:t> = "</a:t>
            </a:r>
            <a:r>
              <a:rPr lang="en-US" dirty="0" err="1"/>
              <a:t>arraybuffer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// Event handler for receiving </a:t>
            </a:r>
            <a:r>
              <a:rPr lang="en-US" dirty="0" err="1"/>
              <a:t>ArrayBuffer</a:t>
            </a:r>
            <a:r>
              <a:rPr lang="en-US" dirty="0"/>
              <a:t> messages</a:t>
            </a:r>
          </a:p>
          <a:p>
            <a:pPr marL="0" indent="0">
              <a:buNone/>
            </a:pPr>
            <a:r>
              <a:rPr lang="en-US" dirty="0" err="1"/>
              <a:t>ws.onmessage</a:t>
            </a:r>
            <a:r>
              <a:rPr lang="en-US" dirty="0"/>
              <a:t> = function(e) {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e.data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ArrayBuffer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console.log("</a:t>
            </a:r>
            <a:r>
              <a:rPr lang="en-US" dirty="0" err="1"/>
              <a:t>ArrayBuffer</a:t>
            </a:r>
            <a:r>
              <a:rPr lang="en-US" dirty="0"/>
              <a:t> Message Received", + </a:t>
            </a:r>
            <a:r>
              <a:rPr lang="en-US" dirty="0" err="1"/>
              <a:t>e.data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e.data</a:t>
            </a:r>
            <a:r>
              <a:rPr lang="en-US" dirty="0"/>
              <a:t> is an </a:t>
            </a:r>
            <a:r>
              <a:rPr lang="en-US" dirty="0" err="1"/>
              <a:t>ArrayBuffer</a:t>
            </a:r>
            <a:r>
              <a:rPr lang="en-US" dirty="0"/>
              <a:t>. Create a byte view of that object.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 = new Uint8Array(</a:t>
            </a:r>
            <a:r>
              <a:rPr lang="en-US" dirty="0" err="1"/>
              <a:t>e.data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6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in jee7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Glassfish 4 , TYRUS Has Implemented the </a:t>
            </a:r>
            <a:r>
              <a:rPr lang="en-US" dirty="0" err="1"/>
              <a:t>websocket</a:t>
            </a:r>
            <a:r>
              <a:rPr lang="en-US" dirty="0"/>
              <a:t> API  to the server side</a:t>
            </a:r>
          </a:p>
          <a:p>
            <a:pPr lvl="1"/>
            <a:r>
              <a:rPr lang="en-US" dirty="0"/>
              <a:t>TYRUS Project = JSR 356: Java API for </a:t>
            </a:r>
            <a:r>
              <a:rPr lang="en-US" dirty="0" err="1"/>
              <a:t>WebSocket</a:t>
            </a:r>
            <a:r>
              <a:rPr lang="en-US" dirty="0"/>
              <a:t> - Reference Implementation</a:t>
            </a:r>
          </a:p>
          <a:p>
            <a:endParaRPr lang="en-US" dirty="0"/>
          </a:p>
          <a:p>
            <a:r>
              <a:rPr lang="en-US" dirty="0"/>
              <a:t>So the client will connect to the server , and send him a message ,  when a server is listening to a endpoint 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see the code to understand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649" y="3899728"/>
            <a:ext cx="3809524" cy="27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Server </a:t>
            </a:r>
            <a:r>
              <a:rPr lang="en-US" dirty="0" err="1"/>
              <a:t>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070" y="1431234"/>
            <a:ext cx="9556542" cy="54267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ServerEndpoint</a:t>
            </a:r>
            <a:r>
              <a:rPr lang="en-US" dirty="0"/>
              <a:t>(value = "/</a:t>
            </a:r>
            <a:r>
              <a:rPr lang="en-US" dirty="0" err="1"/>
              <a:t>websocketChat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public class </a:t>
            </a:r>
            <a:r>
              <a:rPr lang="en-US" dirty="0" err="1"/>
              <a:t>ChatEndpoint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sz="1200" b="1" dirty="0"/>
              <a:t>      private static final Set&lt;Session&gt; </a:t>
            </a:r>
            <a:r>
              <a:rPr lang="en-US" sz="1200" b="1" i="1" dirty="0"/>
              <a:t>peers = </a:t>
            </a:r>
            <a:r>
              <a:rPr lang="en-US" sz="1200" b="1" i="1" dirty="0" err="1"/>
              <a:t>Collections</a:t>
            </a:r>
            <a:r>
              <a:rPr lang="en-US" sz="1200" dirty="0" err="1"/>
              <a:t>.</a:t>
            </a:r>
            <a:r>
              <a:rPr lang="en-US" sz="1200" i="1" dirty="0" err="1"/>
              <a:t>synchronizedSet</a:t>
            </a:r>
            <a:r>
              <a:rPr lang="en-US" sz="1200" i="1" dirty="0"/>
              <a:t>(</a:t>
            </a:r>
            <a:r>
              <a:rPr lang="en-US" sz="1200" b="1" i="1" dirty="0"/>
              <a:t>new </a:t>
            </a:r>
            <a:r>
              <a:rPr lang="en-US" sz="1200" b="1" i="1" dirty="0" err="1"/>
              <a:t>HashSet</a:t>
            </a:r>
            <a:r>
              <a:rPr lang="en-US" sz="1200" b="1" i="1" dirty="0"/>
              <a:t>&lt;Session&gt;());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OnOpen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onOpen</a:t>
            </a:r>
            <a:r>
              <a:rPr lang="en-US" b="1" dirty="0"/>
              <a:t>(Session peer) {</a:t>
            </a:r>
            <a:r>
              <a:rPr lang="en-US" i="1" dirty="0" err="1"/>
              <a:t>peers.add</a:t>
            </a:r>
            <a:r>
              <a:rPr lang="en-US" i="1" dirty="0"/>
              <a:t>(peer);</a:t>
            </a:r>
            <a:r>
              <a:rPr lang="en-US" dirty="0"/>
              <a:t>}}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OnClose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onClose</a:t>
            </a:r>
            <a:r>
              <a:rPr lang="en-US" b="1" dirty="0"/>
              <a:t>(Session peer) {</a:t>
            </a:r>
            <a:r>
              <a:rPr lang="en-US" i="1" dirty="0" err="1"/>
              <a:t>peers.remove</a:t>
            </a:r>
            <a:r>
              <a:rPr lang="en-US" i="1" dirty="0"/>
              <a:t>(peer);</a:t>
            </a: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@</a:t>
            </a:r>
            <a:r>
              <a:rPr lang="en-US" dirty="0" err="1"/>
              <a:t>OnMessage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public void message(String message, Session client)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/>
              <a:t>for (Session peer : </a:t>
            </a:r>
            <a:r>
              <a:rPr lang="en-US" b="1" i="1" dirty="0"/>
              <a:t>peers) {</a:t>
            </a:r>
            <a:r>
              <a:rPr lang="en-US" dirty="0" err="1"/>
              <a:t>peer.getBasicRemote</a:t>
            </a:r>
            <a:r>
              <a:rPr lang="en-US" dirty="0"/>
              <a:t>().</a:t>
            </a:r>
            <a:r>
              <a:rPr lang="en-US" dirty="0" err="1"/>
              <a:t>sendObject</a:t>
            </a:r>
            <a:r>
              <a:rPr lang="en-US" dirty="0"/>
              <a:t>(message);}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7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88500">
              <a:srgbClr val="E3EBCB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Websocket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857" y="2133600"/>
            <a:ext cx="9109755" cy="377762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Protocol</a:t>
            </a:r>
          </a:p>
          <a:p>
            <a:pPr marL="742950" lvl="2" indent="-342900"/>
            <a:r>
              <a:rPr lang="en-US" sz="2000" b="1" dirty="0"/>
              <a:t>Full-duplex</a:t>
            </a:r>
            <a:r>
              <a:rPr lang="en-US" sz="2000" dirty="0"/>
              <a:t> communication between a client and server</a:t>
            </a:r>
          </a:p>
          <a:p>
            <a:pPr marL="742950" lvl="2" indent="-342900"/>
            <a:endParaRPr lang="en-US" sz="2000" dirty="0"/>
          </a:p>
          <a:p>
            <a:r>
              <a:rPr lang="en-US" dirty="0"/>
              <a:t>API</a:t>
            </a:r>
          </a:p>
          <a:p>
            <a:pPr lvl="1"/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b="1" dirty="0"/>
              <a:t>API</a:t>
            </a:r>
            <a:r>
              <a:rPr lang="en-US" dirty="0"/>
              <a:t> for the </a:t>
            </a:r>
            <a:r>
              <a:rPr lang="en-US" dirty="0" err="1"/>
              <a:t>WebSocket</a:t>
            </a:r>
            <a:r>
              <a:rPr lang="en-US" dirty="0"/>
              <a:t> protocol within the browser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482" y="62411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7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dirty="0" err="1"/>
              <a:t>Websocket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  <a:p>
            <a:r>
              <a:rPr lang="en-US" dirty="0"/>
              <a:t>Long polling</a:t>
            </a:r>
          </a:p>
          <a:p>
            <a:r>
              <a:rPr lang="en-US" dirty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285748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461" y="1716051"/>
            <a:ext cx="8721151" cy="1547447"/>
          </a:xfrm>
        </p:spPr>
        <p:txBody>
          <a:bodyPr>
            <a:normAutofit/>
          </a:bodyPr>
          <a:lstStyle/>
          <a:p>
            <a:r>
              <a:rPr lang="en-US" dirty="0"/>
              <a:t>Polling is a regularly timed synchronous call</a:t>
            </a:r>
          </a:p>
          <a:p>
            <a:r>
              <a:rPr lang="en-US" dirty="0"/>
              <a:t>The client makes a request to the server to see if there’s any information available for it</a:t>
            </a:r>
          </a:p>
          <a:p>
            <a:r>
              <a:rPr lang="en-US" dirty="0"/>
              <a:t>The requests are made at regular intervals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55" y="3665599"/>
            <a:ext cx="7049652" cy="2086266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7671401" y="3080824"/>
            <a:ext cx="438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584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5791"/>
            <a:ext cx="8915400" cy="41354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Client needs to request data occasionally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Client needs to send data occasionally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Client needs to send data often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Server needs to initiate and send data without client request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 Message volume =&gt; Bad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18" y="3391321"/>
            <a:ext cx="436394" cy="392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81" y="4199086"/>
            <a:ext cx="436394" cy="392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81" y="5006851"/>
            <a:ext cx="436394" cy="392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-374" r="55520"/>
          <a:stretch/>
        </p:blipFill>
        <p:spPr>
          <a:xfrm>
            <a:off x="2151890" y="1775791"/>
            <a:ext cx="438250" cy="413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-374" r="55520"/>
          <a:stretch/>
        </p:blipFill>
        <p:spPr>
          <a:xfrm>
            <a:off x="2157859" y="2604773"/>
            <a:ext cx="438250" cy="4134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816" y="339838"/>
            <a:ext cx="1054608" cy="10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1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934817"/>
          </a:xfrm>
        </p:spPr>
        <p:txBody>
          <a:bodyPr>
            <a:normAutofit/>
          </a:bodyPr>
          <a:lstStyle/>
          <a:p>
            <a:r>
              <a:rPr lang="en-US" dirty="0"/>
              <a:t>the client requests information from the server and opens a connection during a set time period</a:t>
            </a:r>
          </a:p>
          <a:p>
            <a:r>
              <a:rPr lang="en-US" dirty="0"/>
              <a:t>If the server does not have any information it holds the request open until	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 has information for the client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 reaches the end of a designated timeout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35" y="4170017"/>
            <a:ext cx="6044196" cy="20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89212" y="1775791"/>
            <a:ext cx="8915400" cy="41354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Client needs to request one or a few pieces of data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Client needs to send one or a few pieces of data occasionally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Client needs to send data often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Server needs to initiate and send data without client request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Client needs initiate and send data when available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18" y="3391321"/>
            <a:ext cx="436394" cy="3922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81" y="4199086"/>
            <a:ext cx="436394" cy="3922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81" y="5006851"/>
            <a:ext cx="436394" cy="3922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-374" r="55520"/>
          <a:stretch/>
        </p:blipFill>
        <p:spPr>
          <a:xfrm>
            <a:off x="2151890" y="1775791"/>
            <a:ext cx="438250" cy="4134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-374" r="55520"/>
          <a:stretch/>
        </p:blipFill>
        <p:spPr>
          <a:xfrm>
            <a:off x="2157859" y="2604773"/>
            <a:ext cx="438250" cy="4134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456" y="339838"/>
            <a:ext cx="1054608" cy="10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6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548" y="2104571"/>
            <a:ext cx="9689064" cy="3483429"/>
          </a:xfrm>
        </p:spPr>
        <p:txBody>
          <a:bodyPr/>
          <a:lstStyle/>
          <a:p>
            <a:r>
              <a:rPr lang="en-US" dirty="0"/>
              <a:t>the client sends a request, and the </a:t>
            </a:r>
            <a:r>
              <a:rPr lang="en-US" b="1" dirty="0"/>
              <a:t>server</a:t>
            </a:r>
            <a:r>
              <a:rPr lang="en-US" dirty="0"/>
              <a:t> sends and maintains an </a:t>
            </a:r>
            <a:r>
              <a:rPr lang="en-US" b="1" dirty="0"/>
              <a:t>open response</a:t>
            </a:r>
            <a:r>
              <a:rPr lang="en-US" dirty="0"/>
              <a:t> that is continually </a:t>
            </a:r>
            <a:r>
              <a:rPr lang="en-US" b="1" dirty="0"/>
              <a:t>updated</a:t>
            </a:r>
            <a:r>
              <a:rPr lang="en-US" dirty="0"/>
              <a:t> and kept open</a:t>
            </a:r>
          </a:p>
          <a:p>
            <a:r>
              <a:rPr lang="en-US" dirty="0"/>
              <a:t>The server updates the response whenever a message is ready to be delivered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Involve HTTP request and response headers ( lot of header data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client must wait for requests to return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54" y="3615633"/>
            <a:ext cx="436394" cy="392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54" y="4378420"/>
            <a:ext cx="436394" cy="3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1214</TotalTime>
  <Words>869</Words>
  <Application>Microsoft Office PowerPoint</Application>
  <PresentationFormat>Widescreen</PresentationFormat>
  <Paragraphs>180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Wisp</vt:lpstr>
      <vt:lpstr>Websocket</vt:lpstr>
      <vt:lpstr>Contents</vt:lpstr>
      <vt:lpstr>What is Websocket ?</vt:lpstr>
      <vt:lpstr>Before Websocket </vt:lpstr>
      <vt:lpstr>Polling</vt:lpstr>
      <vt:lpstr>Polling</vt:lpstr>
      <vt:lpstr>Long Polling</vt:lpstr>
      <vt:lpstr>Polling</vt:lpstr>
      <vt:lpstr>Streaming </vt:lpstr>
      <vt:lpstr>Why Websocket ?</vt:lpstr>
      <vt:lpstr>Why Websocket ? </vt:lpstr>
      <vt:lpstr>We Need Websocket !</vt:lpstr>
      <vt:lpstr>Protocol And API</vt:lpstr>
      <vt:lpstr>How to create a websocket </vt:lpstr>
      <vt:lpstr>So !  Let’s begin implementation </vt:lpstr>
      <vt:lpstr>Event</vt:lpstr>
      <vt:lpstr>Javascript Implementation</vt:lpstr>
      <vt:lpstr>Methods</vt:lpstr>
      <vt:lpstr>Message Type  binary(Blob)</vt:lpstr>
      <vt:lpstr>Message Type  Array buffer </vt:lpstr>
      <vt:lpstr>Websocket in jee7 </vt:lpstr>
      <vt:lpstr>Create Server EndPoint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</dc:title>
  <dc:creator>ali ammar</dc:creator>
  <cp:lastModifiedBy>ali ammar</cp:lastModifiedBy>
  <cp:revision>145</cp:revision>
  <dcterms:created xsi:type="dcterms:W3CDTF">2016-02-14T21:20:57Z</dcterms:created>
  <dcterms:modified xsi:type="dcterms:W3CDTF">2016-03-21T22:30:28Z</dcterms:modified>
</cp:coreProperties>
</file>