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78FF57-A8AA-FD4B-9870-7E59083D02B2}" v="5" dt="2023-05-23T09:17:52.9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p:restoredTop sz="96327"/>
  </p:normalViewPr>
  <p:slideViewPr>
    <p:cSldViewPr snapToGrid="0">
      <p:cViewPr varScale="1">
        <p:scale>
          <a:sx n="157" d="100"/>
          <a:sy n="157"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5/23/23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5/23/23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5/23/23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53B74-C7E0-6250-E3C0-F65D8F082D6A}"/>
              </a:ext>
            </a:extLst>
          </p:cNvPr>
          <p:cNvSpPr>
            <a:spLocks noGrp="1"/>
          </p:cNvSpPr>
          <p:nvPr>
            <p:ph type="ctrTitle"/>
          </p:nvPr>
        </p:nvSpPr>
        <p:spPr/>
        <p:txBody>
          <a:bodyPr/>
          <a:lstStyle/>
          <a:p>
            <a:r>
              <a:rPr lang="en-US" dirty="0"/>
              <a:t>CITS4402 </a:t>
            </a:r>
            <a:br>
              <a:rPr lang="en-US" dirty="0"/>
            </a:br>
            <a:r>
              <a:rPr lang="en-US" dirty="0"/>
              <a:t>Computer Vision</a:t>
            </a:r>
          </a:p>
        </p:txBody>
      </p:sp>
      <p:sp>
        <p:nvSpPr>
          <p:cNvPr id="3" name="Subtitle 2">
            <a:extLst>
              <a:ext uri="{FF2B5EF4-FFF2-40B4-BE49-F238E27FC236}">
                <a16:creationId xmlns:a16="http://schemas.microsoft.com/office/drawing/2014/main" id="{FB9B2BFC-73AE-521C-7174-9FDE304DEFE1}"/>
              </a:ext>
            </a:extLst>
          </p:cNvPr>
          <p:cNvSpPr>
            <a:spLocks noGrp="1"/>
          </p:cNvSpPr>
          <p:nvPr>
            <p:ph type="subTitle" idx="1"/>
          </p:nvPr>
        </p:nvSpPr>
        <p:spPr/>
        <p:txBody>
          <a:bodyPr/>
          <a:lstStyle/>
          <a:p>
            <a:r>
              <a:rPr lang="en-AU" b="0" dirty="0">
                <a:solidFill>
                  <a:srgbClr val="CE9178"/>
                </a:solidFill>
                <a:effectLst/>
                <a:latin typeface="Menlo" panose="020B0609030804020204" pitchFamily="49" charset="0"/>
              </a:rPr>
              <a:t>HOLOGRAPHIC ACQUISITION RIG AUTOMATIC CALIBRATION</a:t>
            </a:r>
            <a:endParaRPr lang="en-AU" b="0" dirty="0">
              <a:solidFill>
                <a:srgbClr val="CCCCCC"/>
              </a:solidFill>
              <a:effectLst/>
              <a:latin typeface="Menlo" panose="020B0609030804020204" pitchFamily="49" charset="0"/>
            </a:endParaRPr>
          </a:p>
          <a:p>
            <a:r>
              <a:rPr lang="en-AU" b="0" dirty="0">
                <a:solidFill>
                  <a:srgbClr val="CE9178"/>
                </a:solidFill>
                <a:effectLst/>
                <a:latin typeface="Menlo" panose="020B0609030804020204" pitchFamily="49" charset="0"/>
              </a:rPr>
              <a:t>ERWIN BAUERNSCHMITT, ALIAN HAIDAR, LUKE KIRKBY</a:t>
            </a:r>
            <a:endParaRPr lang="en-AU" b="0" dirty="0">
              <a:solidFill>
                <a:srgbClr val="CCCCCC"/>
              </a:solidFill>
              <a:effectLst/>
              <a:latin typeface="Menlo" panose="020B0609030804020204" pitchFamily="49" charset="0"/>
            </a:endParaRPr>
          </a:p>
          <a:p>
            <a:r>
              <a:rPr lang="en-AU" b="0" dirty="0">
                <a:solidFill>
                  <a:srgbClr val="CE9178"/>
                </a:solidFill>
                <a:effectLst/>
                <a:latin typeface="Menlo" panose="020B0609030804020204" pitchFamily="49" charset="0"/>
              </a:rPr>
              <a:t>22964301, 22900426, 22885101</a:t>
            </a:r>
            <a:endParaRPr lang="en-AU" b="0" dirty="0">
              <a:solidFill>
                <a:srgbClr val="CCCCCC"/>
              </a:solidFill>
              <a:effectLst/>
              <a:latin typeface="Menlo" panose="020B0609030804020204" pitchFamily="49" charset="0"/>
            </a:endParaRPr>
          </a:p>
          <a:p>
            <a:endParaRPr lang="en-US" dirty="0"/>
          </a:p>
        </p:txBody>
      </p:sp>
    </p:spTree>
    <p:extLst>
      <p:ext uri="{BB962C8B-B14F-4D97-AF65-F5344CB8AC3E}">
        <p14:creationId xmlns:p14="http://schemas.microsoft.com/office/powerpoint/2010/main" val="24943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6EBC9-44B4-EA20-C193-98F3CC75225D}"/>
              </a:ext>
            </a:extLst>
          </p:cNvPr>
          <p:cNvSpPr>
            <a:spLocks noGrp="1"/>
          </p:cNvSpPr>
          <p:nvPr>
            <p:ph type="title"/>
          </p:nvPr>
        </p:nvSpPr>
        <p:spPr>
          <a:xfrm>
            <a:off x="6400800" y="609600"/>
            <a:ext cx="5147730" cy="1641987"/>
          </a:xfrm>
        </p:spPr>
        <p:txBody>
          <a:bodyPr>
            <a:normAutofit/>
          </a:bodyPr>
          <a:lstStyle/>
          <a:p>
            <a:r>
              <a:rPr lang="en-US" dirty="0"/>
              <a:t>3D Plot</a:t>
            </a:r>
          </a:p>
        </p:txBody>
      </p:sp>
      <p:sp>
        <p:nvSpPr>
          <p:cNvPr id="9" name="Content Placeholder 8">
            <a:extLst>
              <a:ext uri="{FF2B5EF4-FFF2-40B4-BE49-F238E27FC236}">
                <a16:creationId xmlns:a16="http://schemas.microsoft.com/office/drawing/2014/main" id="{3D582AE5-88DA-32EA-2E91-138F2695463A}"/>
              </a:ext>
            </a:extLst>
          </p:cNvPr>
          <p:cNvSpPr>
            <a:spLocks noGrp="1"/>
          </p:cNvSpPr>
          <p:nvPr>
            <p:ph idx="1"/>
          </p:nvPr>
        </p:nvSpPr>
        <p:spPr>
          <a:xfrm>
            <a:off x="6400800" y="2251587"/>
            <a:ext cx="5147730" cy="3637935"/>
          </a:xfrm>
        </p:spPr>
        <p:txBody>
          <a:bodyPr>
            <a:normAutofit/>
          </a:bodyPr>
          <a:lstStyle/>
          <a:p>
            <a:r>
              <a:rPr lang="en-US" dirty="0"/>
              <a:t>Once an image and respective JSON file was uploaded to the program, and the 3D render button was clicked, it will generate a new window of MatPlot3d that shows all points and camera in 3d space</a:t>
            </a:r>
          </a:p>
          <a:p>
            <a:r>
              <a:rPr lang="en-US" dirty="0"/>
              <a:t>The image on the left shows all 7 points with Camera 71 as the initial point</a:t>
            </a:r>
          </a:p>
        </p:txBody>
      </p:sp>
      <p:pic>
        <p:nvPicPr>
          <p:cNvPr id="5" name="Content Placeholder 4" descr="A picture containing text, diagram, line, plan&#10;&#10;Description automatically generated">
            <a:extLst>
              <a:ext uri="{FF2B5EF4-FFF2-40B4-BE49-F238E27FC236}">
                <a16:creationId xmlns:a16="http://schemas.microsoft.com/office/drawing/2014/main" id="{42A3D2BB-DB94-EA83-C95C-FDC442A31F92}"/>
              </a:ext>
            </a:extLst>
          </p:cNvPr>
          <p:cNvPicPr>
            <a:picLocks noChangeAspect="1"/>
          </p:cNvPicPr>
          <p:nvPr/>
        </p:nvPicPr>
        <p:blipFill>
          <a:blip r:embed="rId3"/>
          <a:stretch>
            <a:fillRect/>
          </a:stretch>
        </p:blipFill>
        <p:spPr>
          <a:xfrm>
            <a:off x="648930" y="1146761"/>
            <a:ext cx="5447070" cy="423509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16907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1DE1-21EB-1D09-9A0A-AEEC6C47F1A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5C48EBB-FA17-7EC4-06BB-5BAB71BF3E07}"/>
              </a:ext>
            </a:extLst>
          </p:cNvPr>
          <p:cNvSpPr>
            <a:spLocks noGrp="1"/>
          </p:cNvSpPr>
          <p:nvPr>
            <p:ph idx="1"/>
          </p:nvPr>
        </p:nvSpPr>
        <p:spPr/>
        <p:txBody>
          <a:bodyPr/>
          <a:lstStyle/>
          <a:p>
            <a:r>
              <a:rPr lang="en-AU" b="0" dirty="0">
                <a:solidFill>
                  <a:srgbClr val="CCCCCC"/>
                </a:solidFill>
                <a:effectLst/>
                <a:latin typeface="Menlo" panose="020B0609030804020204" pitchFamily="49" charset="0"/>
              </a:rPr>
              <a:t>Automatic calibration of a holographic acquisition Rig. The purpose of this project is to implement the automatic calibration procedure for a holographic acquisition Rig. The inputs in play are a series of images taken by specially located cameras inside a room taking images of the same subject from different angles.</a:t>
            </a:r>
          </a:p>
          <a:p>
            <a:pPr marL="0" indent="0">
              <a:buNone/>
            </a:pPr>
            <a:endParaRPr lang="en-US" dirty="0"/>
          </a:p>
        </p:txBody>
      </p:sp>
    </p:spTree>
    <p:extLst>
      <p:ext uri="{BB962C8B-B14F-4D97-AF65-F5344CB8AC3E}">
        <p14:creationId xmlns:p14="http://schemas.microsoft.com/office/powerpoint/2010/main" val="835106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1707F-C25A-5558-A183-829011AF9A7C}"/>
              </a:ext>
            </a:extLst>
          </p:cNvPr>
          <p:cNvSpPr>
            <a:spLocks noGrp="1"/>
          </p:cNvSpPr>
          <p:nvPr>
            <p:ph type="title"/>
          </p:nvPr>
        </p:nvSpPr>
        <p:spPr/>
        <p:txBody>
          <a:bodyPr/>
          <a:lstStyle/>
          <a:p>
            <a:r>
              <a:rPr lang="en-US" dirty="0"/>
              <a:t>How it is created</a:t>
            </a:r>
          </a:p>
        </p:txBody>
      </p:sp>
      <p:sp>
        <p:nvSpPr>
          <p:cNvPr id="3" name="Content Placeholder 2">
            <a:extLst>
              <a:ext uri="{FF2B5EF4-FFF2-40B4-BE49-F238E27FC236}">
                <a16:creationId xmlns:a16="http://schemas.microsoft.com/office/drawing/2014/main" id="{C327A410-046C-DDFF-E01A-BB17EB85155D}"/>
              </a:ext>
            </a:extLst>
          </p:cNvPr>
          <p:cNvSpPr>
            <a:spLocks noGrp="1"/>
          </p:cNvSpPr>
          <p:nvPr>
            <p:ph idx="1"/>
          </p:nvPr>
        </p:nvSpPr>
        <p:spPr/>
        <p:txBody>
          <a:bodyPr>
            <a:normAutofit fontScale="92500" lnSpcReduction="10000"/>
          </a:bodyPr>
          <a:lstStyle/>
          <a:p>
            <a:r>
              <a:rPr lang="en-AU" b="0" dirty="0">
                <a:solidFill>
                  <a:srgbClr val="CCCCCC"/>
                </a:solidFill>
                <a:effectLst/>
                <a:latin typeface="Menlo" panose="020B0609030804020204" pitchFamily="49" charset="0"/>
              </a:rPr>
              <a:t>The program is written in Python 3.8.5 and uses the following libraries:</a:t>
            </a:r>
          </a:p>
          <a:p>
            <a:r>
              <a:rPr lang="en-AU" b="0" dirty="0">
                <a:solidFill>
                  <a:srgbClr val="6796E6"/>
                </a:solidFill>
                <a:effectLst/>
                <a:latin typeface="Menlo" panose="020B0609030804020204" pitchFamily="49" charset="0"/>
              </a:rPr>
              <a:t>-</a:t>
            </a:r>
            <a:r>
              <a:rPr lang="en-AU" b="0" dirty="0">
                <a:solidFill>
                  <a:srgbClr val="CCCCCC"/>
                </a:solidFill>
                <a:effectLst/>
                <a:latin typeface="Menlo" panose="020B0609030804020204" pitchFamily="49" charset="0"/>
              </a:rPr>
              <a:t> OpenCV 4.5.1</a:t>
            </a:r>
          </a:p>
          <a:p>
            <a:r>
              <a:rPr lang="en-AU" b="0" dirty="0">
                <a:solidFill>
                  <a:srgbClr val="6796E6"/>
                </a:solidFill>
                <a:effectLst/>
                <a:latin typeface="Menlo" panose="020B0609030804020204" pitchFamily="49" charset="0"/>
              </a:rPr>
              <a:t>-</a:t>
            </a:r>
            <a:r>
              <a:rPr lang="en-AU" b="0" dirty="0">
                <a:solidFill>
                  <a:srgbClr val="CCCCCC"/>
                </a:solidFill>
                <a:effectLst/>
                <a:latin typeface="Menlo" panose="020B0609030804020204" pitchFamily="49" charset="0"/>
              </a:rPr>
              <a:t> </a:t>
            </a:r>
            <a:r>
              <a:rPr lang="en-AU" b="0" dirty="0" err="1">
                <a:solidFill>
                  <a:srgbClr val="CCCCCC"/>
                </a:solidFill>
                <a:effectLst/>
                <a:latin typeface="Menlo" panose="020B0609030804020204" pitchFamily="49" charset="0"/>
              </a:rPr>
              <a:t>Numpy</a:t>
            </a:r>
            <a:r>
              <a:rPr lang="en-AU" b="0" dirty="0">
                <a:solidFill>
                  <a:srgbClr val="CCCCCC"/>
                </a:solidFill>
                <a:effectLst/>
                <a:latin typeface="Menlo" panose="020B0609030804020204" pitchFamily="49" charset="0"/>
              </a:rPr>
              <a:t> 1.19.5</a:t>
            </a:r>
          </a:p>
          <a:p>
            <a:r>
              <a:rPr lang="en-AU" b="0" dirty="0">
                <a:solidFill>
                  <a:srgbClr val="6796E6"/>
                </a:solidFill>
                <a:effectLst/>
                <a:latin typeface="Menlo" panose="020B0609030804020204" pitchFamily="49" charset="0"/>
              </a:rPr>
              <a:t>-</a:t>
            </a:r>
            <a:r>
              <a:rPr lang="en-AU" b="0" dirty="0">
                <a:solidFill>
                  <a:srgbClr val="CCCCCC"/>
                </a:solidFill>
                <a:effectLst/>
                <a:latin typeface="Menlo" panose="020B0609030804020204" pitchFamily="49" charset="0"/>
              </a:rPr>
              <a:t> Matplotlib 3.3.4</a:t>
            </a:r>
          </a:p>
          <a:p>
            <a:r>
              <a:rPr lang="en-AU" b="0" dirty="0">
                <a:solidFill>
                  <a:srgbClr val="6796E6"/>
                </a:solidFill>
                <a:effectLst/>
                <a:latin typeface="Menlo" panose="020B0609030804020204" pitchFamily="49" charset="0"/>
              </a:rPr>
              <a:t>-</a:t>
            </a:r>
            <a:r>
              <a:rPr lang="en-AU" b="0" dirty="0">
                <a:solidFill>
                  <a:srgbClr val="CCCCCC"/>
                </a:solidFill>
                <a:effectLst/>
                <a:latin typeface="Menlo" panose="020B0609030804020204" pitchFamily="49" charset="0"/>
              </a:rPr>
              <a:t> Pillow 8.1.0</a:t>
            </a:r>
          </a:p>
          <a:p>
            <a:r>
              <a:rPr lang="en-AU" b="0" dirty="0">
                <a:solidFill>
                  <a:srgbClr val="6796E6"/>
                </a:solidFill>
                <a:effectLst/>
                <a:latin typeface="Menlo" panose="020B0609030804020204" pitchFamily="49" charset="0"/>
              </a:rPr>
              <a:t>-</a:t>
            </a:r>
            <a:r>
              <a:rPr lang="en-AU" b="0" dirty="0">
                <a:solidFill>
                  <a:srgbClr val="CCCCCC"/>
                </a:solidFill>
                <a:effectLst/>
                <a:latin typeface="Menlo" panose="020B0609030804020204" pitchFamily="49" charset="0"/>
              </a:rPr>
              <a:t> </a:t>
            </a:r>
            <a:r>
              <a:rPr lang="en-AU" b="0" dirty="0" err="1">
                <a:solidFill>
                  <a:srgbClr val="CCCCCC"/>
                </a:solidFill>
                <a:effectLst/>
                <a:latin typeface="Menlo" panose="020B0609030804020204" pitchFamily="49" charset="0"/>
              </a:rPr>
              <a:t>Scipy</a:t>
            </a:r>
            <a:r>
              <a:rPr lang="en-AU" b="0" dirty="0">
                <a:solidFill>
                  <a:srgbClr val="CCCCCC"/>
                </a:solidFill>
                <a:effectLst/>
                <a:latin typeface="Menlo" panose="020B0609030804020204" pitchFamily="49" charset="0"/>
              </a:rPr>
              <a:t> 1.6.0</a:t>
            </a:r>
          </a:p>
          <a:p>
            <a:r>
              <a:rPr lang="en-AU" b="0" dirty="0">
                <a:solidFill>
                  <a:srgbClr val="6796E6"/>
                </a:solidFill>
                <a:effectLst/>
                <a:latin typeface="Menlo" panose="020B0609030804020204" pitchFamily="49" charset="0"/>
              </a:rPr>
              <a:t>-</a:t>
            </a:r>
            <a:r>
              <a:rPr lang="en-AU" b="0" dirty="0">
                <a:solidFill>
                  <a:srgbClr val="CCCCCC"/>
                </a:solidFill>
                <a:effectLst/>
                <a:latin typeface="Menlo" panose="020B0609030804020204" pitchFamily="49" charset="0"/>
              </a:rPr>
              <a:t> Scikit-Image 0.18.1</a:t>
            </a:r>
          </a:p>
          <a:p>
            <a:r>
              <a:rPr lang="en-AU" b="0" dirty="0">
                <a:solidFill>
                  <a:srgbClr val="6796E6"/>
                </a:solidFill>
                <a:effectLst/>
                <a:latin typeface="Menlo" panose="020B0609030804020204" pitchFamily="49" charset="0"/>
              </a:rPr>
              <a:t>-</a:t>
            </a:r>
            <a:r>
              <a:rPr lang="en-AU" b="0" dirty="0">
                <a:solidFill>
                  <a:srgbClr val="CCCCCC"/>
                </a:solidFill>
                <a:effectLst/>
                <a:latin typeface="Menlo" panose="020B0609030804020204" pitchFamily="49" charset="0"/>
              </a:rPr>
              <a:t> </a:t>
            </a:r>
            <a:r>
              <a:rPr lang="en-AU" b="0" dirty="0" err="1">
                <a:solidFill>
                  <a:srgbClr val="CCCCCC"/>
                </a:solidFill>
                <a:effectLst/>
                <a:latin typeface="Menlo" panose="020B0609030804020204" pitchFamily="49" charset="0"/>
              </a:rPr>
              <a:t>PySimpleGUI</a:t>
            </a:r>
            <a:r>
              <a:rPr lang="en-AU" b="0" dirty="0">
                <a:solidFill>
                  <a:srgbClr val="CCCCCC"/>
                </a:solidFill>
                <a:effectLst/>
                <a:latin typeface="Menlo" panose="020B0609030804020204" pitchFamily="49" charset="0"/>
              </a:rPr>
              <a:t> 4.45.0</a:t>
            </a:r>
          </a:p>
          <a:p>
            <a:br>
              <a:rPr lang="en-AU" b="0" dirty="0">
                <a:solidFill>
                  <a:srgbClr val="CCCCCC"/>
                </a:solidFill>
                <a:effectLst/>
                <a:latin typeface="Menlo" panose="020B0609030804020204" pitchFamily="49" charset="0"/>
              </a:rPr>
            </a:br>
            <a:r>
              <a:rPr lang="en-AU" b="0" dirty="0">
                <a:solidFill>
                  <a:srgbClr val="CCCCCC"/>
                </a:solidFill>
                <a:effectLst/>
                <a:latin typeface="Menlo" panose="020B0609030804020204" pitchFamily="49" charset="0"/>
              </a:rPr>
              <a:t>Main framework of the program's GUI is based on Qt5 and </a:t>
            </a:r>
            <a:r>
              <a:rPr lang="en-AU" b="0" dirty="0" err="1">
                <a:solidFill>
                  <a:srgbClr val="CCCCCC"/>
                </a:solidFill>
                <a:effectLst/>
                <a:latin typeface="Menlo" panose="020B0609030804020204" pitchFamily="49" charset="0"/>
              </a:rPr>
              <a:t>PySimpleGUI</a:t>
            </a:r>
            <a:r>
              <a:rPr lang="en-AU" b="0" dirty="0">
                <a:solidFill>
                  <a:srgbClr val="CCCCCC"/>
                </a:solidFill>
                <a:effectLst/>
                <a:latin typeface="Menlo" panose="020B0609030804020204" pitchFamily="49" charset="0"/>
              </a:rPr>
              <a:t>.</a:t>
            </a:r>
          </a:p>
          <a:p>
            <a:pPr marL="0" indent="0">
              <a:buNone/>
            </a:pPr>
            <a:endParaRPr lang="en-US" dirty="0"/>
          </a:p>
        </p:txBody>
      </p:sp>
    </p:spTree>
    <p:extLst>
      <p:ext uri="{BB962C8B-B14F-4D97-AF65-F5344CB8AC3E}">
        <p14:creationId xmlns:p14="http://schemas.microsoft.com/office/powerpoint/2010/main" val="2643791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D358E-3450-E205-B4A8-4F74237EC80C}"/>
              </a:ext>
            </a:extLst>
          </p:cNvPr>
          <p:cNvSpPr>
            <a:spLocks noGrp="1"/>
          </p:cNvSpPr>
          <p:nvPr>
            <p:ph type="title"/>
          </p:nvPr>
        </p:nvSpPr>
        <p:spPr/>
        <p:txBody>
          <a:bodyPr/>
          <a:lstStyle/>
          <a:p>
            <a:r>
              <a:rPr lang="en-US" dirty="0"/>
              <a:t>How to setup</a:t>
            </a:r>
          </a:p>
        </p:txBody>
      </p:sp>
      <p:sp>
        <p:nvSpPr>
          <p:cNvPr id="3" name="Content Placeholder 2">
            <a:extLst>
              <a:ext uri="{FF2B5EF4-FFF2-40B4-BE49-F238E27FC236}">
                <a16:creationId xmlns:a16="http://schemas.microsoft.com/office/drawing/2014/main" id="{9854E9E8-02BE-5E9D-8B92-A3B211185765}"/>
              </a:ext>
            </a:extLst>
          </p:cNvPr>
          <p:cNvSpPr>
            <a:spLocks noGrp="1"/>
          </p:cNvSpPr>
          <p:nvPr>
            <p:ph idx="1"/>
          </p:nvPr>
        </p:nvSpPr>
        <p:spPr>
          <a:xfrm>
            <a:off x="4118846" y="2142067"/>
            <a:ext cx="6698380" cy="3649133"/>
          </a:xfrm>
        </p:spPr>
        <p:txBody>
          <a:bodyPr>
            <a:noAutofit/>
          </a:bodyPr>
          <a:lstStyle/>
          <a:p>
            <a:r>
              <a:rPr lang="en-AU" sz="1050" b="0" dirty="0">
                <a:solidFill>
                  <a:srgbClr val="CCCCCC"/>
                </a:solidFill>
                <a:effectLst/>
                <a:latin typeface="Menlo" panose="020B0609030804020204" pitchFamily="49" charset="0"/>
              </a:rPr>
              <a:t>A virtual environment is required to run the project.\</a:t>
            </a:r>
          </a:p>
          <a:p>
            <a:r>
              <a:rPr lang="en-AU" sz="1050" b="0" dirty="0">
                <a:solidFill>
                  <a:srgbClr val="CCCCCC"/>
                </a:solidFill>
                <a:effectLst/>
                <a:latin typeface="Menlo" panose="020B0609030804020204" pitchFamily="49" charset="0"/>
              </a:rPr>
              <a:t>To create a virtual environment, run the following command:</a:t>
            </a:r>
          </a:p>
          <a:p>
            <a:r>
              <a:rPr lang="en-AU" sz="1050" b="0" dirty="0">
                <a:solidFill>
                  <a:srgbClr val="CCCCCC"/>
                </a:solidFill>
                <a:effectLst/>
                <a:latin typeface="Menlo" panose="020B0609030804020204" pitchFamily="49" charset="0"/>
              </a:rPr>
              <a:t>```</a:t>
            </a:r>
          </a:p>
          <a:p>
            <a:r>
              <a:rPr lang="en-AU" sz="1050" b="0" dirty="0">
                <a:solidFill>
                  <a:srgbClr val="CCCCCC"/>
                </a:solidFill>
                <a:effectLst/>
                <a:latin typeface="Menlo" panose="020B0609030804020204" pitchFamily="49" charset="0"/>
              </a:rPr>
              <a:t>python3 -m </a:t>
            </a:r>
            <a:r>
              <a:rPr lang="en-AU" sz="1050" b="0" dirty="0" err="1">
                <a:solidFill>
                  <a:srgbClr val="CCCCCC"/>
                </a:solidFill>
                <a:effectLst/>
                <a:latin typeface="Menlo" panose="020B0609030804020204" pitchFamily="49" charset="0"/>
              </a:rPr>
              <a:t>venv</a:t>
            </a:r>
            <a:r>
              <a:rPr lang="en-AU" sz="1050" b="0" dirty="0">
                <a:solidFill>
                  <a:srgbClr val="CCCCCC"/>
                </a:solidFill>
                <a:effectLst/>
                <a:latin typeface="Menlo" panose="020B0609030804020204" pitchFamily="49" charset="0"/>
              </a:rPr>
              <a:t> </a:t>
            </a:r>
            <a:r>
              <a:rPr lang="en-AU" sz="1050" b="0" dirty="0" err="1">
                <a:solidFill>
                  <a:srgbClr val="CCCCCC"/>
                </a:solidFill>
                <a:effectLst/>
                <a:latin typeface="Menlo" panose="020B0609030804020204" pitchFamily="49" charset="0"/>
              </a:rPr>
              <a:t>virtual_venv</a:t>
            </a:r>
            <a:r>
              <a:rPr lang="en-AU" sz="1050" b="0" dirty="0">
                <a:solidFill>
                  <a:srgbClr val="CCCCCC"/>
                </a:solidFill>
                <a:effectLst/>
                <a:latin typeface="Menlo" panose="020B0609030804020204" pitchFamily="49" charset="0"/>
              </a:rPr>
              <a:t> | python -m </a:t>
            </a:r>
            <a:r>
              <a:rPr lang="en-AU" sz="1050" b="0" dirty="0" err="1">
                <a:solidFill>
                  <a:srgbClr val="CCCCCC"/>
                </a:solidFill>
                <a:effectLst/>
                <a:latin typeface="Menlo" panose="020B0609030804020204" pitchFamily="49" charset="0"/>
              </a:rPr>
              <a:t>venv</a:t>
            </a:r>
            <a:r>
              <a:rPr lang="en-AU" sz="1050" b="0" dirty="0">
                <a:solidFill>
                  <a:srgbClr val="CCCCCC"/>
                </a:solidFill>
                <a:effectLst/>
                <a:latin typeface="Menlo" panose="020B0609030804020204" pitchFamily="49" charset="0"/>
              </a:rPr>
              <a:t> </a:t>
            </a:r>
            <a:r>
              <a:rPr lang="en-AU" sz="1050" b="0" dirty="0" err="1">
                <a:solidFill>
                  <a:srgbClr val="CCCCCC"/>
                </a:solidFill>
                <a:effectLst/>
                <a:latin typeface="Menlo" panose="020B0609030804020204" pitchFamily="49" charset="0"/>
              </a:rPr>
              <a:t>virtual_venv</a:t>
            </a:r>
            <a:endParaRPr lang="en-AU" sz="1050" b="0" dirty="0">
              <a:solidFill>
                <a:srgbClr val="CCCCCC"/>
              </a:solidFill>
              <a:effectLst/>
              <a:latin typeface="Menlo" panose="020B0609030804020204" pitchFamily="49" charset="0"/>
            </a:endParaRPr>
          </a:p>
          <a:p>
            <a:r>
              <a:rPr lang="en-AU" sz="1050" b="0" dirty="0">
                <a:solidFill>
                  <a:srgbClr val="CCCCCC"/>
                </a:solidFill>
                <a:effectLst/>
                <a:latin typeface="Menlo" panose="020B0609030804020204" pitchFamily="49" charset="0"/>
              </a:rPr>
              <a:t>```</a:t>
            </a:r>
          </a:p>
          <a:p>
            <a:r>
              <a:rPr lang="en-AU" sz="1050" b="0" dirty="0">
                <a:solidFill>
                  <a:srgbClr val="CCCCCC"/>
                </a:solidFill>
                <a:effectLst/>
                <a:latin typeface="Menlo" panose="020B0609030804020204" pitchFamily="49" charset="0"/>
              </a:rPr>
              <a:t>To install the required packages, run the following command:</a:t>
            </a:r>
          </a:p>
          <a:p>
            <a:r>
              <a:rPr lang="en-AU" sz="1050" b="0" dirty="0">
                <a:solidFill>
                  <a:srgbClr val="CCCCCC"/>
                </a:solidFill>
                <a:effectLst/>
                <a:latin typeface="Menlo" panose="020B0609030804020204" pitchFamily="49" charset="0"/>
              </a:rPr>
              <a:t>```</a:t>
            </a:r>
          </a:p>
          <a:p>
            <a:r>
              <a:rPr lang="en-AU" sz="1050" b="0" dirty="0">
                <a:solidFill>
                  <a:srgbClr val="CCCCCC"/>
                </a:solidFill>
                <a:effectLst/>
                <a:latin typeface="Menlo" panose="020B0609030804020204" pitchFamily="49" charset="0"/>
              </a:rPr>
              <a:t>pip install -r </a:t>
            </a:r>
            <a:r>
              <a:rPr lang="en-AU" sz="1050" b="0" dirty="0" err="1">
                <a:solidFill>
                  <a:srgbClr val="CCCCCC"/>
                </a:solidFill>
                <a:effectLst/>
                <a:latin typeface="Menlo" panose="020B0609030804020204" pitchFamily="49" charset="0"/>
              </a:rPr>
              <a:t>requirements.txt</a:t>
            </a:r>
            <a:endParaRPr lang="en-AU" sz="1050" b="0" dirty="0">
              <a:solidFill>
                <a:srgbClr val="CCCCCC"/>
              </a:solidFill>
              <a:effectLst/>
              <a:latin typeface="Menlo" panose="020B0609030804020204" pitchFamily="49" charset="0"/>
            </a:endParaRPr>
          </a:p>
          <a:p>
            <a:r>
              <a:rPr lang="en-AU" sz="1050" b="0" dirty="0">
                <a:solidFill>
                  <a:srgbClr val="CCCCCC"/>
                </a:solidFill>
                <a:effectLst/>
                <a:latin typeface="Menlo" panose="020B0609030804020204" pitchFamily="49" charset="0"/>
              </a:rPr>
              <a:t>```</a:t>
            </a:r>
          </a:p>
          <a:p>
            <a:r>
              <a:rPr lang="en-AU" sz="1050" b="0" dirty="0">
                <a:solidFill>
                  <a:srgbClr val="CCCCCC"/>
                </a:solidFill>
                <a:effectLst/>
                <a:latin typeface="Menlo" panose="020B0609030804020204" pitchFamily="49" charset="0"/>
              </a:rPr>
              <a:t>To exit the virtual environment, run the following command:</a:t>
            </a:r>
          </a:p>
          <a:p>
            <a:r>
              <a:rPr lang="en-AU" sz="1050" b="0" dirty="0">
                <a:solidFill>
                  <a:srgbClr val="CCCCCC"/>
                </a:solidFill>
                <a:effectLst/>
                <a:latin typeface="Menlo" panose="020B0609030804020204" pitchFamily="49" charset="0"/>
              </a:rPr>
              <a:t>```</a:t>
            </a:r>
          </a:p>
          <a:p>
            <a:r>
              <a:rPr lang="en-AU" sz="1050" b="0" dirty="0">
                <a:solidFill>
                  <a:srgbClr val="CCCCCC"/>
                </a:solidFill>
                <a:effectLst/>
                <a:latin typeface="Menlo" panose="020B0609030804020204" pitchFamily="49" charset="0"/>
              </a:rPr>
              <a:t>deactivate</a:t>
            </a:r>
          </a:p>
          <a:p>
            <a:r>
              <a:rPr lang="en-AU" sz="1050" b="0" dirty="0">
                <a:solidFill>
                  <a:srgbClr val="CCCCCC"/>
                </a:solidFill>
                <a:effectLst/>
                <a:latin typeface="Menlo" panose="020B0609030804020204" pitchFamily="49" charset="0"/>
              </a:rPr>
              <a:t>```</a:t>
            </a:r>
          </a:p>
          <a:p>
            <a:r>
              <a:rPr lang="en-AU" sz="1050" b="0" dirty="0">
                <a:solidFill>
                  <a:srgbClr val="CCCCCC"/>
                </a:solidFill>
                <a:effectLst/>
                <a:latin typeface="Menlo" panose="020B0609030804020204" pitchFamily="49" charset="0"/>
              </a:rPr>
              <a:t>For Windows:</a:t>
            </a:r>
          </a:p>
          <a:p>
            <a:r>
              <a:rPr lang="en-AU" sz="1050" b="0" dirty="0">
                <a:solidFill>
                  <a:srgbClr val="CCCCCC"/>
                </a:solidFill>
                <a:effectLst/>
                <a:latin typeface="Menlo" panose="020B0609030804020204" pitchFamily="49" charset="0"/>
              </a:rPr>
              <a:t>Set </a:t>
            </a:r>
            <a:r>
              <a:rPr lang="en-AU" sz="1050" b="0" dirty="0" err="1">
                <a:solidFill>
                  <a:srgbClr val="CCCCCC"/>
                </a:solidFill>
                <a:effectLst/>
                <a:latin typeface="Menlo" panose="020B0609030804020204" pitchFamily="49" charset="0"/>
              </a:rPr>
              <a:t>powershell</a:t>
            </a:r>
            <a:r>
              <a:rPr lang="en-AU" sz="1050" b="0" dirty="0">
                <a:solidFill>
                  <a:srgbClr val="CCCCCC"/>
                </a:solidFill>
                <a:effectLst/>
                <a:latin typeface="Menlo" panose="020B0609030804020204" pitchFamily="49" charset="0"/>
              </a:rPr>
              <a:t> permissions to allow all bypass</a:t>
            </a:r>
          </a:p>
          <a:p>
            <a:r>
              <a:rPr lang="en-AU" sz="1050" b="0" dirty="0">
                <a:solidFill>
                  <a:srgbClr val="CCCCCC"/>
                </a:solidFill>
                <a:effectLst/>
                <a:latin typeface="Menlo" panose="020B0609030804020204" pitchFamily="49" charset="0"/>
              </a:rPr>
              <a:t>```</a:t>
            </a:r>
          </a:p>
          <a:p>
            <a:r>
              <a:rPr lang="en-AU" sz="1050" b="0" dirty="0">
                <a:solidFill>
                  <a:srgbClr val="CCCCCC"/>
                </a:solidFill>
                <a:effectLst/>
                <a:latin typeface="Menlo" panose="020B0609030804020204" pitchFamily="49" charset="0"/>
              </a:rPr>
              <a:t>Set-</a:t>
            </a:r>
            <a:r>
              <a:rPr lang="en-AU" sz="1050" b="0" dirty="0" err="1">
                <a:solidFill>
                  <a:srgbClr val="CCCCCC"/>
                </a:solidFill>
                <a:effectLst/>
                <a:latin typeface="Menlo" panose="020B0609030804020204" pitchFamily="49" charset="0"/>
              </a:rPr>
              <a:t>ExecutionPolicy</a:t>
            </a:r>
            <a:r>
              <a:rPr lang="en-AU" sz="1050" b="0" dirty="0">
                <a:solidFill>
                  <a:srgbClr val="CCCCCC"/>
                </a:solidFill>
                <a:effectLst/>
                <a:latin typeface="Menlo" panose="020B0609030804020204" pitchFamily="49" charset="0"/>
              </a:rPr>
              <a:t> -</a:t>
            </a:r>
            <a:r>
              <a:rPr lang="en-AU" sz="1050" b="0" dirty="0" err="1">
                <a:solidFill>
                  <a:srgbClr val="CCCCCC"/>
                </a:solidFill>
                <a:effectLst/>
                <a:latin typeface="Menlo" panose="020B0609030804020204" pitchFamily="49" charset="0"/>
              </a:rPr>
              <a:t>ExecutionPolicy</a:t>
            </a:r>
            <a:r>
              <a:rPr lang="en-AU" sz="1050" b="0" dirty="0">
                <a:solidFill>
                  <a:srgbClr val="CCCCCC"/>
                </a:solidFill>
                <a:effectLst/>
                <a:latin typeface="Menlo" panose="020B0609030804020204" pitchFamily="49" charset="0"/>
              </a:rPr>
              <a:t> Bypass -Scope Process -Force\</a:t>
            </a:r>
          </a:p>
          <a:p>
            <a:r>
              <a:rPr lang="en-AU" sz="1050" b="0" dirty="0">
                <a:solidFill>
                  <a:srgbClr val="CCCCCC"/>
                </a:solidFill>
                <a:effectLst/>
                <a:latin typeface="Menlo" panose="020B0609030804020204" pitchFamily="49" charset="0"/>
              </a:rPr>
              <a:t>.\</a:t>
            </a:r>
            <a:r>
              <a:rPr lang="en-AU" sz="1050" b="0" dirty="0" err="1">
                <a:solidFill>
                  <a:srgbClr val="CCCCCC"/>
                </a:solidFill>
                <a:effectLst/>
                <a:latin typeface="Menlo" panose="020B0609030804020204" pitchFamily="49" charset="0"/>
              </a:rPr>
              <a:t>venv</a:t>
            </a:r>
            <a:r>
              <a:rPr lang="en-AU" sz="1050" b="0" dirty="0">
                <a:solidFill>
                  <a:srgbClr val="CCCCCC"/>
                </a:solidFill>
                <a:effectLst/>
                <a:latin typeface="Menlo" panose="020B0609030804020204" pitchFamily="49" charset="0"/>
              </a:rPr>
              <a:t>\bin\activate.ps1 | .\env\script\activate.ps1</a:t>
            </a:r>
          </a:p>
          <a:p>
            <a:endParaRPr lang="en-US" sz="1050" dirty="0"/>
          </a:p>
        </p:txBody>
      </p:sp>
    </p:spTree>
    <p:extLst>
      <p:ext uri="{BB962C8B-B14F-4D97-AF65-F5344CB8AC3E}">
        <p14:creationId xmlns:p14="http://schemas.microsoft.com/office/powerpoint/2010/main" val="2216574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EE2BF-AB00-E45C-7D09-40634CBD7DA2}"/>
              </a:ext>
            </a:extLst>
          </p:cNvPr>
          <p:cNvSpPr>
            <a:spLocks noGrp="1"/>
          </p:cNvSpPr>
          <p:nvPr>
            <p:ph type="title"/>
          </p:nvPr>
        </p:nvSpPr>
        <p:spPr/>
        <p:txBody>
          <a:bodyPr/>
          <a:lstStyle/>
          <a:p>
            <a:r>
              <a:rPr lang="en-US" dirty="0"/>
              <a:t>How to run</a:t>
            </a:r>
          </a:p>
        </p:txBody>
      </p:sp>
      <p:sp>
        <p:nvSpPr>
          <p:cNvPr id="3" name="Content Placeholder 2">
            <a:extLst>
              <a:ext uri="{FF2B5EF4-FFF2-40B4-BE49-F238E27FC236}">
                <a16:creationId xmlns:a16="http://schemas.microsoft.com/office/drawing/2014/main" id="{4C888CEE-1E8F-E898-B9A9-F9C8B34A90BF}"/>
              </a:ext>
            </a:extLst>
          </p:cNvPr>
          <p:cNvSpPr>
            <a:spLocks noGrp="1"/>
          </p:cNvSpPr>
          <p:nvPr>
            <p:ph idx="1"/>
          </p:nvPr>
        </p:nvSpPr>
        <p:spPr/>
        <p:txBody>
          <a:bodyPr/>
          <a:lstStyle/>
          <a:p>
            <a:r>
              <a:rPr lang="en-AU" b="0" dirty="0">
                <a:solidFill>
                  <a:srgbClr val="CCCCCC"/>
                </a:solidFill>
                <a:effectLst/>
                <a:latin typeface="Menlo" panose="020B0609030804020204" pitchFamily="49" charset="0"/>
              </a:rPr>
              <a:t>Assume that all dependencies are installed and terminal is on working virtual environment</a:t>
            </a:r>
          </a:p>
          <a:p>
            <a:r>
              <a:rPr lang="en-AU" b="0" dirty="0">
                <a:solidFill>
                  <a:srgbClr val="CCCCCC"/>
                </a:solidFill>
                <a:effectLst/>
                <a:latin typeface="Menlo" panose="020B0609030804020204" pitchFamily="49" charset="0"/>
              </a:rPr>
              <a:t>To run the program, run the following command:</a:t>
            </a:r>
          </a:p>
          <a:p>
            <a:r>
              <a:rPr lang="en-AU" b="0" dirty="0">
                <a:solidFill>
                  <a:srgbClr val="CCCCCC"/>
                </a:solidFill>
                <a:effectLst/>
                <a:latin typeface="Menlo" panose="020B0609030804020204" pitchFamily="49" charset="0"/>
              </a:rPr>
              <a:t>```</a:t>
            </a:r>
          </a:p>
          <a:p>
            <a:r>
              <a:rPr lang="en-AU" b="0" dirty="0">
                <a:solidFill>
                  <a:srgbClr val="CCCCCC"/>
                </a:solidFill>
                <a:effectLst/>
                <a:latin typeface="Menlo" panose="020B0609030804020204" pitchFamily="49" charset="0"/>
              </a:rPr>
              <a:t>python3 </a:t>
            </a:r>
            <a:r>
              <a:rPr lang="en-AU" b="0" dirty="0" err="1">
                <a:solidFill>
                  <a:srgbClr val="CCCCCC"/>
                </a:solidFill>
                <a:effectLst/>
                <a:latin typeface="Menlo" panose="020B0609030804020204" pitchFamily="49" charset="0"/>
              </a:rPr>
              <a:t>main.py</a:t>
            </a:r>
            <a:r>
              <a:rPr lang="en-AU" b="0" dirty="0">
                <a:solidFill>
                  <a:srgbClr val="CCCCCC"/>
                </a:solidFill>
                <a:effectLst/>
                <a:latin typeface="Menlo" panose="020B0609030804020204" pitchFamily="49" charset="0"/>
              </a:rPr>
              <a:t> | python </a:t>
            </a:r>
            <a:r>
              <a:rPr lang="en-AU" b="0" dirty="0" err="1">
                <a:solidFill>
                  <a:srgbClr val="CCCCCC"/>
                </a:solidFill>
                <a:effectLst/>
                <a:latin typeface="Menlo" panose="020B0609030804020204" pitchFamily="49" charset="0"/>
              </a:rPr>
              <a:t>main.py</a:t>
            </a:r>
            <a:endParaRPr lang="en-AU" b="0" dirty="0">
              <a:solidFill>
                <a:srgbClr val="CCCCCC"/>
              </a:solidFill>
              <a:effectLst/>
              <a:latin typeface="Menlo" panose="020B0609030804020204" pitchFamily="49" charset="0"/>
            </a:endParaRPr>
          </a:p>
          <a:p>
            <a:r>
              <a:rPr lang="en-AU" b="0" dirty="0">
                <a:solidFill>
                  <a:srgbClr val="CCCCCC"/>
                </a:solidFill>
                <a:effectLst/>
                <a:latin typeface="Menlo" panose="020B0609030804020204" pitchFamily="49" charset="0"/>
              </a:rPr>
              <a:t>```</a:t>
            </a:r>
          </a:p>
          <a:p>
            <a:pPr marL="0" indent="0">
              <a:buNone/>
            </a:pPr>
            <a:endParaRPr lang="en-US" dirty="0"/>
          </a:p>
        </p:txBody>
      </p:sp>
      <p:pic>
        <p:nvPicPr>
          <p:cNvPr id="5" name="Picture 4">
            <a:extLst>
              <a:ext uri="{FF2B5EF4-FFF2-40B4-BE49-F238E27FC236}">
                <a16:creationId xmlns:a16="http://schemas.microsoft.com/office/drawing/2014/main" id="{3FB63337-6FEF-6A07-4DC3-474CE9072FEE}"/>
              </a:ext>
            </a:extLst>
          </p:cNvPr>
          <p:cNvPicPr>
            <a:picLocks noChangeAspect="1"/>
          </p:cNvPicPr>
          <p:nvPr/>
        </p:nvPicPr>
        <p:blipFill>
          <a:blip r:embed="rId2"/>
          <a:stretch>
            <a:fillRect/>
          </a:stretch>
        </p:blipFill>
        <p:spPr>
          <a:xfrm>
            <a:off x="1647061" y="4673745"/>
            <a:ext cx="7772400" cy="887019"/>
          </a:xfrm>
          <a:prstGeom prst="rect">
            <a:avLst/>
          </a:prstGeom>
        </p:spPr>
      </p:pic>
    </p:spTree>
    <p:extLst>
      <p:ext uri="{BB962C8B-B14F-4D97-AF65-F5344CB8AC3E}">
        <p14:creationId xmlns:p14="http://schemas.microsoft.com/office/powerpoint/2010/main" val="1870436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D3A0CDA-E09E-BC76-D5AF-1F0E8D11F295}"/>
              </a:ext>
            </a:extLst>
          </p:cNvPr>
          <p:cNvSpPr>
            <a:spLocks noGrp="1"/>
          </p:cNvSpPr>
          <p:nvPr>
            <p:ph type="title"/>
          </p:nvPr>
        </p:nvSpPr>
        <p:spPr>
          <a:xfrm>
            <a:off x="643464" y="4562167"/>
            <a:ext cx="10905069" cy="1150373"/>
          </a:xfrm>
        </p:spPr>
        <p:txBody>
          <a:bodyPr vert="horz" lIns="91440" tIns="45720" rIns="91440" bIns="45720" rtlCol="0" anchor="b">
            <a:normAutofit/>
          </a:bodyPr>
          <a:lstStyle/>
          <a:p>
            <a:pPr algn="r"/>
            <a:r>
              <a:rPr lang="en-US" sz="4800"/>
              <a:t>How to use: gui</a:t>
            </a:r>
          </a:p>
        </p:txBody>
      </p:sp>
      <p:sp>
        <p:nvSpPr>
          <p:cNvPr id="3" name="Content Placeholder 2">
            <a:extLst>
              <a:ext uri="{FF2B5EF4-FFF2-40B4-BE49-F238E27FC236}">
                <a16:creationId xmlns:a16="http://schemas.microsoft.com/office/drawing/2014/main" id="{4D3FA76D-EB1F-81BC-C2B4-BDC29F5B1403}"/>
              </a:ext>
            </a:extLst>
          </p:cNvPr>
          <p:cNvSpPr>
            <a:spLocks noGrp="1"/>
          </p:cNvSpPr>
          <p:nvPr>
            <p:ph idx="1"/>
          </p:nvPr>
        </p:nvSpPr>
        <p:spPr>
          <a:xfrm>
            <a:off x="643464" y="5712543"/>
            <a:ext cx="10905069" cy="501994"/>
          </a:xfrm>
        </p:spPr>
        <p:txBody>
          <a:bodyPr vert="horz" lIns="91440" tIns="45720" rIns="91440" bIns="45720" rtlCol="0" anchor="t">
            <a:normAutofit/>
          </a:bodyPr>
          <a:lstStyle/>
          <a:p>
            <a:pPr marL="0" indent="0" algn="r">
              <a:buNone/>
            </a:pPr>
            <a:r>
              <a:rPr lang="en-US" cap="all"/>
              <a:t>When Ran successfully, a GUI window should open up</a:t>
            </a:r>
          </a:p>
        </p:txBody>
      </p:sp>
      <p:pic>
        <p:nvPicPr>
          <p:cNvPr id="7" name="Picture 6" descr="A screenshot of a video call&#10;&#10;Description automatically generated with low confidence">
            <a:extLst>
              <a:ext uri="{FF2B5EF4-FFF2-40B4-BE49-F238E27FC236}">
                <a16:creationId xmlns:a16="http://schemas.microsoft.com/office/drawing/2014/main" id="{452CB398-9868-BD3C-8A47-63C8B92A9CDA}"/>
              </a:ext>
            </a:extLst>
          </p:cNvPr>
          <p:cNvPicPr>
            <a:picLocks noChangeAspect="1"/>
          </p:cNvPicPr>
          <p:nvPr/>
        </p:nvPicPr>
        <p:blipFill>
          <a:blip r:embed="rId4"/>
          <a:stretch>
            <a:fillRect/>
          </a:stretch>
        </p:blipFill>
        <p:spPr>
          <a:xfrm>
            <a:off x="1931626" y="643464"/>
            <a:ext cx="8333115" cy="360407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11241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8D61F-58DB-4EAC-AFFA-26828C8A468B}"/>
              </a:ext>
            </a:extLst>
          </p:cNvPr>
          <p:cNvSpPr>
            <a:spLocks noGrp="1"/>
          </p:cNvSpPr>
          <p:nvPr>
            <p:ph type="title"/>
          </p:nvPr>
        </p:nvSpPr>
        <p:spPr>
          <a:xfrm>
            <a:off x="6717278" y="1030288"/>
            <a:ext cx="4099947" cy="1035579"/>
          </a:xfrm>
        </p:spPr>
        <p:txBody>
          <a:bodyPr>
            <a:normAutofit/>
          </a:bodyPr>
          <a:lstStyle/>
          <a:p>
            <a:r>
              <a:rPr lang="en-US" dirty="0"/>
              <a:t>How to use: GUI</a:t>
            </a:r>
          </a:p>
        </p:txBody>
      </p:sp>
      <p:pic>
        <p:nvPicPr>
          <p:cNvPr id="7" name="Picture 6" descr="A picture containing wall, indoor, furniture, chair&#10;&#10;Description automatically generated">
            <a:extLst>
              <a:ext uri="{FF2B5EF4-FFF2-40B4-BE49-F238E27FC236}">
                <a16:creationId xmlns:a16="http://schemas.microsoft.com/office/drawing/2014/main" id="{D82D09FD-798E-74FC-F6C9-92666830399C}"/>
              </a:ext>
            </a:extLst>
          </p:cNvPr>
          <p:cNvPicPr>
            <a:picLocks noChangeAspect="1"/>
          </p:cNvPicPr>
          <p:nvPr/>
        </p:nvPicPr>
        <p:blipFill>
          <a:blip r:embed="rId3"/>
          <a:stretch>
            <a:fillRect/>
          </a:stretch>
        </p:blipFill>
        <p:spPr>
          <a:xfrm>
            <a:off x="617048" y="1166420"/>
            <a:ext cx="2652127" cy="1558124"/>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10" name="Picture 9" descr="A picture containing darkness, black, screenshot, black and white&#10;&#10;Description automatically generated">
            <a:extLst>
              <a:ext uri="{FF2B5EF4-FFF2-40B4-BE49-F238E27FC236}">
                <a16:creationId xmlns:a16="http://schemas.microsoft.com/office/drawing/2014/main" id="{A3FFB4B0-FD78-5C5C-43F4-D79B2C12C2CC}"/>
              </a:ext>
            </a:extLst>
          </p:cNvPr>
          <p:cNvPicPr>
            <a:picLocks noChangeAspect="1"/>
          </p:cNvPicPr>
          <p:nvPr/>
        </p:nvPicPr>
        <p:blipFill>
          <a:blip r:embed="rId4"/>
          <a:stretch>
            <a:fillRect/>
          </a:stretch>
        </p:blipFill>
        <p:spPr>
          <a:xfrm>
            <a:off x="3436360" y="1206202"/>
            <a:ext cx="2652127" cy="1478560"/>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12" name="Picture 11" descr="A screenshot of a video call&#10;&#10;Description automatically generated with low confidence">
            <a:extLst>
              <a:ext uri="{FF2B5EF4-FFF2-40B4-BE49-F238E27FC236}">
                <a16:creationId xmlns:a16="http://schemas.microsoft.com/office/drawing/2014/main" id="{A7A68A07-E9AB-CCE0-FC5E-2FEF8BD7F67C}"/>
              </a:ext>
            </a:extLst>
          </p:cNvPr>
          <p:cNvPicPr>
            <a:picLocks noChangeAspect="1"/>
          </p:cNvPicPr>
          <p:nvPr/>
        </p:nvPicPr>
        <p:blipFill>
          <a:blip r:embed="rId5"/>
          <a:stretch>
            <a:fillRect/>
          </a:stretch>
        </p:blipFill>
        <p:spPr>
          <a:xfrm>
            <a:off x="617047" y="3242899"/>
            <a:ext cx="5477363" cy="2368959"/>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9" name="Content Placeholder 8">
            <a:extLst>
              <a:ext uri="{FF2B5EF4-FFF2-40B4-BE49-F238E27FC236}">
                <a16:creationId xmlns:a16="http://schemas.microsoft.com/office/drawing/2014/main" id="{411B7EC8-1321-9B24-CBA3-CF10789F9F09}"/>
              </a:ext>
            </a:extLst>
          </p:cNvPr>
          <p:cNvSpPr>
            <a:spLocks noGrp="1"/>
          </p:cNvSpPr>
          <p:nvPr>
            <p:ph idx="1"/>
          </p:nvPr>
        </p:nvSpPr>
        <p:spPr>
          <a:xfrm>
            <a:off x="6717278" y="2142067"/>
            <a:ext cx="4099947" cy="3649133"/>
          </a:xfrm>
        </p:spPr>
        <p:txBody>
          <a:bodyPr>
            <a:normAutofit/>
          </a:bodyPr>
          <a:lstStyle/>
          <a:p>
            <a:r>
              <a:rPr lang="en-US" dirty="0"/>
              <a:t>When image loaded successfully, the original image will be shown on the left-hand side, whilst a coordinated pixel selected HexaTargets will appear on the middle</a:t>
            </a:r>
          </a:p>
        </p:txBody>
      </p:sp>
    </p:spTree>
    <p:extLst>
      <p:ext uri="{BB962C8B-B14F-4D97-AF65-F5344CB8AC3E}">
        <p14:creationId xmlns:p14="http://schemas.microsoft.com/office/powerpoint/2010/main" val="2172619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CC2CA-B2ED-7A13-568B-395EFC358C26}"/>
              </a:ext>
            </a:extLst>
          </p:cNvPr>
          <p:cNvSpPr>
            <a:spLocks noGrp="1"/>
          </p:cNvSpPr>
          <p:nvPr>
            <p:ph type="title"/>
          </p:nvPr>
        </p:nvSpPr>
        <p:spPr/>
        <p:txBody>
          <a:bodyPr/>
          <a:lstStyle/>
          <a:p>
            <a:r>
              <a:rPr lang="en-US" dirty="0"/>
              <a:t>How to use: gui</a:t>
            </a:r>
          </a:p>
        </p:txBody>
      </p:sp>
      <p:sp>
        <p:nvSpPr>
          <p:cNvPr id="3" name="Content Placeholder 2">
            <a:extLst>
              <a:ext uri="{FF2B5EF4-FFF2-40B4-BE49-F238E27FC236}">
                <a16:creationId xmlns:a16="http://schemas.microsoft.com/office/drawing/2014/main" id="{6D4923E0-6C34-15D0-4FA6-566B18613074}"/>
              </a:ext>
            </a:extLst>
          </p:cNvPr>
          <p:cNvSpPr>
            <a:spLocks noGrp="1"/>
          </p:cNvSpPr>
          <p:nvPr>
            <p:ph idx="1"/>
          </p:nvPr>
        </p:nvSpPr>
        <p:spPr/>
        <p:txBody>
          <a:bodyPr>
            <a:normAutofit fontScale="85000" lnSpcReduction="20000"/>
          </a:bodyPr>
          <a:lstStyle/>
          <a:p>
            <a:r>
              <a:rPr lang="en-AU" b="0" dirty="0">
                <a:solidFill>
                  <a:srgbClr val="CCCCCC"/>
                </a:solidFill>
                <a:effectLst/>
                <a:latin typeface="Menlo" panose="020B0609030804020204" pitchFamily="49" charset="0"/>
              </a:rPr>
              <a:t>The three panels are:</a:t>
            </a:r>
          </a:p>
          <a:p>
            <a:r>
              <a:rPr lang="en-AU" b="1" dirty="0">
                <a:solidFill>
                  <a:srgbClr val="569CD6"/>
                </a:solidFill>
                <a:effectLst/>
                <a:latin typeface="Menlo" panose="020B0609030804020204" pitchFamily="49" charset="0"/>
              </a:rPr>
              <a:t>**Perspective 0: Original Image**</a:t>
            </a:r>
            <a:r>
              <a:rPr lang="en-AU" b="0" dirty="0">
                <a:solidFill>
                  <a:srgbClr val="CCCCCC"/>
                </a:solidFill>
                <a:effectLst/>
                <a:latin typeface="Menlo" panose="020B0609030804020204" pitchFamily="49" charset="0"/>
              </a:rPr>
              <a:t> - Shows the original Image.</a:t>
            </a:r>
          </a:p>
          <a:p>
            <a:r>
              <a:rPr lang="en-AU" b="1" dirty="0">
                <a:solidFill>
                  <a:srgbClr val="569CD6"/>
                </a:solidFill>
                <a:effectLst/>
                <a:latin typeface="Menlo" panose="020B0609030804020204" pitchFamily="49" charset="0"/>
              </a:rPr>
              <a:t>**Perspective 0: Labelled HexaTargets**</a:t>
            </a:r>
            <a:r>
              <a:rPr lang="en-AU" b="0" dirty="0">
                <a:solidFill>
                  <a:srgbClr val="CCCCCC"/>
                </a:solidFill>
                <a:effectLst/>
                <a:latin typeface="Menlo" panose="020B0609030804020204" pitchFamily="49" charset="0"/>
              </a:rPr>
              <a:t> - Shows the location of the RGB dots on the screen.</a:t>
            </a:r>
          </a:p>
          <a:p>
            <a:r>
              <a:rPr lang="en-AU" b="1" dirty="0">
                <a:solidFill>
                  <a:srgbClr val="569CD6"/>
                </a:solidFill>
                <a:effectLst/>
                <a:latin typeface="Menlo" panose="020B0609030804020204" pitchFamily="49" charset="0"/>
              </a:rPr>
              <a:t>**3D Render**</a:t>
            </a:r>
            <a:r>
              <a:rPr lang="en-AU" b="0" dirty="0">
                <a:solidFill>
                  <a:srgbClr val="CCCCCC"/>
                </a:solidFill>
                <a:effectLst/>
                <a:latin typeface="Menlo" panose="020B0609030804020204" pitchFamily="49" charset="0"/>
              </a:rPr>
              <a:t> - This panel displays the 3D render of the selected images.</a:t>
            </a:r>
          </a:p>
          <a:p>
            <a:br>
              <a:rPr lang="en-AU" b="0" dirty="0">
                <a:solidFill>
                  <a:srgbClr val="CCCCCC"/>
                </a:solidFill>
                <a:effectLst/>
                <a:latin typeface="Menlo" panose="020B0609030804020204" pitchFamily="49" charset="0"/>
              </a:rPr>
            </a:br>
            <a:r>
              <a:rPr lang="en-AU" b="0" dirty="0">
                <a:solidFill>
                  <a:srgbClr val="CCCCCC"/>
                </a:solidFill>
                <a:effectLst/>
                <a:latin typeface="Menlo" panose="020B0609030804020204" pitchFamily="49" charset="0"/>
              </a:rPr>
              <a:t>When all images are selected successfully, it will ask the user to import the selected JSON files specific to the camera image used. This will import all calibration data, such as the coordinates of the RGB dots, the camera matrix, the distortion coefficients, the rotation and translation vectors.</a:t>
            </a:r>
          </a:p>
          <a:p>
            <a:br>
              <a:rPr lang="en-AU" b="0" dirty="0">
                <a:solidFill>
                  <a:srgbClr val="CCCCCC"/>
                </a:solidFill>
                <a:effectLst/>
                <a:latin typeface="Menlo" panose="020B0609030804020204" pitchFamily="49" charset="0"/>
              </a:rPr>
            </a:br>
            <a:r>
              <a:rPr lang="en-AU" b="0" dirty="0">
                <a:solidFill>
                  <a:srgbClr val="CCCCCC"/>
                </a:solidFill>
                <a:effectLst/>
                <a:latin typeface="Menlo" panose="020B0609030804020204" pitchFamily="49" charset="0"/>
              </a:rPr>
              <a:t>Once all the images are loaded and the JSON files are imported, the user can now select the image that they want to calibrate. The user can scroll through the images using the </a:t>
            </a:r>
            <a:r>
              <a:rPr lang="en-AU" b="1" dirty="0">
                <a:solidFill>
                  <a:srgbClr val="569CD6"/>
                </a:solidFill>
                <a:effectLst/>
                <a:latin typeface="Menlo" panose="020B0609030804020204" pitchFamily="49" charset="0"/>
              </a:rPr>
              <a:t>**Previous Image**</a:t>
            </a:r>
            <a:r>
              <a:rPr lang="en-AU" b="0" dirty="0">
                <a:solidFill>
                  <a:srgbClr val="CCCCCC"/>
                </a:solidFill>
                <a:effectLst/>
                <a:latin typeface="Menlo" panose="020B0609030804020204" pitchFamily="49" charset="0"/>
              </a:rPr>
              <a:t> and </a:t>
            </a:r>
            <a:r>
              <a:rPr lang="en-AU" b="1" dirty="0">
                <a:solidFill>
                  <a:srgbClr val="569CD6"/>
                </a:solidFill>
                <a:effectLst/>
                <a:latin typeface="Menlo" panose="020B0609030804020204" pitchFamily="49" charset="0"/>
              </a:rPr>
              <a:t>**Next Image**</a:t>
            </a:r>
            <a:r>
              <a:rPr lang="en-AU" b="0" dirty="0">
                <a:solidFill>
                  <a:srgbClr val="CCCCCC"/>
                </a:solidFill>
                <a:effectLst/>
                <a:latin typeface="Menlo" panose="020B0609030804020204" pitchFamily="49" charset="0"/>
              </a:rPr>
              <a:t> buttons. The user can also delete the selected image using the </a:t>
            </a:r>
            <a:r>
              <a:rPr lang="en-AU" b="1" dirty="0">
                <a:solidFill>
                  <a:srgbClr val="569CD6"/>
                </a:solidFill>
                <a:effectLst/>
                <a:latin typeface="Menlo" panose="020B0609030804020204" pitchFamily="49" charset="0"/>
              </a:rPr>
              <a:t>**Delete Image**</a:t>
            </a:r>
            <a:r>
              <a:rPr lang="en-AU" b="0" dirty="0">
                <a:solidFill>
                  <a:srgbClr val="CCCCCC"/>
                </a:solidFill>
                <a:effectLst/>
                <a:latin typeface="Menlo" panose="020B0609030804020204" pitchFamily="49" charset="0"/>
              </a:rPr>
              <a:t> button.</a:t>
            </a:r>
          </a:p>
          <a:p>
            <a:endParaRPr lang="en-US" dirty="0"/>
          </a:p>
        </p:txBody>
      </p:sp>
    </p:spTree>
    <p:extLst>
      <p:ext uri="{BB962C8B-B14F-4D97-AF65-F5344CB8AC3E}">
        <p14:creationId xmlns:p14="http://schemas.microsoft.com/office/powerpoint/2010/main" val="1914570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B3C82-6AEA-FBFE-7857-D6B6DEE482A6}"/>
              </a:ext>
            </a:extLst>
          </p:cNvPr>
          <p:cNvSpPr>
            <a:spLocks noGrp="1"/>
          </p:cNvSpPr>
          <p:nvPr>
            <p:ph type="title"/>
          </p:nvPr>
        </p:nvSpPr>
        <p:spPr>
          <a:xfrm>
            <a:off x="6717278" y="1030288"/>
            <a:ext cx="4099947" cy="1035579"/>
          </a:xfrm>
        </p:spPr>
        <p:txBody>
          <a:bodyPr>
            <a:normAutofit/>
          </a:bodyPr>
          <a:lstStyle/>
          <a:p>
            <a:pPr>
              <a:lnSpc>
                <a:spcPct val="90000"/>
              </a:lnSpc>
            </a:pPr>
            <a:r>
              <a:rPr lang="en-US" sz="3300"/>
              <a:t>How to find camera properties</a:t>
            </a:r>
          </a:p>
        </p:txBody>
      </p:sp>
      <p:sp>
        <p:nvSpPr>
          <p:cNvPr id="12" name="Rounded Rectangle 32">
            <a:extLst>
              <a:ext uri="{FF2B5EF4-FFF2-40B4-BE49-F238E27FC236}">
                <a16:creationId xmlns:a16="http://schemas.microsoft.com/office/drawing/2014/main" id="{92055A2C-DEED-475B-B285-60F86A548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660"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screenshot, diagram, font&#10;&#10;Description automatically generated">
            <a:extLst>
              <a:ext uri="{FF2B5EF4-FFF2-40B4-BE49-F238E27FC236}">
                <a16:creationId xmlns:a16="http://schemas.microsoft.com/office/drawing/2014/main" id="{95E75BFC-0EF1-7EC1-382B-8C28AC881297}"/>
              </a:ext>
            </a:extLst>
          </p:cNvPr>
          <p:cNvPicPr>
            <a:picLocks noChangeAspect="1"/>
          </p:cNvPicPr>
          <p:nvPr/>
        </p:nvPicPr>
        <p:blipFill>
          <a:blip r:embed="rId3"/>
          <a:stretch>
            <a:fillRect/>
          </a:stretch>
        </p:blipFill>
        <p:spPr>
          <a:xfrm>
            <a:off x="1138837" y="733077"/>
            <a:ext cx="4468797" cy="2636590"/>
          </a:xfrm>
          <a:prstGeom prst="roundRect">
            <a:avLst>
              <a:gd name="adj" fmla="val 4207"/>
            </a:avLst>
          </a:prstGeom>
          <a:ln w="50800" cap="sq" cmpd="dbl">
            <a:noFill/>
            <a:miter lim="800000"/>
          </a:ln>
          <a:effectLst/>
        </p:spPr>
      </p:pic>
      <p:pic>
        <p:nvPicPr>
          <p:cNvPr id="7" name="Picture 6" descr="A picture containing text, screenshot&#10;&#10;Description automatically generated">
            <a:extLst>
              <a:ext uri="{FF2B5EF4-FFF2-40B4-BE49-F238E27FC236}">
                <a16:creationId xmlns:a16="http://schemas.microsoft.com/office/drawing/2014/main" id="{F4FFBF17-A2AA-5641-137C-1550D34B7E46}"/>
              </a:ext>
            </a:extLst>
          </p:cNvPr>
          <p:cNvPicPr>
            <a:picLocks noChangeAspect="1"/>
          </p:cNvPicPr>
          <p:nvPr/>
        </p:nvPicPr>
        <p:blipFill>
          <a:blip r:embed="rId4"/>
          <a:stretch>
            <a:fillRect/>
          </a:stretch>
        </p:blipFill>
        <p:spPr>
          <a:xfrm>
            <a:off x="753267" y="3538126"/>
            <a:ext cx="5239935" cy="2528269"/>
          </a:xfrm>
          <a:prstGeom prst="roundRect">
            <a:avLst>
              <a:gd name="adj" fmla="val 4528"/>
            </a:avLst>
          </a:prstGeom>
          <a:ln w="50800" cap="sq" cmpd="dbl">
            <a:noFill/>
            <a:miter lim="800000"/>
          </a:ln>
          <a:effectLst/>
        </p:spPr>
      </p:pic>
      <p:sp>
        <p:nvSpPr>
          <p:cNvPr id="3" name="Content Placeholder 2">
            <a:extLst>
              <a:ext uri="{FF2B5EF4-FFF2-40B4-BE49-F238E27FC236}">
                <a16:creationId xmlns:a16="http://schemas.microsoft.com/office/drawing/2014/main" id="{D2C12CEE-61C4-5244-7BE3-DCAE19A56A22}"/>
              </a:ext>
            </a:extLst>
          </p:cNvPr>
          <p:cNvSpPr>
            <a:spLocks noGrp="1"/>
          </p:cNvSpPr>
          <p:nvPr>
            <p:ph idx="1"/>
          </p:nvPr>
        </p:nvSpPr>
        <p:spPr>
          <a:xfrm>
            <a:off x="6717278" y="2142067"/>
            <a:ext cx="4099947" cy="3649133"/>
          </a:xfrm>
        </p:spPr>
        <p:txBody>
          <a:bodyPr>
            <a:normAutofit/>
          </a:bodyPr>
          <a:lstStyle/>
          <a:p>
            <a:r>
              <a:rPr lang="en-US" dirty="0"/>
              <a:t>Using </a:t>
            </a:r>
            <a:r>
              <a:rPr lang="en-US" dirty="0" err="1"/>
              <a:t>SolvePNP</a:t>
            </a:r>
            <a:r>
              <a:rPr lang="en-US" dirty="0"/>
              <a:t>, we can discover R-vector and T-vector</a:t>
            </a:r>
          </a:p>
          <a:p>
            <a:r>
              <a:rPr lang="en-US" dirty="0"/>
              <a:t>Able to get camera matrix from JSON file</a:t>
            </a:r>
          </a:p>
          <a:p>
            <a:r>
              <a:rPr lang="en-US" dirty="0"/>
              <a:t>Able to solve the system of linear equations relating 2-D and 3-D points</a:t>
            </a:r>
          </a:p>
        </p:txBody>
      </p:sp>
    </p:spTree>
    <p:extLst>
      <p:ext uri="{BB962C8B-B14F-4D97-AF65-F5344CB8AC3E}">
        <p14:creationId xmlns:p14="http://schemas.microsoft.com/office/powerpoint/2010/main" val="35656939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223</TotalTime>
  <Words>593</Words>
  <Application>Microsoft Macintosh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Menlo</vt:lpstr>
      <vt:lpstr>Celestial</vt:lpstr>
      <vt:lpstr>CITS4402  Computer Vision</vt:lpstr>
      <vt:lpstr>overview</vt:lpstr>
      <vt:lpstr>How it is created</vt:lpstr>
      <vt:lpstr>How to setup</vt:lpstr>
      <vt:lpstr>How to run</vt:lpstr>
      <vt:lpstr>How to use: gui</vt:lpstr>
      <vt:lpstr>How to use: GUI</vt:lpstr>
      <vt:lpstr>How to use: gui</vt:lpstr>
      <vt:lpstr>How to find camera properties</vt:lpstr>
      <vt:lpstr>3D Plot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CITS4402  Computer Vision</dc:title>
  <dc:creator>Alian Haidar (22900426)</dc:creator>
  <cp:lastModifiedBy>Alian Haidar (22900426)</cp:lastModifiedBy>
  <cp:revision>1</cp:revision>
  <dcterms:created xsi:type="dcterms:W3CDTF">2023-05-23T05:34:48Z</dcterms:created>
  <dcterms:modified xsi:type="dcterms:W3CDTF">2023-05-23T09:18:03Z</dcterms:modified>
</cp:coreProperties>
</file>