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8"/>
  </p:notesMasterIdLst>
  <p:sldIdLst>
    <p:sldId id="256" r:id="rId3"/>
    <p:sldId id="261" r:id="rId4"/>
    <p:sldId id="264" r:id="rId5"/>
    <p:sldId id="257" r:id="rId6"/>
    <p:sldId id="267" r:id="rId7"/>
    <p:sldId id="268" r:id="rId8"/>
    <p:sldId id="269" r:id="rId9"/>
    <p:sldId id="270" r:id="rId10"/>
    <p:sldId id="322" r:id="rId11"/>
    <p:sldId id="275" r:id="rId12"/>
    <p:sldId id="274" r:id="rId13"/>
    <p:sldId id="276" r:id="rId14"/>
    <p:sldId id="321" r:id="rId15"/>
    <p:sldId id="329" r:id="rId16"/>
    <p:sldId id="277" r:id="rId17"/>
    <p:sldId id="280" r:id="rId18"/>
    <p:sldId id="283" r:id="rId19"/>
    <p:sldId id="281" r:id="rId20"/>
    <p:sldId id="282" r:id="rId21"/>
    <p:sldId id="330" r:id="rId22"/>
    <p:sldId id="286" r:id="rId23"/>
    <p:sldId id="287" r:id="rId24"/>
    <p:sldId id="288" r:id="rId25"/>
    <p:sldId id="290" r:id="rId26"/>
    <p:sldId id="289" r:id="rId27"/>
    <p:sldId id="301" r:id="rId28"/>
    <p:sldId id="291" r:id="rId29"/>
    <p:sldId id="323" r:id="rId30"/>
    <p:sldId id="293" r:id="rId31"/>
    <p:sldId id="294" r:id="rId32"/>
    <p:sldId id="296" r:id="rId33"/>
    <p:sldId id="297" r:id="rId34"/>
    <p:sldId id="298" r:id="rId35"/>
    <p:sldId id="331" r:id="rId36"/>
    <p:sldId id="302" r:id="rId37"/>
    <p:sldId id="300" r:id="rId38"/>
    <p:sldId id="318" r:id="rId39"/>
    <p:sldId id="320" r:id="rId40"/>
    <p:sldId id="319" r:id="rId41"/>
    <p:sldId id="303" r:id="rId42"/>
    <p:sldId id="308" r:id="rId43"/>
    <p:sldId id="304" r:id="rId44"/>
    <p:sldId id="332" r:id="rId45"/>
    <p:sldId id="309" r:id="rId46"/>
    <p:sldId id="328"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4664"/>
    <a:srgbClr val="2C456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8" autoAdjust="0"/>
    <p:restoredTop sz="94660"/>
  </p:normalViewPr>
  <p:slideViewPr>
    <p:cSldViewPr snapToGrid="0">
      <p:cViewPr varScale="1">
        <p:scale>
          <a:sx n="93" d="100"/>
          <a:sy n="93" d="100"/>
        </p:scale>
        <p:origin x="9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0D536-461D-4E3B-B837-462AF1A9D76B}" type="datetimeFigureOut">
              <a:rPr lang="zh-CN" altLang="en-US" smtClean="0"/>
              <a:t>2023/5/10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67F01-4A98-4CDA-A77A-A432E343A579}" type="slidenum">
              <a:rPr lang="zh-CN" altLang="en-US" smtClean="0"/>
              <a:t>‹#›</a:t>
            </a:fld>
            <a:endParaRPr lang="zh-CN" altLang="en-US"/>
          </a:p>
        </p:txBody>
      </p:sp>
    </p:spTree>
    <p:extLst>
      <p:ext uri="{BB962C8B-B14F-4D97-AF65-F5344CB8AC3E}">
        <p14:creationId xmlns:p14="http://schemas.microsoft.com/office/powerpoint/2010/main" val="18583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E856866-09E7-4272-B9BA-04261BEF8A40}"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FEFDC4-8D0A-485D-96F0-6678513FCA8A}"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BA7B178-7831-4EE1-8662-F553F4698976}"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A3911D7-BBA0-421A-889B-C78634F351AC}"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A9A5FE-B6DA-497B-9D8E-CFB3FE08509C}"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9FBF99-30CE-4827-B4A3-C9117B8A4A11}"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165DF06-A46A-4C8E-92E3-497BCF254674}" type="datetime1">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DD10F8-CEF3-4FCA-80BB-6A0B6F0C2B7B}" type="datetime1">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7E64D-5EC8-4F58-8162-9D9A1EF04979}" type="datetime1">
              <a:rPr lang="zh-CN" altLang="en-US" smtClean="0"/>
              <a:t>2023/5/10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258B2A-5EEE-4020-A9B3-41CDD49E2014}" type="datetime1">
              <a:rPr lang="zh-CN" altLang="en-US" smtClean="0"/>
              <a:t>2023/5/10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E3EFD1-8AF0-4ACC-B0FC-562969179DDC}" type="datetime1">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026DECE-17ED-4D1D-8F80-9E19C5B49EDF}"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A63895-0500-4E98-BBC7-914B31151A48}" type="datetime1">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76B100B-54AA-49D3-9E4F-3FDF0149C4BD}"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38E0C8B-CC78-4A92-AD13-1DB538F61E4E}"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0C61776-55A0-4F17-B6EA-96F5B7CE2EB8}" type="datetime1">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C870053-BAF1-4CED-971D-C9408F552104}" type="datetime1">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5535D04-4208-4B9B-BB2E-E8DFF869BBB0}" type="datetime1">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924815-E259-4D0E-AD6C-F14B80630240}" type="datetime1">
              <a:rPr lang="zh-CN" altLang="en-US" smtClean="0"/>
              <a:t>2023/5/10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A14469-39EB-403B-8753-CE2AC46E892A}" type="datetime1">
              <a:rPr lang="zh-CN" altLang="en-US" smtClean="0"/>
              <a:t>2023/5/10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2106EE-22E6-484D-B578-2A5D5860167E}" type="datetime1">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14052D-2423-45C6-A89E-4FC623324543}" type="datetime1">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AA56C-FDBB-4B9D-9C2E-319D0C8E1A7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AA097-A877-45F2-81A3-C95F8B5BA367}" type="datetime1">
              <a:rPr lang="zh-CN" altLang="en-US" smtClean="0"/>
              <a:t>2023/5/10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AA56C-FDBB-4B9D-9C2E-319D0C8E1A7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F052-B6AA-46C6-874A-63BF64F211B3}" type="datetime1">
              <a:rPr lang="zh-CN" altLang="en-US" smtClean="0"/>
              <a:t>2023/5/10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AA56C-FDBB-4B9D-9C2E-319D0C8E1A7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Layout" Target="../slideLayouts/slideLayout13.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57.xm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5.png"/><Relationship Id="rId7" Type="http://schemas.openxmlformats.org/officeDocument/2006/relationships/image" Target="../media/image35.png"/><Relationship Id="rId2" Type="http://schemas.openxmlformats.org/officeDocument/2006/relationships/slideLayout" Target="../slideLayouts/slideLayout13.xml"/><Relationship Id="rId1" Type="http://schemas.openxmlformats.org/officeDocument/2006/relationships/tags" Target="../tags/tag61.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6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38.emf"/><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39.em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42.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45.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44.png"/><Relationship Id="rId5" Type="http://schemas.openxmlformats.org/officeDocument/2006/relationships/image" Target="../media/image43.emf"/><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50.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52.emf"/><Relationship Id="rId5" Type="http://schemas.openxmlformats.org/officeDocument/2006/relationships/image" Target="../media/image5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53.emf"/><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56.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55.png"/><Relationship Id="rId5" Type="http://schemas.openxmlformats.org/officeDocument/2006/relationships/image" Target="../media/image54.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59.sv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58.png"/><Relationship Id="rId5" Type="http://schemas.openxmlformats.org/officeDocument/2006/relationships/image" Target="../media/image57.emf"/><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59.sv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58.png"/><Relationship Id="rId5" Type="http://schemas.openxmlformats.org/officeDocument/2006/relationships/image" Target="../media/image60.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slideLayout" Target="../slideLayouts/slideLayout13.xml"/><Relationship Id="rId7" Type="http://schemas.openxmlformats.org/officeDocument/2006/relationships/image" Target="../media/image63.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image" Target="../media/image5.png"/><Relationship Id="rId9" Type="http://schemas.openxmlformats.org/officeDocument/2006/relationships/image" Target="../media/image65.sv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8.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67.png"/><Relationship Id="rId5" Type="http://schemas.openxmlformats.org/officeDocument/2006/relationships/image" Target="../media/image66.emf"/><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5.png"/><Relationship Id="rId7" Type="http://schemas.openxmlformats.org/officeDocument/2006/relationships/image" Target="../media/image72.svg"/><Relationship Id="rId2" Type="http://schemas.openxmlformats.org/officeDocument/2006/relationships/slideLayout" Target="../slideLayouts/slideLayout13.xml"/><Relationship Id="rId1" Type="http://schemas.openxmlformats.org/officeDocument/2006/relationships/tags" Target="../tags/tag89.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sv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90.xml"/><Relationship Id="rId4" Type="http://schemas.openxmlformats.org/officeDocument/2006/relationships/image" Target="../media/image77.png"/></Relationships>
</file>

<file path=ppt/slides/_rels/slide37.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9.svg"/><Relationship Id="rId3" Type="http://schemas.openxmlformats.org/officeDocument/2006/relationships/image" Target="../media/image5.png"/><Relationship Id="rId7" Type="http://schemas.openxmlformats.org/officeDocument/2006/relationships/image" Target="../media/image72.svg"/><Relationship Id="rId12" Type="http://schemas.openxmlformats.org/officeDocument/2006/relationships/image" Target="../media/image78.png"/><Relationship Id="rId2" Type="http://schemas.openxmlformats.org/officeDocument/2006/relationships/slideLayout" Target="../slideLayouts/slideLayout13.xml"/><Relationship Id="rId1" Type="http://schemas.openxmlformats.org/officeDocument/2006/relationships/tags" Target="../tags/tag91.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sv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92.xml"/><Relationship Id="rId5" Type="http://schemas.openxmlformats.org/officeDocument/2006/relationships/image" Target="../media/image42.png"/><Relationship Id="rId4" Type="http://schemas.openxmlformats.org/officeDocument/2006/relationships/image" Target="../media/image77.png"/></Relationships>
</file>

<file path=ppt/slides/_rels/slide3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9.svg"/><Relationship Id="rId3" Type="http://schemas.openxmlformats.org/officeDocument/2006/relationships/image" Target="../media/image5.png"/><Relationship Id="rId7" Type="http://schemas.openxmlformats.org/officeDocument/2006/relationships/image" Target="../media/image72.svg"/><Relationship Id="rId12" Type="http://schemas.openxmlformats.org/officeDocument/2006/relationships/image" Target="../media/image78.png"/><Relationship Id="rId2" Type="http://schemas.openxmlformats.org/officeDocument/2006/relationships/slideLayout" Target="../slideLayouts/slideLayout13.xml"/><Relationship Id="rId1" Type="http://schemas.openxmlformats.org/officeDocument/2006/relationships/tags" Target="../tags/tag93.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sv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svg"/></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png"/><Relationship Id="rId5" Type="http://schemas.openxmlformats.org/officeDocument/2006/relationships/tags" Target="../tags/tag11.xml"/><Relationship Id="rId10" Type="http://schemas.openxmlformats.org/officeDocument/2006/relationships/image" Target="../media/image3.png"/><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tags" Target="../tags/tag94.xml"/><Relationship Id="rId6" Type="http://schemas.openxmlformats.org/officeDocument/2006/relationships/image" Target="../media/image82.png"/><Relationship Id="rId5" Type="http://schemas.openxmlformats.org/officeDocument/2006/relationships/image" Target="../media/image81.svg"/><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5.png"/><Relationship Id="rId7" Type="http://schemas.openxmlformats.org/officeDocument/2006/relationships/image" Target="../media/image86.svg"/><Relationship Id="rId2" Type="http://schemas.openxmlformats.org/officeDocument/2006/relationships/slideLayout" Target="../slideLayouts/slideLayout13.xml"/><Relationship Id="rId1" Type="http://schemas.openxmlformats.org/officeDocument/2006/relationships/tags" Target="../tags/tag95.xml"/><Relationship Id="rId6" Type="http://schemas.openxmlformats.org/officeDocument/2006/relationships/image" Target="../media/image85.png"/><Relationship Id="rId11" Type="http://schemas.openxmlformats.org/officeDocument/2006/relationships/image" Target="../media/image90.svg"/><Relationship Id="rId5" Type="http://schemas.openxmlformats.org/officeDocument/2006/relationships/image" Target="../media/image84.sv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svg"/></Relationships>
</file>

<file path=ppt/slides/_rels/slide42.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5.png"/><Relationship Id="rId7" Type="http://schemas.openxmlformats.org/officeDocument/2006/relationships/image" Target="../media/image94.svg"/><Relationship Id="rId2" Type="http://schemas.openxmlformats.org/officeDocument/2006/relationships/slideLayout" Target="../slideLayouts/slideLayout13.xml"/><Relationship Id="rId1" Type="http://schemas.openxmlformats.org/officeDocument/2006/relationships/tags" Target="../tags/tag96.xml"/><Relationship Id="rId6" Type="http://schemas.openxmlformats.org/officeDocument/2006/relationships/image" Target="../media/image93.png"/><Relationship Id="rId5" Type="http://schemas.openxmlformats.org/officeDocument/2006/relationships/image" Target="../media/image92.svg"/><Relationship Id="rId4" Type="http://schemas.openxmlformats.org/officeDocument/2006/relationships/image" Target="../media/image91.png"/><Relationship Id="rId9" Type="http://schemas.openxmlformats.org/officeDocument/2006/relationships/image" Target="../media/image96.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45.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12.xml"/><Relationship Id="rId5" Type="http://schemas.openxmlformats.org/officeDocument/2006/relationships/tags" Target="../tags/tag102.xml"/><Relationship Id="rId4" Type="http://schemas.openxmlformats.org/officeDocument/2006/relationships/tags" Target="../tags/tag101.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10.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9.emf"/><Relationship Id="rId2" Type="http://schemas.openxmlformats.org/officeDocument/2006/relationships/tags" Target="../tags/tag22.xml"/><Relationship Id="rId16" Type="http://schemas.openxmlformats.org/officeDocument/2006/relationships/image" Target="../media/image13.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8.png"/><Relationship Id="rId5" Type="http://schemas.openxmlformats.org/officeDocument/2006/relationships/tags" Target="../tags/tag25.xml"/><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slideLayout" Target="../slideLayouts/slideLayout13.xml"/><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6.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5.png"/><Relationship Id="rId2" Type="http://schemas.openxmlformats.org/officeDocument/2006/relationships/tags" Target="../tags/tag30.xml"/><Relationship Id="rId16" Type="http://schemas.openxmlformats.org/officeDocument/2006/relationships/image" Target="../media/image19.sv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13.png"/><Relationship Id="rId5" Type="http://schemas.openxmlformats.org/officeDocument/2006/relationships/tags" Target="../tags/tag33.xml"/><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tags" Target="../tags/tag32.xml"/><Relationship Id="rId9" Type="http://schemas.openxmlformats.org/officeDocument/2006/relationships/image" Target="../media/image5.png"/><Relationship Id="rId1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1.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20.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5.png"/><Relationship Id="rId5" Type="http://schemas.openxmlformats.org/officeDocument/2006/relationships/tags" Target="../tags/tag40.xml"/><Relationship Id="rId10" Type="http://schemas.openxmlformats.org/officeDocument/2006/relationships/slideLayout" Target="../slideLayouts/slideLayout13.xml"/><Relationship Id="rId4" Type="http://schemas.openxmlformats.org/officeDocument/2006/relationships/tags" Target="../tags/tag39.xml"/><Relationship Id="rId9"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9" name="流程图: 摘录 8"/>
          <p:cNvSpPr/>
          <p:nvPr/>
        </p:nvSpPr>
        <p:spPr>
          <a:xfrm flipV="1">
            <a:off x="5080" y="0"/>
            <a:ext cx="457200" cy="370840"/>
          </a:xfrm>
          <a:prstGeom prst="flowChartExtra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26560" y="1122363"/>
            <a:ext cx="4009814" cy="2302933"/>
          </a:xfrm>
          <a:prstGeom prst="rect">
            <a:avLst/>
          </a:prstGeom>
          <a:solidFill>
            <a:srgbClr val="2C4564"/>
          </a:solidFill>
          <a:ln>
            <a:solidFill>
              <a:srgbClr val="2C4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E254E2C-3F00-B20C-3BDC-D2D749F0E895}"/>
              </a:ext>
            </a:extLst>
          </p:cNvPr>
          <p:cNvSpPr txBox="1"/>
          <p:nvPr/>
        </p:nvSpPr>
        <p:spPr>
          <a:xfrm>
            <a:off x="3045303" y="2097679"/>
            <a:ext cx="6101394" cy="1200329"/>
          </a:xfrm>
          <a:prstGeom prst="rect">
            <a:avLst/>
          </a:prstGeom>
          <a:noFill/>
        </p:spPr>
        <p:txBody>
          <a:bodyPr wrap="square">
            <a:spAutoFit/>
          </a:bodyPr>
          <a:lstStyle/>
          <a:p>
            <a:pPr algn="ctr"/>
            <a:r>
              <a:rPr lang="zh-CN" altLang="zh-CN" sz="3600" b="1" kern="100" dirty="0">
                <a:solidFill>
                  <a:schemeClr val="bg1"/>
                </a:solidFill>
                <a:effectLst/>
                <a:latin typeface="微软雅黑" panose="020B0503020204020204" pitchFamily="34" charset="-122"/>
                <a:ea typeface="微软雅黑" panose="020B0503020204020204" pitchFamily="34" charset="-122"/>
              </a:rPr>
              <a:t>神经性厌食的</a:t>
            </a:r>
            <a:r>
              <a:rPr lang="en-US" altLang="zh-CN" sz="3600" b="1" kern="100" dirty="0">
                <a:solidFill>
                  <a:schemeClr val="bg1"/>
                </a:solidFill>
                <a:effectLst/>
                <a:latin typeface="微软雅黑" panose="020B0503020204020204" pitchFamily="34" charset="-122"/>
                <a:ea typeface="微软雅黑" panose="020B0503020204020204" pitchFamily="34" charset="-122"/>
              </a:rPr>
              <a:t>LEP</a:t>
            </a:r>
            <a:r>
              <a:rPr lang="zh-CN" altLang="zh-CN" sz="3600" b="1" kern="100" dirty="0">
                <a:solidFill>
                  <a:schemeClr val="bg1"/>
                </a:solidFill>
                <a:effectLst/>
                <a:latin typeface="微软雅黑" panose="020B0503020204020204" pitchFamily="34" charset="-122"/>
                <a:ea typeface="微软雅黑" panose="020B0503020204020204" pitchFamily="34" charset="-122"/>
              </a:rPr>
              <a:t>和</a:t>
            </a:r>
            <a:r>
              <a:rPr lang="en-US" altLang="zh-CN" sz="3600" b="1" kern="100" dirty="0">
                <a:solidFill>
                  <a:schemeClr val="bg1"/>
                </a:solidFill>
                <a:effectLst/>
                <a:latin typeface="微软雅黑" panose="020B0503020204020204" pitchFamily="34" charset="-122"/>
                <a:ea typeface="微软雅黑" panose="020B0503020204020204" pitchFamily="34" charset="-122"/>
              </a:rPr>
              <a:t>GHSR</a:t>
            </a:r>
            <a:r>
              <a:rPr lang="zh-CN" altLang="zh-CN" sz="3600" b="1" kern="100" dirty="0">
                <a:solidFill>
                  <a:schemeClr val="bg1"/>
                </a:solidFill>
                <a:effectLst/>
                <a:latin typeface="微软雅黑" panose="020B0503020204020204" pitchFamily="34" charset="-122"/>
                <a:ea typeface="微软雅黑" panose="020B0503020204020204" pitchFamily="34" charset="-122"/>
              </a:rPr>
              <a:t>基因甲基化及环境因素研究</a:t>
            </a:r>
            <a:endParaRPr lang="zh-CN" altLang="zh-CN" sz="3600" kern="100" dirty="0">
              <a:solidFill>
                <a:schemeClr val="bg1"/>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DBA35C4-0A46-A9BB-94A4-1E9B31ABC939}"/>
              </a:ext>
            </a:extLst>
          </p:cNvPr>
          <p:cNvSpPr txBox="1"/>
          <p:nvPr/>
        </p:nvSpPr>
        <p:spPr>
          <a:xfrm>
            <a:off x="334192" y="5348870"/>
            <a:ext cx="3117886" cy="1289456"/>
          </a:xfrm>
          <a:prstGeom prst="rect">
            <a:avLst/>
          </a:prstGeom>
          <a:noFill/>
        </p:spPr>
        <p:txBody>
          <a:bodyPr wrap="square" rtlCol="0">
            <a:spAutoFit/>
          </a:bodyPr>
          <a:lstStyle/>
          <a:p>
            <a:pPr>
              <a:lnSpc>
                <a:spcPct val="150000"/>
              </a:lnSpc>
            </a:pPr>
            <a:r>
              <a:rPr lang="zh-CN" altLang="en-US" b="1" dirty="0">
                <a:solidFill>
                  <a:schemeClr val="bg1"/>
                </a:solidFill>
              </a:rPr>
              <a:t>姓  名    连成</a:t>
            </a:r>
            <a:endParaRPr lang="en-US" altLang="zh-CN" b="1" dirty="0">
              <a:solidFill>
                <a:schemeClr val="bg1"/>
              </a:solidFill>
            </a:endParaRPr>
          </a:p>
          <a:p>
            <a:pPr>
              <a:lnSpc>
                <a:spcPct val="150000"/>
              </a:lnSpc>
            </a:pPr>
            <a:r>
              <a:rPr lang="zh-CN" altLang="en-US" b="1" dirty="0">
                <a:solidFill>
                  <a:schemeClr val="bg1"/>
                </a:solidFill>
              </a:rPr>
              <a:t>导  师    陈珏</a:t>
            </a:r>
            <a:endParaRPr lang="en-US" altLang="zh-CN" b="1" dirty="0">
              <a:solidFill>
                <a:schemeClr val="bg1"/>
              </a:solidFill>
            </a:endParaRPr>
          </a:p>
          <a:p>
            <a:pPr>
              <a:lnSpc>
                <a:spcPct val="150000"/>
              </a:lnSpc>
            </a:pPr>
            <a:r>
              <a:rPr lang="zh-CN" altLang="en-US" b="1" dirty="0">
                <a:solidFill>
                  <a:schemeClr val="bg1"/>
                </a:solidFill>
              </a:rPr>
              <a:t>专  业    精神病与精神卫生学</a:t>
            </a:r>
          </a:p>
        </p:txBody>
      </p:sp>
      <p:sp>
        <p:nvSpPr>
          <p:cNvPr id="10" name="文本框 9">
            <a:extLst>
              <a:ext uri="{FF2B5EF4-FFF2-40B4-BE49-F238E27FC236}">
                <a16:creationId xmlns:a16="http://schemas.microsoft.com/office/drawing/2014/main" id="{4FB45C58-266A-C093-360E-72D3FA970771}"/>
              </a:ext>
            </a:extLst>
          </p:cNvPr>
          <p:cNvSpPr txBox="1"/>
          <p:nvPr/>
        </p:nvSpPr>
        <p:spPr>
          <a:xfrm>
            <a:off x="3142333" y="5182971"/>
            <a:ext cx="6178268" cy="369332"/>
          </a:xfrm>
          <a:prstGeom prst="rect">
            <a:avLst/>
          </a:prstGeom>
          <a:noFill/>
        </p:spPr>
        <p:txBody>
          <a:bodyPr wrap="square">
            <a:spAutoFit/>
          </a:bodyPr>
          <a:lstStyle/>
          <a:p>
            <a:pPr algn="ctr"/>
            <a:r>
              <a:rPr lang="en-US" altLang="zh-CN" sz="1800" dirty="0">
                <a:solidFill>
                  <a:schemeClr val="bg1"/>
                </a:solidFill>
                <a:effectLst>
                  <a:outerShdw blurRad="38100" dist="25400" dir="5400000" algn="ctr" rotWithShape="0">
                    <a:srgbClr val="6E747A">
                      <a:alpha val="43000"/>
                    </a:srgbClr>
                  </a:outerShdw>
                </a:effectLst>
                <a:latin typeface="+mn-ea"/>
              </a:rPr>
              <a:t>2023</a:t>
            </a:r>
            <a:r>
              <a:rPr lang="zh-CN" altLang="en-US" sz="1800" dirty="0">
                <a:solidFill>
                  <a:schemeClr val="bg1"/>
                </a:solidFill>
                <a:effectLst>
                  <a:outerShdw blurRad="38100" dist="25400" dir="5400000" algn="ctr" rotWithShape="0">
                    <a:srgbClr val="6E747A">
                      <a:alpha val="43000"/>
                    </a:srgbClr>
                  </a:outerShdw>
                </a:effectLst>
                <a:latin typeface="+mn-ea"/>
              </a:rPr>
              <a:t>年</a:t>
            </a:r>
            <a:r>
              <a:rPr lang="en-US" altLang="zh-CN" sz="1800" dirty="0">
                <a:solidFill>
                  <a:schemeClr val="bg1"/>
                </a:solidFill>
                <a:effectLst>
                  <a:outerShdw blurRad="38100" dist="25400" dir="5400000" algn="ctr" rotWithShape="0">
                    <a:srgbClr val="6E747A">
                      <a:alpha val="43000"/>
                    </a:srgbClr>
                  </a:outerShdw>
                </a:effectLst>
                <a:latin typeface="+mn-ea"/>
              </a:rPr>
              <a:t>5</a:t>
            </a:r>
            <a:r>
              <a:rPr lang="zh-CN" altLang="en-US" sz="1800" dirty="0">
                <a:solidFill>
                  <a:schemeClr val="bg1"/>
                </a:solidFill>
                <a:effectLst>
                  <a:outerShdw blurRad="38100" dist="25400" dir="5400000" algn="ctr" rotWithShape="0">
                    <a:srgbClr val="6E747A">
                      <a:alpha val="43000"/>
                    </a:srgbClr>
                  </a:outerShdw>
                </a:effectLst>
                <a:latin typeface="+mn-ea"/>
              </a:rPr>
              <a:t>月</a:t>
            </a:r>
            <a:r>
              <a:rPr lang="en-US" altLang="zh-CN" sz="1800" dirty="0">
                <a:solidFill>
                  <a:schemeClr val="bg1"/>
                </a:solidFill>
                <a:effectLst>
                  <a:outerShdw blurRad="38100" dist="25400" dir="5400000" algn="ctr" rotWithShape="0">
                    <a:srgbClr val="6E747A">
                      <a:alpha val="43000"/>
                    </a:srgbClr>
                  </a:outerShdw>
                </a:effectLst>
                <a:latin typeface="+mn-ea"/>
              </a:rPr>
              <a:t>10</a:t>
            </a:r>
            <a:r>
              <a:rPr lang="zh-CN" altLang="en-US" sz="1800" dirty="0">
                <a:solidFill>
                  <a:schemeClr val="bg1"/>
                </a:solidFill>
                <a:effectLst>
                  <a:outerShdw blurRad="38100" dist="25400" dir="5400000" algn="ctr" rotWithShape="0">
                    <a:srgbClr val="6E747A">
                      <a:alpha val="43000"/>
                    </a:srgbClr>
                  </a:outerShdw>
                </a:effectLst>
                <a:latin typeface="+mn-ea"/>
              </a:rPr>
              <a:t>日</a:t>
            </a:r>
          </a:p>
        </p:txBody>
      </p:sp>
      <p:pic>
        <p:nvPicPr>
          <p:cNvPr id="12" name="图片 11" descr="E:\学联媒宣\PPT推送\新版logo\1d4e49c2678f7b23d0d3a3e8713b4106_.png1d4e49c2678f7b23d0d3a3e8713b4106_">
            <a:extLst>
              <a:ext uri="{FF2B5EF4-FFF2-40B4-BE49-F238E27FC236}">
                <a16:creationId xmlns:a16="http://schemas.microsoft.com/office/drawing/2014/main" id="{9F876BC1-4B07-FAEB-DB45-DD3EF8912545}"/>
              </a:ext>
            </a:extLst>
          </p:cNvPr>
          <p:cNvPicPr>
            <a:picLocks noChangeAspect="1"/>
          </p:cNvPicPr>
          <p:nvPr/>
        </p:nvPicPr>
        <p:blipFill>
          <a:blip r:embed="rId3">
            <a:lum bright="100000"/>
          </a:blip>
          <a:srcRect/>
          <a:stretch>
            <a:fillRect/>
          </a:stretch>
        </p:blipFill>
        <p:spPr>
          <a:xfrm>
            <a:off x="10928985" y="5585496"/>
            <a:ext cx="1095375" cy="1052830"/>
          </a:xfrm>
          <a:prstGeom prst="rect">
            <a:avLst/>
          </a:prstGeom>
        </p:spPr>
      </p:pic>
      <p:sp>
        <p:nvSpPr>
          <p:cNvPr id="13" name="灯片编号占位符 12">
            <a:extLst>
              <a:ext uri="{FF2B5EF4-FFF2-40B4-BE49-F238E27FC236}">
                <a16:creationId xmlns:a16="http://schemas.microsoft.com/office/drawing/2014/main" id="{3F87FD6C-78D0-211E-9A8A-5A32D44A592F}"/>
              </a:ext>
            </a:extLst>
          </p:cNvPr>
          <p:cNvSpPr>
            <a:spLocks noGrp="1"/>
          </p:cNvSpPr>
          <p:nvPr>
            <p:ph type="sldNum" sz="quarter" idx="12"/>
          </p:nvPr>
        </p:nvSpPr>
        <p:spPr/>
        <p:txBody>
          <a:bodyPr/>
          <a:lstStyle/>
          <a:p>
            <a:fld id="{9B0AA56C-FDBB-4B9D-9C2E-319D0C8E1A73}"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14"/>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1"/>
            </p:custDataLst>
          </p:nvPr>
        </p:nvSpPr>
        <p:spPr>
          <a:xfrm>
            <a:off x="2751092" y="395799"/>
            <a:ext cx="6555346" cy="461665"/>
          </a:xfrm>
          <a:prstGeom prst="rect">
            <a:avLst/>
          </a:prstGeom>
          <a:noFill/>
        </p:spPr>
        <p:txBody>
          <a:bodyPr wrap="square">
            <a:spAutoFit/>
          </a:bodyPr>
          <a:lstStyle/>
          <a:p>
            <a:r>
              <a:rPr lang="en-US" altLang="zh-CN" sz="2400" dirty="0">
                <a:solidFill>
                  <a:srgbClr val="2D4664"/>
                </a:solidFill>
                <a:latin typeface="微软雅黑" panose="020B0503020204020204" charset="-122"/>
                <a:ea typeface="微软雅黑" panose="020B0503020204020204" charset="-122"/>
                <a:cs typeface="Times New Roman" panose="02020603050405020304" pitchFamily="18" charset="0"/>
              </a:rPr>
              <a:t>1. 7 AN </a:t>
            </a:r>
            <a:r>
              <a:rPr lang="zh-CN" altLang="en-US" sz="2400" dirty="0">
                <a:solidFill>
                  <a:srgbClr val="2D4664"/>
                </a:solidFill>
                <a:latin typeface="微软雅黑" panose="020B0503020204020204" charset="-122"/>
                <a:ea typeface="微软雅黑" panose="020B0503020204020204" charset="-122"/>
                <a:cs typeface="Times New Roman" panose="02020603050405020304" pitchFamily="18" charset="0"/>
              </a:rPr>
              <a:t>与环境因素</a:t>
            </a:r>
            <a:endParaRPr lang="zh-CN" altLang="en-US" sz="2400" dirty="0">
              <a:solidFill>
                <a:srgbClr val="2D4664"/>
              </a:solidFill>
              <a:latin typeface="微软雅黑" panose="020B0503020204020204" charset="-122"/>
              <a:ea typeface="微软雅黑" panose="020B0503020204020204" charset="-122"/>
            </a:endParaRPr>
          </a:p>
        </p:txBody>
      </p:sp>
      <p:grpSp>
        <p:nvGrpSpPr>
          <p:cNvPr id="11" name="组合 10"/>
          <p:cNvGrpSpPr/>
          <p:nvPr/>
        </p:nvGrpSpPr>
        <p:grpSpPr>
          <a:xfrm>
            <a:off x="7892140" y="1175871"/>
            <a:ext cx="3150281" cy="1785581"/>
            <a:chOff x="1020819" y="1911278"/>
            <a:chExt cx="3476975" cy="1785581"/>
          </a:xfrm>
        </p:grpSpPr>
        <p:sp>
          <p:nvSpPr>
            <p:cNvPr id="13" name="矩形: 圆角 9"/>
            <p:cNvSpPr/>
            <p:nvPr>
              <p:custDataLst>
                <p:tags r:id="rId11"/>
              </p:custDataLst>
            </p:nvPr>
          </p:nvSpPr>
          <p:spPr>
            <a:xfrm>
              <a:off x="1020819" y="1911278"/>
              <a:ext cx="3476975" cy="17855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12"/>
              </p:custDataLst>
            </p:nvPr>
          </p:nvSpPr>
          <p:spPr>
            <a:xfrm>
              <a:off x="1276594" y="2189038"/>
              <a:ext cx="3018728" cy="1477328"/>
            </a:xfrm>
            <a:prstGeom prst="rect">
              <a:avLst/>
            </a:prstGeom>
            <a:noFill/>
          </p:spPr>
          <p:txBody>
            <a:bodyPr wrap="square">
              <a:spAutoFit/>
            </a:bodyPr>
            <a:lstStyle/>
            <a:p>
              <a:pPr algn="ctr"/>
              <a:r>
                <a:rPr lang="en-US" altLang="zh-CN" kern="100" dirty="0">
                  <a:ea typeface="宋体" panose="02010600030101010101" pitchFamily="2" charset="-122"/>
                  <a:cs typeface="Times New Roman" panose="02020603050405020304" pitchFamily="18" charset="0"/>
                </a:rPr>
                <a:t> </a:t>
              </a:r>
              <a:r>
                <a:rPr lang="zh-CN" altLang="en-US" kern="100" dirty="0">
                  <a:solidFill>
                    <a:srgbClr val="2D4664"/>
                  </a:solidFill>
                  <a:latin typeface="微软雅黑" panose="020B0503020204020204" charset="-122"/>
                  <a:ea typeface="微软雅黑" panose="020B0503020204020204" charset="-122"/>
                  <a:cs typeface="Times New Roman" panose="02020603050405020304" pitchFamily="18" charset="0"/>
                </a:rPr>
                <a:t>负性生活事件</a:t>
              </a:r>
              <a:endParaRPr lang="en-US" altLang="zh-CN" sz="1800" kern="100" dirty="0">
                <a:solidFill>
                  <a:srgbClr val="2D4664"/>
                </a:solidFill>
                <a:effectLst/>
                <a:latin typeface="微软雅黑" panose="020B0503020204020204" charset="-122"/>
                <a:ea typeface="微软雅黑" panose="020B0503020204020204" charset="-122"/>
                <a:cs typeface="Times New Roman" panose="02020603050405020304" pitchFamily="18" charset="0"/>
              </a:endParaRPr>
            </a:p>
            <a:p>
              <a:endParaRPr lang="en-US" altLang="zh-CN" kern="100" dirty="0">
                <a:ea typeface="宋体" panose="02010600030101010101" pitchFamily="2" charset="-122"/>
                <a:cs typeface="Times New Roman" panose="02020603050405020304" pitchFamily="18" charset="0"/>
              </a:endParaRPr>
            </a:p>
            <a:p>
              <a:pPr algn="ctr"/>
              <a:r>
                <a:rPr lang="zh-CN" altLang="en-US" kern="100" dirty="0">
                  <a:ea typeface="宋体" panose="02010600030101010101" pitchFamily="2" charset="-122"/>
                  <a:cs typeface="Times New Roman" panose="02020603050405020304" pitchFamily="18" charset="0"/>
                </a:rPr>
                <a:t>躯体暴力、情感虐待、情感忽视等</a:t>
              </a:r>
              <a:endParaRPr lang="en-US" altLang="zh-CN" kern="100" dirty="0">
                <a:ea typeface="宋体" panose="02010600030101010101" pitchFamily="2" charset="-122"/>
                <a:cs typeface="Times New Roman" panose="02020603050405020304" pitchFamily="18" charset="0"/>
              </a:endParaRPr>
            </a:p>
            <a:p>
              <a:endParaRPr lang="en-US" altLang="zh-CN" kern="100" dirty="0">
                <a:ea typeface="宋体" panose="02010600030101010101" pitchFamily="2" charset="-122"/>
                <a:cs typeface="Times New Roman" panose="02020603050405020304" pitchFamily="18" charset="0"/>
              </a:endParaRPr>
            </a:p>
          </p:txBody>
        </p:sp>
      </p:grpSp>
      <p:grpSp>
        <p:nvGrpSpPr>
          <p:cNvPr id="15" name="组合 14"/>
          <p:cNvGrpSpPr/>
          <p:nvPr/>
        </p:nvGrpSpPr>
        <p:grpSpPr>
          <a:xfrm>
            <a:off x="7925803" y="3393964"/>
            <a:ext cx="3150281" cy="1972417"/>
            <a:chOff x="2870257" y="1364925"/>
            <a:chExt cx="3476975" cy="1785581"/>
          </a:xfrm>
        </p:grpSpPr>
        <p:sp>
          <p:nvSpPr>
            <p:cNvPr id="22" name="矩形: 圆角 12"/>
            <p:cNvSpPr/>
            <p:nvPr>
              <p:custDataLst>
                <p:tags r:id="rId9"/>
              </p:custDataLst>
            </p:nvPr>
          </p:nvSpPr>
          <p:spPr>
            <a:xfrm>
              <a:off x="2870257" y="1364925"/>
              <a:ext cx="3476975" cy="17855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0"/>
              </p:custDataLst>
            </p:nvPr>
          </p:nvSpPr>
          <p:spPr>
            <a:xfrm>
              <a:off x="2955642" y="1713815"/>
              <a:ext cx="3231899" cy="1086629"/>
            </a:xfrm>
            <a:prstGeom prst="rect">
              <a:avLst/>
            </a:prstGeom>
            <a:noFill/>
          </p:spPr>
          <p:txBody>
            <a:bodyPr wrap="square">
              <a:spAutoFit/>
            </a:bodyPr>
            <a:lstStyle/>
            <a:p>
              <a:pPr algn="ctr"/>
              <a:r>
                <a:rPr lang="en-US" altLang="zh-CN" kern="100" dirty="0">
                  <a:ea typeface="宋体" panose="02010600030101010101" pitchFamily="2" charset="-122"/>
                  <a:cs typeface="Times New Roman" panose="02020603050405020304" pitchFamily="18" charset="0"/>
                </a:rPr>
                <a:t>   </a:t>
              </a:r>
              <a:r>
                <a:rPr lang="zh-CN" altLang="en-US" kern="100" dirty="0">
                  <a:solidFill>
                    <a:srgbClr val="2D4664"/>
                  </a:solidFill>
                  <a:latin typeface="微软雅黑" panose="020B0503020204020204" charset="-122"/>
                  <a:ea typeface="微软雅黑" panose="020B0503020204020204" charset="-122"/>
                  <a:cs typeface="Times New Roman" panose="02020603050405020304" pitchFamily="18" charset="0"/>
                </a:rPr>
                <a:t>家庭环境</a:t>
              </a:r>
              <a:endParaRPr lang="en-US" altLang="zh-CN" kern="100" dirty="0">
                <a:solidFill>
                  <a:srgbClr val="2D4664"/>
                </a:solidFill>
                <a:latin typeface="微软雅黑" panose="020B0503020204020204" charset="-122"/>
                <a:ea typeface="微软雅黑" panose="020B0503020204020204" charset="-122"/>
                <a:cs typeface="Times New Roman" panose="02020603050405020304" pitchFamily="18" charset="0"/>
              </a:endParaRPr>
            </a:p>
            <a:p>
              <a:endParaRPr lang="en-US" altLang="zh-CN" sz="1800" kern="100" dirty="0">
                <a:effectLst/>
                <a:ea typeface="宋体" panose="02010600030101010101" pitchFamily="2" charset="-122"/>
                <a:cs typeface="Times New Roman" panose="02020603050405020304" pitchFamily="18" charset="0"/>
              </a:endParaRPr>
            </a:p>
            <a:p>
              <a:pPr algn="ctr"/>
              <a:r>
                <a:rPr lang="zh-CN" altLang="zh-CN" sz="1800" kern="100" dirty="0">
                  <a:effectLst/>
                  <a:ea typeface="宋体" panose="02010600030101010101" pitchFamily="2" charset="-122"/>
                  <a:cs typeface="Times New Roman" panose="02020603050405020304" pitchFamily="18" charset="0"/>
                </a:rPr>
                <a:t>父母的受教育水平、人格特质、对子女关注程度</a:t>
              </a:r>
              <a:r>
                <a:rPr lang="zh-CN" altLang="en-US" sz="1800" kern="100" dirty="0">
                  <a:effectLst/>
                  <a:ea typeface="宋体" panose="02010600030101010101" pitchFamily="2" charset="-122"/>
                  <a:cs typeface="Times New Roman" panose="02020603050405020304" pitchFamily="18" charset="0"/>
                </a:rPr>
                <a:t>等</a:t>
              </a:r>
              <a:endParaRPr lang="en-US" altLang="zh-CN" kern="100" dirty="0">
                <a:ea typeface="宋体" panose="02010600030101010101" pitchFamily="2"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08C469AF-A242-0183-474A-C659B9E4FBB0}"/>
              </a:ext>
            </a:extLst>
          </p:cNvPr>
          <p:cNvGrpSpPr/>
          <p:nvPr/>
        </p:nvGrpSpPr>
        <p:grpSpPr>
          <a:xfrm>
            <a:off x="2833476" y="1389571"/>
            <a:ext cx="4025077" cy="3741631"/>
            <a:chOff x="2413529" y="1976118"/>
            <a:chExt cx="4025077" cy="3741631"/>
          </a:xfrm>
        </p:grpSpPr>
        <p:grpSp>
          <p:nvGrpSpPr>
            <p:cNvPr id="36" name="组合 35"/>
            <p:cNvGrpSpPr/>
            <p:nvPr/>
          </p:nvGrpSpPr>
          <p:grpSpPr>
            <a:xfrm>
              <a:off x="2413529" y="1976118"/>
              <a:ext cx="3741631" cy="3741631"/>
              <a:chOff x="2843692" y="2082484"/>
              <a:chExt cx="3741631" cy="3741631"/>
            </a:xfrm>
          </p:grpSpPr>
          <p:sp>
            <p:nvSpPr>
              <p:cNvPr id="21527" name="TextBox 17"/>
              <p:cNvSpPr txBox="1">
                <a:spLocks noChangeArrowheads="1"/>
              </p:cNvSpPr>
              <p:nvPr>
                <p:custDataLst>
                  <p:tags r:id="rId4"/>
                </p:custDataLst>
              </p:nvPr>
            </p:nvSpPr>
            <p:spPr bwMode="auto">
              <a:xfrm flipH="1">
                <a:off x="4292593" y="5253577"/>
                <a:ext cx="66492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dirty="0">
                  <a:solidFill>
                    <a:srgbClr val="2C4564"/>
                  </a:solidFill>
                  <a:latin typeface="微软雅黑" panose="020B0503020204020204" charset="-122"/>
                  <a:ea typeface="微软雅黑" panose="020B0503020204020204" charset="-122"/>
                </a:endParaRPr>
              </a:p>
            </p:txBody>
          </p:sp>
          <p:grpSp>
            <p:nvGrpSpPr>
              <p:cNvPr id="32" name="组合 31"/>
              <p:cNvGrpSpPr/>
              <p:nvPr/>
            </p:nvGrpSpPr>
            <p:grpSpPr>
              <a:xfrm>
                <a:off x="2843692" y="2082484"/>
                <a:ext cx="3741631" cy="3741631"/>
                <a:chOff x="3945116" y="1701915"/>
                <a:chExt cx="4643116" cy="4643116"/>
              </a:xfrm>
              <a:noFill/>
            </p:grpSpPr>
            <p:sp>
              <p:nvSpPr>
                <p:cNvPr id="31" name="椭圆 30"/>
                <p:cNvSpPr/>
                <p:nvPr/>
              </p:nvSpPr>
              <p:spPr>
                <a:xfrm>
                  <a:off x="3945116" y="1701915"/>
                  <a:ext cx="4643116" cy="4643116"/>
                </a:xfrm>
                <a:prstGeom prst="ellipse">
                  <a:avLst/>
                </a:prstGeom>
                <a:grp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69" name="Oval 8"/>
                <p:cNvSpPr>
                  <a:spLocks noChangeArrowheads="1"/>
                </p:cNvSpPr>
                <p:nvPr>
                  <p:custDataLst>
                    <p:tags r:id="rId8"/>
                  </p:custDataLst>
                </p:nvPr>
              </p:nvSpPr>
              <p:spPr bwMode="auto">
                <a:xfrm flipH="1">
                  <a:off x="4510957" y="2986627"/>
                  <a:ext cx="1973869" cy="198987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grpSp>
            <p:nvGrpSpPr>
              <p:cNvPr id="35" name="组合 34"/>
              <p:cNvGrpSpPr/>
              <p:nvPr/>
            </p:nvGrpSpPr>
            <p:grpSpPr>
              <a:xfrm>
                <a:off x="3524331" y="2736636"/>
                <a:ext cx="2380351" cy="2401526"/>
                <a:chOff x="7542287" y="3189376"/>
                <a:chExt cx="2380351" cy="2401526"/>
              </a:xfrm>
            </p:grpSpPr>
            <p:sp>
              <p:nvSpPr>
                <p:cNvPr id="23570" name="Oval 9"/>
                <p:cNvSpPr>
                  <a:spLocks noChangeArrowheads="1"/>
                </p:cNvSpPr>
                <p:nvPr>
                  <p:custDataLst>
                    <p:tags r:id="rId5"/>
                  </p:custDataLst>
                </p:nvPr>
              </p:nvSpPr>
              <p:spPr bwMode="auto">
                <a:xfrm flipH="1">
                  <a:off x="7542287" y="3189376"/>
                  <a:ext cx="2380351" cy="2401526"/>
                </a:xfrm>
                <a:prstGeom prst="ellipse">
                  <a:avLst/>
                </a:prstGeom>
                <a:solidFill>
                  <a:schemeClr val="bg1">
                    <a:lumMod val="8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dirty="0"/>
                </a:p>
              </p:txBody>
            </p:sp>
            <p:sp>
              <p:nvSpPr>
                <p:cNvPr id="34" name="Oval 9"/>
                <p:cNvSpPr>
                  <a:spLocks noChangeArrowheads="1"/>
                </p:cNvSpPr>
                <p:nvPr>
                  <p:custDataLst>
                    <p:tags r:id="rId6"/>
                  </p:custDataLst>
                </p:nvPr>
              </p:nvSpPr>
              <p:spPr bwMode="auto">
                <a:xfrm flipH="1">
                  <a:off x="7610771" y="3463033"/>
                  <a:ext cx="1869386" cy="1886014"/>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dirty="0"/>
                </a:p>
              </p:txBody>
            </p:sp>
            <p:sp>
              <p:nvSpPr>
                <p:cNvPr id="23571" name="TextBox 20"/>
                <p:cNvSpPr txBox="1">
                  <a:spLocks noChangeArrowheads="1"/>
                </p:cNvSpPr>
                <p:nvPr>
                  <p:custDataLst>
                    <p:tags r:id="rId7"/>
                  </p:custDataLst>
                </p:nvPr>
              </p:nvSpPr>
              <p:spPr bwMode="auto">
                <a:xfrm flipH="1">
                  <a:off x="7854443" y="4039958"/>
                  <a:ext cx="15128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2D4664"/>
                      </a:solidFill>
                      <a:latin typeface="微软雅黑" panose="020B0503020204020204" charset="-122"/>
                      <a:ea typeface="微软雅黑" panose="020B0503020204020204" charset="-122"/>
                      <a:cs typeface="Times New Roman" panose="02020603050405020304" pitchFamily="18" charset="0"/>
                    </a:rPr>
                    <a:t>AN</a:t>
                  </a:r>
                  <a:r>
                    <a:rPr lang="zh-CN" altLang="en-US" sz="2400" dirty="0">
                      <a:solidFill>
                        <a:srgbClr val="2D4664"/>
                      </a:solidFill>
                      <a:latin typeface="微软雅黑" panose="020B0503020204020204" charset="-122"/>
                      <a:ea typeface="微软雅黑" panose="020B0503020204020204" charset="-122"/>
                      <a:cs typeface="Times New Roman" panose="02020603050405020304" pitchFamily="18" charset="0"/>
                    </a:rPr>
                    <a:t>临床症状</a:t>
                  </a:r>
                  <a:endParaRPr lang="en-US" altLang="zh-CN" sz="2400" dirty="0">
                    <a:solidFill>
                      <a:srgbClr val="2D4664"/>
                    </a:solidFill>
                    <a:latin typeface="微软雅黑" panose="020B0503020204020204" charset="-122"/>
                    <a:ea typeface="微软雅黑" panose="020B0503020204020204" charset="-122"/>
                    <a:cs typeface="Times New Roman" panose="02020603050405020304" pitchFamily="18" charset="0"/>
                  </a:endParaRPr>
                </a:p>
              </p:txBody>
            </p:sp>
          </p:grpSp>
        </p:grpSp>
        <p:grpSp>
          <p:nvGrpSpPr>
            <p:cNvPr id="33" name="组合 32"/>
            <p:cNvGrpSpPr/>
            <p:nvPr/>
          </p:nvGrpSpPr>
          <p:grpSpPr>
            <a:xfrm>
              <a:off x="5453724" y="4474279"/>
              <a:ext cx="984882" cy="984882"/>
              <a:chOff x="6837934" y="4118185"/>
              <a:chExt cx="984882" cy="984882"/>
            </a:xfrm>
          </p:grpSpPr>
          <p:sp>
            <p:nvSpPr>
              <p:cNvPr id="29" name="椭圆 28"/>
              <p:cNvSpPr/>
              <p:nvPr/>
            </p:nvSpPr>
            <p:spPr>
              <a:xfrm>
                <a:off x="6837934" y="4118185"/>
                <a:ext cx="984882" cy="984882"/>
              </a:xfrm>
              <a:prstGeom prst="ellipse">
                <a:avLst/>
              </a:prstGeom>
              <a:solidFill>
                <a:schemeClr val="bg1"/>
              </a:solidFill>
              <a:ln>
                <a:solidFill>
                  <a:srgbClr val="2C4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bg1"/>
                    </a:solidFill>
                  </a:ln>
                </a:endParaRPr>
              </a:p>
            </p:txBody>
          </p:sp>
          <p:sp>
            <p:nvSpPr>
              <p:cNvPr id="28" name="TextBox 10"/>
              <p:cNvSpPr txBox="1">
                <a:spLocks noChangeArrowheads="1"/>
              </p:cNvSpPr>
              <p:nvPr>
                <p:custDataLst>
                  <p:tags r:id="rId3"/>
                </p:custDataLst>
              </p:nvPr>
            </p:nvSpPr>
            <p:spPr bwMode="auto">
              <a:xfrm flipH="1">
                <a:off x="6997913" y="4349016"/>
                <a:ext cx="664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solidFill>
                      <a:srgbClr val="2C4564"/>
                    </a:solidFill>
                    <a:latin typeface="微软雅黑" panose="020B0503020204020204" charset="-122"/>
                    <a:ea typeface="微软雅黑" panose="020B0503020204020204" charset="-122"/>
                  </a:rPr>
                  <a:t>2</a:t>
                </a:r>
              </a:p>
            </p:txBody>
          </p:sp>
        </p:grpSp>
        <p:grpSp>
          <p:nvGrpSpPr>
            <p:cNvPr id="40" name="组合 39"/>
            <p:cNvGrpSpPr/>
            <p:nvPr/>
          </p:nvGrpSpPr>
          <p:grpSpPr>
            <a:xfrm>
              <a:off x="5440649" y="2319882"/>
              <a:ext cx="984882" cy="984882"/>
              <a:chOff x="6837934" y="4118185"/>
              <a:chExt cx="984882" cy="984882"/>
            </a:xfrm>
          </p:grpSpPr>
          <p:sp>
            <p:nvSpPr>
              <p:cNvPr id="41" name="椭圆 40"/>
              <p:cNvSpPr/>
              <p:nvPr/>
            </p:nvSpPr>
            <p:spPr>
              <a:xfrm>
                <a:off x="6837934" y="4118185"/>
                <a:ext cx="984882" cy="984882"/>
              </a:xfrm>
              <a:prstGeom prst="ellipse">
                <a:avLst/>
              </a:prstGeom>
              <a:solidFill>
                <a:schemeClr val="bg1"/>
              </a:solidFill>
              <a:ln>
                <a:solidFill>
                  <a:srgbClr val="2C4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bg1"/>
                    </a:solidFill>
                  </a:ln>
                </a:endParaRPr>
              </a:p>
            </p:txBody>
          </p:sp>
          <p:sp>
            <p:nvSpPr>
              <p:cNvPr id="42" name="TextBox 10"/>
              <p:cNvSpPr txBox="1">
                <a:spLocks noChangeArrowheads="1"/>
              </p:cNvSpPr>
              <p:nvPr>
                <p:custDataLst>
                  <p:tags r:id="rId2"/>
                </p:custDataLst>
              </p:nvPr>
            </p:nvSpPr>
            <p:spPr bwMode="auto">
              <a:xfrm flipH="1">
                <a:off x="6997913" y="4349016"/>
                <a:ext cx="664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solidFill>
                      <a:srgbClr val="2C4564"/>
                    </a:solidFill>
                    <a:latin typeface="微软雅黑" panose="020B0503020204020204" charset="-122"/>
                    <a:ea typeface="微软雅黑" panose="020B0503020204020204" charset="-122"/>
                  </a:rPr>
                  <a:t>1</a:t>
                </a:r>
              </a:p>
            </p:txBody>
          </p:sp>
        </p:grpSp>
      </p:grpSp>
      <p:sp>
        <p:nvSpPr>
          <p:cNvPr id="2" name="文本框 1">
            <a:extLst>
              <a:ext uri="{FF2B5EF4-FFF2-40B4-BE49-F238E27FC236}">
                <a16:creationId xmlns:a16="http://schemas.microsoft.com/office/drawing/2014/main" id="{EB51F427-C9CD-02B8-741B-13BA68AB2FBB}"/>
              </a:ext>
            </a:extLst>
          </p:cNvPr>
          <p:cNvSpPr txBox="1"/>
          <p:nvPr/>
        </p:nvSpPr>
        <p:spPr>
          <a:xfrm>
            <a:off x="2330314" y="5996226"/>
            <a:ext cx="8601084" cy="861774"/>
          </a:xfrm>
          <a:prstGeom prst="rect">
            <a:avLst/>
          </a:prstGeom>
          <a:noFill/>
        </p:spPr>
        <p:txBody>
          <a:bodyPr wrap="square">
            <a:spAutoFit/>
          </a:bodyPr>
          <a:lstStyle/>
          <a:p>
            <a:r>
              <a:rPr lang="en-US" altLang="zh-CN" sz="1000" b="0" i="0" dirty="0">
                <a:solidFill>
                  <a:srgbClr val="2D4664"/>
                </a:solidFill>
                <a:effectLst/>
                <a:latin typeface="BlinkMacSystemFont"/>
              </a:rPr>
              <a:t>Rossi E, </a:t>
            </a:r>
            <a:r>
              <a:rPr lang="en-US" altLang="zh-CN" sz="1000" b="0" i="0" dirty="0" err="1">
                <a:solidFill>
                  <a:srgbClr val="2D4664"/>
                </a:solidFill>
                <a:effectLst/>
                <a:latin typeface="BlinkMacSystemFont"/>
              </a:rPr>
              <a:t>Cassioli</a:t>
            </a:r>
            <a:r>
              <a:rPr lang="en-US" altLang="zh-CN" sz="1000" b="0" i="0" dirty="0">
                <a:solidFill>
                  <a:srgbClr val="2D4664"/>
                </a:solidFill>
                <a:effectLst/>
                <a:latin typeface="BlinkMacSystemFont"/>
              </a:rPr>
              <a:t> E, </a:t>
            </a:r>
            <a:r>
              <a:rPr lang="en-US" altLang="zh-CN" sz="1000" b="0" i="0" dirty="0" err="1">
                <a:solidFill>
                  <a:srgbClr val="2D4664"/>
                </a:solidFill>
                <a:effectLst/>
                <a:latin typeface="BlinkMacSystemFont"/>
              </a:rPr>
              <a:t>Gironi</a:t>
            </a:r>
            <a:r>
              <a:rPr lang="en-US" altLang="zh-CN" sz="1000" b="0" i="0" dirty="0">
                <a:solidFill>
                  <a:srgbClr val="2D4664"/>
                </a:solidFill>
                <a:effectLst/>
                <a:latin typeface="BlinkMacSystemFont"/>
              </a:rPr>
              <a:t> V, </a:t>
            </a:r>
            <a:r>
              <a:rPr lang="en-US" altLang="zh-CN" sz="1000" b="0" i="0" dirty="0" err="1">
                <a:solidFill>
                  <a:srgbClr val="2D4664"/>
                </a:solidFill>
                <a:effectLst/>
                <a:latin typeface="BlinkMacSystemFont"/>
              </a:rPr>
              <a:t>Idrizaj</a:t>
            </a:r>
            <a:r>
              <a:rPr lang="en-US" altLang="zh-CN" sz="1000" b="0" i="0" dirty="0">
                <a:solidFill>
                  <a:srgbClr val="2D4664"/>
                </a:solidFill>
                <a:effectLst/>
                <a:latin typeface="BlinkMacSystemFont"/>
              </a:rPr>
              <a:t> E, </a:t>
            </a:r>
            <a:r>
              <a:rPr lang="en-US" altLang="zh-CN" sz="1000" b="0" i="0" dirty="0" err="1">
                <a:solidFill>
                  <a:srgbClr val="2D4664"/>
                </a:solidFill>
                <a:effectLst/>
                <a:latin typeface="BlinkMacSystemFont"/>
              </a:rPr>
              <a:t>Garella</a:t>
            </a:r>
            <a:r>
              <a:rPr lang="en-US" altLang="zh-CN" sz="1000" b="0" i="0" dirty="0">
                <a:solidFill>
                  <a:srgbClr val="2D4664"/>
                </a:solidFill>
                <a:effectLst/>
                <a:latin typeface="BlinkMacSystemFont"/>
              </a:rPr>
              <a:t> R, </a:t>
            </a:r>
            <a:r>
              <a:rPr lang="en-US" altLang="zh-CN" sz="1000" b="0" i="0" dirty="0" err="1">
                <a:solidFill>
                  <a:srgbClr val="2D4664"/>
                </a:solidFill>
                <a:effectLst/>
                <a:latin typeface="BlinkMacSystemFont"/>
              </a:rPr>
              <a:t>Squecco</a:t>
            </a:r>
            <a:r>
              <a:rPr lang="en-US" altLang="zh-CN" sz="1000" b="0" i="0" dirty="0">
                <a:solidFill>
                  <a:srgbClr val="2D4664"/>
                </a:solidFill>
                <a:effectLst/>
                <a:latin typeface="BlinkMacSystemFont"/>
              </a:rPr>
              <a:t> R, </a:t>
            </a:r>
            <a:r>
              <a:rPr lang="en-US" altLang="zh-CN" sz="1000" b="0" i="0" dirty="0" err="1">
                <a:solidFill>
                  <a:srgbClr val="2D4664"/>
                </a:solidFill>
                <a:effectLst/>
                <a:latin typeface="BlinkMacSystemFont"/>
              </a:rPr>
              <a:t>Baccari</a:t>
            </a:r>
            <a:r>
              <a:rPr lang="en-US" altLang="zh-CN" sz="1000" b="0" i="0" dirty="0">
                <a:solidFill>
                  <a:srgbClr val="2D4664"/>
                </a:solidFill>
                <a:effectLst/>
                <a:latin typeface="BlinkMacSystemFont"/>
              </a:rPr>
              <a:t> MC, Maggi M, </a:t>
            </a:r>
            <a:r>
              <a:rPr lang="en-US" altLang="zh-CN" sz="1000" b="0" i="0" dirty="0" err="1">
                <a:solidFill>
                  <a:srgbClr val="2D4664"/>
                </a:solidFill>
                <a:effectLst/>
                <a:latin typeface="BlinkMacSystemFont"/>
              </a:rPr>
              <a:t>Vignozzi</a:t>
            </a:r>
            <a:r>
              <a:rPr lang="en-US" altLang="zh-CN" sz="1000" b="0" i="0" dirty="0">
                <a:solidFill>
                  <a:srgbClr val="2D4664"/>
                </a:solidFill>
                <a:effectLst/>
                <a:latin typeface="BlinkMacSystemFont"/>
              </a:rPr>
              <a:t> L, </a:t>
            </a:r>
            <a:r>
              <a:rPr lang="en-US" altLang="zh-CN" sz="1000" b="0" i="0" dirty="0" err="1">
                <a:solidFill>
                  <a:srgbClr val="2D4664"/>
                </a:solidFill>
                <a:effectLst/>
                <a:latin typeface="BlinkMacSystemFont"/>
              </a:rPr>
              <a:t>Comeglio</a:t>
            </a:r>
            <a:r>
              <a:rPr lang="en-US" altLang="zh-CN" sz="1000" b="0" i="0" dirty="0">
                <a:solidFill>
                  <a:srgbClr val="2D4664"/>
                </a:solidFill>
                <a:effectLst/>
                <a:latin typeface="BlinkMacSystemFont"/>
              </a:rPr>
              <a:t> P, Ricca V, </a:t>
            </a:r>
            <a:r>
              <a:rPr lang="en-US" altLang="zh-CN" sz="1000" b="0" i="0" dirty="0" err="1">
                <a:solidFill>
                  <a:srgbClr val="2D4664"/>
                </a:solidFill>
                <a:effectLst/>
                <a:latin typeface="BlinkMacSystemFont"/>
              </a:rPr>
              <a:t>Castellini</a:t>
            </a:r>
            <a:r>
              <a:rPr lang="en-US" altLang="zh-CN" sz="1000" b="0" i="0" dirty="0">
                <a:solidFill>
                  <a:srgbClr val="2D4664"/>
                </a:solidFill>
                <a:effectLst/>
                <a:latin typeface="BlinkMacSystemFont"/>
              </a:rPr>
              <a:t> G. Ghrelin as a possible biomarker and maintaining factor in patients with eating disorders reporting childhood traumatic experiences. Eur Eat </a:t>
            </a:r>
            <a:r>
              <a:rPr lang="en-US" altLang="zh-CN" sz="1000" b="0" i="0" dirty="0" err="1">
                <a:solidFill>
                  <a:srgbClr val="2D4664"/>
                </a:solidFill>
                <a:effectLst/>
                <a:latin typeface="BlinkMacSystemFont"/>
              </a:rPr>
              <a:t>Disord</a:t>
            </a:r>
            <a:r>
              <a:rPr lang="en-US" altLang="zh-CN" sz="1000" b="0" i="0" dirty="0">
                <a:solidFill>
                  <a:srgbClr val="2D4664"/>
                </a:solidFill>
                <a:effectLst/>
                <a:latin typeface="BlinkMacSystemFont"/>
              </a:rPr>
              <a:t> Rev. 2021 Jul;29(4):588-599. </a:t>
            </a:r>
            <a:r>
              <a:rPr lang="en-US" altLang="zh-CN" sz="1000" b="0" i="0" dirty="0" err="1">
                <a:solidFill>
                  <a:srgbClr val="2D4664"/>
                </a:solidFill>
                <a:effectLst/>
                <a:latin typeface="BlinkMacSystemFont"/>
              </a:rPr>
              <a:t>doi</a:t>
            </a:r>
            <a:r>
              <a:rPr lang="en-US" altLang="zh-CN" sz="1000" b="0" i="0" dirty="0">
                <a:solidFill>
                  <a:srgbClr val="2D4664"/>
                </a:solidFill>
                <a:effectLst/>
                <a:latin typeface="BlinkMacSystemFont"/>
              </a:rPr>
              <a:t>: 10.1002/erv.2831. </a:t>
            </a:r>
            <a:r>
              <a:rPr lang="en-US" altLang="zh-CN" sz="1000" b="0" i="0" dirty="0" err="1">
                <a:solidFill>
                  <a:srgbClr val="2D4664"/>
                </a:solidFill>
                <a:effectLst/>
                <a:latin typeface="BlinkMacSystemFont"/>
              </a:rPr>
              <a:t>Epub</a:t>
            </a:r>
            <a:r>
              <a:rPr lang="en-US" altLang="zh-CN" sz="1000" b="0" i="0" dirty="0">
                <a:solidFill>
                  <a:srgbClr val="2D4664"/>
                </a:solidFill>
                <a:effectLst/>
                <a:latin typeface="BlinkMacSystemFont"/>
              </a:rPr>
              <a:t> 2021 May 3. PMID: 33939220; PMCID: PMC8251850.</a:t>
            </a:r>
          </a:p>
          <a:p>
            <a:r>
              <a:rPr lang="en-US" altLang="zh-CN" sz="1000" b="0" i="0" dirty="0" err="1">
                <a:solidFill>
                  <a:srgbClr val="2D4664"/>
                </a:solidFill>
                <a:effectLst/>
                <a:latin typeface="BlinkMacSystemFont"/>
              </a:rPr>
              <a:t>Castellini</a:t>
            </a:r>
            <a:r>
              <a:rPr lang="en-US" altLang="zh-CN" sz="1000" b="0" i="0" dirty="0">
                <a:solidFill>
                  <a:srgbClr val="2D4664"/>
                </a:solidFill>
                <a:effectLst/>
                <a:latin typeface="BlinkMacSystemFont"/>
              </a:rPr>
              <a:t> G, </a:t>
            </a:r>
            <a:r>
              <a:rPr lang="en-US" altLang="zh-CN" sz="1000" b="0" i="0" dirty="0" err="1">
                <a:solidFill>
                  <a:srgbClr val="2D4664"/>
                </a:solidFill>
                <a:effectLst/>
                <a:latin typeface="BlinkMacSystemFont"/>
              </a:rPr>
              <a:t>D'Anna</a:t>
            </a:r>
            <a:r>
              <a:rPr lang="en-US" altLang="zh-CN" sz="1000" b="0" i="0" dirty="0">
                <a:solidFill>
                  <a:srgbClr val="2D4664"/>
                </a:solidFill>
                <a:effectLst/>
                <a:latin typeface="BlinkMacSystemFont"/>
              </a:rPr>
              <a:t> G, Rossi E, </a:t>
            </a:r>
            <a:r>
              <a:rPr lang="en-US" altLang="zh-CN" sz="1000" b="0" i="0" dirty="0" err="1">
                <a:solidFill>
                  <a:srgbClr val="2D4664"/>
                </a:solidFill>
                <a:effectLst/>
                <a:latin typeface="BlinkMacSystemFont"/>
              </a:rPr>
              <a:t>Cassioli</a:t>
            </a:r>
            <a:r>
              <a:rPr lang="en-US" altLang="zh-CN" sz="1000" b="0" i="0" dirty="0">
                <a:solidFill>
                  <a:srgbClr val="2D4664"/>
                </a:solidFill>
                <a:effectLst/>
                <a:latin typeface="BlinkMacSystemFont"/>
              </a:rPr>
              <a:t> E, </a:t>
            </a:r>
            <a:r>
              <a:rPr lang="en-US" altLang="zh-CN" sz="1000" b="0" i="0" dirty="0" err="1">
                <a:solidFill>
                  <a:srgbClr val="2D4664"/>
                </a:solidFill>
                <a:effectLst/>
                <a:latin typeface="BlinkMacSystemFont"/>
              </a:rPr>
              <a:t>Appignanesi</a:t>
            </a:r>
            <a:r>
              <a:rPr lang="en-US" altLang="zh-CN" sz="1000" b="0" i="0" dirty="0">
                <a:solidFill>
                  <a:srgbClr val="2D4664"/>
                </a:solidFill>
                <a:effectLst/>
                <a:latin typeface="BlinkMacSystemFont"/>
              </a:rPr>
              <a:t> C, Monteleone AM, </a:t>
            </a:r>
            <a:r>
              <a:rPr lang="en-US" altLang="zh-CN" sz="1000" b="0" i="0" dirty="0" err="1">
                <a:solidFill>
                  <a:srgbClr val="2D4664"/>
                </a:solidFill>
                <a:effectLst/>
                <a:latin typeface="BlinkMacSystemFont"/>
              </a:rPr>
              <a:t>Rellini</a:t>
            </a:r>
            <a:r>
              <a:rPr lang="en-US" altLang="zh-CN" sz="1000" b="0" i="0" dirty="0">
                <a:solidFill>
                  <a:srgbClr val="2D4664"/>
                </a:solidFill>
                <a:effectLst/>
                <a:latin typeface="BlinkMacSystemFont"/>
              </a:rPr>
              <a:t> AH, Ricca V. Dysregulated Sexuality in Women with Eating Disorders: The Role of Childhood Traumatic Experiences. J Sex Marital </a:t>
            </a:r>
            <a:r>
              <a:rPr lang="en-US" altLang="zh-CN" sz="1000" b="0" i="0" dirty="0" err="1">
                <a:solidFill>
                  <a:srgbClr val="2D4664"/>
                </a:solidFill>
                <a:effectLst/>
                <a:latin typeface="BlinkMacSystemFont"/>
              </a:rPr>
              <a:t>Ther</a:t>
            </a:r>
            <a:r>
              <a:rPr lang="en-US" altLang="zh-CN" sz="1000" b="0" i="0" dirty="0">
                <a:solidFill>
                  <a:srgbClr val="2D4664"/>
                </a:solidFill>
                <a:effectLst/>
                <a:latin typeface="BlinkMacSystemFont"/>
              </a:rPr>
              <a:t>. 2020;46(8):793-806. </a:t>
            </a:r>
            <a:r>
              <a:rPr lang="en-US" altLang="zh-CN" sz="1000" b="0" i="0" dirty="0" err="1">
                <a:solidFill>
                  <a:srgbClr val="2D4664"/>
                </a:solidFill>
                <a:effectLst/>
                <a:latin typeface="BlinkMacSystemFont"/>
              </a:rPr>
              <a:t>doi</a:t>
            </a:r>
            <a:r>
              <a:rPr lang="en-US" altLang="zh-CN" sz="1000" b="0" i="0" dirty="0">
                <a:solidFill>
                  <a:srgbClr val="2D4664"/>
                </a:solidFill>
                <a:effectLst/>
                <a:latin typeface="BlinkMacSystemFont"/>
              </a:rPr>
              <a:t>: 10.1080/0092623X.2020.1822484. </a:t>
            </a:r>
            <a:r>
              <a:rPr lang="en-US" altLang="zh-CN" sz="1000" b="0" i="0" dirty="0" err="1">
                <a:solidFill>
                  <a:srgbClr val="2D4664"/>
                </a:solidFill>
                <a:effectLst/>
                <a:latin typeface="BlinkMacSystemFont"/>
              </a:rPr>
              <a:t>Epub</a:t>
            </a:r>
            <a:r>
              <a:rPr lang="en-US" altLang="zh-CN" sz="1000" b="0" i="0" dirty="0">
                <a:solidFill>
                  <a:srgbClr val="2D4664"/>
                </a:solidFill>
                <a:effectLst/>
                <a:latin typeface="BlinkMacSystemFont"/>
              </a:rPr>
              <a:t> 2020 Sep 16. PMID: 32938329.</a:t>
            </a:r>
            <a:endParaRPr lang="en-US" altLang="zh-CN" sz="1000" b="1" dirty="0">
              <a:solidFill>
                <a:srgbClr val="2D4664"/>
              </a:solidFill>
              <a:latin typeface="BlinkMacSystemFont"/>
            </a:endParaRPr>
          </a:p>
        </p:txBody>
      </p:sp>
      <p:sp>
        <p:nvSpPr>
          <p:cNvPr id="26" name="灯片编号占位符 25">
            <a:extLst>
              <a:ext uri="{FF2B5EF4-FFF2-40B4-BE49-F238E27FC236}">
                <a16:creationId xmlns:a16="http://schemas.microsoft.com/office/drawing/2014/main" id="{49FCF47F-3BF5-2648-9761-11B6F69F1CDE}"/>
              </a:ext>
            </a:extLst>
          </p:cNvPr>
          <p:cNvSpPr>
            <a:spLocks noGrp="1"/>
          </p:cNvSpPr>
          <p:nvPr>
            <p:ph type="sldNum" sz="quarter" idx="12"/>
          </p:nvPr>
        </p:nvSpPr>
        <p:spPr/>
        <p:txBody>
          <a:bodyPr/>
          <a:lstStyle/>
          <a:p>
            <a:fld id="{9B0AA56C-FDBB-4B9D-9C2E-319D0C8E1A73}"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2965027" y="1463040"/>
            <a:ext cx="5760720" cy="4959350"/>
          </a:xfrm>
          <a:prstGeom prst="rect">
            <a:avLst/>
          </a:prstGeom>
        </p:spPr>
      </p:pic>
      <p:sp>
        <p:nvSpPr>
          <p:cNvPr id="6" name="文本框 5"/>
          <p:cNvSpPr txBox="1"/>
          <p:nvPr>
            <p:custDataLst>
              <p:tags r:id="rId1"/>
            </p:custDataLst>
          </p:nvPr>
        </p:nvSpPr>
        <p:spPr>
          <a:xfrm>
            <a:off x="2799292" y="436562"/>
            <a:ext cx="6555346" cy="460375"/>
          </a:xfrm>
          <a:prstGeom prst="rect">
            <a:avLst/>
          </a:prstGeom>
          <a:noFill/>
        </p:spPr>
        <p:txBody>
          <a:bodyPr wrap="square">
            <a:spAutoFit/>
          </a:bodyPr>
          <a:lstStyle/>
          <a:p>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1. 8 AN</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的基因甲基化研究现状</a:t>
            </a:r>
          </a:p>
        </p:txBody>
      </p:sp>
      <p:sp>
        <p:nvSpPr>
          <p:cNvPr id="11" name="矩形: 圆角 10">
            <a:extLst>
              <a:ext uri="{FF2B5EF4-FFF2-40B4-BE49-F238E27FC236}">
                <a16:creationId xmlns:a16="http://schemas.microsoft.com/office/drawing/2014/main" id="{0B833245-3AA1-83F0-01E0-488EEE5A7DE6}"/>
              </a:ext>
            </a:extLst>
          </p:cNvPr>
          <p:cNvSpPr/>
          <p:nvPr/>
        </p:nvSpPr>
        <p:spPr>
          <a:xfrm>
            <a:off x="9223269" y="1349333"/>
            <a:ext cx="1906482" cy="49593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83005BF-8715-01D3-55B6-474497AE3F42}"/>
              </a:ext>
            </a:extLst>
          </p:cNvPr>
          <p:cNvSpPr txBox="1"/>
          <p:nvPr/>
        </p:nvSpPr>
        <p:spPr>
          <a:xfrm>
            <a:off x="9223269" y="1394877"/>
            <a:ext cx="1906482" cy="5078313"/>
          </a:xfrm>
          <a:prstGeom prst="rect">
            <a:avLst/>
          </a:prstGeom>
          <a:noFill/>
        </p:spPr>
        <p:txBody>
          <a:bodyPr wrap="square" rtlCol="0">
            <a:spAutoFit/>
          </a:bodyPr>
          <a:lstStyle/>
          <a:p>
            <a:pPr algn="ctr"/>
            <a:r>
              <a:rPr lang="zh-CN" altLang="en-US" b="1" dirty="0">
                <a:solidFill>
                  <a:srgbClr val="2D4664"/>
                </a:solidFill>
                <a:latin typeface="微软雅黑" panose="020B0503020204020204" pitchFamily="34" charset="-122"/>
                <a:ea typeface="微软雅黑" panose="020B0503020204020204" pitchFamily="34" charset="-122"/>
              </a:rPr>
              <a:t>瘦素基因</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en-US" altLang="zh-CN" b="1" dirty="0">
                <a:solidFill>
                  <a:srgbClr val="2D4664"/>
                </a:solidFill>
                <a:latin typeface="微软雅黑" panose="020B0503020204020204" pitchFamily="34" charset="-122"/>
                <a:ea typeface="微软雅黑" panose="020B0503020204020204" pitchFamily="34" charset="-122"/>
              </a:rPr>
              <a:t>LEP</a:t>
            </a:r>
          </a:p>
          <a:p>
            <a:pPr algn="ct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zh-CN" altLang="en-US" b="1" dirty="0">
                <a:solidFill>
                  <a:srgbClr val="2D4664"/>
                </a:solidFill>
                <a:latin typeface="微软雅黑" panose="020B0503020204020204" pitchFamily="34" charset="-122"/>
                <a:ea typeface="微软雅黑" panose="020B0503020204020204" pitchFamily="34" charset="-122"/>
              </a:rPr>
              <a:t>胃饥饿素受</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zh-CN" altLang="en-US" b="1" dirty="0">
                <a:solidFill>
                  <a:srgbClr val="2D4664"/>
                </a:solidFill>
                <a:latin typeface="微软雅黑" panose="020B0503020204020204" pitchFamily="34" charset="-122"/>
                <a:ea typeface="微软雅黑" panose="020B0503020204020204" pitchFamily="34" charset="-122"/>
              </a:rPr>
              <a:t>体基因</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en-US" altLang="zh-CN" b="1" dirty="0">
                <a:solidFill>
                  <a:srgbClr val="2D4664"/>
                </a:solidFill>
                <a:latin typeface="微软雅黑" panose="020B0503020204020204" pitchFamily="34" charset="-122"/>
                <a:ea typeface="微软雅黑" panose="020B0503020204020204" pitchFamily="34" charset="-122"/>
              </a:rPr>
              <a:t>GHSR</a:t>
            </a:r>
          </a:p>
          <a:p>
            <a:pPr algn="ct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zh-CN" altLang="en-US" b="1" dirty="0">
                <a:solidFill>
                  <a:srgbClr val="2D4664"/>
                </a:solidFill>
                <a:latin typeface="微软雅黑" panose="020B0503020204020204" pitchFamily="34" charset="-122"/>
                <a:ea typeface="微软雅黑" panose="020B0503020204020204" pitchFamily="34" charset="-122"/>
              </a:rPr>
              <a:t>瘦素受体基因</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en-US" altLang="zh-CN" b="1" dirty="0">
                <a:solidFill>
                  <a:srgbClr val="2D4664"/>
                </a:solidFill>
                <a:latin typeface="微软雅黑" panose="020B0503020204020204" pitchFamily="34" charset="-122"/>
                <a:ea typeface="微软雅黑" panose="020B0503020204020204" pitchFamily="34" charset="-122"/>
              </a:rPr>
              <a:t>LEPR</a:t>
            </a:r>
            <a:r>
              <a:rPr lang="en-US" altLang="zh-CN" b="1" dirty="0">
                <a:solidFill>
                  <a:srgbClr val="FF0000"/>
                </a:solidFill>
                <a:latin typeface="微软雅黑" panose="020B0503020204020204" pitchFamily="34" charset="-122"/>
                <a:ea typeface="微软雅黑" panose="020B0503020204020204" pitchFamily="34" charset="-122"/>
              </a:rPr>
              <a:t>?</a:t>
            </a:r>
          </a:p>
          <a:p>
            <a:pPr algn="ct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zh-CN" altLang="en-US" b="1" dirty="0">
                <a:solidFill>
                  <a:srgbClr val="2D4664"/>
                </a:solidFill>
                <a:latin typeface="微软雅黑" panose="020B0503020204020204" pitchFamily="34" charset="-122"/>
                <a:ea typeface="微软雅黑" panose="020B0503020204020204" pitchFamily="34" charset="-122"/>
              </a:rPr>
              <a:t>催产素受体</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zh-CN" altLang="en-US" b="1" dirty="0">
                <a:solidFill>
                  <a:srgbClr val="2D4664"/>
                </a:solidFill>
                <a:latin typeface="微软雅黑" panose="020B0503020204020204" pitchFamily="34" charset="-122"/>
                <a:ea typeface="微软雅黑" panose="020B0503020204020204" pitchFamily="34" charset="-122"/>
              </a:rPr>
              <a:t>基因</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en-US" altLang="zh-CN" b="1" dirty="0">
                <a:solidFill>
                  <a:srgbClr val="2D4664"/>
                </a:solidFill>
                <a:latin typeface="微软雅黑" panose="020B0503020204020204" pitchFamily="34" charset="-122"/>
                <a:ea typeface="微软雅黑" panose="020B0503020204020204" pitchFamily="34" charset="-122"/>
              </a:rPr>
              <a:t>OXTR</a:t>
            </a:r>
          </a:p>
          <a:p>
            <a:pPr algn="ct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en-US" altLang="zh-CN" b="1" dirty="0">
                <a:solidFill>
                  <a:srgbClr val="2D4664"/>
                </a:solidFill>
                <a:latin typeface="微软雅黑" panose="020B0503020204020204" pitchFamily="34" charset="-122"/>
                <a:ea typeface="微软雅黑" panose="020B0503020204020204" pitchFamily="34" charset="-122"/>
              </a:rPr>
              <a:t>5-HT</a:t>
            </a:r>
            <a:r>
              <a:rPr lang="zh-CN" altLang="en-US" b="1" dirty="0">
                <a:solidFill>
                  <a:srgbClr val="2D4664"/>
                </a:solidFill>
                <a:latin typeface="微软雅黑" panose="020B0503020204020204" pitchFamily="34" charset="-122"/>
                <a:ea typeface="微软雅黑" panose="020B0503020204020204" pitchFamily="34" charset="-122"/>
              </a:rPr>
              <a:t>转运</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zh-CN" altLang="en-US" b="1" dirty="0">
                <a:solidFill>
                  <a:srgbClr val="2D4664"/>
                </a:solidFill>
                <a:latin typeface="微软雅黑" panose="020B0503020204020204" pitchFamily="34" charset="-122"/>
                <a:ea typeface="微软雅黑" panose="020B0503020204020204" pitchFamily="34" charset="-122"/>
              </a:rPr>
              <a:t>体基因</a:t>
            </a:r>
            <a:endParaRPr lang="en-US" altLang="zh-CN" b="1" dirty="0">
              <a:solidFill>
                <a:srgbClr val="2D4664"/>
              </a:solidFill>
              <a:latin typeface="微软雅黑" panose="020B0503020204020204" pitchFamily="34" charset="-122"/>
              <a:ea typeface="微软雅黑" panose="020B0503020204020204" pitchFamily="34" charset="-122"/>
            </a:endParaRPr>
          </a:p>
          <a:p>
            <a:pPr algn="ctr"/>
            <a:r>
              <a:rPr lang="en-US" altLang="zh-CN" b="1" dirty="0">
                <a:solidFill>
                  <a:srgbClr val="2D4664"/>
                </a:solidFill>
                <a:latin typeface="微软雅黑" panose="020B0503020204020204" pitchFamily="34" charset="-122"/>
                <a:ea typeface="微软雅黑" panose="020B0503020204020204" pitchFamily="34" charset="-122"/>
              </a:rPr>
              <a:t>SLC6A4</a:t>
            </a:r>
          </a:p>
          <a:p>
            <a:pPr algn="ctr"/>
            <a:endParaRPr lang="zh-CN" altLang="en-US" dirty="0"/>
          </a:p>
        </p:txBody>
      </p:sp>
      <p:sp>
        <p:nvSpPr>
          <p:cNvPr id="14" name="灯片编号占位符 13">
            <a:extLst>
              <a:ext uri="{FF2B5EF4-FFF2-40B4-BE49-F238E27FC236}">
                <a16:creationId xmlns:a16="http://schemas.microsoft.com/office/drawing/2014/main" id="{097E91EC-0251-6A05-7D1C-527CAD2E80AC}"/>
              </a:ext>
            </a:extLst>
          </p:cNvPr>
          <p:cNvSpPr>
            <a:spLocks noGrp="1"/>
          </p:cNvSpPr>
          <p:nvPr>
            <p:ph type="sldNum" sz="quarter" idx="12"/>
          </p:nvPr>
        </p:nvSpPr>
        <p:spPr/>
        <p:txBody>
          <a:bodyPr/>
          <a:lstStyle/>
          <a:p>
            <a:fld id="{9B0AA56C-FDBB-4B9D-9C2E-319D0C8E1A73}"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2"/>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7"/>
          <p:cNvSpPr txBox="1"/>
          <p:nvPr/>
        </p:nvSpPr>
        <p:spPr>
          <a:xfrm>
            <a:off x="2776575" y="555625"/>
            <a:ext cx="2269067"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latin typeface="微软雅黑" panose="020B0503020204020204" charset="-122"/>
                <a:ea typeface="微软雅黑" panose="020B0503020204020204" charset="-122"/>
                <a:cs typeface="Times New Roman" panose="02020603050405020304" pitchFamily="18" charset="0"/>
              </a:rPr>
              <a:t>1.9 </a:t>
            </a:r>
            <a:r>
              <a:rPr lang="zh-CN" altLang="en-US" sz="2400" kern="100" dirty="0">
                <a:solidFill>
                  <a:srgbClr val="2D4664"/>
                </a:solidFill>
                <a:latin typeface="微软雅黑" panose="020B0503020204020204" charset="-122"/>
                <a:ea typeface="微软雅黑" panose="020B0503020204020204" charset="-122"/>
                <a:cs typeface="Times New Roman" panose="02020603050405020304" pitchFamily="18" charset="0"/>
              </a:rPr>
              <a:t>研究目的</a:t>
            </a:r>
            <a:endParaRPr lang="en-US" altLang="zh-CN" sz="2400" kern="100" dirty="0">
              <a:solidFill>
                <a:srgbClr val="2D4664"/>
              </a:solidFill>
              <a:latin typeface="微软雅黑" panose="020B0503020204020204" charset="-122"/>
              <a:ea typeface="微软雅黑" panose="020B0503020204020204" charset="-122"/>
              <a:cs typeface="Times New Roman" panose="02020603050405020304" pitchFamily="18" charset="0"/>
            </a:endParaRPr>
          </a:p>
        </p:txBody>
      </p:sp>
      <p:sp>
        <p:nvSpPr>
          <p:cNvPr id="11" name="文本框 10">
            <a:extLst>
              <a:ext uri="{FF2B5EF4-FFF2-40B4-BE49-F238E27FC236}">
                <a16:creationId xmlns:a16="http://schemas.microsoft.com/office/drawing/2014/main" id="{77FDDEE8-FACD-F098-C473-F02C45402DC7}"/>
              </a:ext>
            </a:extLst>
          </p:cNvPr>
          <p:cNvSpPr txBox="1"/>
          <p:nvPr/>
        </p:nvSpPr>
        <p:spPr>
          <a:xfrm>
            <a:off x="3614419" y="3415452"/>
            <a:ext cx="2599852" cy="861774"/>
          </a:xfrm>
          <a:prstGeom prst="rect">
            <a:avLst/>
          </a:prstGeom>
          <a:noFill/>
        </p:spPr>
        <p:txBody>
          <a:bodyPr wrap="square">
            <a:spAutoFit/>
          </a:bodyPr>
          <a:lstStyle/>
          <a:p>
            <a:pPr lvl="0" algn="just">
              <a:lnSpc>
                <a:spcPts val="2000"/>
              </a:lnSpc>
            </a:pPr>
            <a:r>
              <a:rPr lang="zh-CN" altLang="zh-CN" sz="1800" b="1" kern="100" dirty="0">
                <a:effectLst/>
                <a:latin typeface="微软雅黑" panose="020B0503020204020204" pitchFamily="34" charset="-122"/>
                <a:ea typeface="微软雅黑" panose="020B0503020204020204" pitchFamily="34" charset="-122"/>
              </a:rPr>
              <a:t>探究</a:t>
            </a:r>
            <a:r>
              <a:rPr lang="en-US" altLang="zh-CN" sz="1800" b="1" kern="100" dirty="0">
                <a:effectLst/>
                <a:latin typeface="微软雅黑" panose="020B0503020204020204" pitchFamily="34" charset="-122"/>
                <a:ea typeface="微软雅黑" panose="020B0503020204020204" pitchFamily="34" charset="-122"/>
              </a:rPr>
              <a:t>AN</a:t>
            </a:r>
            <a:r>
              <a:rPr lang="zh-CN" altLang="zh-CN" sz="1800" b="1" kern="100" dirty="0">
                <a:effectLst/>
                <a:latin typeface="微软雅黑" panose="020B0503020204020204" pitchFamily="34" charset="-122"/>
                <a:ea typeface="微软雅黑" panose="020B0503020204020204" pitchFamily="34" charset="-122"/>
              </a:rPr>
              <a:t>相关环境因素对</a:t>
            </a:r>
            <a:r>
              <a:rPr lang="en-US" altLang="zh-CN" sz="1800" b="1" kern="100" dirty="0">
                <a:effectLst/>
                <a:latin typeface="微软雅黑" panose="020B0503020204020204" pitchFamily="34" charset="-122"/>
                <a:ea typeface="微软雅黑" panose="020B0503020204020204" pitchFamily="34" charset="-122"/>
              </a:rPr>
              <a:t>LEP</a:t>
            </a:r>
            <a:r>
              <a:rPr lang="zh-CN" altLang="zh-CN" sz="1800" b="1" kern="100" dirty="0">
                <a:effectLst/>
                <a:latin typeface="微软雅黑" panose="020B0503020204020204" pitchFamily="34" charset="-122"/>
                <a:ea typeface="微软雅黑" panose="020B0503020204020204" pitchFamily="34" charset="-122"/>
              </a:rPr>
              <a:t>及</a:t>
            </a:r>
            <a:r>
              <a:rPr lang="en-US" altLang="zh-CN" sz="1800" b="1" kern="100" dirty="0">
                <a:effectLst/>
                <a:latin typeface="微软雅黑" panose="020B0503020204020204" pitchFamily="34" charset="-122"/>
                <a:ea typeface="微软雅黑" panose="020B0503020204020204" pitchFamily="34" charset="-122"/>
              </a:rPr>
              <a:t>GHSR</a:t>
            </a:r>
            <a:r>
              <a:rPr lang="zh-CN" altLang="zh-CN" sz="1800" b="1" kern="100" dirty="0">
                <a:effectLst/>
                <a:latin typeface="微软雅黑" panose="020B0503020204020204" pitchFamily="34" charset="-122"/>
                <a:ea typeface="微软雅黑" panose="020B0503020204020204" pitchFamily="34" charset="-122"/>
              </a:rPr>
              <a:t>基因甲基化的影响。</a:t>
            </a:r>
          </a:p>
        </p:txBody>
      </p:sp>
      <p:sp>
        <p:nvSpPr>
          <p:cNvPr id="26" name="文本框 25">
            <a:extLst>
              <a:ext uri="{FF2B5EF4-FFF2-40B4-BE49-F238E27FC236}">
                <a16:creationId xmlns:a16="http://schemas.microsoft.com/office/drawing/2014/main" id="{960C5B63-EEC8-CBD6-C749-3CCC151268FD}"/>
              </a:ext>
            </a:extLst>
          </p:cNvPr>
          <p:cNvSpPr txBox="1"/>
          <p:nvPr/>
        </p:nvSpPr>
        <p:spPr>
          <a:xfrm>
            <a:off x="4038101" y="4876798"/>
            <a:ext cx="2884723" cy="861774"/>
          </a:xfrm>
          <a:prstGeom prst="rect">
            <a:avLst/>
          </a:prstGeom>
          <a:noFill/>
        </p:spPr>
        <p:txBody>
          <a:bodyPr wrap="square">
            <a:spAutoFit/>
          </a:bodyPr>
          <a:lstStyle/>
          <a:p>
            <a:pPr lvl="0" algn="just">
              <a:lnSpc>
                <a:spcPts val="2000"/>
              </a:lnSpc>
            </a:pPr>
            <a:r>
              <a:rPr lang="zh-CN" altLang="zh-CN" b="1" kern="100" dirty="0">
                <a:latin typeface="微软雅黑" panose="020B0503020204020204" pitchFamily="34" charset="-122"/>
                <a:ea typeface="微软雅黑" panose="020B0503020204020204" pitchFamily="34" charset="-122"/>
              </a:rPr>
              <a:t>探索</a:t>
            </a:r>
            <a:r>
              <a:rPr lang="en-US" altLang="zh-CN" b="1" kern="100" dirty="0">
                <a:latin typeface="微软雅黑" panose="020B0503020204020204" pitchFamily="34" charset="-122"/>
                <a:ea typeface="微软雅黑" panose="020B0503020204020204" pitchFamily="34" charset="-122"/>
              </a:rPr>
              <a:t>GHSR</a:t>
            </a:r>
            <a:r>
              <a:rPr lang="zh-CN" altLang="zh-CN" b="1" kern="100" dirty="0">
                <a:latin typeface="微软雅黑" panose="020B0503020204020204" pitchFamily="34" charset="-122"/>
                <a:ea typeface="微软雅黑" panose="020B0503020204020204" pitchFamily="34" charset="-122"/>
              </a:rPr>
              <a:t>及</a:t>
            </a:r>
            <a:r>
              <a:rPr lang="en-US" altLang="zh-CN" b="1" kern="100" dirty="0">
                <a:latin typeface="微软雅黑" panose="020B0503020204020204" pitchFamily="34" charset="-122"/>
                <a:ea typeface="微软雅黑" panose="020B0503020204020204" pitchFamily="34" charset="-122"/>
              </a:rPr>
              <a:t>LEP</a:t>
            </a:r>
            <a:r>
              <a:rPr lang="zh-CN" altLang="zh-CN" b="1" kern="100" dirty="0">
                <a:latin typeface="微软雅黑" panose="020B0503020204020204" pitchFamily="34" charset="-122"/>
                <a:ea typeface="微软雅黑" panose="020B0503020204020204" pitchFamily="34" charset="-122"/>
              </a:rPr>
              <a:t>基因甲基化水平及环境相关因素对</a:t>
            </a:r>
            <a:r>
              <a:rPr lang="en-US" altLang="zh-CN" b="1" kern="100" dirty="0">
                <a:latin typeface="微软雅黑" panose="020B0503020204020204" pitchFamily="34" charset="-122"/>
                <a:ea typeface="微软雅黑" panose="020B0503020204020204" pitchFamily="34" charset="-122"/>
              </a:rPr>
              <a:t>AN</a:t>
            </a:r>
            <a:r>
              <a:rPr lang="zh-CN" altLang="zh-CN" b="1" kern="100" dirty="0">
                <a:latin typeface="微软雅黑" panose="020B0503020204020204" pitchFamily="34" charset="-122"/>
                <a:ea typeface="微软雅黑" panose="020B0503020204020204" pitchFamily="34" charset="-122"/>
              </a:rPr>
              <a:t>患者临床症状的影响</a:t>
            </a:r>
            <a:r>
              <a:rPr lang="zh-CN" altLang="zh-CN" sz="1800" kern="100" dirty="0">
                <a:effectLst/>
                <a:latin typeface="Times New Roman" panose="02020603050405020304" pitchFamily="18" charset="0"/>
                <a:ea typeface="宋体" panose="02010600030101010101" pitchFamily="2" charset="-122"/>
              </a:rPr>
              <a:t>。</a:t>
            </a:r>
          </a:p>
        </p:txBody>
      </p:sp>
      <p:grpSp>
        <p:nvGrpSpPr>
          <p:cNvPr id="34" name="组合 33">
            <a:extLst>
              <a:ext uri="{FF2B5EF4-FFF2-40B4-BE49-F238E27FC236}">
                <a16:creationId xmlns:a16="http://schemas.microsoft.com/office/drawing/2014/main" id="{F3BF2B10-B9D8-D708-AC33-3B25D3E4B90C}"/>
              </a:ext>
            </a:extLst>
          </p:cNvPr>
          <p:cNvGrpSpPr/>
          <p:nvPr/>
        </p:nvGrpSpPr>
        <p:grpSpPr>
          <a:xfrm>
            <a:off x="7822218" y="1758430"/>
            <a:ext cx="3541225" cy="2929707"/>
            <a:chOff x="7585102" y="1510143"/>
            <a:chExt cx="3541225" cy="2929707"/>
          </a:xfrm>
        </p:grpSpPr>
        <p:sp>
          <p:nvSpPr>
            <p:cNvPr id="31" name="椭圆 30">
              <a:extLst>
                <a:ext uri="{FF2B5EF4-FFF2-40B4-BE49-F238E27FC236}">
                  <a16:creationId xmlns:a16="http://schemas.microsoft.com/office/drawing/2014/main" id="{9EDDEEDD-3282-FACB-B627-FBB37F6AFBD6}"/>
                </a:ext>
              </a:extLst>
            </p:cNvPr>
            <p:cNvSpPr/>
            <p:nvPr/>
          </p:nvSpPr>
          <p:spPr>
            <a:xfrm>
              <a:off x="8251084" y="2239078"/>
              <a:ext cx="2099732" cy="209973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992F08-FF65-32BA-29C0-9E0F05B6EF03}"/>
                </a:ext>
              </a:extLst>
            </p:cNvPr>
            <p:cNvSpPr/>
            <p:nvPr/>
          </p:nvSpPr>
          <p:spPr>
            <a:xfrm>
              <a:off x="8752641" y="1510143"/>
              <a:ext cx="1096617" cy="1056402"/>
            </a:xfrm>
            <a:prstGeom prst="ellipse">
              <a:avLst/>
            </a:prstGeom>
            <a:solidFill>
              <a:srgbClr val="2D4664"/>
            </a:solidFill>
            <a:ln>
              <a:solidFill>
                <a:srgbClr val="2C4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环境因素</a:t>
              </a:r>
            </a:p>
          </p:txBody>
        </p:sp>
        <p:sp>
          <p:nvSpPr>
            <p:cNvPr id="22" name="椭圆 21">
              <a:extLst>
                <a:ext uri="{FF2B5EF4-FFF2-40B4-BE49-F238E27FC236}">
                  <a16:creationId xmlns:a16="http://schemas.microsoft.com/office/drawing/2014/main" id="{AE74D5BB-176B-DB1C-36D7-0864119E8038}"/>
                </a:ext>
              </a:extLst>
            </p:cNvPr>
            <p:cNvSpPr/>
            <p:nvPr/>
          </p:nvSpPr>
          <p:spPr>
            <a:xfrm>
              <a:off x="7585102" y="3380128"/>
              <a:ext cx="1096617" cy="1056401"/>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临床症状</a:t>
              </a:r>
            </a:p>
          </p:txBody>
        </p:sp>
        <p:sp>
          <p:nvSpPr>
            <p:cNvPr id="23" name="椭圆 22">
              <a:extLst>
                <a:ext uri="{FF2B5EF4-FFF2-40B4-BE49-F238E27FC236}">
                  <a16:creationId xmlns:a16="http://schemas.microsoft.com/office/drawing/2014/main" id="{B55D5A67-42E2-D9BC-D2C2-5689523741BD}"/>
                </a:ext>
              </a:extLst>
            </p:cNvPr>
            <p:cNvSpPr/>
            <p:nvPr/>
          </p:nvSpPr>
          <p:spPr>
            <a:xfrm>
              <a:off x="9874450" y="3376808"/>
              <a:ext cx="1251877" cy="1063042"/>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甲基化水平</a:t>
              </a:r>
            </a:p>
          </p:txBody>
        </p:sp>
        <p:pic>
          <p:nvPicPr>
            <p:cNvPr id="33" name="图形 32" descr="头上的大脑">
              <a:extLst>
                <a:ext uri="{FF2B5EF4-FFF2-40B4-BE49-F238E27FC236}">
                  <a16:creationId xmlns:a16="http://schemas.microsoft.com/office/drawing/2014/main" id="{B2E892E6-2AB7-9C7B-94AC-B79C7C041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3749" y="2831744"/>
              <a:ext cx="914400" cy="914400"/>
            </a:xfrm>
            <a:prstGeom prst="rect">
              <a:avLst/>
            </a:prstGeom>
          </p:spPr>
        </p:pic>
      </p:grpSp>
      <p:sp>
        <p:nvSpPr>
          <p:cNvPr id="35" name="文本框 34">
            <a:extLst>
              <a:ext uri="{FF2B5EF4-FFF2-40B4-BE49-F238E27FC236}">
                <a16:creationId xmlns:a16="http://schemas.microsoft.com/office/drawing/2014/main" id="{1BBCBCC9-32DE-DBFC-C878-02B17B779AAF}"/>
              </a:ext>
            </a:extLst>
          </p:cNvPr>
          <p:cNvSpPr txBox="1"/>
          <p:nvPr/>
        </p:nvSpPr>
        <p:spPr>
          <a:xfrm>
            <a:off x="3326170" y="1758430"/>
            <a:ext cx="2599852" cy="1118255"/>
          </a:xfrm>
          <a:prstGeom prst="rect">
            <a:avLst/>
          </a:prstGeom>
          <a:noFill/>
        </p:spPr>
        <p:txBody>
          <a:bodyPr wrap="square">
            <a:spAutoFit/>
          </a:bodyPr>
          <a:lstStyle/>
          <a:p>
            <a:pPr algn="just">
              <a:lnSpc>
                <a:spcPts val="2000"/>
              </a:lnSpc>
            </a:pPr>
            <a:r>
              <a:rPr lang="zh-CN" altLang="zh-CN" b="1" kern="100" dirty="0">
                <a:latin typeface="微软雅黑" panose="020B0503020204020204" pitchFamily="34" charset="-122"/>
                <a:ea typeface="微软雅黑" panose="020B0503020204020204" pitchFamily="34" charset="-122"/>
              </a:rPr>
              <a:t>明确</a:t>
            </a:r>
            <a:r>
              <a:rPr lang="en-US" altLang="zh-CN" b="1" kern="100" dirty="0">
                <a:latin typeface="微软雅黑" panose="020B0503020204020204" pitchFamily="34" charset="-122"/>
                <a:ea typeface="微软雅黑" panose="020B0503020204020204" pitchFamily="34" charset="-122"/>
              </a:rPr>
              <a:t>GHSR</a:t>
            </a:r>
            <a:r>
              <a:rPr lang="zh-CN" altLang="zh-CN" b="1" kern="100" dirty="0">
                <a:latin typeface="微软雅黑" panose="020B0503020204020204" pitchFamily="34" charset="-122"/>
                <a:ea typeface="微软雅黑" panose="020B0503020204020204" pitchFamily="34" charset="-122"/>
              </a:rPr>
              <a:t>及</a:t>
            </a:r>
            <a:r>
              <a:rPr lang="en-US" altLang="zh-CN" b="1" kern="100" dirty="0">
                <a:latin typeface="微软雅黑" panose="020B0503020204020204" pitchFamily="34" charset="-122"/>
                <a:ea typeface="微软雅黑" panose="020B0503020204020204" pitchFamily="34" charset="-122"/>
              </a:rPr>
              <a:t>LEP</a:t>
            </a:r>
            <a:r>
              <a:rPr lang="zh-CN" altLang="zh-CN" b="1" kern="100" dirty="0">
                <a:latin typeface="微软雅黑" panose="020B0503020204020204" pitchFamily="34" charset="-122"/>
                <a:ea typeface="微软雅黑" panose="020B0503020204020204" pitchFamily="34" charset="-122"/>
              </a:rPr>
              <a:t>基因甲基化在未经治疗的女性</a:t>
            </a:r>
            <a:r>
              <a:rPr lang="en-US" altLang="zh-CN" b="1" kern="100" dirty="0">
                <a:latin typeface="微软雅黑" panose="020B0503020204020204" pitchFamily="34" charset="-122"/>
                <a:ea typeface="微软雅黑" panose="020B0503020204020204" pitchFamily="34" charset="-122"/>
              </a:rPr>
              <a:t>AN</a:t>
            </a:r>
            <a:r>
              <a:rPr lang="zh-CN" altLang="zh-CN" b="1" kern="100" dirty="0">
                <a:latin typeface="微软雅黑" panose="020B0503020204020204" pitchFamily="34" charset="-122"/>
                <a:ea typeface="微软雅黑" panose="020B0503020204020204" pitchFamily="34" charset="-122"/>
              </a:rPr>
              <a:t>患者及健康人群中的差异。</a:t>
            </a:r>
          </a:p>
        </p:txBody>
      </p:sp>
      <p:pic>
        <p:nvPicPr>
          <p:cNvPr id="37" name="图形 36" descr="放大镜">
            <a:extLst>
              <a:ext uri="{FF2B5EF4-FFF2-40B4-BE49-F238E27FC236}">
                <a16:creationId xmlns:a16="http://schemas.microsoft.com/office/drawing/2014/main" id="{483A04DC-F99F-8E78-6FF5-E5E7920F8C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6398" y="555625"/>
            <a:ext cx="914400" cy="914400"/>
          </a:xfrm>
          <a:prstGeom prst="rect">
            <a:avLst/>
          </a:prstGeom>
        </p:spPr>
      </p:pic>
      <p:sp>
        <p:nvSpPr>
          <p:cNvPr id="38" name="灯片编号占位符 37">
            <a:extLst>
              <a:ext uri="{FF2B5EF4-FFF2-40B4-BE49-F238E27FC236}">
                <a16:creationId xmlns:a16="http://schemas.microsoft.com/office/drawing/2014/main" id="{18697ED6-AC52-E498-547C-0385EE9135A8}"/>
              </a:ext>
            </a:extLst>
          </p:cNvPr>
          <p:cNvSpPr>
            <a:spLocks noGrp="1"/>
          </p:cNvSpPr>
          <p:nvPr>
            <p:ph type="sldNum" sz="quarter" idx="12"/>
          </p:nvPr>
        </p:nvSpPr>
        <p:spPr/>
        <p:txBody>
          <a:bodyPr/>
          <a:lstStyle/>
          <a:p>
            <a:fld id="{9B0AA56C-FDBB-4B9D-9C2E-319D0C8E1A73}"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2"/>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7"/>
          <p:cNvSpPr txBox="1"/>
          <p:nvPr/>
        </p:nvSpPr>
        <p:spPr>
          <a:xfrm>
            <a:off x="2752938" y="521305"/>
            <a:ext cx="2269067"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latin typeface="微软雅黑" panose="020B0503020204020204" charset="-122"/>
                <a:ea typeface="微软雅黑" panose="020B0503020204020204" charset="-122"/>
                <a:cs typeface="Times New Roman" panose="02020603050405020304" pitchFamily="18" charset="0"/>
              </a:rPr>
              <a:t>1.10 </a:t>
            </a:r>
            <a:r>
              <a:rPr lang="zh-CN" altLang="en-US" sz="2400" kern="100" dirty="0">
                <a:solidFill>
                  <a:srgbClr val="2D4664"/>
                </a:solidFill>
                <a:latin typeface="微软雅黑" panose="020B0503020204020204" charset="-122"/>
                <a:ea typeface="微软雅黑" panose="020B0503020204020204" charset="-122"/>
                <a:cs typeface="Times New Roman" panose="02020603050405020304" pitchFamily="18" charset="0"/>
              </a:rPr>
              <a:t>研究假说</a:t>
            </a:r>
            <a:endParaRPr lang="en-US" altLang="zh-CN" sz="2400" kern="100" dirty="0">
              <a:solidFill>
                <a:srgbClr val="2D4664"/>
              </a:solidFill>
              <a:latin typeface="微软雅黑" panose="020B0503020204020204" charset="-122"/>
              <a:ea typeface="微软雅黑" panose="020B0503020204020204" charset="-122"/>
              <a:cs typeface="Times New Roman" panose="02020603050405020304" pitchFamily="18" charset="0"/>
            </a:endParaRPr>
          </a:p>
        </p:txBody>
      </p:sp>
      <p:sp>
        <p:nvSpPr>
          <p:cNvPr id="6" name="文本框 12"/>
          <p:cNvSpPr txBox="1"/>
          <p:nvPr/>
        </p:nvSpPr>
        <p:spPr>
          <a:xfrm>
            <a:off x="2568849" y="1612265"/>
            <a:ext cx="2637246" cy="230832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患者的</a:t>
            </a:r>
            <a:r>
              <a:rPr lang="en-US" altLang="zh-CN" dirty="0">
                <a:solidFill>
                  <a:srgbClr val="002060"/>
                </a:solidFill>
                <a:latin typeface="微软雅黑" panose="020B0503020204020204" pitchFamily="34" charset="-122"/>
                <a:ea typeface="微软雅黑" panose="020B0503020204020204" pitchFamily="34" charset="-122"/>
              </a:rPr>
              <a:t>GHSR</a:t>
            </a:r>
            <a:r>
              <a:rPr lang="zh-CN" altLang="en-US" dirty="0">
                <a:solidFill>
                  <a:srgbClr val="002060"/>
                </a:solidFill>
                <a:latin typeface="微软雅黑" panose="020B0503020204020204" pitchFamily="34" charset="-122"/>
                <a:ea typeface="微软雅黑" panose="020B0503020204020204" pitchFamily="34" charset="-122"/>
              </a:rPr>
              <a:t>基因及</a:t>
            </a:r>
            <a:r>
              <a:rPr lang="en-US" altLang="zh-CN" dirty="0">
                <a:solidFill>
                  <a:srgbClr val="002060"/>
                </a:solidFill>
                <a:latin typeface="微软雅黑" panose="020B0503020204020204" pitchFamily="34" charset="-122"/>
                <a:ea typeface="微软雅黑" panose="020B0503020204020204" pitchFamily="34" charset="-122"/>
              </a:rPr>
              <a:t>LEP</a:t>
            </a:r>
            <a:r>
              <a:rPr lang="zh-CN" altLang="en-US" dirty="0">
                <a:solidFill>
                  <a:srgbClr val="002060"/>
                </a:solidFill>
                <a:latin typeface="微软雅黑" panose="020B0503020204020204" pitchFamily="34" charset="-122"/>
                <a:ea typeface="微软雅黑" panose="020B0503020204020204" pitchFamily="34" charset="-122"/>
              </a:rPr>
              <a:t>基因表现为高甲基化状态，且与</a:t>
            </a:r>
            <a:r>
              <a:rPr lang="en-US" altLang="zh-CN" dirty="0">
                <a:solidFill>
                  <a:srgbClr val="002060"/>
                </a:solidFill>
                <a:latin typeface="微软雅黑" panose="020B0503020204020204" pitchFamily="34" charset="-122"/>
                <a:ea typeface="微软雅黑" panose="020B0503020204020204" pitchFamily="34" charset="-122"/>
              </a:rPr>
              <a:t>AN</a:t>
            </a:r>
            <a:r>
              <a:rPr lang="zh-CN" altLang="en-US" dirty="0">
                <a:solidFill>
                  <a:srgbClr val="002060"/>
                </a:solidFill>
                <a:latin typeface="微软雅黑" panose="020B0503020204020204" pitchFamily="34" charset="-122"/>
                <a:ea typeface="微软雅黑" panose="020B0503020204020204" pitchFamily="34" charset="-122"/>
              </a:rPr>
              <a:t>患者临床症状的严重程度相关。</a:t>
            </a:r>
            <a:endParaRPr lang="en-US" altLang="zh-CN" dirty="0">
              <a:solidFill>
                <a:srgbClr val="00206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p:txBody>
      </p:sp>
      <p:sp>
        <p:nvSpPr>
          <p:cNvPr id="13" name="椭圆 12">
            <a:extLst>
              <a:ext uri="{FF2B5EF4-FFF2-40B4-BE49-F238E27FC236}">
                <a16:creationId xmlns:a16="http://schemas.microsoft.com/office/drawing/2014/main" id="{28992F08-FF65-32BA-29C0-9E0F05B6EF03}"/>
              </a:ext>
            </a:extLst>
          </p:cNvPr>
          <p:cNvSpPr/>
          <p:nvPr/>
        </p:nvSpPr>
        <p:spPr>
          <a:xfrm>
            <a:off x="6421150" y="5326458"/>
            <a:ext cx="1096617" cy="1056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环境因素</a:t>
            </a:r>
          </a:p>
        </p:txBody>
      </p:sp>
      <p:pic>
        <p:nvPicPr>
          <p:cNvPr id="14" name="图片 13">
            <a:extLst>
              <a:ext uri="{FF2B5EF4-FFF2-40B4-BE49-F238E27FC236}">
                <a16:creationId xmlns:a16="http://schemas.microsoft.com/office/drawing/2014/main" id="{363573BB-DEA1-11C0-D530-FA26B3571F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679689" y="1650588"/>
            <a:ext cx="6512311" cy="3226210"/>
          </a:xfrm>
          <a:prstGeom prst="rect">
            <a:avLst/>
          </a:prstGeom>
          <a:noFill/>
        </p:spPr>
      </p:pic>
      <p:sp>
        <p:nvSpPr>
          <p:cNvPr id="22" name="椭圆 21">
            <a:extLst>
              <a:ext uri="{FF2B5EF4-FFF2-40B4-BE49-F238E27FC236}">
                <a16:creationId xmlns:a16="http://schemas.microsoft.com/office/drawing/2014/main" id="{AE74D5BB-176B-DB1C-36D7-0864119E8038}"/>
              </a:ext>
            </a:extLst>
          </p:cNvPr>
          <p:cNvSpPr/>
          <p:nvPr/>
        </p:nvSpPr>
        <p:spPr>
          <a:xfrm>
            <a:off x="8473840" y="5326458"/>
            <a:ext cx="1096617" cy="1056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临床症状</a:t>
            </a:r>
          </a:p>
        </p:txBody>
      </p:sp>
      <p:sp>
        <p:nvSpPr>
          <p:cNvPr id="23" name="椭圆 22">
            <a:extLst>
              <a:ext uri="{FF2B5EF4-FFF2-40B4-BE49-F238E27FC236}">
                <a16:creationId xmlns:a16="http://schemas.microsoft.com/office/drawing/2014/main" id="{B55D5A67-42E2-D9BC-D2C2-5689523741BD}"/>
              </a:ext>
            </a:extLst>
          </p:cNvPr>
          <p:cNvSpPr/>
          <p:nvPr/>
        </p:nvSpPr>
        <p:spPr>
          <a:xfrm>
            <a:off x="10648111" y="5258604"/>
            <a:ext cx="1253383" cy="1063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甲基化改变</a:t>
            </a:r>
          </a:p>
        </p:txBody>
      </p:sp>
      <p:sp>
        <p:nvSpPr>
          <p:cNvPr id="11" name="文本框 10">
            <a:extLst>
              <a:ext uri="{FF2B5EF4-FFF2-40B4-BE49-F238E27FC236}">
                <a16:creationId xmlns:a16="http://schemas.microsoft.com/office/drawing/2014/main" id="{77FDDEE8-FACD-F098-C473-F02C45402DC7}"/>
              </a:ext>
            </a:extLst>
          </p:cNvPr>
          <p:cNvSpPr txBox="1"/>
          <p:nvPr/>
        </p:nvSpPr>
        <p:spPr>
          <a:xfrm>
            <a:off x="2561391" y="3519884"/>
            <a:ext cx="2599852"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002060"/>
                </a:solidFill>
                <a:latin typeface="微软雅黑" panose="020B0503020204020204" pitchFamily="34" charset="-122"/>
                <a:ea typeface="微软雅黑" panose="020B0503020204020204" pitchFamily="34" charset="-122"/>
              </a:rPr>
              <a:t>AN</a:t>
            </a:r>
            <a:r>
              <a:rPr lang="zh-CN" altLang="en-US" dirty="0">
                <a:solidFill>
                  <a:srgbClr val="002060"/>
                </a:solidFill>
                <a:latin typeface="微软雅黑" panose="020B0503020204020204" pitchFamily="34" charset="-122"/>
                <a:ea typeface="微软雅黑" panose="020B0503020204020204" pitchFamily="34" charset="-122"/>
              </a:rPr>
              <a:t>患者的</a:t>
            </a:r>
            <a:r>
              <a:rPr lang="en-US" altLang="zh-CN" dirty="0">
                <a:solidFill>
                  <a:srgbClr val="002060"/>
                </a:solidFill>
                <a:latin typeface="微软雅黑" panose="020B0503020204020204" pitchFamily="34" charset="-122"/>
                <a:ea typeface="微软雅黑" panose="020B0503020204020204" pitchFamily="34" charset="-122"/>
              </a:rPr>
              <a:t>GHSR</a:t>
            </a:r>
            <a:r>
              <a:rPr lang="zh-CN" altLang="en-US" dirty="0">
                <a:solidFill>
                  <a:srgbClr val="002060"/>
                </a:solidFill>
                <a:latin typeface="微软雅黑" panose="020B0503020204020204" pitchFamily="34" charset="-122"/>
                <a:ea typeface="微软雅黑" panose="020B0503020204020204" pitchFamily="34" charset="-122"/>
              </a:rPr>
              <a:t>及</a:t>
            </a:r>
            <a:r>
              <a:rPr lang="en-US" altLang="zh-CN" dirty="0">
                <a:solidFill>
                  <a:srgbClr val="002060"/>
                </a:solidFill>
                <a:latin typeface="微软雅黑" panose="020B0503020204020204" pitchFamily="34" charset="-122"/>
                <a:ea typeface="微软雅黑" panose="020B0503020204020204" pitchFamily="34" charset="-122"/>
              </a:rPr>
              <a:t>LEP</a:t>
            </a:r>
            <a:r>
              <a:rPr lang="zh-CN" altLang="en-US" dirty="0">
                <a:solidFill>
                  <a:srgbClr val="002060"/>
                </a:solidFill>
                <a:latin typeface="微软雅黑" panose="020B0503020204020204" pitchFamily="34" charset="-122"/>
                <a:ea typeface="微软雅黑" panose="020B0503020204020204" pitchFamily="34" charset="-122"/>
              </a:rPr>
              <a:t>基因的甲基化水平受环境因素影响。</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60C5B63-EEC8-CBD6-C749-3CCC151268FD}"/>
              </a:ext>
            </a:extLst>
          </p:cNvPr>
          <p:cNvSpPr txBox="1"/>
          <p:nvPr/>
        </p:nvSpPr>
        <p:spPr>
          <a:xfrm>
            <a:off x="2561391" y="5181758"/>
            <a:ext cx="2884723"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基因甲基化的异常与环境因素共同影响</a:t>
            </a:r>
            <a:r>
              <a:rPr lang="en-US" altLang="zh-CN" dirty="0">
                <a:solidFill>
                  <a:srgbClr val="002060"/>
                </a:solidFill>
                <a:latin typeface="微软雅黑" panose="020B0503020204020204" pitchFamily="34" charset="-122"/>
                <a:ea typeface="微软雅黑" panose="020B0503020204020204" pitchFamily="34" charset="-122"/>
              </a:rPr>
              <a:t>AN</a:t>
            </a:r>
            <a:r>
              <a:rPr lang="zh-CN" altLang="en-US" dirty="0">
                <a:solidFill>
                  <a:srgbClr val="002060"/>
                </a:solidFill>
                <a:latin typeface="微软雅黑" panose="020B0503020204020204" pitchFamily="34" charset="-122"/>
                <a:ea typeface="微软雅黑" panose="020B0503020204020204" pitchFamily="34" charset="-122"/>
              </a:rPr>
              <a:t>患者临床症状的产生。</a:t>
            </a:r>
          </a:p>
        </p:txBody>
      </p:sp>
      <p:pic>
        <p:nvPicPr>
          <p:cNvPr id="15" name="图形 14" descr="v 形箭头">
            <a:extLst>
              <a:ext uri="{FF2B5EF4-FFF2-40B4-BE49-F238E27FC236}">
                <a16:creationId xmlns:a16="http://schemas.microsoft.com/office/drawing/2014/main" id="{C9796C50-DE34-2FAA-570B-4897E8DA9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05223" y="5604229"/>
            <a:ext cx="914400" cy="500857"/>
          </a:xfrm>
          <a:prstGeom prst="rect">
            <a:avLst/>
          </a:prstGeom>
        </p:spPr>
      </p:pic>
      <p:pic>
        <p:nvPicPr>
          <p:cNvPr id="29" name="图形 28" descr="v 形箭头 RTL">
            <a:extLst>
              <a:ext uri="{FF2B5EF4-FFF2-40B4-BE49-F238E27FC236}">
                <a16:creationId xmlns:a16="http://schemas.microsoft.com/office/drawing/2014/main" id="{A93EF486-45B5-B571-AB62-609E5DB923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12130" y="5604229"/>
            <a:ext cx="914400" cy="500857"/>
          </a:xfrm>
          <a:prstGeom prst="rect">
            <a:avLst/>
          </a:prstGeom>
        </p:spPr>
      </p:pic>
      <p:sp>
        <p:nvSpPr>
          <p:cNvPr id="30" name="灯片编号占位符 29">
            <a:extLst>
              <a:ext uri="{FF2B5EF4-FFF2-40B4-BE49-F238E27FC236}">
                <a16:creationId xmlns:a16="http://schemas.microsoft.com/office/drawing/2014/main" id="{AEA4424E-DE0C-9C84-D51E-326E53399A7A}"/>
              </a:ext>
            </a:extLst>
          </p:cNvPr>
          <p:cNvSpPr>
            <a:spLocks noGrp="1"/>
          </p:cNvSpPr>
          <p:nvPr>
            <p:ph type="sldNum" sz="quarter" idx="12"/>
          </p:nvPr>
        </p:nvSpPr>
        <p:spPr/>
        <p:txBody>
          <a:bodyPr/>
          <a:lstStyle/>
          <a:p>
            <a:fld id="{9B0AA56C-FDBB-4B9D-9C2E-319D0C8E1A73}" type="slidenum">
              <a:rPr lang="zh-CN" altLang="en-US" smtClean="0"/>
              <a:t>13</a:t>
            </a:fld>
            <a:endParaRPr lang="zh-CN" altLang="en-US"/>
          </a:p>
        </p:txBody>
      </p:sp>
    </p:spTree>
    <p:extLst>
      <p:ext uri="{BB962C8B-B14F-4D97-AF65-F5344CB8AC3E}">
        <p14:creationId xmlns:p14="http://schemas.microsoft.com/office/powerpoint/2010/main" val="232623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22" grpId="0" animBg="1"/>
      <p:bldP spid="23" grpId="0" animBg="1"/>
      <p:bldP spid="1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907A11-F8CC-B118-D1D8-7E46DCB7741C}"/>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a:extLst>
              <a:ext uri="{FF2B5EF4-FFF2-40B4-BE49-F238E27FC236}">
                <a16:creationId xmlns:a16="http://schemas.microsoft.com/office/drawing/2014/main" id="{2B3EF57C-556D-7507-E215-713A7E03F53D}"/>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a:extLst>
              <a:ext uri="{FF2B5EF4-FFF2-40B4-BE49-F238E27FC236}">
                <a16:creationId xmlns:a16="http://schemas.microsoft.com/office/drawing/2014/main" id="{F1CF39A6-8C9A-47E1-39B8-88C810082E05}"/>
              </a:ext>
            </a:extLst>
          </p:cNvPr>
          <p:cNvSpPr txBox="1"/>
          <p:nvPr/>
        </p:nvSpPr>
        <p:spPr>
          <a:xfrm>
            <a:off x="4533616" y="27543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a:t>
            </a:r>
            <a:r>
              <a:rPr lang="zh-CN" altLang="en-US" sz="6000" b="1" spc="150" dirty="0">
                <a:solidFill>
                  <a:schemeClr val="bg1"/>
                </a:solidFill>
                <a:latin typeface="+mn-ea"/>
                <a:sym typeface="+mn-lt"/>
              </a:rPr>
              <a:t>方法</a:t>
            </a:r>
          </a:p>
        </p:txBody>
      </p:sp>
      <p:sp>
        <p:nvSpPr>
          <p:cNvPr id="31" name="文本框 30">
            <a:extLst>
              <a:ext uri="{FF2B5EF4-FFF2-40B4-BE49-F238E27FC236}">
                <a16:creationId xmlns:a16="http://schemas.microsoft.com/office/drawing/2014/main" id="{3F416B7B-0F41-B160-9A2B-B753D5C295FD}"/>
              </a:ext>
            </a:extLst>
          </p:cNvPr>
          <p:cNvSpPr txBox="1"/>
          <p:nvPr/>
        </p:nvSpPr>
        <p:spPr>
          <a:xfrm>
            <a:off x="4721011" y="1046742"/>
            <a:ext cx="2747868" cy="1107996"/>
          </a:xfrm>
          <a:prstGeom prst="rect">
            <a:avLst/>
          </a:prstGeom>
          <a:noFill/>
        </p:spPr>
        <p:txBody>
          <a:bodyPr wrap="none" rtlCol="0">
            <a:spAutoFit/>
          </a:bodyPr>
          <a:lstStyle/>
          <a:p>
            <a:pPr algn="ctr"/>
            <a:r>
              <a:rPr lang="en-US" altLang="zh-CN" sz="6600" b="1" dirty="0">
                <a:solidFill>
                  <a:srgbClr val="2C4564"/>
                </a:solidFill>
                <a:latin typeface="+mj-ea"/>
                <a:ea typeface="+mj-ea"/>
              </a:rPr>
              <a:t>PART 2</a:t>
            </a:r>
          </a:p>
        </p:txBody>
      </p:sp>
      <p:sp>
        <p:nvSpPr>
          <p:cNvPr id="32" name="矩形: 圆角 31">
            <a:extLst>
              <a:ext uri="{FF2B5EF4-FFF2-40B4-BE49-F238E27FC236}">
                <a16:creationId xmlns:a16="http://schemas.microsoft.com/office/drawing/2014/main" id="{166B7022-D4D1-5331-DE52-254D00AE5695}"/>
              </a:ext>
            </a:extLst>
          </p:cNvPr>
          <p:cNvSpPr/>
          <p:nvPr/>
        </p:nvSpPr>
        <p:spPr>
          <a:xfrm>
            <a:off x="0" y="2247071"/>
            <a:ext cx="12192000" cy="2363856"/>
          </a:xfrm>
          <a:prstGeom prst="roundRect">
            <a:avLst>
              <a:gd name="adj" fmla="val 0"/>
            </a:avLst>
          </a:prstGeom>
          <a:solidFill>
            <a:srgbClr val="2D4664"/>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2C4564"/>
              </a:solidFill>
            </a:endParaRPr>
          </a:p>
        </p:txBody>
      </p:sp>
      <p:sp>
        <p:nvSpPr>
          <p:cNvPr id="33" name="文本框 32">
            <a:extLst>
              <a:ext uri="{FF2B5EF4-FFF2-40B4-BE49-F238E27FC236}">
                <a16:creationId xmlns:a16="http://schemas.microsoft.com/office/drawing/2014/main" id="{6EDEEF70-634C-D6C7-1CC3-4C6CE34A178C}"/>
              </a:ext>
            </a:extLst>
          </p:cNvPr>
          <p:cNvSpPr txBox="1"/>
          <p:nvPr/>
        </p:nvSpPr>
        <p:spPr>
          <a:xfrm>
            <a:off x="4686016" y="29067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a:t>
            </a:r>
            <a:r>
              <a:rPr lang="zh-CN" altLang="en-US" sz="6000" b="1" spc="150" dirty="0">
                <a:solidFill>
                  <a:schemeClr val="bg1"/>
                </a:solidFill>
                <a:latin typeface="+mn-ea"/>
                <a:sym typeface="+mn-lt"/>
              </a:rPr>
              <a:t>方法</a:t>
            </a:r>
          </a:p>
        </p:txBody>
      </p:sp>
      <p:sp>
        <p:nvSpPr>
          <p:cNvPr id="34" name="灯片编号占位符 33">
            <a:extLst>
              <a:ext uri="{FF2B5EF4-FFF2-40B4-BE49-F238E27FC236}">
                <a16:creationId xmlns:a16="http://schemas.microsoft.com/office/drawing/2014/main" id="{FE67062B-F86D-00C4-B9A4-6287DD0427BB}"/>
              </a:ext>
            </a:extLst>
          </p:cNvPr>
          <p:cNvSpPr>
            <a:spLocks noGrp="1"/>
          </p:cNvSpPr>
          <p:nvPr>
            <p:ph type="sldNum" sz="quarter" idx="12"/>
          </p:nvPr>
        </p:nvSpPr>
        <p:spPr/>
        <p:txBody>
          <a:bodyPr/>
          <a:lstStyle/>
          <a:p>
            <a:fld id="{9B0AA56C-FDBB-4B9D-9C2E-319D0C8E1A73}" type="slidenum">
              <a:rPr lang="zh-CN" altLang="en-US" smtClean="0"/>
              <a:t>14</a:t>
            </a:fld>
            <a:endParaRPr lang="zh-CN" altLang="en-US"/>
          </a:p>
        </p:txBody>
      </p:sp>
    </p:spTree>
    <p:extLst>
      <p:ext uri="{BB962C8B-B14F-4D97-AF65-F5344CB8AC3E}">
        <p14:creationId xmlns:p14="http://schemas.microsoft.com/office/powerpoint/2010/main" val="418973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7" name="矩形 6">
            <a:extLst>
              <a:ext uri="{FF2B5EF4-FFF2-40B4-BE49-F238E27FC236}">
                <a16:creationId xmlns:a16="http://schemas.microsoft.com/office/drawing/2014/main" id="{CE68FCA5-862F-7956-7251-110C0E4AC1F6}"/>
              </a:ext>
            </a:extLst>
          </p:cNvPr>
          <p:cNvSpPr/>
          <p:nvPr/>
        </p:nvSpPr>
        <p:spPr>
          <a:xfrm>
            <a:off x="2799290" y="2032000"/>
            <a:ext cx="9013403" cy="41046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5"/>
          <p:cNvSpPr txBox="1"/>
          <p:nvPr/>
        </p:nvSpPr>
        <p:spPr>
          <a:xfrm>
            <a:off x="2799290" y="501025"/>
            <a:ext cx="3155718"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charset="-122"/>
                <a:ea typeface="微软雅黑" panose="020B0503020204020204" charset="-122"/>
                <a:cs typeface="Times New Roman" panose="02020603050405020304" pitchFamily="18" charset="0"/>
              </a:rPr>
              <a:t>2.1</a:t>
            </a:r>
            <a:r>
              <a:rPr lang="zh-CN" altLang="en-US" sz="2400" kern="100" dirty="0">
                <a:solidFill>
                  <a:srgbClr val="2C4564"/>
                </a:solidFill>
                <a:latin typeface="微软雅黑" panose="020B0503020204020204" charset="-122"/>
                <a:ea typeface="微软雅黑" panose="020B0503020204020204" charset="-122"/>
                <a:cs typeface="Times New Roman" panose="02020603050405020304" pitchFamily="18" charset="0"/>
              </a:rPr>
              <a:t>入排</a:t>
            </a:r>
            <a:r>
              <a:rPr lang="zh-CN" altLang="en-US" sz="2400" kern="100" dirty="0">
                <a:solidFill>
                  <a:srgbClr val="2C4564"/>
                </a:solidFill>
                <a:effectLst/>
                <a:latin typeface="微软雅黑" panose="020B0503020204020204" charset="-122"/>
                <a:ea typeface="微软雅黑" panose="020B0503020204020204" charset="-122"/>
                <a:cs typeface="Times New Roman" panose="02020603050405020304" pitchFamily="18" charset="0"/>
              </a:rPr>
              <a:t>标准：</a:t>
            </a:r>
            <a:r>
              <a:rPr lang="en-US" altLang="zh-CN" sz="2400" kern="100" dirty="0">
                <a:solidFill>
                  <a:srgbClr val="2C4564"/>
                </a:solidFill>
                <a:effectLst/>
                <a:latin typeface="微软雅黑" panose="020B0503020204020204" charset="-122"/>
                <a:ea typeface="微软雅黑" panose="020B0503020204020204" charset="-122"/>
                <a:cs typeface="Times New Roman" panose="02020603050405020304" pitchFamily="18" charset="0"/>
              </a:rPr>
              <a:t>AN</a:t>
            </a:r>
            <a:endParaRPr lang="en-US" altLang="zh-CN" sz="2400" kern="100" dirty="0">
              <a:solidFill>
                <a:srgbClr val="2C4564"/>
              </a:solidFill>
              <a:latin typeface="微软雅黑" panose="020B0503020204020204" charset="-122"/>
              <a:ea typeface="微软雅黑" panose="020B0503020204020204" charset="-122"/>
              <a:cs typeface="Times New Roman" panose="02020603050405020304" pitchFamily="18" charset="0"/>
            </a:endParaRPr>
          </a:p>
          <a:p>
            <a:endParaRPr lang="zh-CN" altLang="en-US" sz="2400" dirty="0">
              <a:solidFill>
                <a:srgbClr val="FF0000"/>
              </a:solidFill>
              <a:latin typeface="微软雅黑" panose="020B0503020204020204" charset="-122"/>
              <a:ea typeface="微软雅黑" panose="020B0503020204020204" charset="-122"/>
            </a:endParaRPr>
          </a:p>
        </p:txBody>
      </p:sp>
      <p:sp>
        <p:nvSpPr>
          <p:cNvPr id="3" name="文本框 7"/>
          <p:cNvSpPr txBox="1"/>
          <p:nvPr/>
        </p:nvSpPr>
        <p:spPr>
          <a:xfrm>
            <a:off x="2967703" y="2980266"/>
            <a:ext cx="3832909" cy="2585323"/>
          </a:xfrm>
          <a:prstGeom prst="rect">
            <a:avLst/>
          </a:prstGeom>
          <a:noFill/>
          <a:ln w="2857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符合</a:t>
            </a:r>
            <a:r>
              <a:rPr lang="en-US" altLang="zh-CN" sz="1800" kern="100" dirty="0">
                <a:effectLst/>
                <a:latin typeface="Times New Roman" panose="02020603050405020304" pitchFamily="18" charset="0"/>
                <a:ea typeface="宋体" panose="02010600030101010101" pitchFamily="2" charset="-122"/>
              </a:rPr>
              <a:t>DSM-5</a:t>
            </a:r>
            <a:r>
              <a:rPr lang="zh-CN" altLang="zh-CN" sz="1800" kern="100" dirty="0">
                <a:effectLst/>
                <a:latin typeface="Times New Roman" panose="02020603050405020304" pitchFamily="18" charset="0"/>
                <a:ea typeface="宋体" panose="02010600030101010101" pitchFamily="2" charset="-122"/>
              </a:rPr>
              <a:t>中</a:t>
            </a:r>
            <a:r>
              <a:rPr lang="en-US" altLang="zh-CN" sz="1800" kern="100" dirty="0">
                <a:effectLst/>
                <a:latin typeface="Times New Roman" panose="02020603050405020304" pitchFamily="18" charset="0"/>
                <a:ea typeface="宋体" panose="02010600030101010101" pitchFamily="2" charset="-122"/>
              </a:rPr>
              <a:t>AN</a:t>
            </a:r>
            <a:r>
              <a:rPr lang="zh-CN" altLang="zh-CN" sz="1800" kern="100" dirty="0">
                <a:effectLst/>
                <a:latin typeface="Times New Roman" panose="02020603050405020304" pitchFamily="18" charset="0"/>
                <a:ea typeface="宋体" panose="02010600030101010101" pitchFamily="2" charset="-122"/>
              </a:rPr>
              <a:t>的诊断标准，由受过专门培训的研究者进行评定年龄</a:t>
            </a:r>
            <a:r>
              <a:rPr lang="en-US" altLang="zh-CN" sz="1800" kern="100" dirty="0">
                <a:effectLst/>
                <a:latin typeface="Times New Roman" panose="02020603050405020304" pitchFamily="18" charset="0"/>
                <a:ea typeface="宋体" panose="02010600030101010101" pitchFamily="2" charset="-122"/>
              </a:rPr>
              <a:t>13-20</a:t>
            </a:r>
            <a:r>
              <a:rPr lang="zh-CN" altLang="zh-CN" sz="1800" kern="100" dirty="0">
                <a:effectLst/>
                <a:latin typeface="Times New Roman" panose="02020603050405020304" pitchFamily="18" charset="0"/>
                <a:ea typeface="宋体" panose="02010600030101010101" pitchFamily="2" charset="-122"/>
              </a:rPr>
              <a:t>岁，女性，汉族，初中及以上文化程度；</a:t>
            </a: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无精神科药物服用史，或停药时间超过</a:t>
            </a:r>
            <a:r>
              <a:rPr lang="en-US" altLang="zh-CN" sz="1800" kern="100" dirty="0">
                <a:effectLst/>
                <a:latin typeface="Times New Roman" panose="02020603050405020304" pitchFamily="18" charset="0"/>
                <a:ea typeface="宋体" panose="02010600030101010101" pitchFamily="2" charset="-122"/>
              </a:rPr>
              <a:t>12</a:t>
            </a:r>
            <a:r>
              <a:rPr lang="zh-CN" altLang="zh-CN" sz="1800" kern="100" dirty="0">
                <a:effectLst/>
                <a:latin typeface="Times New Roman" panose="02020603050405020304" pitchFamily="18" charset="0"/>
                <a:ea typeface="宋体" panose="02010600030101010101" pitchFamily="2" charset="-122"/>
              </a:rPr>
              <a:t>个月</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Arial" panose="020B0604020202020204" pitchFamily="34" charset="0"/>
              <a:buChar char="•"/>
            </a:pPr>
            <a:r>
              <a:rPr lang="en-US" altLang="zh-CN" sz="1800" kern="100" dirty="0">
                <a:effectLst/>
                <a:latin typeface="宋体" panose="02010600030101010101" pitchFamily="2" charset="-122"/>
                <a:ea typeface="宋体" panose="02010600030101010101" pitchFamily="2" charset="-122"/>
              </a:rPr>
              <a:t>13.0</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BMI</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17.5(kg/m2);</a:t>
            </a:r>
            <a:endParaRPr lang="zh-CN" altLang="zh-CN" sz="1800" kern="100"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zh-CN" sz="1800" kern="100" dirty="0">
                <a:effectLst/>
                <a:ea typeface="宋体" panose="02010600030101010101" pitchFamily="2" charset="-122"/>
                <a:cs typeface="Times New Roman" panose="02020603050405020304" pitchFamily="18" charset="0"/>
              </a:rPr>
              <a:t>本人或其法定监护人签署知情同意</a:t>
            </a:r>
            <a:endParaRPr lang="zh-CN" altLang="en-US" sz="2000" dirty="0">
              <a:latin typeface="微软雅黑" panose="020B0503020204020204" charset="-122"/>
              <a:ea typeface="微软雅黑" panose="020B0503020204020204" charset="-122"/>
            </a:endParaRPr>
          </a:p>
        </p:txBody>
      </p:sp>
      <p:sp>
        <p:nvSpPr>
          <p:cNvPr id="6" name="文本框 11"/>
          <p:cNvSpPr txBox="1"/>
          <p:nvPr/>
        </p:nvSpPr>
        <p:spPr>
          <a:xfrm>
            <a:off x="7307842" y="2869487"/>
            <a:ext cx="3832909" cy="313932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符合除了</a:t>
            </a:r>
            <a:r>
              <a:rPr lang="en-US" altLang="zh-CN" sz="1800" kern="100" dirty="0">
                <a:effectLst/>
                <a:latin typeface="Times New Roman" panose="02020603050405020304" pitchFamily="18" charset="0"/>
                <a:ea typeface="宋体" panose="02010600030101010101" pitchFamily="2" charset="-122"/>
              </a:rPr>
              <a:t>AN</a:t>
            </a:r>
            <a:r>
              <a:rPr lang="zh-CN" altLang="zh-CN" sz="1800" kern="100" dirty="0">
                <a:effectLst/>
                <a:latin typeface="Times New Roman" panose="02020603050405020304" pitchFamily="18" charset="0"/>
                <a:ea typeface="宋体" panose="02010600030101010101" pitchFamily="2" charset="-122"/>
              </a:rPr>
              <a:t>外的</a:t>
            </a:r>
            <a:r>
              <a:rPr lang="en-US" altLang="zh-CN" sz="1800" kern="100" dirty="0">
                <a:effectLst/>
                <a:latin typeface="Times New Roman" panose="02020603050405020304" pitchFamily="18" charset="0"/>
                <a:ea typeface="宋体" panose="02010600030101010101" pitchFamily="2" charset="-122"/>
              </a:rPr>
              <a:t>DSM-5</a:t>
            </a:r>
            <a:r>
              <a:rPr lang="zh-CN" altLang="zh-CN" sz="1800" kern="100" dirty="0">
                <a:effectLst/>
                <a:latin typeface="Times New Roman" panose="02020603050405020304" pitchFamily="18" charset="0"/>
                <a:ea typeface="宋体" panose="02010600030101010101" pitchFamily="2" charset="-122"/>
              </a:rPr>
              <a:t>诊断标准的其他精神疾病；</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具有严重躯体合并症，（如神经系统疾病，心率失常，严重电解质紊乱等） ；</a:t>
            </a: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怀孕、哺乳者</a:t>
            </a: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具有严重的消极自杀意念或行为者；</a:t>
            </a: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有精神障碍家族史；</a:t>
            </a:r>
          </a:p>
          <a:p>
            <a:pPr marL="285750" indent="-285750">
              <a:buFont typeface="Arial" panose="020B0604020202020204" pitchFamily="34" charset="0"/>
              <a:buChar char="•"/>
            </a:pPr>
            <a:r>
              <a:rPr lang="en-US" altLang="zh-CN" sz="1800" kern="100" dirty="0">
                <a:effectLst/>
                <a:latin typeface="宋体" panose="02010600030101010101" pitchFamily="2" charset="-122"/>
                <a:cs typeface="Times New Roman" panose="02020603050405020304" pitchFamily="18" charset="0"/>
              </a:rPr>
              <a:t> 1</a:t>
            </a:r>
            <a:r>
              <a:rPr lang="zh-CN" altLang="zh-CN" sz="1800" kern="100" dirty="0">
                <a:effectLst/>
                <a:ea typeface="宋体" panose="02010600030101010101" pitchFamily="2" charset="-122"/>
                <a:cs typeface="Times New Roman" panose="02020603050405020304" pitchFamily="18" charset="0"/>
              </a:rPr>
              <a:t>个月内服用过精神类药物、激素类药物等</a:t>
            </a:r>
            <a:endParaRPr lang="zh-CN" altLang="en-US" dirty="0">
              <a:latin typeface="微软雅黑" panose="020B0503020204020204" charset="-122"/>
              <a:ea typeface="微软雅黑" panose="020B0503020204020204" charset="-122"/>
            </a:endParaRPr>
          </a:p>
        </p:txBody>
      </p:sp>
      <p:sp>
        <p:nvSpPr>
          <p:cNvPr id="11" name="椭圆 10">
            <a:extLst>
              <a:ext uri="{FF2B5EF4-FFF2-40B4-BE49-F238E27FC236}">
                <a16:creationId xmlns:a16="http://schemas.microsoft.com/office/drawing/2014/main" id="{3C3BAC75-3E68-E262-974C-F1E38131EC88}"/>
              </a:ext>
            </a:extLst>
          </p:cNvPr>
          <p:cNvSpPr/>
          <p:nvPr/>
        </p:nvSpPr>
        <p:spPr>
          <a:xfrm>
            <a:off x="3203787" y="2083154"/>
            <a:ext cx="1583519" cy="6706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a:extLst>
              <a:ext uri="{FF2B5EF4-FFF2-40B4-BE49-F238E27FC236}">
                <a16:creationId xmlns:a16="http://schemas.microsoft.com/office/drawing/2014/main" id="{35A98889-A111-89EA-6B96-7C2B19B30AE3}"/>
              </a:ext>
            </a:extLst>
          </p:cNvPr>
          <p:cNvSpPr/>
          <p:nvPr/>
        </p:nvSpPr>
        <p:spPr>
          <a:xfrm>
            <a:off x="7404696" y="2070983"/>
            <a:ext cx="1583519" cy="6706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13"/>
          <p:cNvSpPr txBox="1"/>
          <p:nvPr/>
        </p:nvSpPr>
        <p:spPr>
          <a:xfrm>
            <a:off x="3391824" y="2221653"/>
            <a:ext cx="1207444"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kern="100" dirty="0">
                <a:solidFill>
                  <a:srgbClr val="2C4564"/>
                </a:solidFill>
                <a:latin typeface="微软雅黑" panose="020B0503020204020204" charset="-122"/>
                <a:ea typeface="微软雅黑" panose="020B0503020204020204" charset="-122"/>
                <a:cs typeface="Times New Roman" panose="02020603050405020304" pitchFamily="18" charset="0"/>
              </a:rPr>
              <a:t>入组标准</a:t>
            </a:r>
            <a:endParaRPr lang="en-US" altLang="zh-CN" sz="1800" kern="100" dirty="0">
              <a:solidFill>
                <a:srgbClr val="2C4564"/>
              </a:solidFill>
              <a:latin typeface="微软雅黑" panose="020B0503020204020204" charset="-122"/>
              <a:ea typeface="微软雅黑" panose="020B0503020204020204" charset="-122"/>
              <a:cs typeface="Times New Roman" panose="02020603050405020304" pitchFamily="18" charset="0"/>
            </a:endParaRPr>
          </a:p>
        </p:txBody>
      </p:sp>
      <p:sp>
        <p:nvSpPr>
          <p:cNvPr id="15" name="文本框 16"/>
          <p:cNvSpPr txBox="1"/>
          <p:nvPr/>
        </p:nvSpPr>
        <p:spPr>
          <a:xfrm>
            <a:off x="7669184" y="2221653"/>
            <a:ext cx="1207444"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kern="100" dirty="0">
                <a:solidFill>
                  <a:srgbClr val="2C4564"/>
                </a:solidFill>
                <a:latin typeface="微软雅黑" panose="020B0503020204020204" charset="-122"/>
                <a:ea typeface="微软雅黑" panose="020B0503020204020204" charset="-122"/>
                <a:cs typeface="Times New Roman" panose="02020603050405020304" pitchFamily="18" charset="0"/>
              </a:rPr>
              <a:t>排除标准</a:t>
            </a:r>
            <a:endParaRPr lang="en-US" altLang="zh-CN" sz="1800" kern="100" dirty="0">
              <a:solidFill>
                <a:srgbClr val="2C4564"/>
              </a:solidFill>
              <a:latin typeface="微软雅黑" panose="020B0503020204020204" charset="-122"/>
              <a:ea typeface="微软雅黑" panose="020B0503020204020204" charset="-122"/>
              <a:cs typeface="Times New Roman" panose="02020603050405020304" pitchFamily="18" charset="0"/>
            </a:endParaRPr>
          </a:p>
        </p:txBody>
      </p:sp>
      <p:sp>
        <p:nvSpPr>
          <p:cNvPr id="26" name="矩形 25"/>
          <p:cNvSpPr/>
          <p:nvPr>
            <p:custDataLst>
              <p:tags r:id="rId1"/>
            </p:custDataLst>
          </p:nvPr>
        </p:nvSpPr>
        <p:spPr>
          <a:xfrm>
            <a:off x="0" y="222885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研究方法</a:t>
            </a:r>
            <a:endParaRPr lang="en-US" altLang="zh-CN" sz="2400" b="1" dirty="0">
              <a:solidFill>
                <a:schemeClr val="bg1"/>
              </a:solidFill>
            </a:endParaRPr>
          </a:p>
        </p:txBody>
      </p:sp>
      <p:sp>
        <p:nvSpPr>
          <p:cNvPr id="27" name="流程图: 合并 26"/>
          <p:cNvSpPr/>
          <p:nvPr/>
        </p:nvSpPr>
        <p:spPr>
          <a:xfrm rot="5400000">
            <a:off x="1762760" y="249872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a:extLst>
              <a:ext uri="{FF2B5EF4-FFF2-40B4-BE49-F238E27FC236}">
                <a16:creationId xmlns:a16="http://schemas.microsoft.com/office/drawing/2014/main" id="{88327A49-6BD7-DD0A-2B7F-0D92C7F379EB}"/>
              </a:ext>
            </a:extLst>
          </p:cNvPr>
          <p:cNvSpPr>
            <a:spLocks noGrp="1"/>
          </p:cNvSpPr>
          <p:nvPr>
            <p:ph type="sldNum" sz="quarter" idx="12"/>
          </p:nvPr>
        </p:nvSpPr>
        <p:spPr/>
        <p:txBody>
          <a:bodyPr/>
          <a:lstStyle/>
          <a:p>
            <a:fld id="{9B0AA56C-FDBB-4B9D-9C2E-319D0C8E1A73}"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7AA40F-486B-34AD-A2E1-CAF7CC42DC70}"/>
              </a:ext>
            </a:extLst>
          </p:cNvPr>
          <p:cNvSpPr/>
          <p:nvPr/>
        </p:nvSpPr>
        <p:spPr>
          <a:xfrm>
            <a:off x="2884036" y="1601895"/>
            <a:ext cx="9013403" cy="41046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8F1B452-CE5E-1F86-D70C-C8D12160D572}"/>
              </a:ext>
            </a:extLst>
          </p:cNvPr>
          <p:cNvSpPr/>
          <p:nvPr/>
        </p:nvSpPr>
        <p:spPr>
          <a:xfrm>
            <a:off x="7390737" y="1640789"/>
            <a:ext cx="1583519" cy="6706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a:extLst>
              <a:ext uri="{FF2B5EF4-FFF2-40B4-BE49-F238E27FC236}">
                <a16:creationId xmlns:a16="http://schemas.microsoft.com/office/drawing/2014/main" id="{786AF050-05BB-99B9-F74C-AD2A7FF52E2E}"/>
              </a:ext>
            </a:extLst>
          </p:cNvPr>
          <p:cNvSpPr/>
          <p:nvPr/>
        </p:nvSpPr>
        <p:spPr>
          <a:xfrm>
            <a:off x="3405782" y="1668680"/>
            <a:ext cx="1583519" cy="6706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6" name="矩形 25"/>
          <p:cNvSpPr/>
          <p:nvPr>
            <p:custDataLst>
              <p:tags r:id="rId1"/>
            </p:custDataLst>
          </p:nvPr>
        </p:nvSpPr>
        <p:spPr>
          <a:xfrm>
            <a:off x="0" y="2223028"/>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研究方法</a:t>
            </a:r>
            <a:endParaRPr lang="en-US" altLang="zh-CN" sz="2400" b="1" dirty="0">
              <a:solidFill>
                <a:schemeClr val="bg1"/>
              </a:solidFill>
            </a:endParaRPr>
          </a:p>
        </p:txBody>
      </p:sp>
      <p:sp>
        <p:nvSpPr>
          <p:cNvPr id="27" name="流程图: 合并 26"/>
          <p:cNvSpPr/>
          <p:nvPr/>
        </p:nvSpPr>
        <p:spPr>
          <a:xfrm rot="5400000">
            <a:off x="1762760" y="249872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5">
            <a:extLst>
              <a:ext uri="{FF2B5EF4-FFF2-40B4-BE49-F238E27FC236}">
                <a16:creationId xmlns:a16="http://schemas.microsoft.com/office/drawing/2014/main" id="{31D9E8C0-4B0B-1CCC-3824-736F2D05E162}"/>
              </a:ext>
            </a:extLst>
          </p:cNvPr>
          <p:cNvSpPr txBox="1"/>
          <p:nvPr/>
        </p:nvSpPr>
        <p:spPr>
          <a:xfrm>
            <a:off x="2625507" y="436562"/>
            <a:ext cx="3470493"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2.2 </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入排</a:t>
            </a:r>
            <a:r>
              <a:rPr lang="zh-CN" altLang="en-US" sz="2400" kern="100" dirty="0">
                <a:solidFill>
                  <a:srgbClr val="2C4564"/>
                </a:solidFill>
                <a:effectLst/>
                <a:latin typeface="微软雅黑" panose="020B0503020204020204" pitchFamily="34" charset="-122"/>
                <a:ea typeface="微软雅黑" panose="020B0503020204020204" pitchFamily="34" charset="-122"/>
                <a:cs typeface="Times New Roman" panose="02020603050405020304" pitchFamily="18" charset="0"/>
              </a:rPr>
              <a:t>标准：</a:t>
            </a:r>
            <a:r>
              <a:rPr lang="en-US" altLang="zh-CN" sz="2400" kern="100" dirty="0">
                <a:solidFill>
                  <a:srgbClr val="2C4564"/>
                </a:solidFill>
                <a:effectLst/>
                <a:latin typeface="微软雅黑" panose="020B0503020204020204" pitchFamily="34" charset="-122"/>
                <a:ea typeface="微软雅黑" panose="020B0503020204020204" pitchFamily="34" charset="-122"/>
                <a:cs typeface="Times New Roman" panose="02020603050405020304" pitchFamily="18" charset="0"/>
              </a:rPr>
              <a:t>HC</a:t>
            </a:r>
            <a:endParaRPr lang="zh-CN" altLang="en-US" sz="2400" dirty="0">
              <a:solidFill>
                <a:srgbClr val="2C4564"/>
              </a:solidFill>
              <a:latin typeface="微软雅黑" panose="020B0503020204020204" pitchFamily="34" charset="-122"/>
              <a:ea typeface="微软雅黑" panose="020B0503020204020204" pitchFamily="34" charset="-122"/>
            </a:endParaRPr>
          </a:p>
        </p:txBody>
      </p:sp>
      <p:sp>
        <p:nvSpPr>
          <p:cNvPr id="30" name="文本框 13">
            <a:extLst>
              <a:ext uri="{FF2B5EF4-FFF2-40B4-BE49-F238E27FC236}">
                <a16:creationId xmlns:a16="http://schemas.microsoft.com/office/drawing/2014/main" id="{371D2ACB-37EF-F29E-517E-9DE12A0934E5}"/>
              </a:ext>
            </a:extLst>
          </p:cNvPr>
          <p:cNvSpPr txBox="1"/>
          <p:nvPr/>
        </p:nvSpPr>
        <p:spPr>
          <a:xfrm>
            <a:off x="3631061" y="1791459"/>
            <a:ext cx="1207444"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入组标准</a:t>
            </a:r>
            <a:endParaRPr lang="en-US" altLang="zh-CN" sz="18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9">
            <a:extLst>
              <a:ext uri="{FF2B5EF4-FFF2-40B4-BE49-F238E27FC236}">
                <a16:creationId xmlns:a16="http://schemas.microsoft.com/office/drawing/2014/main" id="{7E59FF54-AA10-E592-DD00-DCDFE5713F85}"/>
              </a:ext>
            </a:extLst>
          </p:cNvPr>
          <p:cNvSpPr txBox="1"/>
          <p:nvPr/>
        </p:nvSpPr>
        <p:spPr>
          <a:xfrm>
            <a:off x="3170088" y="2670781"/>
            <a:ext cx="3220696" cy="258532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年龄</a:t>
            </a:r>
            <a:r>
              <a:rPr lang="en-US" altLang="zh-CN" sz="1800" kern="100" dirty="0">
                <a:effectLst/>
                <a:latin typeface="Times New Roman" panose="02020603050405020304" pitchFamily="18" charset="0"/>
                <a:ea typeface="宋体" panose="02010600030101010101" pitchFamily="2" charset="-122"/>
              </a:rPr>
              <a:t>13-20</a:t>
            </a:r>
            <a:r>
              <a:rPr lang="zh-CN" altLang="zh-CN" sz="1800" kern="100" dirty="0">
                <a:effectLst/>
                <a:latin typeface="Times New Roman" panose="02020603050405020304" pitchFamily="18" charset="0"/>
                <a:ea typeface="宋体" panose="02010600030101010101" pitchFamily="2" charset="-122"/>
              </a:rPr>
              <a:t>岁，女性，汉族；年龄、与</a:t>
            </a:r>
            <a:r>
              <a:rPr lang="en-US" altLang="zh-CN" sz="1800" kern="100" dirty="0">
                <a:effectLst/>
                <a:latin typeface="Times New Roman" panose="02020603050405020304" pitchFamily="18" charset="0"/>
                <a:ea typeface="宋体" panose="02010600030101010101" pitchFamily="2" charset="-122"/>
              </a:rPr>
              <a:t>AN</a:t>
            </a:r>
            <a:r>
              <a:rPr lang="zh-CN" altLang="zh-CN" sz="1800" kern="100" dirty="0">
                <a:effectLst/>
                <a:latin typeface="Times New Roman" panose="02020603050405020304" pitchFamily="18" charset="0"/>
                <a:ea typeface="宋体" panose="02010600030101010101" pitchFamily="2" charset="-122"/>
              </a:rPr>
              <a:t>组的年龄及文化程度相匹配。</a:t>
            </a:r>
          </a:p>
          <a:p>
            <a:pPr marL="342900" lvl="0" indent="-342900" algn="just">
              <a:buFont typeface="Arial" panose="020B0604020202020204" pitchFamily="34" charset="0"/>
              <a:buChar char="•"/>
            </a:pPr>
            <a:r>
              <a:rPr lang="en-US" altLang="zh-CN" sz="1800" kern="100" dirty="0">
                <a:effectLst/>
                <a:latin typeface="宋体" panose="02010600030101010101" pitchFamily="2" charset="-122"/>
                <a:ea typeface="宋体" panose="02010600030101010101" pitchFamily="2" charset="-122"/>
              </a:rPr>
              <a:t>18.5&lt;BMI&lt;23.9(kg/m2)</a:t>
            </a:r>
            <a:r>
              <a:rPr lang="zh-CN" altLang="zh-CN" sz="1800" kern="100" dirty="0">
                <a:effectLst/>
                <a:latin typeface="Times New Roman" panose="02020603050405020304" pitchFamily="18" charset="0"/>
                <a:ea typeface="宋体" panose="02010600030101010101" pitchFamily="2" charset="-122"/>
              </a:rPr>
              <a:t>；</a:t>
            </a: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饮食态度调查表（</a:t>
            </a:r>
            <a:r>
              <a:rPr lang="en-US" altLang="zh-CN" sz="1800" kern="100" dirty="0">
                <a:effectLst/>
                <a:latin typeface="Times New Roman" panose="02020603050405020304" pitchFamily="18" charset="0"/>
                <a:ea typeface="宋体" panose="02010600030101010101" pitchFamily="2" charset="-122"/>
              </a:rPr>
              <a:t>EAT-26</a:t>
            </a:r>
            <a:r>
              <a:rPr lang="zh-CN" altLang="zh-CN" sz="1800" kern="100" dirty="0">
                <a:effectLst/>
                <a:latin typeface="Times New Roman" panose="02020603050405020304" pitchFamily="18" charset="0"/>
                <a:ea typeface="宋体" panose="02010600030101010101" pitchFamily="2" charset="-122"/>
              </a:rPr>
              <a:t>）评分</a:t>
            </a:r>
            <a:r>
              <a:rPr lang="en-US" altLang="zh-CN" sz="1800" kern="100" dirty="0">
                <a:effectLst/>
                <a:latin typeface="Times New Roman" panose="02020603050405020304" pitchFamily="18" charset="0"/>
                <a:ea typeface="宋体" panose="02010600030101010101" pitchFamily="2" charset="-122"/>
              </a:rPr>
              <a:t>&lt;20</a:t>
            </a:r>
            <a:r>
              <a:rPr lang="zh-CN" altLang="zh-CN" sz="1800" kern="100" dirty="0">
                <a:effectLst/>
                <a:latin typeface="Times New Roman" panose="02020603050405020304" pitchFamily="18" charset="0"/>
                <a:ea typeface="宋体" panose="02010600030101010101" pitchFamily="2" charset="-122"/>
              </a:rPr>
              <a:t>分；</a:t>
            </a:r>
          </a:p>
          <a:p>
            <a:pPr marL="342900" lvl="0" indent="-34290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月经正常</a:t>
            </a:r>
          </a:p>
          <a:p>
            <a:pPr marL="285750" indent="-285750">
              <a:buFont typeface="Arial" panose="020B0604020202020204" pitchFamily="34" charset="0"/>
              <a:buChar char="•"/>
            </a:pPr>
            <a:r>
              <a:rPr lang="en-US" altLang="zh-CN" sz="1800" kern="100" dirty="0">
                <a:effectLst/>
                <a:ea typeface="宋体" panose="02010600030101010101" pitchFamily="2" charset="-122"/>
                <a:cs typeface="Times New Roman" panose="02020603050405020304" pitchFamily="18" charset="0"/>
              </a:rPr>
              <a:t> </a:t>
            </a:r>
            <a:r>
              <a:rPr lang="zh-CN" altLang="zh-CN" sz="1800" kern="100" dirty="0">
                <a:effectLst/>
                <a:ea typeface="宋体" panose="02010600030101010101" pitchFamily="2" charset="-122"/>
                <a:cs typeface="Times New Roman" panose="02020603050405020304" pitchFamily="18" charset="0"/>
              </a:rPr>
              <a:t>本人或其法定监护人签署知情同意</a:t>
            </a:r>
            <a:endPar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14">
            <a:extLst>
              <a:ext uri="{FF2B5EF4-FFF2-40B4-BE49-F238E27FC236}">
                <a16:creationId xmlns:a16="http://schemas.microsoft.com/office/drawing/2014/main" id="{0F469BDD-F945-3084-3FEE-1E978E322EAB}"/>
              </a:ext>
            </a:extLst>
          </p:cNvPr>
          <p:cNvSpPr txBox="1"/>
          <p:nvPr/>
        </p:nvSpPr>
        <p:spPr>
          <a:xfrm>
            <a:off x="7173196" y="2670781"/>
            <a:ext cx="3481258" cy="258532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buFont typeface="+mj-lt"/>
              <a:buAutoNum type="romanLcPeriod"/>
            </a:pPr>
            <a:r>
              <a:rPr lang="zh-CN" altLang="zh-CN" sz="1800" kern="100" dirty="0">
                <a:effectLst/>
                <a:latin typeface="Times New Roman" panose="02020603050405020304" pitchFamily="18" charset="0"/>
                <a:ea typeface="宋体" panose="02010600030101010101" pitchFamily="2" charset="-122"/>
              </a:rPr>
              <a:t>符合</a:t>
            </a:r>
            <a:r>
              <a:rPr lang="en-US" altLang="zh-CN" sz="1800" kern="100" dirty="0">
                <a:effectLst/>
                <a:latin typeface="Times New Roman" panose="02020603050405020304" pitchFamily="18" charset="0"/>
                <a:ea typeface="宋体" panose="02010600030101010101" pitchFamily="2" charset="-122"/>
              </a:rPr>
              <a:t>DSM-5</a:t>
            </a:r>
            <a:r>
              <a:rPr lang="zh-CN" altLang="zh-CN" sz="1800" kern="100" dirty="0">
                <a:effectLst/>
                <a:latin typeface="Times New Roman" panose="02020603050405020304" pitchFamily="18" charset="0"/>
                <a:ea typeface="宋体" panose="02010600030101010101" pitchFamily="2" charset="-122"/>
              </a:rPr>
              <a:t>任一诊断，即患有精神障碍；</a:t>
            </a:r>
          </a:p>
          <a:p>
            <a:pPr marL="342900" lvl="0" indent="-342900" algn="just">
              <a:buFont typeface="+mj-lt"/>
              <a:buAutoNum type="romanLcPeriod"/>
            </a:pPr>
            <a:r>
              <a:rPr lang="zh-CN" altLang="zh-CN" sz="1800" kern="100" dirty="0">
                <a:effectLst/>
                <a:latin typeface="Times New Roman" panose="02020603050405020304" pitchFamily="18" charset="0"/>
                <a:ea typeface="宋体" panose="02010600030101010101" pitchFamily="2" charset="-122"/>
              </a:rPr>
              <a:t>有严重躯体疾病或躯体合并症者（如有神经系统疾病、心律失常、浮肿、肝肾功能损害等）；</a:t>
            </a:r>
          </a:p>
          <a:p>
            <a:pPr marL="342900" lvl="0" indent="-342900" algn="just">
              <a:buFont typeface="+mj-lt"/>
              <a:buAutoNum type="romanLcPeriod"/>
            </a:pPr>
            <a:r>
              <a:rPr lang="zh-CN" altLang="zh-CN" sz="1800" kern="100" dirty="0">
                <a:effectLst/>
                <a:latin typeface="Times New Roman" panose="02020603050405020304" pitchFamily="18" charset="0"/>
                <a:ea typeface="宋体" panose="02010600030101010101" pitchFamily="2" charset="-122"/>
              </a:rPr>
              <a:t>怀孕、哺乳、药物滥用者；</a:t>
            </a:r>
          </a:p>
          <a:p>
            <a:pPr marL="342900" lvl="0" indent="-342900" algn="just">
              <a:buFont typeface="+mj-lt"/>
              <a:buAutoNum type="romanLcPeriod"/>
            </a:pP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个月内服用过精神类药物、激素类药物、避孕药</a:t>
            </a:r>
          </a:p>
        </p:txBody>
      </p:sp>
      <p:sp>
        <p:nvSpPr>
          <p:cNvPr id="28" name="文本框 7">
            <a:extLst>
              <a:ext uri="{FF2B5EF4-FFF2-40B4-BE49-F238E27FC236}">
                <a16:creationId xmlns:a16="http://schemas.microsoft.com/office/drawing/2014/main" id="{4B62AD2C-86C7-DA67-3053-631A0908F0FA}"/>
              </a:ext>
            </a:extLst>
          </p:cNvPr>
          <p:cNvSpPr txBox="1"/>
          <p:nvPr/>
        </p:nvSpPr>
        <p:spPr>
          <a:xfrm>
            <a:off x="7578775" y="1767006"/>
            <a:ext cx="1207444"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排除标准</a:t>
            </a:r>
            <a:endParaRPr lang="en-US" altLang="zh-CN" sz="18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灯片编号占位符 6">
            <a:extLst>
              <a:ext uri="{FF2B5EF4-FFF2-40B4-BE49-F238E27FC236}">
                <a16:creationId xmlns:a16="http://schemas.microsoft.com/office/drawing/2014/main" id="{9DBA0D9F-33F7-3F6B-A70B-37ADA96BDFA8}"/>
              </a:ext>
            </a:extLst>
          </p:cNvPr>
          <p:cNvSpPr>
            <a:spLocks noGrp="1"/>
          </p:cNvSpPr>
          <p:nvPr>
            <p:ph type="sldNum" sz="quarter" idx="12"/>
          </p:nvPr>
        </p:nvSpPr>
        <p:spPr/>
        <p:txBody>
          <a:bodyPr/>
          <a:lstStyle/>
          <a:p>
            <a:fld id="{9B0AA56C-FDBB-4B9D-9C2E-319D0C8E1A73}" type="slidenum">
              <a:rPr lang="zh-CN" altLang="en-US" smtClean="0"/>
              <a:t>16</a:t>
            </a:fld>
            <a:endParaRPr lang="zh-CN" altLang="en-US"/>
          </a:p>
        </p:txBody>
      </p:sp>
    </p:spTree>
    <p:extLst>
      <p:ext uri="{BB962C8B-B14F-4D97-AF65-F5344CB8AC3E}">
        <p14:creationId xmlns:p14="http://schemas.microsoft.com/office/powerpoint/2010/main" val="66659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6" name="矩形 25"/>
          <p:cNvSpPr/>
          <p:nvPr>
            <p:custDataLst>
              <p:tags r:id="rId1"/>
            </p:custDataLst>
          </p:nvPr>
        </p:nvSpPr>
        <p:spPr>
          <a:xfrm>
            <a:off x="0" y="2223028"/>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研究方法</a:t>
            </a:r>
            <a:endParaRPr lang="en-US" altLang="zh-CN" sz="2400" b="1" dirty="0">
              <a:solidFill>
                <a:schemeClr val="bg1"/>
              </a:solidFill>
            </a:endParaRPr>
          </a:p>
        </p:txBody>
      </p:sp>
      <p:sp>
        <p:nvSpPr>
          <p:cNvPr id="27" name="流程图: 合并 26"/>
          <p:cNvSpPr/>
          <p:nvPr/>
        </p:nvSpPr>
        <p:spPr>
          <a:xfrm rot="5400000">
            <a:off x="1762760" y="249872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5">
            <a:extLst>
              <a:ext uri="{FF2B5EF4-FFF2-40B4-BE49-F238E27FC236}">
                <a16:creationId xmlns:a16="http://schemas.microsoft.com/office/drawing/2014/main" id="{DAF5C372-8750-5A0C-2482-803AD10F934E}"/>
              </a:ext>
            </a:extLst>
          </p:cNvPr>
          <p:cNvSpPr txBox="1"/>
          <p:nvPr/>
        </p:nvSpPr>
        <p:spPr>
          <a:xfrm>
            <a:off x="2625507" y="436562"/>
            <a:ext cx="3470493"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2.2 </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量表评估</a:t>
            </a:r>
            <a:endParaRPr lang="zh-CN" altLang="en-US" sz="2400" dirty="0">
              <a:solidFill>
                <a:srgbClr val="2C4564"/>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7BCFE206-04FD-C918-96CB-409C3400C667}"/>
              </a:ext>
            </a:extLst>
          </p:cNvPr>
          <p:cNvSpPr/>
          <p:nvPr/>
        </p:nvSpPr>
        <p:spPr>
          <a:xfrm>
            <a:off x="5486401" y="984291"/>
            <a:ext cx="5996198" cy="1036080"/>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800" b="1"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研究编号、姓名、性别、职业、婚姻、文化程度、身高、体重</a:t>
            </a:r>
            <a:r>
              <a:rPr lang="zh-CN" altLang="en-US" sz="1800" b="1"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1800" b="1"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BMI</a:t>
            </a:r>
            <a:r>
              <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总病程、既往治疗情况等</a:t>
            </a:r>
            <a:endPar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9016FB45-718B-DEBB-7EEF-BE6F8ACB3694}"/>
              </a:ext>
            </a:extLst>
          </p:cNvPr>
          <p:cNvSpPr/>
          <p:nvPr/>
        </p:nvSpPr>
        <p:spPr>
          <a:xfrm>
            <a:off x="3226219" y="984291"/>
            <a:ext cx="2269067" cy="103607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rPr>
              <a:t>自编人口学资</a:t>
            </a:r>
            <a:endParaRPr lang="en-US"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rPr>
              <a:t>料收集表</a:t>
            </a:r>
            <a:endParaRPr lang="zh-CN" altLang="en-US"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997BB7A4-39DE-A76E-2D7A-7994E9238A10}"/>
              </a:ext>
            </a:extLst>
          </p:cNvPr>
          <p:cNvSpPr/>
          <p:nvPr/>
        </p:nvSpPr>
        <p:spPr>
          <a:xfrm>
            <a:off x="5486401" y="2221653"/>
            <a:ext cx="5996198" cy="1036080"/>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用于评估进食障碍的严重程度。共有四个分量表（限制进食、对进食的关注、对体形的关注、对体重的关注）</a:t>
            </a:r>
            <a:endPar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0C422CE1-8929-4770-6E70-2FD611D65B94}"/>
              </a:ext>
            </a:extLst>
          </p:cNvPr>
          <p:cNvSpPr/>
          <p:nvPr/>
        </p:nvSpPr>
        <p:spPr>
          <a:xfrm>
            <a:off x="3226219" y="2221653"/>
            <a:ext cx="2269067" cy="103607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rPr>
              <a:t>EDE-Q 6.0</a:t>
            </a:r>
            <a:endParaRPr lang="zh-CN" altLang="en-US"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矩形: 圆角 22">
            <a:extLst>
              <a:ext uri="{FF2B5EF4-FFF2-40B4-BE49-F238E27FC236}">
                <a16:creationId xmlns:a16="http://schemas.microsoft.com/office/drawing/2014/main" id="{62ACE873-B1CF-5444-7DB4-5AE19CE8CCC9}"/>
              </a:ext>
            </a:extLst>
          </p:cNvPr>
          <p:cNvSpPr/>
          <p:nvPr/>
        </p:nvSpPr>
        <p:spPr>
          <a:xfrm>
            <a:off x="5486401" y="3497175"/>
            <a:ext cx="5996198" cy="1036080"/>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用于青少年生活事件发生频度和应激强度的评定</a:t>
            </a:r>
            <a:r>
              <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主要评估人际关系、学习压力、受惩罚、丧失、健康有关的生活事件</a:t>
            </a:r>
            <a:endPar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7C69B890-EA6B-FC34-104F-B8D0E22F15CD}"/>
              </a:ext>
            </a:extLst>
          </p:cNvPr>
          <p:cNvSpPr/>
          <p:nvPr/>
        </p:nvSpPr>
        <p:spPr>
          <a:xfrm>
            <a:off x="3226219" y="3497175"/>
            <a:ext cx="2269067" cy="103607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rPr>
              <a:t>青少年生活事件量表</a:t>
            </a:r>
            <a:endParaRPr lang="zh-CN" altLang="en-US"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9" name="矩形: 圆角 28">
            <a:extLst>
              <a:ext uri="{FF2B5EF4-FFF2-40B4-BE49-F238E27FC236}">
                <a16:creationId xmlns:a16="http://schemas.microsoft.com/office/drawing/2014/main" id="{3D964414-13C7-E5E0-D3AD-3AFD500FC836}"/>
              </a:ext>
            </a:extLst>
          </p:cNvPr>
          <p:cNvSpPr/>
          <p:nvPr/>
        </p:nvSpPr>
        <p:spPr>
          <a:xfrm>
            <a:off x="5486401" y="4491577"/>
            <a:ext cx="5996198" cy="1036080"/>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用于调查研究对象的家庭社会和环境特征因子评分</a:t>
            </a:r>
            <a:r>
              <a:rPr lang="en-US"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包括</a:t>
            </a:r>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亲密度、情感表达、矛盾性等</a:t>
            </a:r>
            <a:r>
              <a:rPr lang="en-US"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10</a:t>
            </a:r>
            <a:r>
              <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因子</a:t>
            </a:r>
          </a:p>
        </p:txBody>
      </p:sp>
      <p:sp>
        <p:nvSpPr>
          <p:cNvPr id="30" name="矩形 29">
            <a:extLst>
              <a:ext uri="{FF2B5EF4-FFF2-40B4-BE49-F238E27FC236}">
                <a16:creationId xmlns:a16="http://schemas.microsoft.com/office/drawing/2014/main" id="{EE8F6245-2FD3-49F3-2AF8-4F7792928F2C}"/>
              </a:ext>
            </a:extLst>
          </p:cNvPr>
          <p:cNvSpPr/>
          <p:nvPr/>
        </p:nvSpPr>
        <p:spPr>
          <a:xfrm>
            <a:off x="3226219" y="4491577"/>
            <a:ext cx="2269067" cy="103607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rPr>
              <a:t>家庭环境量表中文版</a:t>
            </a:r>
            <a:endParaRPr lang="zh-CN" altLang="en-US"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01590922-5ECD-348C-310E-5C1BBCAA64CB}"/>
              </a:ext>
            </a:extLst>
          </p:cNvPr>
          <p:cNvSpPr/>
          <p:nvPr/>
        </p:nvSpPr>
        <p:spPr>
          <a:xfrm>
            <a:off x="5486401" y="5475869"/>
            <a:ext cx="5996198" cy="1036080"/>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用于调查研究对象的</a:t>
            </a:r>
            <a:r>
              <a:rPr lang="en-US"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18</a:t>
            </a:r>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岁以前的创伤性经历</a:t>
            </a:r>
            <a:r>
              <a:rPr lang="en-US"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包括普通创伤、躯体创伤、情感虐待和性创伤</a:t>
            </a:r>
            <a:r>
              <a:rPr lang="en-US"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4</a:t>
            </a:r>
            <a:r>
              <a:rPr lang="zh-CN" altLang="zh-CN"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个维度</a:t>
            </a:r>
            <a:endParaRPr lang="zh-CN" altLang="en-US" b="1"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2" name="矩形 31">
            <a:extLst>
              <a:ext uri="{FF2B5EF4-FFF2-40B4-BE49-F238E27FC236}">
                <a16:creationId xmlns:a16="http://schemas.microsoft.com/office/drawing/2014/main" id="{F60EF8B2-4017-442F-A743-0860CBDE8D4D}"/>
              </a:ext>
            </a:extLst>
          </p:cNvPr>
          <p:cNvSpPr/>
          <p:nvPr/>
        </p:nvSpPr>
        <p:spPr>
          <a:xfrm>
            <a:off x="3226219" y="5475869"/>
            <a:ext cx="2269067" cy="103607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rPr>
              <a:t>早年创伤问卷简表</a:t>
            </a:r>
            <a:endParaRPr lang="zh-CN" altLang="en-US" sz="2400" b="1" kern="100" dirty="0">
              <a:solidFill>
                <a:srgbClr val="2D4664"/>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灯片编号占位符 32">
            <a:extLst>
              <a:ext uri="{FF2B5EF4-FFF2-40B4-BE49-F238E27FC236}">
                <a16:creationId xmlns:a16="http://schemas.microsoft.com/office/drawing/2014/main" id="{BAC50AFE-E9AB-ED54-62E1-562FB6929962}"/>
              </a:ext>
            </a:extLst>
          </p:cNvPr>
          <p:cNvSpPr>
            <a:spLocks noGrp="1"/>
          </p:cNvSpPr>
          <p:nvPr>
            <p:ph type="sldNum" sz="quarter" idx="12"/>
          </p:nvPr>
        </p:nvSpPr>
        <p:spPr/>
        <p:txBody>
          <a:bodyPr/>
          <a:lstStyle/>
          <a:p>
            <a:fld id="{9B0AA56C-FDBB-4B9D-9C2E-319D0C8E1A73}" type="slidenum">
              <a:rPr lang="zh-CN" altLang="en-US" smtClean="0"/>
              <a:t>17</a:t>
            </a:fld>
            <a:endParaRPr lang="zh-CN" altLang="en-US"/>
          </a:p>
        </p:txBody>
      </p:sp>
    </p:spTree>
    <p:extLst>
      <p:ext uri="{BB962C8B-B14F-4D97-AF65-F5344CB8AC3E}">
        <p14:creationId xmlns:p14="http://schemas.microsoft.com/office/powerpoint/2010/main" val="190349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6" name="矩形 25"/>
          <p:cNvSpPr/>
          <p:nvPr>
            <p:custDataLst>
              <p:tags r:id="rId1"/>
            </p:custDataLst>
          </p:nvPr>
        </p:nvSpPr>
        <p:spPr>
          <a:xfrm>
            <a:off x="0" y="2223028"/>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研究方法</a:t>
            </a:r>
            <a:endParaRPr lang="en-US" altLang="zh-CN" sz="2400" b="1" dirty="0">
              <a:solidFill>
                <a:schemeClr val="bg1"/>
              </a:solidFill>
            </a:endParaRPr>
          </a:p>
        </p:txBody>
      </p:sp>
      <p:sp>
        <p:nvSpPr>
          <p:cNvPr id="27" name="流程图: 合并 26"/>
          <p:cNvSpPr/>
          <p:nvPr/>
        </p:nvSpPr>
        <p:spPr>
          <a:xfrm rot="5400000">
            <a:off x="1762760" y="249872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1BF87B22-9D63-CB15-A510-6960838248EB}"/>
              </a:ext>
            </a:extLst>
          </p:cNvPr>
          <p:cNvGrpSpPr/>
          <p:nvPr/>
        </p:nvGrpSpPr>
        <p:grpSpPr>
          <a:xfrm>
            <a:off x="2879099" y="925598"/>
            <a:ext cx="4510608" cy="5499807"/>
            <a:chOff x="2879099" y="925598"/>
            <a:chExt cx="4510608" cy="5499807"/>
          </a:xfrm>
        </p:grpSpPr>
        <p:grpSp>
          <p:nvGrpSpPr>
            <p:cNvPr id="41" name="组合 40">
              <a:extLst>
                <a:ext uri="{FF2B5EF4-FFF2-40B4-BE49-F238E27FC236}">
                  <a16:creationId xmlns:a16="http://schemas.microsoft.com/office/drawing/2014/main" id="{E55AE94A-4EAF-5866-9E7B-F089E5D3AB86}"/>
                </a:ext>
              </a:extLst>
            </p:cNvPr>
            <p:cNvGrpSpPr/>
            <p:nvPr/>
          </p:nvGrpSpPr>
          <p:grpSpPr>
            <a:xfrm>
              <a:off x="2879099" y="925598"/>
              <a:ext cx="4510608" cy="5499807"/>
              <a:chOff x="2879099" y="925598"/>
              <a:chExt cx="4510608" cy="5499807"/>
            </a:xfrm>
          </p:grpSpPr>
          <p:sp>
            <p:nvSpPr>
              <p:cNvPr id="6" name="矩形: 圆角 5">
                <a:extLst>
                  <a:ext uri="{FF2B5EF4-FFF2-40B4-BE49-F238E27FC236}">
                    <a16:creationId xmlns:a16="http://schemas.microsoft.com/office/drawing/2014/main" id="{D29BBBBB-35F0-ECCB-F26C-624353B32E8C}"/>
                  </a:ext>
                </a:extLst>
              </p:cNvPr>
              <p:cNvSpPr/>
              <p:nvPr/>
            </p:nvSpPr>
            <p:spPr>
              <a:xfrm>
                <a:off x="2879311" y="4263175"/>
                <a:ext cx="4510396" cy="21622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A33D1ECA-D189-ABFB-943D-0FC2B8A5EA0F}"/>
                  </a:ext>
                </a:extLst>
              </p:cNvPr>
              <p:cNvSpPr/>
              <p:nvPr/>
            </p:nvSpPr>
            <p:spPr>
              <a:xfrm>
                <a:off x="2879099" y="925598"/>
                <a:ext cx="4510395" cy="31766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 name="图片 2">
              <a:extLst>
                <a:ext uri="{FF2B5EF4-FFF2-40B4-BE49-F238E27FC236}">
                  <a16:creationId xmlns:a16="http://schemas.microsoft.com/office/drawing/2014/main" id="{EF383BC0-53A5-588D-838C-868CA25AEC24}"/>
                </a:ext>
              </a:extLst>
            </p:cNvPr>
            <p:cNvPicPr>
              <a:picLocks noChangeAspect="1"/>
            </p:cNvPicPr>
            <p:nvPr/>
          </p:nvPicPr>
          <p:blipFill>
            <a:blip r:embed="rId4"/>
            <a:stretch>
              <a:fillRect/>
            </a:stretch>
          </p:blipFill>
          <p:spPr>
            <a:xfrm>
              <a:off x="3126063" y="1145359"/>
              <a:ext cx="4134951" cy="2796049"/>
            </a:xfrm>
            <a:prstGeom prst="rect">
              <a:avLst/>
            </a:prstGeom>
          </p:spPr>
        </p:pic>
        <p:pic>
          <p:nvPicPr>
            <p:cNvPr id="31" name="图片 30">
              <a:extLst>
                <a:ext uri="{FF2B5EF4-FFF2-40B4-BE49-F238E27FC236}">
                  <a16:creationId xmlns:a16="http://schemas.microsoft.com/office/drawing/2014/main" id="{E121A92B-96A7-AAA4-0A80-D298452A51D7}"/>
                </a:ext>
              </a:extLst>
            </p:cNvPr>
            <p:cNvPicPr>
              <a:picLocks noChangeAspect="1"/>
            </p:cNvPicPr>
            <p:nvPr/>
          </p:nvPicPr>
          <p:blipFill>
            <a:blip r:embed="rId5"/>
            <a:stretch>
              <a:fillRect/>
            </a:stretch>
          </p:blipFill>
          <p:spPr>
            <a:xfrm>
              <a:off x="3126063" y="4310586"/>
              <a:ext cx="4134951" cy="1991995"/>
            </a:xfrm>
            <a:prstGeom prst="rect">
              <a:avLst/>
            </a:prstGeom>
          </p:spPr>
        </p:pic>
      </p:grpSp>
      <p:sp>
        <p:nvSpPr>
          <p:cNvPr id="32" name="文本框 4">
            <a:extLst>
              <a:ext uri="{FF2B5EF4-FFF2-40B4-BE49-F238E27FC236}">
                <a16:creationId xmlns:a16="http://schemas.microsoft.com/office/drawing/2014/main" id="{E84414B9-514F-1FAB-9336-D48967ACD00A}"/>
              </a:ext>
            </a:extLst>
          </p:cNvPr>
          <p:cNvSpPr txBox="1"/>
          <p:nvPr/>
        </p:nvSpPr>
        <p:spPr>
          <a:xfrm>
            <a:off x="2879312" y="333692"/>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2.6 </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基因甲基化</a:t>
            </a:r>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CpG</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预测位点及测序</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a:extLst>
              <a:ext uri="{FF2B5EF4-FFF2-40B4-BE49-F238E27FC236}">
                <a16:creationId xmlns:a16="http://schemas.microsoft.com/office/drawing/2014/main" id="{5A45ECB5-F349-6CC2-A9B8-99DAEA9CC8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952" r="17052" b="32323"/>
          <a:stretch/>
        </p:blipFill>
        <p:spPr>
          <a:xfrm>
            <a:off x="2906881" y="2194894"/>
            <a:ext cx="4904732" cy="3061211"/>
          </a:xfrm>
          <a:prstGeom prst="rect">
            <a:avLst/>
          </a:prstGeom>
        </p:spPr>
      </p:pic>
      <p:grpSp>
        <p:nvGrpSpPr>
          <p:cNvPr id="40" name="组合 39">
            <a:extLst>
              <a:ext uri="{FF2B5EF4-FFF2-40B4-BE49-F238E27FC236}">
                <a16:creationId xmlns:a16="http://schemas.microsoft.com/office/drawing/2014/main" id="{7B80A743-DD19-E4F2-F226-E46479DCD40C}"/>
              </a:ext>
            </a:extLst>
          </p:cNvPr>
          <p:cNvGrpSpPr/>
          <p:nvPr/>
        </p:nvGrpSpPr>
        <p:grpSpPr>
          <a:xfrm>
            <a:off x="8810520" y="666750"/>
            <a:ext cx="2731979" cy="5675861"/>
            <a:chOff x="9659834" y="563879"/>
            <a:chExt cx="2731979" cy="5675861"/>
          </a:xfrm>
        </p:grpSpPr>
        <p:sp>
          <p:nvSpPr>
            <p:cNvPr id="22" name="矩形: 圆角 21">
              <a:extLst>
                <a:ext uri="{FF2B5EF4-FFF2-40B4-BE49-F238E27FC236}">
                  <a16:creationId xmlns:a16="http://schemas.microsoft.com/office/drawing/2014/main" id="{917C73F2-F1F3-3C1B-7ED8-0254217881B9}"/>
                </a:ext>
              </a:extLst>
            </p:cNvPr>
            <p:cNvSpPr/>
            <p:nvPr/>
          </p:nvSpPr>
          <p:spPr>
            <a:xfrm>
              <a:off x="9659834" y="794067"/>
              <a:ext cx="1869440" cy="802740"/>
            </a:xfrm>
            <a:prstGeom prst="roundRect">
              <a:avLst>
                <a:gd name="adj" fmla="val 38506"/>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D4664"/>
                  </a:solidFill>
                </a:rPr>
                <a:t>血样采集</a:t>
              </a:r>
            </a:p>
          </p:txBody>
        </p:sp>
        <p:sp>
          <p:nvSpPr>
            <p:cNvPr id="23" name="矩形: 圆角 22">
              <a:extLst>
                <a:ext uri="{FF2B5EF4-FFF2-40B4-BE49-F238E27FC236}">
                  <a16:creationId xmlns:a16="http://schemas.microsoft.com/office/drawing/2014/main" id="{3CAA177B-6022-2388-4063-33E71E78F927}"/>
                </a:ext>
              </a:extLst>
            </p:cNvPr>
            <p:cNvSpPr/>
            <p:nvPr/>
          </p:nvSpPr>
          <p:spPr>
            <a:xfrm>
              <a:off x="9714020" y="1864097"/>
              <a:ext cx="1869441" cy="804917"/>
            </a:xfrm>
            <a:prstGeom prst="roundRect">
              <a:avLst>
                <a:gd name="adj" fmla="val 38506"/>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D4664"/>
                  </a:solidFill>
                </a:rPr>
                <a:t>DNA</a:t>
              </a:r>
              <a:r>
                <a:rPr lang="zh-CN" altLang="en-US" b="1" dirty="0">
                  <a:solidFill>
                    <a:srgbClr val="2D4664"/>
                  </a:solidFill>
                </a:rPr>
                <a:t>提取</a:t>
              </a:r>
            </a:p>
          </p:txBody>
        </p:sp>
        <p:sp>
          <p:nvSpPr>
            <p:cNvPr id="28" name="矩形: 圆角 27">
              <a:extLst>
                <a:ext uri="{FF2B5EF4-FFF2-40B4-BE49-F238E27FC236}">
                  <a16:creationId xmlns:a16="http://schemas.microsoft.com/office/drawing/2014/main" id="{4B5DE60A-8976-2B55-848B-9282F5E62681}"/>
                </a:ext>
              </a:extLst>
            </p:cNvPr>
            <p:cNvSpPr/>
            <p:nvPr/>
          </p:nvSpPr>
          <p:spPr>
            <a:xfrm>
              <a:off x="9792332" y="2936304"/>
              <a:ext cx="1869441" cy="804917"/>
            </a:xfrm>
            <a:prstGeom prst="roundRect">
              <a:avLst>
                <a:gd name="adj" fmla="val 38506"/>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D4664"/>
                  </a:solidFill>
                </a:rPr>
                <a:t>DNA</a:t>
              </a:r>
              <a:r>
                <a:rPr lang="zh-CN" altLang="en-US" b="1" dirty="0">
                  <a:solidFill>
                    <a:srgbClr val="2D4664"/>
                  </a:solidFill>
                </a:rPr>
                <a:t>质量检测</a:t>
              </a:r>
            </a:p>
          </p:txBody>
        </p:sp>
        <p:sp>
          <p:nvSpPr>
            <p:cNvPr id="29" name="矩形: 圆角 28">
              <a:extLst>
                <a:ext uri="{FF2B5EF4-FFF2-40B4-BE49-F238E27FC236}">
                  <a16:creationId xmlns:a16="http://schemas.microsoft.com/office/drawing/2014/main" id="{27817823-482D-FAFD-2494-CD478D0DD52A}"/>
                </a:ext>
              </a:extLst>
            </p:cNvPr>
            <p:cNvSpPr/>
            <p:nvPr/>
          </p:nvSpPr>
          <p:spPr>
            <a:xfrm>
              <a:off x="9792332" y="4008511"/>
              <a:ext cx="1869441" cy="891732"/>
            </a:xfrm>
            <a:prstGeom prst="roundRect">
              <a:avLst>
                <a:gd name="adj" fmla="val 38506"/>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D4664"/>
                  </a:solidFill>
                </a:rPr>
                <a:t>DNA</a:t>
              </a:r>
              <a:r>
                <a:rPr lang="zh-CN" altLang="en-US" b="1" dirty="0">
                  <a:solidFill>
                    <a:srgbClr val="2D4664"/>
                  </a:solidFill>
                </a:rPr>
                <a:t>甲基化水平检测</a:t>
              </a:r>
            </a:p>
          </p:txBody>
        </p:sp>
        <p:sp>
          <p:nvSpPr>
            <p:cNvPr id="30" name="矩形: 圆角 29">
              <a:extLst>
                <a:ext uri="{FF2B5EF4-FFF2-40B4-BE49-F238E27FC236}">
                  <a16:creationId xmlns:a16="http://schemas.microsoft.com/office/drawing/2014/main" id="{EE738AAE-DBC4-653E-CA06-33BD1409FEC7}"/>
                </a:ext>
              </a:extLst>
            </p:cNvPr>
            <p:cNvSpPr/>
            <p:nvPr/>
          </p:nvSpPr>
          <p:spPr>
            <a:xfrm>
              <a:off x="9792332" y="5167533"/>
              <a:ext cx="1869441" cy="804917"/>
            </a:xfrm>
            <a:prstGeom prst="roundRect">
              <a:avLst>
                <a:gd name="adj" fmla="val 38506"/>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D4664"/>
                  </a:solidFill>
                </a:rPr>
                <a:t>测序质量评估</a:t>
              </a:r>
            </a:p>
          </p:txBody>
        </p:sp>
        <p:pic>
          <p:nvPicPr>
            <p:cNvPr id="34" name="图形 33" descr="线箭头平直">
              <a:extLst>
                <a:ext uri="{FF2B5EF4-FFF2-40B4-BE49-F238E27FC236}">
                  <a16:creationId xmlns:a16="http://schemas.microsoft.com/office/drawing/2014/main" id="{59228DFD-270A-9E16-BE29-6124FEF130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1477413" y="5325340"/>
              <a:ext cx="914400" cy="914400"/>
            </a:xfrm>
            <a:prstGeom prst="rect">
              <a:avLst/>
            </a:prstGeom>
          </p:spPr>
        </p:pic>
        <p:cxnSp>
          <p:nvCxnSpPr>
            <p:cNvPr id="36" name="直接连接符 35">
              <a:extLst>
                <a:ext uri="{FF2B5EF4-FFF2-40B4-BE49-F238E27FC236}">
                  <a16:creationId xmlns:a16="http://schemas.microsoft.com/office/drawing/2014/main" id="{2EBECDBA-349C-FDBF-DEA7-E8AC3C1E2B5A}"/>
                </a:ext>
              </a:extLst>
            </p:cNvPr>
            <p:cNvCxnSpPr>
              <a:cxnSpLocks/>
            </p:cNvCxnSpPr>
            <p:nvPr/>
          </p:nvCxnSpPr>
          <p:spPr>
            <a:xfrm>
              <a:off x="11934613" y="563879"/>
              <a:ext cx="0" cy="4831081"/>
            </a:xfrm>
            <a:prstGeom prst="line">
              <a:avLst/>
            </a:prstGeom>
            <a:ln w="57150"/>
          </p:spPr>
          <p:style>
            <a:lnRef idx="1">
              <a:schemeClr val="dk1"/>
            </a:lnRef>
            <a:fillRef idx="0">
              <a:schemeClr val="dk1"/>
            </a:fillRef>
            <a:effectRef idx="0">
              <a:schemeClr val="dk1"/>
            </a:effectRef>
            <a:fontRef idx="minor">
              <a:schemeClr val="tx1"/>
            </a:fontRef>
          </p:style>
        </p:cxnSp>
      </p:grpSp>
      <p:sp>
        <p:nvSpPr>
          <p:cNvPr id="43" name="灯片编号占位符 42">
            <a:extLst>
              <a:ext uri="{FF2B5EF4-FFF2-40B4-BE49-F238E27FC236}">
                <a16:creationId xmlns:a16="http://schemas.microsoft.com/office/drawing/2014/main" id="{41D06E76-9C0D-BBE1-8A4C-685884D6C3E6}"/>
              </a:ext>
            </a:extLst>
          </p:cNvPr>
          <p:cNvSpPr>
            <a:spLocks noGrp="1"/>
          </p:cNvSpPr>
          <p:nvPr>
            <p:ph type="sldNum" sz="quarter" idx="12"/>
          </p:nvPr>
        </p:nvSpPr>
        <p:spPr/>
        <p:txBody>
          <a:bodyPr/>
          <a:lstStyle/>
          <a:p>
            <a:fld id="{9B0AA56C-FDBB-4B9D-9C2E-319D0C8E1A73}" type="slidenum">
              <a:rPr lang="zh-CN" altLang="en-US" smtClean="0"/>
              <a:t>18</a:t>
            </a:fld>
            <a:endParaRPr lang="zh-CN" altLang="en-US"/>
          </a:p>
        </p:txBody>
      </p:sp>
    </p:spTree>
    <p:extLst>
      <p:ext uri="{BB962C8B-B14F-4D97-AF65-F5344CB8AC3E}">
        <p14:creationId xmlns:p14="http://schemas.microsoft.com/office/powerpoint/2010/main" val="355361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6" name="矩形 25"/>
          <p:cNvSpPr/>
          <p:nvPr>
            <p:custDataLst>
              <p:tags r:id="rId1"/>
            </p:custDataLst>
          </p:nvPr>
        </p:nvSpPr>
        <p:spPr>
          <a:xfrm>
            <a:off x="0" y="2223028"/>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研究方法</a:t>
            </a:r>
            <a:endParaRPr lang="en-US" altLang="zh-CN" sz="2400" b="1" dirty="0">
              <a:solidFill>
                <a:schemeClr val="bg1"/>
              </a:solidFill>
            </a:endParaRPr>
          </a:p>
        </p:txBody>
      </p:sp>
      <p:sp>
        <p:nvSpPr>
          <p:cNvPr id="27" name="流程图: 合并 26"/>
          <p:cNvSpPr/>
          <p:nvPr/>
        </p:nvSpPr>
        <p:spPr>
          <a:xfrm rot="5400000">
            <a:off x="1762760" y="249872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526DBE01-8342-070B-D12C-1BE5FF54E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2318" y="1505507"/>
            <a:ext cx="5269182" cy="4727257"/>
          </a:xfrm>
          <a:prstGeom prst="rect">
            <a:avLst/>
          </a:prstGeom>
        </p:spPr>
      </p:pic>
      <p:sp>
        <p:nvSpPr>
          <p:cNvPr id="3" name="文本框 4">
            <a:extLst>
              <a:ext uri="{FF2B5EF4-FFF2-40B4-BE49-F238E27FC236}">
                <a16:creationId xmlns:a16="http://schemas.microsoft.com/office/drawing/2014/main" id="{916C56E7-AA33-DEA9-5F2F-C4B8B77E4AC5}"/>
              </a:ext>
            </a:extLst>
          </p:cNvPr>
          <p:cNvSpPr txBox="1"/>
          <p:nvPr/>
        </p:nvSpPr>
        <p:spPr>
          <a:xfrm>
            <a:off x="2922318" y="666750"/>
            <a:ext cx="609470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2.6 </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研究流程图</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6">
            <a:extLst>
              <a:ext uri="{FF2B5EF4-FFF2-40B4-BE49-F238E27FC236}">
                <a16:creationId xmlns:a16="http://schemas.microsoft.com/office/drawing/2014/main" id="{BE047B3A-DD1B-84F8-C872-9A8142D22718}"/>
              </a:ext>
            </a:extLst>
          </p:cNvPr>
          <p:cNvSpPr txBox="1"/>
          <p:nvPr/>
        </p:nvSpPr>
        <p:spPr>
          <a:xfrm>
            <a:off x="8844751" y="3889270"/>
            <a:ext cx="2339339"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2D4664"/>
                </a:solidFill>
                <a:latin typeface="微软雅黑" panose="020B0503020204020204" pitchFamily="34" charset="-122"/>
                <a:ea typeface="微软雅黑" panose="020B0503020204020204" pitchFamily="34" charset="-122"/>
              </a:rPr>
              <a:t>心理量表评估</a:t>
            </a:r>
            <a:endParaRPr lang="en-US" altLang="zh-CN" b="1" dirty="0">
              <a:solidFill>
                <a:srgbClr val="2D4664"/>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5E0E5E2-7DB6-C3C4-2C31-CDEE0934A6BC}"/>
              </a:ext>
            </a:extLst>
          </p:cNvPr>
          <p:cNvSpPr txBox="1"/>
          <p:nvPr/>
        </p:nvSpPr>
        <p:spPr>
          <a:xfrm>
            <a:off x="8844751" y="2125629"/>
            <a:ext cx="2339339" cy="369332"/>
          </a:xfrm>
          <a:prstGeom prst="rect">
            <a:avLst/>
          </a:prstGeom>
          <a:noFill/>
        </p:spPr>
        <p:txBody>
          <a:bodyPr wrap="square">
            <a:spAutoFit/>
          </a:bodyPr>
          <a:lstStyle/>
          <a:p>
            <a:r>
              <a:rPr lang="zh-CN" altLang="en-US" b="1" dirty="0">
                <a:solidFill>
                  <a:srgbClr val="2D4664"/>
                </a:solidFill>
                <a:latin typeface="微软雅黑" panose="020B0503020204020204" pitchFamily="34" charset="-122"/>
                <a:ea typeface="微软雅黑" panose="020B0503020204020204" pitchFamily="34" charset="-122"/>
              </a:rPr>
              <a:t>研究被试的入组筛选</a:t>
            </a:r>
            <a:endParaRPr lang="en-US" altLang="zh-CN" b="1" dirty="0">
              <a:solidFill>
                <a:srgbClr val="2D4664"/>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9C4B5E6-3115-209F-7F32-2DF9CE25BD5F}"/>
              </a:ext>
            </a:extLst>
          </p:cNvPr>
          <p:cNvSpPr txBox="1"/>
          <p:nvPr/>
        </p:nvSpPr>
        <p:spPr>
          <a:xfrm>
            <a:off x="8844751" y="2895137"/>
            <a:ext cx="2339339" cy="646331"/>
          </a:xfrm>
          <a:prstGeom prst="rect">
            <a:avLst/>
          </a:prstGeom>
          <a:noFill/>
        </p:spPr>
        <p:txBody>
          <a:bodyPr wrap="square">
            <a:spAutoFit/>
          </a:bodyPr>
          <a:lstStyle/>
          <a:p>
            <a:r>
              <a:rPr lang="zh-CN" altLang="en-US" b="1" dirty="0">
                <a:solidFill>
                  <a:srgbClr val="2D4664"/>
                </a:solidFill>
                <a:latin typeface="微软雅黑" panose="020B0503020204020204" pitchFamily="34" charset="-122"/>
                <a:ea typeface="微软雅黑" panose="020B0503020204020204" pitchFamily="34" charset="-122"/>
              </a:rPr>
              <a:t>血样采集及</a:t>
            </a:r>
            <a:r>
              <a:rPr lang="en-US" altLang="zh-CN" b="1" dirty="0">
                <a:solidFill>
                  <a:srgbClr val="2D4664"/>
                </a:solidFill>
                <a:latin typeface="微软雅黑" panose="020B0503020204020204" pitchFamily="34" charset="-122"/>
                <a:ea typeface="微软雅黑" panose="020B0503020204020204" pitchFamily="34" charset="-122"/>
              </a:rPr>
              <a:t>DNA</a:t>
            </a:r>
            <a:r>
              <a:rPr lang="zh-CN" altLang="en-US" b="1" dirty="0">
                <a:solidFill>
                  <a:srgbClr val="2D4664"/>
                </a:solidFill>
                <a:latin typeface="微软雅黑" panose="020B0503020204020204" pitchFamily="34" charset="-122"/>
                <a:ea typeface="微软雅黑" panose="020B0503020204020204" pitchFamily="34" charset="-122"/>
              </a:rPr>
              <a:t>甲基</a:t>
            </a:r>
            <a:endParaRPr lang="en-US" altLang="zh-CN" b="1" dirty="0">
              <a:solidFill>
                <a:srgbClr val="2D4664"/>
              </a:solidFill>
              <a:latin typeface="微软雅黑" panose="020B0503020204020204" pitchFamily="34" charset="-122"/>
              <a:ea typeface="微软雅黑" panose="020B0503020204020204" pitchFamily="34" charset="-122"/>
            </a:endParaRPr>
          </a:p>
          <a:p>
            <a:r>
              <a:rPr lang="zh-CN" altLang="en-US" b="1" dirty="0">
                <a:solidFill>
                  <a:srgbClr val="2D4664"/>
                </a:solidFill>
                <a:latin typeface="微软雅黑" panose="020B0503020204020204" pitchFamily="34" charset="-122"/>
                <a:ea typeface="微软雅黑" panose="020B0503020204020204" pitchFamily="34" charset="-122"/>
              </a:rPr>
              <a:t>化水平检测</a:t>
            </a:r>
            <a:endParaRPr lang="en-US" altLang="zh-CN" b="1" dirty="0">
              <a:solidFill>
                <a:srgbClr val="2D4664"/>
              </a:solidFill>
              <a:latin typeface="微软雅黑" panose="020B0503020204020204" pitchFamily="34" charset="-122"/>
              <a:ea typeface="微软雅黑" panose="020B0503020204020204" pitchFamily="34" charset="-122"/>
            </a:endParaRPr>
          </a:p>
        </p:txBody>
      </p:sp>
      <p:sp>
        <p:nvSpPr>
          <p:cNvPr id="15" name="文本框 6">
            <a:extLst>
              <a:ext uri="{FF2B5EF4-FFF2-40B4-BE49-F238E27FC236}">
                <a16:creationId xmlns:a16="http://schemas.microsoft.com/office/drawing/2014/main" id="{08E4D55A-28D9-25AF-A091-15088891CB8F}"/>
              </a:ext>
            </a:extLst>
          </p:cNvPr>
          <p:cNvSpPr txBox="1"/>
          <p:nvPr/>
        </p:nvSpPr>
        <p:spPr>
          <a:xfrm>
            <a:off x="8844751" y="4758265"/>
            <a:ext cx="2339339"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2D4664"/>
                </a:solidFill>
                <a:latin typeface="微软雅黑" panose="020B0503020204020204" pitchFamily="34" charset="-122"/>
                <a:ea typeface="微软雅黑" panose="020B0503020204020204" pitchFamily="34" charset="-122"/>
              </a:rPr>
              <a:t>数据综合分析</a:t>
            </a:r>
            <a:endParaRPr lang="en-US" altLang="zh-CN" b="1" dirty="0">
              <a:solidFill>
                <a:srgbClr val="2D4664"/>
              </a:solidFill>
              <a:latin typeface="微软雅黑" panose="020B0503020204020204" pitchFamily="34" charset="-122"/>
              <a:ea typeface="微软雅黑" panose="020B0503020204020204" pitchFamily="34" charset="-122"/>
            </a:endParaRPr>
          </a:p>
        </p:txBody>
      </p:sp>
      <p:sp>
        <p:nvSpPr>
          <p:cNvPr id="22" name="灯片编号占位符 21">
            <a:extLst>
              <a:ext uri="{FF2B5EF4-FFF2-40B4-BE49-F238E27FC236}">
                <a16:creationId xmlns:a16="http://schemas.microsoft.com/office/drawing/2014/main" id="{C493959B-4F8D-311E-20DF-1B6DE4D71684}"/>
              </a:ext>
            </a:extLst>
          </p:cNvPr>
          <p:cNvSpPr>
            <a:spLocks noGrp="1"/>
          </p:cNvSpPr>
          <p:nvPr>
            <p:ph type="sldNum" sz="quarter" idx="12"/>
          </p:nvPr>
        </p:nvSpPr>
        <p:spPr/>
        <p:txBody>
          <a:bodyPr/>
          <a:lstStyle/>
          <a:p>
            <a:fld id="{9B0AA56C-FDBB-4B9D-9C2E-319D0C8E1A73}" type="slidenum">
              <a:rPr lang="zh-CN" altLang="en-US" smtClean="0"/>
              <a:t>19</a:t>
            </a:fld>
            <a:endParaRPr lang="zh-CN" altLang="en-US"/>
          </a:p>
        </p:txBody>
      </p:sp>
    </p:spTree>
    <p:extLst>
      <p:ext uri="{BB962C8B-B14F-4D97-AF65-F5344CB8AC3E}">
        <p14:creationId xmlns:p14="http://schemas.microsoft.com/office/powerpoint/2010/main" val="10952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5232935" y="-1816768"/>
            <a:ext cx="10491536" cy="10491536"/>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矩形 9"/>
          <p:cNvSpPr/>
          <p:nvPr/>
        </p:nvSpPr>
        <p:spPr>
          <a:xfrm>
            <a:off x="-3359215" y="2252312"/>
            <a:ext cx="5637196" cy="2353376"/>
          </a:xfrm>
          <a:prstGeom prst="rect">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80162" y="2009273"/>
            <a:ext cx="2839454" cy="283945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511168" y="2102318"/>
            <a:ext cx="2653364" cy="2653364"/>
          </a:xfrm>
          <a:prstGeom prst="ellipse">
            <a:avLst/>
          </a:prstGeom>
          <a:solidFill>
            <a:srgbClr val="2C45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
        <p:nvSpPr>
          <p:cNvPr id="17" name="椭圆 16"/>
          <p:cNvSpPr/>
          <p:nvPr/>
        </p:nvSpPr>
        <p:spPr>
          <a:xfrm>
            <a:off x="4305693" y="779648"/>
            <a:ext cx="827774" cy="827774"/>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sp>
        <p:nvSpPr>
          <p:cNvPr id="18" name="椭圆 17"/>
          <p:cNvSpPr/>
          <p:nvPr/>
        </p:nvSpPr>
        <p:spPr>
          <a:xfrm>
            <a:off x="4677872" y="1899386"/>
            <a:ext cx="827774" cy="827774"/>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19" name="椭圆 18"/>
          <p:cNvSpPr/>
          <p:nvPr/>
        </p:nvSpPr>
        <p:spPr>
          <a:xfrm>
            <a:off x="4701936" y="4134851"/>
            <a:ext cx="827774" cy="827774"/>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p>
        </p:txBody>
      </p:sp>
      <p:sp>
        <p:nvSpPr>
          <p:cNvPr id="20" name="椭圆 19"/>
          <p:cNvSpPr/>
          <p:nvPr/>
        </p:nvSpPr>
        <p:spPr>
          <a:xfrm>
            <a:off x="4844714" y="3015113"/>
            <a:ext cx="827774" cy="827774"/>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21" name="椭圆 20"/>
          <p:cNvSpPr/>
          <p:nvPr/>
        </p:nvSpPr>
        <p:spPr>
          <a:xfrm>
            <a:off x="4305693" y="5250578"/>
            <a:ext cx="827774" cy="827774"/>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sp>
        <p:nvSpPr>
          <p:cNvPr id="22" name="矩形 21"/>
          <p:cNvSpPr/>
          <p:nvPr/>
        </p:nvSpPr>
        <p:spPr>
          <a:xfrm>
            <a:off x="-3359215" y="6366306"/>
            <a:ext cx="15554425" cy="484470"/>
          </a:xfrm>
          <a:prstGeom prst="rect">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1925701" y="-2400"/>
            <a:ext cx="287151" cy="6843550"/>
          </a:xfrm>
          <a:prstGeom prst="rect">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237996" y="1281765"/>
            <a:ext cx="827774" cy="3566962"/>
          </a:xfrm>
          <a:prstGeom prst="rect">
            <a:avLst/>
          </a:prstGeom>
          <a:solidFill>
            <a:srgbClr val="2C4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
          <p:cNvSpPr txBox="1"/>
          <p:nvPr>
            <p:custDataLst>
              <p:tags r:id="rId1"/>
            </p:custDataLst>
          </p:nvPr>
        </p:nvSpPr>
        <p:spPr>
          <a:xfrm>
            <a:off x="5869305" y="981651"/>
            <a:ext cx="3533140" cy="414020"/>
          </a:xfrm>
          <a:prstGeom prst="rect">
            <a:avLst/>
          </a:prstGeom>
          <a:noFill/>
        </p:spPr>
        <p:txBody>
          <a:bodyPr wrap="square" rtlCol="0">
            <a:noAutofit/>
          </a:bodyPr>
          <a:lstStyle/>
          <a:p>
            <a:r>
              <a:rPr lang="zh-CN" altLang="en-US" sz="3200" spc="150" dirty="0">
                <a:solidFill>
                  <a:srgbClr val="2C4564"/>
                </a:solidFill>
                <a:latin typeface="+mn-ea"/>
                <a:cs typeface="微软雅黑" panose="020B0503020204020204" charset="-122"/>
                <a:sym typeface="+mn-lt"/>
              </a:rPr>
              <a:t>研究背景</a:t>
            </a:r>
          </a:p>
        </p:txBody>
      </p:sp>
      <p:sp>
        <p:nvSpPr>
          <p:cNvPr id="2" name="TextBox 2"/>
          <p:cNvSpPr txBox="1"/>
          <p:nvPr>
            <p:custDataLst>
              <p:tags r:id="rId2"/>
            </p:custDataLst>
          </p:nvPr>
        </p:nvSpPr>
        <p:spPr>
          <a:xfrm>
            <a:off x="6557010" y="4434781"/>
            <a:ext cx="3533140" cy="414020"/>
          </a:xfrm>
          <a:prstGeom prst="rect">
            <a:avLst/>
          </a:prstGeom>
          <a:noFill/>
        </p:spPr>
        <p:txBody>
          <a:bodyPr wrap="square" rtlCol="0">
            <a:noAutofit/>
          </a:bodyPr>
          <a:lstStyle/>
          <a:p>
            <a:pPr algn="l">
              <a:buClrTx/>
              <a:buSzTx/>
              <a:buFontTx/>
            </a:pPr>
            <a:r>
              <a:rPr lang="zh-CN" altLang="en-US" sz="3200" spc="150" dirty="0">
                <a:solidFill>
                  <a:srgbClr val="2C4564"/>
                </a:solidFill>
                <a:latin typeface="+mn-ea"/>
                <a:cs typeface="微软雅黑" panose="020B0503020204020204" charset="-122"/>
                <a:sym typeface="+mn-lt"/>
              </a:rPr>
              <a:t>讨论</a:t>
            </a:r>
          </a:p>
        </p:txBody>
      </p:sp>
      <p:sp>
        <p:nvSpPr>
          <p:cNvPr id="3" name="TextBox 2"/>
          <p:cNvSpPr txBox="1"/>
          <p:nvPr>
            <p:custDataLst>
              <p:tags r:id="rId3"/>
            </p:custDataLst>
          </p:nvPr>
        </p:nvSpPr>
        <p:spPr>
          <a:xfrm>
            <a:off x="6786245" y="3219391"/>
            <a:ext cx="3533140" cy="414020"/>
          </a:xfrm>
          <a:prstGeom prst="rect">
            <a:avLst/>
          </a:prstGeom>
          <a:noFill/>
        </p:spPr>
        <p:txBody>
          <a:bodyPr wrap="square" rtlCol="0">
            <a:noAutofit/>
          </a:bodyPr>
          <a:lstStyle/>
          <a:p>
            <a:r>
              <a:rPr lang="zh-CN" altLang="en-US" sz="3200" spc="150" dirty="0">
                <a:solidFill>
                  <a:srgbClr val="2C4564"/>
                </a:solidFill>
                <a:latin typeface="+mn-ea"/>
                <a:cs typeface="微软雅黑" panose="020B0503020204020204" charset="-122"/>
                <a:sym typeface="+mn-lt"/>
              </a:rPr>
              <a:t>研究结果</a:t>
            </a:r>
          </a:p>
        </p:txBody>
      </p:sp>
      <p:sp>
        <p:nvSpPr>
          <p:cNvPr id="4" name="TextBox 2"/>
          <p:cNvSpPr txBox="1"/>
          <p:nvPr>
            <p:custDataLst>
              <p:tags r:id="rId4"/>
            </p:custDataLst>
          </p:nvPr>
        </p:nvSpPr>
        <p:spPr>
          <a:xfrm>
            <a:off x="6320155" y="2102426"/>
            <a:ext cx="3533140" cy="414020"/>
          </a:xfrm>
          <a:prstGeom prst="rect">
            <a:avLst/>
          </a:prstGeom>
          <a:noFill/>
        </p:spPr>
        <p:txBody>
          <a:bodyPr wrap="square" rtlCol="0">
            <a:noAutofit/>
          </a:bodyPr>
          <a:lstStyle/>
          <a:p>
            <a:r>
              <a:rPr lang="zh-CN" altLang="en-US" sz="3200" spc="150" dirty="0">
                <a:solidFill>
                  <a:srgbClr val="2C4564"/>
                </a:solidFill>
                <a:latin typeface="+mn-ea"/>
                <a:cs typeface="微软雅黑" panose="020B0503020204020204" charset="-122"/>
                <a:sym typeface="+mn-lt"/>
              </a:rPr>
              <a:t>研究方法</a:t>
            </a:r>
          </a:p>
        </p:txBody>
      </p:sp>
      <p:sp>
        <p:nvSpPr>
          <p:cNvPr id="5" name="TextBox 2"/>
          <p:cNvSpPr txBox="1"/>
          <p:nvPr>
            <p:custDataLst>
              <p:tags r:id="rId5"/>
            </p:custDataLst>
          </p:nvPr>
        </p:nvSpPr>
        <p:spPr>
          <a:xfrm>
            <a:off x="5869305" y="5457131"/>
            <a:ext cx="3533140" cy="414020"/>
          </a:xfrm>
          <a:prstGeom prst="rect">
            <a:avLst/>
          </a:prstGeom>
          <a:noFill/>
        </p:spPr>
        <p:txBody>
          <a:bodyPr wrap="square" rtlCol="0">
            <a:noAutofit/>
          </a:bodyPr>
          <a:lstStyle/>
          <a:p>
            <a:pPr algn="l">
              <a:buClrTx/>
              <a:buSzTx/>
              <a:buFontTx/>
            </a:pPr>
            <a:r>
              <a:rPr lang="zh-CN" altLang="en-US" sz="3200" spc="150" dirty="0">
                <a:solidFill>
                  <a:srgbClr val="2C4564"/>
                </a:solidFill>
                <a:latin typeface="+mn-ea"/>
                <a:cs typeface="微软雅黑" panose="020B0503020204020204" charset="-122"/>
                <a:sym typeface="+mn-lt"/>
              </a:rPr>
              <a:t>总结</a:t>
            </a:r>
          </a:p>
        </p:txBody>
      </p:sp>
      <p:sp>
        <p:nvSpPr>
          <p:cNvPr id="6" name="灯片编号占位符 5">
            <a:extLst>
              <a:ext uri="{FF2B5EF4-FFF2-40B4-BE49-F238E27FC236}">
                <a16:creationId xmlns:a16="http://schemas.microsoft.com/office/drawing/2014/main" id="{C6721DF5-7E0D-AEBE-2937-E8D6D49CCF19}"/>
              </a:ext>
            </a:extLst>
          </p:cNvPr>
          <p:cNvSpPr>
            <a:spLocks noGrp="1"/>
          </p:cNvSpPr>
          <p:nvPr>
            <p:ph type="sldNum" sz="quarter" idx="12"/>
          </p:nvPr>
        </p:nvSpPr>
        <p:spPr/>
        <p:txBody>
          <a:bodyPr/>
          <a:lstStyle/>
          <a:p>
            <a:fld id="{9B0AA56C-FDBB-4B9D-9C2E-319D0C8E1A73}" type="slidenum">
              <a:rPr lang="zh-CN" altLang="en-US" smtClean="0">
                <a:solidFill>
                  <a:schemeClr val="bg1"/>
                </a:solidFill>
              </a:rPr>
              <a:t>2</a:t>
            </a:fld>
            <a:endParaRPr lang="zh-CN" alt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907A11-F8CC-B118-D1D8-7E46DCB7741C}"/>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a:extLst>
              <a:ext uri="{FF2B5EF4-FFF2-40B4-BE49-F238E27FC236}">
                <a16:creationId xmlns:a16="http://schemas.microsoft.com/office/drawing/2014/main" id="{2B3EF57C-556D-7507-E215-713A7E03F53D}"/>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a:extLst>
              <a:ext uri="{FF2B5EF4-FFF2-40B4-BE49-F238E27FC236}">
                <a16:creationId xmlns:a16="http://schemas.microsoft.com/office/drawing/2014/main" id="{F1CF39A6-8C9A-47E1-39B8-88C810082E05}"/>
              </a:ext>
            </a:extLst>
          </p:cNvPr>
          <p:cNvSpPr txBox="1"/>
          <p:nvPr/>
        </p:nvSpPr>
        <p:spPr>
          <a:xfrm>
            <a:off x="4533616" y="27543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a:t>
            </a:r>
            <a:r>
              <a:rPr lang="zh-CN" altLang="en-US" sz="6000" b="1" spc="150" dirty="0">
                <a:solidFill>
                  <a:schemeClr val="bg1"/>
                </a:solidFill>
                <a:latin typeface="+mn-ea"/>
                <a:sym typeface="+mn-lt"/>
              </a:rPr>
              <a:t>方法</a:t>
            </a:r>
          </a:p>
        </p:txBody>
      </p:sp>
      <p:sp>
        <p:nvSpPr>
          <p:cNvPr id="31" name="文本框 30">
            <a:extLst>
              <a:ext uri="{FF2B5EF4-FFF2-40B4-BE49-F238E27FC236}">
                <a16:creationId xmlns:a16="http://schemas.microsoft.com/office/drawing/2014/main" id="{3F416B7B-0F41-B160-9A2B-B753D5C295FD}"/>
              </a:ext>
            </a:extLst>
          </p:cNvPr>
          <p:cNvSpPr txBox="1"/>
          <p:nvPr/>
        </p:nvSpPr>
        <p:spPr>
          <a:xfrm>
            <a:off x="4721011" y="1046742"/>
            <a:ext cx="2747868" cy="1107996"/>
          </a:xfrm>
          <a:prstGeom prst="rect">
            <a:avLst/>
          </a:prstGeom>
          <a:noFill/>
        </p:spPr>
        <p:txBody>
          <a:bodyPr wrap="none" rtlCol="0">
            <a:spAutoFit/>
          </a:bodyPr>
          <a:lstStyle/>
          <a:p>
            <a:pPr algn="ctr"/>
            <a:r>
              <a:rPr lang="en-US" altLang="zh-CN" sz="6600" b="1" dirty="0">
                <a:solidFill>
                  <a:srgbClr val="2C4564"/>
                </a:solidFill>
                <a:latin typeface="+mj-ea"/>
                <a:ea typeface="+mj-ea"/>
              </a:rPr>
              <a:t>PART 3</a:t>
            </a:r>
          </a:p>
        </p:txBody>
      </p:sp>
      <p:sp>
        <p:nvSpPr>
          <p:cNvPr id="32" name="矩形: 圆角 31">
            <a:extLst>
              <a:ext uri="{FF2B5EF4-FFF2-40B4-BE49-F238E27FC236}">
                <a16:creationId xmlns:a16="http://schemas.microsoft.com/office/drawing/2014/main" id="{166B7022-D4D1-5331-DE52-254D00AE5695}"/>
              </a:ext>
            </a:extLst>
          </p:cNvPr>
          <p:cNvSpPr/>
          <p:nvPr/>
        </p:nvSpPr>
        <p:spPr>
          <a:xfrm>
            <a:off x="0" y="2247071"/>
            <a:ext cx="12192000" cy="2363856"/>
          </a:xfrm>
          <a:prstGeom prst="roundRect">
            <a:avLst>
              <a:gd name="adj" fmla="val 0"/>
            </a:avLst>
          </a:prstGeom>
          <a:solidFill>
            <a:srgbClr val="2D4664"/>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2C4564"/>
              </a:solidFill>
            </a:endParaRPr>
          </a:p>
        </p:txBody>
      </p:sp>
      <p:sp>
        <p:nvSpPr>
          <p:cNvPr id="33" name="文本框 32">
            <a:extLst>
              <a:ext uri="{FF2B5EF4-FFF2-40B4-BE49-F238E27FC236}">
                <a16:creationId xmlns:a16="http://schemas.microsoft.com/office/drawing/2014/main" id="{6EDEEF70-634C-D6C7-1CC3-4C6CE34A178C}"/>
              </a:ext>
            </a:extLst>
          </p:cNvPr>
          <p:cNvSpPr txBox="1"/>
          <p:nvPr/>
        </p:nvSpPr>
        <p:spPr>
          <a:xfrm>
            <a:off x="4686016" y="29067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a:t>
            </a:r>
            <a:r>
              <a:rPr lang="zh-CN" altLang="en-US" sz="6000" b="1" spc="150" dirty="0">
                <a:solidFill>
                  <a:schemeClr val="bg1"/>
                </a:solidFill>
                <a:latin typeface="+mn-ea"/>
                <a:sym typeface="+mn-lt"/>
              </a:rPr>
              <a:t>结果</a:t>
            </a:r>
          </a:p>
        </p:txBody>
      </p:sp>
      <p:sp>
        <p:nvSpPr>
          <p:cNvPr id="2" name="灯片编号占位符 1">
            <a:extLst>
              <a:ext uri="{FF2B5EF4-FFF2-40B4-BE49-F238E27FC236}">
                <a16:creationId xmlns:a16="http://schemas.microsoft.com/office/drawing/2014/main" id="{C6F0EA24-31DC-3582-49BC-672C41E613A4}"/>
              </a:ext>
            </a:extLst>
          </p:cNvPr>
          <p:cNvSpPr>
            <a:spLocks noGrp="1"/>
          </p:cNvSpPr>
          <p:nvPr>
            <p:ph type="sldNum" sz="quarter" idx="12"/>
          </p:nvPr>
        </p:nvSpPr>
        <p:spPr/>
        <p:txBody>
          <a:bodyPr/>
          <a:lstStyle/>
          <a:p>
            <a:fld id="{9B0AA56C-FDBB-4B9D-9C2E-319D0C8E1A73}" type="slidenum">
              <a:rPr lang="zh-CN" altLang="en-US" smtClean="0"/>
              <a:t>20</a:t>
            </a:fld>
            <a:endParaRPr lang="zh-CN" altLang="en-US"/>
          </a:p>
        </p:txBody>
      </p:sp>
    </p:spTree>
    <p:extLst>
      <p:ext uri="{BB962C8B-B14F-4D97-AF65-F5344CB8AC3E}">
        <p14:creationId xmlns:p14="http://schemas.microsoft.com/office/powerpoint/2010/main" val="281874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28" name="图片 27">
            <a:extLst>
              <a:ext uri="{FF2B5EF4-FFF2-40B4-BE49-F238E27FC236}">
                <a16:creationId xmlns:a16="http://schemas.microsoft.com/office/drawing/2014/main" id="{272B8056-CC3D-7605-7BB1-9CEF3F6C1929}"/>
              </a:ext>
            </a:extLst>
          </p:cNvPr>
          <p:cNvPicPr>
            <a:picLocks noChangeAspect="1"/>
          </p:cNvPicPr>
          <p:nvPr/>
        </p:nvPicPr>
        <p:blipFill>
          <a:blip r:embed="rId5"/>
          <a:stretch>
            <a:fillRect/>
          </a:stretch>
        </p:blipFill>
        <p:spPr>
          <a:xfrm>
            <a:off x="2822786" y="1489350"/>
            <a:ext cx="7980681" cy="4777852"/>
          </a:xfrm>
          <a:prstGeom prst="rect">
            <a:avLst/>
          </a:prstGeom>
        </p:spPr>
      </p:pic>
      <p:sp>
        <p:nvSpPr>
          <p:cNvPr id="6" name="文本框 5">
            <a:extLst>
              <a:ext uri="{FF2B5EF4-FFF2-40B4-BE49-F238E27FC236}">
                <a16:creationId xmlns:a16="http://schemas.microsoft.com/office/drawing/2014/main" id="{91BF3C08-269A-B95D-1E46-10E94F8D6548}"/>
              </a:ext>
            </a:extLst>
          </p:cNvPr>
          <p:cNvSpPr txBox="1"/>
          <p:nvPr/>
        </p:nvSpPr>
        <p:spPr>
          <a:xfrm>
            <a:off x="2822786" y="416778"/>
            <a:ext cx="3273214"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Times New Roman" panose="02020603050405020304" pitchFamily="18" charset="0"/>
                <a:ea typeface="宋体" panose="02010600030101010101" pitchFamily="2" charset="-122"/>
              </a:rPr>
              <a:t>3.1 </a:t>
            </a:r>
            <a:r>
              <a:rPr lang="en-US" altLang="zh-CN" sz="2400" kern="100" dirty="0">
                <a:solidFill>
                  <a:srgbClr val="2D4664"/>
                </a:solidFill>
                <a:effectLst/>
                <a:latin typeface="微软雅黑" panose="020B0503020204020204" pitchFamily="34" charset="-122"/>
                <a:ea typeface="微软雅黑" panose="020B0503020204020204" pitchFamily="34" charset="-122"/>
              </a:rPr>
              <a:t>AN</a:t>
            </a:r>
            <a:r>
              <a:rPr lang="zh-CN" altLang="zh-CN" sz="2400" kern="100" dirty="0">
                <a:solidFill>
                  <a:srgbClr val="2D4664"/>
                </a:solidFill>
                <a:effectLst/>
                <a:latin typeface="微软雅黑" panose="020B0503020204020204" pitchFamily="34" charset="-122"/>
                <a:ea typeface="微软雅黑" panose="020B0503020204020204" pitchFamily="34" charset="-122"/>
              </a:rPr>
              <a:t>组与</a:t>
            </a:r>
            <a:r>
              <a:rPr lang="en-US" altLang="zh-CN" sz="2400" kern="100" dirty="0">
                <a:solidFill>
                  <a:srgbClr val="2D4664"/>
                </a:solidFill>
                <a:effectLst/>
                <a:latin typeface="微软雅黑" panose="020B0503020204020204" pitchFamily="34" charset="-122"/>
                <a:ea typeface="微软雅黑" panose="020B0503020204020204" pitchFamily="34" charset="-122"/>
              </a:rPr>
              <a:t>HC</a:t>
            </a:r>
            <a:r>
              <a:rPr lang="zh-CN" altLang="zh-CN" sz="2400" kern="100" dirty="0">
                <a:solidFill>
                  <a:srgbClr val="2D4664"/>
                </a:solidFill>
                <a:effectLst/>
                <a:latin typeface="微软雅黑" panose="020B0503020204020204" pitchFamily="34" charset="-122"/>
                <a:ea typeface="微软雅黑" panose="020B0503020204020204" pitchFamily="34" charset="-122"/>
              </a:rPr>
              <a:t>组人口学特征</a:t>
            </a:r>
            <a:r>
              <a:rPr lang="zh-CN" altLang="en-US" sz="2400" kern="100" dirty="0">
                <a:solidFill>
                  <a:srgbClr val="2D4664"/>
                </a:solidFill>
                <a:effectLst/>
                <a:latin typeface="微软雅黑" panose="020B0503020204020204" pitchFamily="34" charset="-122"/>
                <a:ea typeface="微软雅黑" panose="020B0503020204020204" pitchFamily="34" charset="-122"/>
              </a:rPr>
              <a:t>及临床症状对比</a:t>
            </a:r>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275E0308-D391-31A3-49C7-031B34B7B6C3}"/>
              </a:ext>
            </a:extLst>
          </p:cNvPr>
          <p:cNvSpPr>
            <a:spLocks noGrp="1"/>
          </p:cNvSpPr>
          <p:nvPr>
            <p:ph type="sldNum" sz="quarter" idx="12"/>
          </p:nvPr>
        </p:nvSpPr>
        <p:spPr/>
        <p:txBody>
          <a:bodyPr/>
          <a:lstStyle/>
          <a:p>
            <a:fld id="{9B0AA56C-FDBB-4B9D-9C2E-319D0C8E1A73}" type="slidenum">
              <a:rPr lang="zh-CN" altLang="en-US" smtClean="0"/>
              <a:t>21</a:t>
            </a:fld>
            <a:endParaRPr lang="zh-CN" altLang="en-US"/>
          </a:p>
        </p:txBody>
      </p:sp>
    </p:spTree>
    <p:extLst>
      <p:ext uri="{BB962C8B-B14F-4D97-AF65-F5344CB8AC3E}">
        <p14:creationId xmlns:p14="http://schemas.microsoft.com/office/powerpoint/2010/main" val="3517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3" name="图片 2">
            <a:extLst>
              <a:ext uri="{FF2B5EF4-FFF2-40B4-BE49-F238E27FC236}">
                <a16:creationId xmlns:a16="http://schemas.microsoft.com/office/drawing/2014/main" id="{B230A271-22CA-5C11-0D5E-DF2638BB9D94}"/>
              </a:ext>
            </a:extLst>
          </p:cNvPr>
          <p:cNvPicPr>
            <a:picLocks noChangeAspect="1"/>
          </p:cNvPicPr>
          <p:nvPr/>
        </p:nvPicPr>
        <p:blipFill>
          <a:blip r:embed="rId5"/>
          <a:stretch>
            <a:fillRect/>
          </a:stretch>
        </p:blipFill>
        <p:spPr>
          <a:xfrm>
            <a:off x="2904066" y="1499143"/>
            <a:ext cx="7479453" cy="4477778"/>
          </a:xfrm>
          <a:prstGeom prst="rect">
            <a:avLst/>
          </a:prstGeom>
        </p:spPr>
      </p:pic>
      <p:sp>
        <p:nvSpPr>
          <p:cNvPr id="6" name="文本框 5">
            <a:extLst>
              <a:ext uri="{FF2B5EF4-FFF2-40B4-BE49-F238E27FC236}">
                <a16:creationId xmlns:a16="http://schemas.microsoft.com/office/drawing/2014/main" id="{43B7BA2B-AAEC-DE8C-0E08-C757141AC74D}"/>
              </a:ext>
            </a:extLst>
          </p:cNvPr>
          <p:cNvSpPr txBox="1"/>
          <p:nvPr/>
        </p:nvSpPr>
        <p:spPr>
          <a:xfrm>
            <a:off x="2822786" y="416778"/>
            <a:ext cx="3780316"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3.2 AN-R</a:t>
            </a:r>
            <a:r>
              <a:rPr lang="zh-CN" altLang="zh-CN" sz="2400" kern="100" dirty="0">
                <a:solidFill>
                  <a:srgbClr val="2D4664"/>
                </a:solidFill>
                <a:effectLst/>
                <a:latin typeface="微软雅黑" panose="020B0503020204020204" pitchFamily="34" charset="-122"/>
                <a:ea typeface="微软雅黑" panose="020B0503020204020204" pitchFamily="34" charset="-122"/>
              </a:rPr>
              <a:t>组与</a:t>
            </a:r>
            <a:r>
              <a:rPr lang="en-US" altLang="zh-CN" sz="2400" kern="100" dirty="0">
                <a:solidFill>
                  <a:srgbClr val="2D4664"/>
                </a:solidFill>
                <a:effectLst/>
                <a:latin typeface="微软雅黑" panose="020B0503020204020204" pitchFamily="34" charset="-122"/>
                <a:ea typeface="微软雅黑" panose="020B0503020204020204" pitchFamily="34" charset="-122"/>
              </a:rPr>
              <a:t>AN-BP</a:t>
            </a:r>
            <a:r>
              <a:rPr lang="zh-CN" altLang="zh-CN" sz="2400" kern="100" dirty="0">
                <a:solidFill>
                  <a:srgbClr val="2D4664"/>
                </a:solidFill>
                <a:effectLst/>
                <a:latin typeface="微软雅黑" panose="020B0503020204020204" pitchFamily="34" charset="-122"/>
                <a:ea typeface="微软雅黑" panose="020B0503020204020204" pitchFamily="34" charset="-122"/>
              </a:rPr>
              <a:t>组人口学特征</a:t>
            </a:r>
            <a:r>
              <a:rPr lang="zh-CN" altLang="en-US" sz="2400" kern="100" dirty="0">
                <a:solidFill>
                  <a:srgbClr val="2D4664"/>
                </a:solidFill>
                <a:effectLst/>
                <a:latin typeface="微软雅黑" panose="020B0503020204020204" pitchFamily="34" charset="-122"/>
                <a:ea typeface="微软雅黑" panose="020B0503020204020204" pitchFamily="34" charset="-122"/>
              </a:rPr>
              <a:t>及临床症状对比</a:t>
            </a:r>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47D5D461-B4E1-05D6-A933-4122F32D2FD5}"/>
              </a:ext>
            </a:extLst>
          </p:cNvPr>
          <p:cNvSpPr>
            <a:spLocks noGrp="1"/>
          </p:cNvSpPr>
          <p:nvPr>
            <p:ph type="sldNum" sz="quarter" idx="12"/>
          </p:nvPr>
        </p:nvSpPr>
        <p:spPr/>
        <p:txBody>
          <a:bodyPr/>
          <a:lstStyle/>
          <a:p>
            <a:fld id="{9B0AA56C-FDBB-4B9D-9C2E-319D0C8E1A73}" type="slidenum">
              <a:rPr lang="zh-CN" altLang="en-US" smtClean="0"/>
              <a:t>22</a:t>
            </a:fld>
            <a:endParaRPr lang="zh-CN" altLang="en-US"/>
          </a:p>
        </p:txBody>
      </p:sp>
    </p:spTree>
    <p:extLst>
      <p:ext uri="{BB962C8B-B14F-4D97-AF65-F5344CB8AC3E}">
        <p14:creationId xmlns:p14="http://schemas.microsoft.com/office/powerpoint/2010/main" val="352836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459C56C5-75B8-7486-FABB-F4974DAB6E9E}"/>
              </a:ext>
            </a:extLst>
          </p:cNvPr>
          <p:cNvPicPr>
            <a:picLocks noChangeAspect="1"/>
          </p:cNvPicPr>
          <p:nvPr/>
        </p:nvPicPr>
        <p:blipFill>
          <a:blip r:embed="rId5"/>
          <a:stretch>
            <a:fillRect/>
          </a:stretch>
        </p:blipFill>
        <p:spPr>
          <a:xfrm>
            <a:off x="2482269" y="1356021"/>
            <a:ext cx="9163322" cy="1995084"/>
          </a:xfrm>
          <a:prstGeom prst="rect">
            <a:avLst/>
          </a:prstGeom>
        </p:spPr>
      </p:pic>
      <p:pic>
        <p:nvPicPr>
          <p:cNvPr id="7" name="图片 6">
            <a:extLst>
              <a:ext uri="{FF2B5EF4-FFF2-40B4-BE49-F238E27FC236}">
                <a16:creationId xmlns:a16="http://schemas.microsoft.com/office/drawing/2014/main" id="{D93F31C6-B5BE-C880-113C-415698C6834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7084"/>
          <a:stretch/>
        </p:blipFill>
        <p:spPr bwMode="auto">
          <a:xfrm>
            <a:off x="7496191" y="3149596"/>
            <a:ext cx="3599691" cy="2898140"/>
          </a:xfrm>
          <a:prstGeom prst="rect">
            <a:avLst/>
          </a:prstGeom>
          <a:noFill/>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D1BED6F9-1B92-F06A-8B3D-CC548E017F0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86"/>
          <a:stretch/>
        </p:blipFill>
        <p:spPr bwMode="auto">
          <a:xfrm>
            <a:off x="3369974" y="3149596"/>
            <a:ext cx="3599691" cy="2891977"/>
          </a:xfrm>
          <a:prstGeom prst="rect">
            <a:avLst/>
          </a:prstGeom>
          <a:noFill/>
          <a:ln>
            <a:noFill/>
          </a:ln>
          <a:extLst>
            <a:ext uri="{53640926-AAD7-44D8-BBD7-CCE9431645EC}">
              <a14:shadowObscured xmlns:a14="http://schemas.microsoft.com/office/drawing/2010/main"/>
            </a:ext>
          </a:extLst>
        </p:spPr>
      </p:pic>
      <p:sp>
        <p:nvSpPr>
          <p:cNvPr id="3" name="文本框 2">
            <a:extLst>
              <a:ext uri="{FF2B5EF4-FFF2-40B4-BE49-F238E27FC236}">
                <a16:creationId xmlns:a16="http://schemas.microsoft.com/office/drawing/2014/main" id="{DDAEF307-C152-03B8-F4E6-149BAA9054A3}"/>
              </a:ext>
            </a:extLst>
          </p:cNvPr>
          <p:cNvSpPr txBox="1"/>
          <p:nvPr/>
        </p:nvSpPr>
        <p:spPr>
          <a:xfrm>
            <a:off x="2822785" y="416778"/>
            <a:ext cx="4476232"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3.3 AN</a:t>
            </a:r>
            <a:r>
              <a:rPr lang="zh-CN" altLang="en-US" sz="2400" kern="100" dirty="0">
                <a:solidFill>
                  <a:srgbClr val="2D4664"/>
                </a:solidFill>
                <a:effectLst/>
                <a:latin typeface="微软雅黑" panose="020B0503020204020204" pitchFamily="34" charset="-122"/>
                <a:ea typeface="微软雅黑" panose="020B0503020204020204" pitchFamily="34" charset="-122"/>
              </a:rPr>
              <a:t>组与</a:t>
            </a:r>
            <a:r>
              <a:rPr lang="en-US" altLang="zh-CN" sz="2400" kern="100" dirty="0">
                <a:solidFill>
                  <a:srgbClr val="2D4664"/>
                </a:solidFill>
                <a:effectLst/>
                <a:latin typeface="微软雅黑" panose="020B0503020204020204" pitchFamily="34" charset="-122"/>
                <a:ea typeface="微软雅黑" panose="020B0503020204020204" pitchFamily="34" charset="-122"/>
              </a:rPr>
              <a:t>HC</a:t>
            </a:r>
            <a:r>
              <a:rPr lang="zh-CN" altLang="en-US" sz="2400" kern="100" dirty="0">
                <a:solidFill>
                  <a:srgbClr val="2D4664"/>
                </a:solidFill>
                <a:effectLst/>
                <a:latin typeface="微软雅黑" panose="020B0503020204020204" pitchFamily="34" charset="-122"/>
                <a:ea typeface="微软雅黑" panose="020B0503020204020204" pitchFamily="34" charset="-122"/>
              </a:rPr>
              <a:t>组</a:t>
            </a:r>
            <a:r>
              <a:rPr lang="en-US" altLang="zh-CN" sz="2400" kern="100" dirty="0">
                <a:solidFill>
                  <a:srgbClr val="2D4664"/>
                </a:solidFill>
                <a:effectLst/>
                <a:latin typeface="微软雅黑" panose="020B0503020204020204" pitchFamily="34" charset="-122"/>
                <a:ea typeface="微软雅黑" panose="020B0503020204020204" pitchFamily="34" charset="-122"/>
              </a:rPr>
              <a:t>LEP</a:t>
            </a:r>
            <a:r>
              <a:rPr lang="zh-CN" altLang="en-US" sz="2400" kern="100" dirty="0">
                <a:solidFill>
                  <a:srgbClr val="2D4664"/>
                </a:solidFill>
                <a:effectLst/>
                <a:latin typeface="微软雅黑" panose="020B0503020204020204" pitchFamily="34" charset="-122"/>
                <a:ea typeface="微软雅黑" panose="020B0503020204020204" pitchFamily="34" charset="-122"/>
              </a:rPr>
              <a:t>及</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启动子区域甲基化检测结果比较</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13" name="灯片编号占位符 12">
            <a:extLst>
              <a:ext uri="{FF2B5EF4-FFF2-40B4-BE49-F238E27FC236}">
                <a16:creationId xmlns:a16="http://schemas.microsoft.com/office/drawing/2014/main" id="{8DB88826-EDD1-2267-4BE5-25A625E9B141}"/>
              </a:ext>
            </a:extLst>
          </p:cNvPr>
          <p:cNvSpPr>
            <a:spLocks noGrp="1"/>
          </p:cNvSpPr>
          <p:nvPr>
            <p:ph type="sldNum" sz="quarter" idx="12"/>
          </p:nvPr>
        </p:nvSpPr>
        <p:spPr/>
        <p:txBody>
          <a:bodyPr/>
          <a:lstStyle/>
          <a:p>
            <a:fld id="{9B0AA56C-FDBB-4B9D-9C2E-319D0C8E1A73}" type="slidenum">
              <a:rPr lang="zh-CN" altLang="en-US" smtClean="0"/>
              <a:t>23</a:t>
            </a:fld>
            <a:endParaRPr lang="zh-CN" altLang="en-US"/>
          </a:p>
        </p:txBody>
      </p:sp>
    </p:spTree>
    <p:extLst>
      <p:ext uri="{BB962C8B-B14F-4D97-AF65-F5344CB8AC3E}">
        <p14:creationId xmlns:p14="http://schemas.microsoft.com/office/powerpoint/2010/main" val="92872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EC3DFF00-888F-0F28-D312-8F38B945D8FB}"/>
              </a:ext>
            </a:extLst>
          </p:cNvPr>
          <p:cNvPicPr>
            <a:picLocks noChangeAspect="1"/>
          </p:cNvPicPr>
          <p:nvPr/>
        </p:nvPicPr>
        <p:blipFill>
          <a:blip r:embed="rId5"/>
          <a:stretch>
            <a:fillRect/>
          </a:stretch>
        </p:blipFill>
        <p:spPr>
          <a:xfrm>
            <a:off x="2375306" y="1704244"/>
            <a:ext cx="8950838" cy="1948820"/>
          </a:xfrm>
          <a:prstGeom prst="rect">
            <a:avLst/>
          </a:prstGeom>
        </p:spPr>
      </p:pic>
      <p:pic>
        <p:nvPicPr>
          <p:cNvPr id="7" name="图片 6">
            <a:extLst>
              <a:ext uri="{FF2B5EF4-FFF2-40B4-BE49-F238E27FC236}">
                <a16:creationId xmlns:a16="http://schemas.microsoft.com/office/drawing/2014/main" id="{8E9A72CE-6973-B6CC-774C-F42CB8F4AC0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7184"/>
          <a:stretch/>
        </p:blipFill>
        <p:spPr bwMode="auto">
          <a:xfrm>
            <a:off x="3280117" y="3653064"/>
            <a:ext cx="3570608" cy="2872508"/>
          </a:xfrm>
          <a:prstGeom prst="rect">
            <a:avLst/>
          </a:prstGeom>
          <a:noFill/>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E03F5AED-2501-9751-7172-C6DE4D50FE2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084"/>
          <a:stretch/>
        </p:blipFill>
        <p:spPr bwMode="auto">
          <a:xfrm>
            <a:off x="7511747" y="3653064"/>
            <a:ext cx="3533986" cy="2846186"/>
          </a:xfrm>
          <a:prstGeom prst="rect">
            <a:avLst/>
          </a:prstGeom>
          <a:noFill/>
          <a:ln>
            <a:noFill/>
          </a:ln>
          <a:extLst>
            <a:ext uri="{53640926-AAD7-44D8-BBD7-CCE9431645EC}">
              <a14:shadowObscured xmlns:a14="http://schemas.microsoft.com/office/drawing/2010/main"/>
            </a:ext>
          </a:extLst>
        </p:spPr>
      </p:pic>
      <p:sp>
        <p:nvSpPr>
          <p:cNvPr id="3" name="文本框 2">
            <a:extLst>
              <a:ext uri="{FF2B5EF4-FFF2-40B4-BE49-F238E27FC236}">
                <a16:creationId xmlns:a16="http://schemas.microsoft.com/office/drawing/2014/main" id="{10FC816B-E5FD-53F6-8A0A-568719709C45}"/>
              </a:ext>
            </a:extLst>
          </p:cNvPr>
          <p:cNvSpPr txBox="1"/>
          <p:nvPr/>
        </p:nvSpPr>
        <p:spPr>
          <a:xfrm>
            <a:off x="2822784" y="416778"/>
            <a:ext cx="5164055"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3.4 AN-R</a:t>
            </a:r>
            <a:r>
              <a:rPr lang="zh-CN" altLang="en-US" sz="2400" kern="100" dirty="0">
                <a:solidFill>
                  <a:srgbClr val="2D4664"/>
                </a:solidFill>
                <a:effectLst/>
                <a:latin typeface="微软雅黑" panose="020B0503020204020204" pitchFamily="34" charset="-122"/>
                <a:ea typeface="微软雅黑" panose="020B0503020204020204" pitchFamily="34" charset="-122"/>
              </a:rPr>
              <a:t>组与</a:t>
            </a:r>
            <a:r>
              <a:rPr lang="en-US" altLang="zh-CN" sz="2400" kern="100" dirty="0">
                <a:solidFill>
                  <a:srgbClr val="2D4664"/>
                </a:solidFill>
                <a:effectLst/>
                <a:latin typeface="微软雅黑" panose="020B0503020204020204" pitchFamily="34" charset="-122"/>
                <a:ea typeface="微软雅黑" panose="020B0503020204020204" pitchFamily="34" charset="-122"/>
              </a:rPr>
              <a:t>AN-BP</a:t>
            </a:r>
            <a:r>
              <a:rPr lang="zh-CN" altLang="en-US" sz="2400" kern="100" dirty="0">
                <a:solidFill>
                  <a:srgbClr val="2D4664"/>
                </a:solidFill>
                <a:effectLst/>
                <a:latin typeface="微软雅黑" panose="020B0503020204020204" pitchFamily="34" charset="-122"/>
                <a:ea typeface="微软雅黑" panose="020B0503020204020204" pitchFamily="34" charset="-122"/>
              </a:rPr>
              <a:t>组</a:t>
            </a:r>
            <a:r>
              <a:rPr lang="en-US" altLang="zh-CN" sz="2400" kern="100" dirty="0">
                <a:solidFill>
                  <a:srgbClr val="2D4664"/>
                </a:solidFill>
                <a:effectLst/>
                <a:latin typeface="微软雅黑" panose="020B0503020204020204" pitchFamily="34" charset="-122"/>
                <a:ea typeface="微软雅黑" panose="020B0503020204020204" pitchFamily="34" charset="-122"/>
              </a:rPr>
              <a:t>LEP</a:t>
            </a:r>
            <a:r>
              <a:rPr lang="zh-CN" altLang="en-US" sz="2400" kern="100" dirty="0">
                <a:solidFill>
                  <a:srgbClr val="2D4664"/>
                </a:solidFill>
                <a:effectLst/>
                <a:latin typeface="微软雅黑" panose="020B0503020204020204" pitchFamily="34" charset="-122"/>
                <a:ea typeface="微软雅黑" panose="020B0503020204020204" pitchFamily="34" charset="-122"/>
              </a:rPr>
              <a:t>及</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启动子区域甲基化检测结果比较</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13" name="灯片编号占位符 12">
            <a:extLst>
              <a:ext uri="{FF2B5EF4-FFF2-40B4-BE49-F238E27FC236}">
                <a16:creationId xmlns:a16="http://schemas.microsoft.com/office/drawing/2014/main" id="{7D09824E-28D8-E9C7-75B3-3FE51CD653A0}"/>
              </a:ext>
            </a:extLst>
          </p:cNvPr>
          <p:cNvSpPr>
            <a:spLocks noGrp="1"/>
          </p:cNvSpPr>
          <p:nvPr>
            <p:ph type="sldNum" sz="quarter" idx="12"/>
          </p:nvPr>
        </p:nvSpPr>
        <p:spPr/>
        <p:txBody>
          <a:bodyPr/>
          <a:lstStyle/>
          <a:p>
            <a:fld id="{9B0AA56C-FDBB-4B9D-9C2E-319D0C8E1A73}" type="slidenum">
              <a:rPr lang="zh-CN" altLang="en-US" smtClean="0"/>
              <a:t>24</a:t>
            </a:fld>
            <a:endParaRPr lang="zh-CN" altLang="en-US"/>
          </a:p>
        </p:txBody>
      </p:sp>
    </p:spTree>
    <p:extLst>
      <p:ext uri="{BB962C8B-B14F-4D97-AF65-F5344CB8AC3E}">
        <p14:creationId xmlns:p14="http://schemas.microsoft.com/office/powerpoint/2010/main" val="137043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3" name="图片 2">
            <a:extLst>
              <a:ext uri="{FF2B5EF4-FFF2-40B4-BE49-F238E27FC236}">
                <a16:creationId xmlns:a16="http://schemas.microsoft.com/office/drawing/2014/main" id="{3E4FA98F-94FF-13C9-6706-297CDC13C0B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6512" b="3137"/>
          <a:stretch/>
        </p:blipFill>
        <p:spPr bwMode="auto">
          <a:xfrm>
            <a:off x="3204312" y="1842346"/>
            <a:ext cx="3989855" cy="2437977"/>
          </a:xfrm>
          <a:prstGeom prst="rect">
            <a:avLst/>
          </a:prstGeom>
          <a:noFill/>
          <a:ln>
            <a:noFill/>
          </a:ln>
          <a:extLst>
            <a:ext uri="{53640926-AAD7-44D8-BBD7-CCE9431645EC}">
              <a14:shadowObscured xmlns:a14="http://schemas.microsoft.com/office/drawing/2010/main"/>
            </a:ext>
          </a:extLst>
        </p:spPr>
      </p:pic>
      <p:pic>
        <p:nvPicPr>
          <p:cNvPr id="6" name="图片 5">
            <a:extLst>
              <a:ext uri="{FF2B5EF4-FFF2-40B4-BE49-F238E27FC236}">
                <a16:creationId xmlns:a16="http://schemas.microsoft.com/office/drawing/2014/main" id="{0F71B130-5474-C30B-029D-2B99FD08745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6828" b="4251"/>
          <a:stretch/>
        </p:blipFill>
        <p:spPr bwMode="auto">
          <a:xfrm>
            <a:off x="3204312" y="4056696"/>
            <a:ext cx="3989855" cy="2398817"/>
          </a:xfrm>
          <a:prstGeom prst="rect">
            <a:avLst/>
          </a:prstGeom>
          <a:noFill/>
          <a:ln>
            <a:noFill/>
          </a:ln>
          <a:extLst>
            <a:ext uri="{53640926-AAD7-44D8-BBD7-CCE9431645EC}">
              <a14:shadowObscured xmlns:a14="http://schemas.microsoft.com/office/drawing/2010/main"/>
            </a:ext>
          </a:extLst>
        </p:spPr>
      </p:pic>
      <p:graphicFrame>
        <p:nvGraphicFramePr>
          <p:cNvPr id="13" name="表格 12">
            <a:extLst>
              <a:ext uri="{FF2B5EF4-FFF2-40B4-BE49-F238E27FC236}">
                <a16:creationId xmlns:a16="http://schemas.microsoft.com/office/drawing/2014/main" id="{C9291668-545D-3057-61F8-50AD20145BE4}"/>
              </a:ext>
            </a:extLst>
          </p:cNvPr>
          <p:cNvGraphicFramePr>
            <a:graphicFrameLocks noGrp="1"/>
          </p:cNvGraphicFramePr>
          <p:nvPr>
            <p:extLst>
              <p:ext uri="{D42A27DB-BD31-4B8C-83A1-F6EECF244321}">
                <p14:modId xmlns:p14="http://schemas.microsoft.com/office/powerpoint/2010/main" val="1386373019"/>
              </p:ext>
            </p:extLst>
          </p:nvPr>
        </p:nvGraphicFramePr>
        <p:xfrm>
          <a:off x="7765694" y="2119584"/>
          <a:ext cx="3208174" cy="3997202"/>
        </p:xfrm>
        <a:graphic>
          <a:graphicData uri="http://schemas.openxmlformats.org/drawingml/2006/table">
            <a:tbl>
              <a:tblPr firstRow="1" firstCol="1" bandRow="1">
                <a:tableStyleId>{5C22544A-7EE6-4342-B048-85BDC9FD1C3A}</a:tableStyleId>
              </a:tblPr>
              <a:tblGrid>
                <a:gridCol w="869575">
                  <a:extLst>
                    <a:ext uri="{9D8B030D-6E8A-4147-A177-3AD203B41FA5}">
                      <a16:colId xmlns:a16="http://schemas.microsoft.com/office/drawing/2014/main" val="2294686889"/>
                    </a:ext>
                  </a:extLst>
                </a:gridCol>
                <a:gridCol w="1076241">
                  <a:extLst>
                    <a:ext uri="{9D8B030D-6E8A-4147-A177-3AD203B41FA5}">
                      <a16:colId xmlns:a16="http://schemas.microsoft.com/office/drawing/2014/main" val="3077359040"/>
                    </a:ext>
                  </a:extLst>
                </a:gridCol>
                <a:gridCol w="1262358">
                  <a:extLst>
                    <a:ext uri="{9D8B030D-6E8A-4147-A177-3AD203B41FA5}">
                      <a16:colId xmlns:a16="http://schemas.microsoft.com/office/drawing/2014/main" val="4207221761"/>
                    </a:ext>
                  </a:extLst>
                </a:gridCol>
              </a:tblGrid>
              <a:tr h="363382">
                <a:tc>
                  <a:txBody>
                    <a:bodyPr/>
                    <a:lstStyle/>
                    <a:p>
                      <a:pPr algn="ctr"/>
                      <a:r>
                        <a:rPr lang="zh-CN" sz="1700" kern="0">
                          <a:effectLst/>
                        </a:rPr>
                        <a:t>基因</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CpG</a:t>
                      </a:r>
                      <a:r>
                        <a:rPr lang="zh-CN" sz="1700" kern="0">
                          <a:effectLst/>
                        </a:rPr>
                        <a:t>位点</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zh-CN" altLang="en-US" sz="1700" kern="0" dirty="0">
                          <a:effectLst/>
                        </a:rPr>
                        <a:t>相关</a:t>
                      </a:r>
                      <a:r>
                        <a:rPr lang="zh-CN" sz="1700" kern="0" dirty="0">
                          <a:effectLst/>
                        </a:rPr>
                        <a:t>系数</a:t>
                      </a:r>
                      <a:endParaRPr lang="zh-CN" sz="1600" kern="100" dirty="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3706300546"/>
                  </a:ext>
                </a:extLst>
              </a:tr>
              <a:tr h="363382">
                <a:tc rowSpan="5">
                  <a:txBody>
                    <a:bodyPr/>
                    <a:lstStyle/>
                    <a:p>
                      <a:pPr algn="ctr"/>
                      <a:r>
                        <a:rPr lang="en-US" sz="1700" kern="0" dirty="0">
                          <a:effectLst/>
                        </a:rPr>
                        <a:t>GHSR</a:t>
                      </a:r>
                      <a:endParaRPr lang="zh-CN" sz="1600" kern="100" dirty="0">
                        <a:effectLst/>
                        <a:latin typeface="Times New Roman" panose="02020603050405020304" pitchFamily="18" charset="0"/>
                        <a:ea typeface="宋体" panose="02010600030101010101" pitchFamily="2" charset="-122"/>
                      </a:endParaRPr>
                    </a:p>
                  </a:txBody>
                  <a:tcPr marL="139650" marR="139650" marT="69825" marB="69825" anchor="ctr"/>
                </a:tc>
                <a:tc>
                  <a:txBody>
                    <a:bodyPr/>
                    <a:lstStyle/>
                    <a:p>
                      <a:pPr algn="ctr"/>
                      <a:r>
                        <a:rPr lang="en-US" sz="1700" kern="0">
                          <a:effectLst/>
                        </a:rPr>
                        <a:t>CpG13</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dirty="0">
                          <a:effectLst/>
                        </a:rPr>
                        <a:t>0.0100</a:t>
                      </a:r>
                      <a:endParaRPr lang="zh-CN" sz="1600" kern="100" dirty="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2875770470"/>
                  </a:ext>
                </a:extLst>
              </a:tr>
              <a:tr h="363382">
                <a:tc vMerge="1">
                  <a:txBody>
                    <a:bodyPr/>
                    <a:lstStyle/>
                    <a:p>
                      <a:endParaRPr lang="zh-CN" altLang="en-US"/>
                    </a:p>
                  </a:txBody>
                  <a:tcPr/>
                </a:tc>
                <a:tc>
                  <a:txBody>
                    <a:bodyPr/>
                    <a:lstStyle/>
                    <a:p>
                      <a:pPr algn="ctr"/>
                      <a:r>
                        <a:rPr lang="en-US" sz="1700" kern="0">
                          <a:effectLst/>
                        </a:rPr>
                        <a:t>CpG19</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-0.0303</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1533803994"/>
                  </a:ext>
                </a:extLst>
              </a:tr>
              <a:tr h="363382">
                <a:tc vMerge="1">
                  <a:txBody>
                    <a:bodyPr/>
                    <a:lstStyle/>
                    <a:p>
                      <a:endParaRPr lang="zh-CN" altLang="en-US"/>
                    </a:p>
                  </a:txBody>
                  <a:tcPr/>
                </a:tc>
                <a:tc>
                  <a:txBody>
                    <a:bodyPr/>
                    <a:lstStyle/>
                    <a:p>
                      <a:pPr algn="ctr"/>
                      <a:r>
                        <a:rPr lang="en-US" sz="1700" kern="0">
                          <a:effectLst/>
                        </a:rPr>
                        <a:t>CpG21</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0.0064</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2243136447"/>
                  </a:ext>
                </a:extLst>
              </a:tr>
              <a:tr h="363382">
                <a:tc vMerge="1">
                  <a:txBody>
                    <a:bodyPr/>
                    <a:lstStyle/>
                    <a:p>
                      <a:endParaRPr lang="zh-CN" altLang="en-US"/>
                    </a:p>
                  </a:txBody>
                  <a:tcPr/>
                </a:tc>
                <a:tc>
                  <a:txBody>
                    <a:bodyPr/>
                    <a:lstStyle/>
                    <a:p>
                      <a:pPr algn="ctr"/>
                      <a:r>
                        <a:rPr lang="en-US" sz="1700" kern="0">
                          <a:effectLst/>
                        </a:rPr>
                        <a:t>CpG22</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0.0054</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4125588413"/>
                  </a:ext>
                </a:extLst>
              </a:tr>
              <a:tr h="363382">
                <a:tc vMerge="1">
                  <a:txBody>
                    <a:bodyPr/>
                    <a:lstStyle/>
                    <a:p>
                      <a:endParaRPr lang="zh-CN" altLang="en-US"/>
                    </a:p>
                  </a:txBody>
                  <a:tcPr/>
                </a:tc>
                <a:tc>
                  <a:txBody>
                    <a:bodyPr/>
                    <a:lstStyle/>
                    <a:p>
                      <a:pPr algn="ctr"/>
                      <a:r>
                        <a:rPr lang="en-US" sz="1700" kern="0">
                          <a:effectLst/>
                        </a:rPr>
                        <a:t>CpG25</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0.0019</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1961550565"/>
                  </a:ext>
                </a:extLst>
              </a:tr>
              <a:tr h="363382">
                <a:tc rowSpan="5">
                  <a:txBody>
                    <a:bodyPr/>
                    <a:lstStyle/>
                    <a:p>
                      <a:pPr algn="ctr"/>
                      <a:r>
                        <a:rPr lang="en-US" sz="1700" kern="0" dirty="0">
                          <a:effectLst/>
                        </a:rPr>
                        <a:t>LEP</a:t>
                      </a:r>
                      <a:endParaRPr lang="zh-CN" sz="1600" kern="100" dirty="0">
                        <a:effectLst/>
                        <a:latin typeface="Times New Roman" panose="02020603050405020304" pitchFamily="18" charset="0"/>
                        <a:ea typeface="宋体" panose="02010600030101010101" pitchFamily="2" charset="-122"/>
                      </a:endParaRPr>
                    </a:p>
                  </a:txBody>
                  <a:tcPr marL="139650" marR="139650" marT="69825" marB="69825" anchor="ctr"/>
                </a:tc>
                <a:tc>
                  <a:txBody>
                    <a:bodyPr/>
                    <a:lstStyle/>
                    <a:p>
                      <a:pPr algn="ctr"/>
                      <a:r>
                        <a:rPr lang="en-US" sz="1700" kern="0" dirty="0">
                          <a:effectLst/>
                        </a:rPr>
                        <a:t>CpG6</a:t>
                      </a:r>
                      <a:endParaRPr lang="zh-CN" sz="1600" kern="100" dirty="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0.0028</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1005952355"/>
                  </a:ext>
                </a:extLst>
              </a:tr>
              <a:tr h="363382">
                <a:tc vMerge="1">
                  <a:txBody>
                    <a:bodyPr/>
                    <a:lstStyle/>
                    <a:p>
                      <a:endParaRPr lang="zh-CN" altLang="en-US"/>
                    </a:p>
                  </a:txBody>
                  <a:tcPr/>
                </a:tc>
                <a:tc>
                  <a:txBody>
                    <a:bodyPr/>
                    <a:lstStyle/>
                    <a:p>
                      <a:pPr algn="ctr"/>
                      <a:r>
                        <a:rPr lang="en-US" sz="1700" kern="0">
                          <a:effectLst/>
                        </a:rPr>
                        <a:t>CpG32</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0.0053</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3956076022"/>
                  </a:ext>
                </a:extLst>
              </a:tr>
              <a:tr h="363382">
                <a:tc vMerge="1">
                  <a:txBody>
                    <a:bodyPr/>
                    <a:lstStyle/>
                    <a:p>
                      <a:endParaRPr lang="zh-CN" altLang="en-US"/>
                    </a:p>
                  </a:txBody>
                  <a:tcPr/>
                </a:tc>
                <a:tc>
                  <a:txBody>
                    <a:bodyPr/>
                    <a:lstStyle/>
                    <a:p>
                      <a:pPr algn="ctr"/>
                      <a:r>
                        <a:rPr lang="en-US" sz="1700" kern="0">
                          <a:effectLst/>
                        </a:rPr>
                        <a:t>CpG38</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0.0003</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963861346"/>
                  </a:ext>
                </a:extLst>
              </a:tr>
              <a:tr h="363382">
                <a:tc vMerge="1">
                  <a:txBody>
                    <a:bodyPr/>
                    <a:lstStyle/>
                    <a:p>
                      <a:endParaRPr lang="zh-CN" altLang="en-US"/>
                    </a:p>
                  </a:txBody>
                  <a:tcPr/>
                </a:tc>
                <a:tc>
                  <a:txBody>
                    <a:bodyPr/>
                    <a:lstStyle/>
                    <a:p>
                      <a:pPr algn="ctr"/>
                      <a:r>
                        <a:rPr lang="en-US" sz="1700" kern="0">
                          <a:effectLst/>
                        </a:rPr>
                        <a:t>CpG39</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a:effectLst/>
                        </a:rPr>
                        <a:t>-0.0059</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3702943278"/>
                  </a:ext>
                </a:extLst>
              </a:tr>
              <a:tr h="363382">
                <a:tc vMerge="1">
                  <a:txBody>
                    <a:bodyPr/>
                    <a:lstStyle/>
                    <a:p>
                      <a:endParaRPr lang="zh-CN" altLang="en-US"/>
                    </a:p>
                  </a:txBody>
                  <a:tcPr/>
                </a:tc>
                <a:tc>
                  <a:txBody>
                    <a:bodyPr/>
                    <a:lstStyle/>
                    <a:p>
                      <a:pPr algn="ctr"/>
                      <a:r>
                        <a:rPr lang="en-US" sz="1700" kern="0">
                          <a:effectLst/>
                        </a:rPr>
                        <a:t>CpG41</a:t>
                      </a:r>
                      <a:endParaRPr lang="zh-CN" sz="1600" kern="100">
                        <a:effectLst/>
                        <a:latin typeface="Times New Roman" panose="02020603050405020304" pitchFamily="18" charset="0"/>
                        <a:ea typeface="宋体" panose="02010600030101010101" pitchFamily="2" charset="-122"/>
                      </a:endParaRPr>
                    </a:p>
                  </a:txBody>
                  <a:tcPr marL="104738" marR="104738" marT="0" marB="0" anchor="b"/>
                </a:tc>
                <a:tc>
                  <a:txBody>
                    <a:bodyPr/>
                    <a:lstStyle/>
                    <a:p>
                      <a:pPr algn="ctr"/>
                      <a:r>
                        <a:rPr lang="en-US" sz="1700" kern="0" dirty="0">
                          <a:effectLst/>
                        </a:rPr>
                        <a:t>0.0032</a:t>
                      </a:r>
                      <a:endParaRPr lang="zh-CN" sz="1600" kern="100" dirty="0">
                        <a:effectLst/>
                        <a:latin typeface="Times New Roman" panose="02020603050405020304" pitchFamily="18" charset="0"/>
                        <a:ea typeface="宋体" panose="02010600030101010101" pitchFamily="2" charset="-122"/>
                      </a:endParaRPr>
                    </a:p>
                  </a:txBody>
                  <a:tcPr marL="104738" marR="104738" marT="0" marB="0" anchor="b"/>
                </a:tc>
                <a:extLst>
                  <a:ext uri="{0D108BD9-81ED-4DB2-BD59-A6C34878D82A}">
                    <a16:rowId xmlns:a16="http://schemas.microsoft.com/office/drawing/2014/main" val="3407619487"/>
                  </a:ext>
                </a:extLst>
              </a:tr>
            </a:tbl>
          </a:graphicData>
        </a:graphic>
      </p:graphicFrame>
      <p:sp>
        <p:nvSpPr>
          <p:cNvPr id="7" name="文本框 6">
            <a:extLst>
              <a:ext uri="{FF2B5EF4-FFF2-40B4-BE49-F238E27FC236}">
                <a16:creationId xmlns:a16="http://schemas.microsoft.com/office/drawing/2014/main" id="{D3CA627B-F6B1-754E-F63A-5504E1CF133D}"/>
              </a:ext>
            </a:extLst>
          </p:cNvPr>
          <p:cNvSpPr txBox="1"/>
          <p:nvPr/>
        </p:nvSpPr>
        <p:spPr>
          <a:xfrm>
            <a:off x="2822784" y="416778"/>
            <a:ext cx="4112090"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3.5 LEP</a:t>
            </a:r>
            <a:r>
              <a:rPr lang="zh-CN" altLang="en-US" sz="2400" kern="100" dirty="0">
                <a:solidFill>
                  <a:srgbClr val="2D4664"/>
                </a:solidFill>
                <a:effectLst/>
                <a:latin typeface="微软雅黑" panose="020B0503020204020204" pitchFamily="34" charset="-122"/>
                <a:ea typeface="微软雅黑" panose="020B0503020204020204" pitchFamily="34" charset="-122"/>
              </a:rPr>
              <a:t>及</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基因启动子区域</a:t>
            </a:r>
            <a:r>
              <a:rPr lang="en-US" altLang="zh-CN" sz="2400" kern="100" dirty="0">
                <a:solidFill>
                  <a:srgbClr val="2D4664"/>
                </a:solidFill>
                <a:effectLst/>
                <a:latin typeface="微软雅黑" panose="020B0503020204020204" pitchFamily="34" charset="-122"/>
                <a:ea typeface="微软雅黑" panose="020B0503020204020204" pitchFamily="34" charset="-122"/>
              </a:rPr>
              <a:t>CpG</a:t>
            </a:r>
            <a:r>
              <a:rPr lang="zh-CN" altLang="en-US" sz="2400" kern="100" dirty="0">
                <a:solidFill>
                  <a:srgbClr val="2D4664"/>
                </a:solidFill>
                <a:latin typeface="微软雅黑" panose="020B0503020204020204" pitchFamily="34" charset="-122"/>
                <a:ea typeface="微软雅黑" panose="020B0503020204020204" pitchFamily="34" charset="-122"/>
              </a:rPr>
              <a:t>位点的筛选</a:t>
            </a:r>
            <a:endParaRPr lang="zh-CN" altLang="en-US" sz="2400" kern="100" dirty="0">
              <a:solidFill>
                <a:srgbClr val="2D4664"/>
              </a:solidFill>
              <a:effectLst/>
              <a:latin typeface="微软雅黑" panose="020B0503020204020204" pitchFamily="34" charset="-122"/>
              <a:ea typeface="微软雅黑" panose="020B0503020204020204" pitchFamily="34" charset="-122"/>
            </a:endParaRP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11" name="灯片编号占位符 10">
            <a:extLst>
              <a:ext uri="{FF2B5EF4-FFF2-40B4-BE49-F238E27FC236}">
                <a16:creationId xmlns:a16="http://schemas.microsoft.com/office/drawing/2014/main" id="{595A1C7F-B47C-F33B-2587-17CB821FB815}"/>
              </a:ext>
            </a:extLst>
          </p:cNvPr>
          <p:cNvSpPr>
            <a:spLocks noGrp="1"/>
          </p:cNvSpPr>
          <p:nvPr>
            <p:ph type="sldNum" sz="quarter" idx="12"/>
          </p:nvPr>
        </p:nvSpPr>
        <p:spPr/>
        <p:txBody>
          <a:bodyPr/>
          <a:lstStyle/>
          <a:p>
            <a:fld id="{9B0AA56C-FDBB-4B9D-9C2E-319D0C8E1A73}" type="slidenum">
              <a:rPr lang="zh-CN" altLang="en-US" smtClean="0"/>
              <a:t>25</a:t>
            </a:fld>
            <a:endParaRPr lang="zh-CN" altLang="en-US"/>
          </a:p>
        </p:txBody>
      </p:sp>
    </p:spTree>
    <p:extLst>
      <p:ext uri="{BB962C8B-B14F-4D97-AF65-F5344CB8AC3E}">
        <p14:creationId xmlns:p14="http://schemas.microsoft.com/office/powerpoint/2010/main" val="2104029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72CC362D-D3EF-5168-08D3-4B47C55CBCCF}"/>
              </a:ext>
            </a:extLst>
          </p:cNvPr>
          <p:cNvPicPr>
            <a:picLocks noChangeAspect="1"/>
          </p:cNvPicPr>
          <p:nvPr/>
        </p:nvPicPr>
        <p:blipFill>
          <a:blip r:embed="rId5"/>
          <a:stretch>
            <a:fillRect/>
          </a:stretch>
        </p:blipFill>
        <p:spPr>
          <a:xfrm>
            <a:off x="2575796" y="1842346"/>
            <a:ext cx="6414615" cy="3558584"/>
          </a:xfrm>
          <a:prstGeom prst="rect">
            <a:avLst/>
          </a:prstGeom>
        </p:spPr>
      </p:pic>
      <p:pic>
        <p:nvPicPr>
          <p:cNvPr id="11" name="图片 10">
            <a:extLst>
              <a:ext uri="{FF2B5EF4-FFF2-40B4-BE49-F238E27FC236}">
                <a16:creationId xmlns:a16="http://schemas.microsoft.com/office/drawing/2014/main" id="{B9A5BCDB-9D98-D7F6-D71C-04CD1E4FF9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97565" y="1579549"/>
            <a:ext cx="2220987" cy="2225040"/>
          </a:xfrm>
          <a:prstGeom prst="rect">
            <a:avLst/>
          </a:prstGeom>
        </p:spPr>
      </p:pic>
      <p:pic>
        <p:nvPicPr>
          <p:cNvPr id="14" name="图片 13">
            <a:extLst>
              <a:ext uri="{FF2B5EF4-FFF2-40B4-BE49-F238E27FC236}">
                <a16:creationId xmlns:a16="http://schemas.microsoft.com/office/drawing/2014/main" id="{4D3E6826-0A31-D9CF-97FC-4A033277C9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97565" y="4005871"/>
            <a:ext cx="2220989" cy="2225041"/>
          </a:xfrm>
          <a:prstGeom prst="rect">
            <a:avLst/>
          </a:prstGeom>
        </p:spPr>
      </p:pic>
      <p:sp>
        <p:nvSpPr>
          <p:cNvPr id="3" name="文本框 2">
            <a:extLst>
              <a:ext uri="{FF2B5EF4-FFF2-40B4-BE49-F238E27FC236}">
                <a16:creationId xmlns:a16="http://schemas.microsoft.com/office/drawing/2014/main" id="{EEDFFCEF-6832-8806-840C-51D0DA99C4D0}"/>
              </a:ext>
            </a:extLst>
          </p:cNvPr>
          <p:cNvSpPr txBox="1"/>
          <p:nvPr/>
        </p:nvSpPr>
        <p:spPr>
          <a:xfrm>
            <a:off x="2799292" y="548872"/>
            <a:ext cx="5066166"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3.6 LEP</a:t>
            </a:r>
            <a:r>
              <a:rPr lang="zh-CN" altLang="en-US" sz="2400" kern="100" dirty="0">
                <a:solidFill>
                  <a:srgbClr val="2D4664"/>
                </a:solidFill>
                <a:effectLst/>
                <a:latin typeface="微软雅黑" panose="020B0503020204020204" pitchFamily="34" charset="-122"/>
                <a:ea typeface="微软雅黑" panose="020B0503020204020204" pitchFamily="34" charset="-122"/>
              </a:rPr>
              <a:t>及</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基因甲</a:t>
            </a:r>
            <a:r>
              <a:rPr lang="en-US" altLang="zh-CN" sz="2400" kern="100" dirty="0">
                <a:solidFill>
                  <a:srgbClr val="2D4664"/>
                </a:solidFill>
                <a:effectLst/>
                <a:latin typeface="微软雅黑" panose="020B0503020204020204" pitchFamily="34" charset="-122"/>
                <a:ea typeface="微软雅黑" panose="020B0503020204020204" pitchFamily="34" charset="-122"/>
              </a:rPr>
              <a:t>CpG</a:t>
            </a:r>
            <a:r>
              <a:rPr lang="zh-CN" altLang="en-US" sz="2400" kern="100" dirty="0">
                <a:solidFill>
                  <a:srgbClr val="2D4664"/>
                </a:solidFill>
                <a:latin typeface="微软雅黑" panose="020B0503020204020204" pitchFamily="34" charset="-122"/>
                <a:ea typeface="微软雅黑" panose="020B0503020204020204" pitchFamily="34" charset="-122"/>
              </a:rPr>
              <a:t>位点甲基化水平对</a:t>
            </a:r>
            <a:r>
              <a:rPr lang="en-US" altLang="zh-CN" sz="2400" kern="100" dirty="0">
                <a:solidFill>
                  <a:srgbClr val="2D4664"/>
                </a:solidFill>
                <a:latin typeface="微软雅黑" panose="020B0503020204020204" pitchFamily="34" charset="-122"/>
                <a:ea typeface="微软雅黑" panose="020B0503020204020204" pitchFamily="34" charset="-122"/>
              </a:rPr>
              <a:t>AN</a:t>
            </a:r>
            <a:r>
              <a:rPr lang="zh-CN" altLang="en-US" sz="2400" kern="100" dirty="0">
                <a:solidFill>
                  <a:srgbClr val="2D4664"/>
                </a:solidFill>
                <a:latin typeface="微软雅黑" panose="020B0503020204020204" pitchFamily="34" charset="-122"/>
                <a:ea typeface="微软雅黑" panose="020B0503020204020204" pitchFamily="34" charset="-122"/>
              </a:rPr>
              <a:t>患者临床症状的影响</a:t>
            </a:r>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31629ACC-D816-EFAF-6D2F-F4B36C845B09}"/>
              </a:ext>
            </a:extLst>
          </p:cNvPr>
          <p:cNvSpPr>
            <a:spLocks noGrp="1"/>
          </p:cNvSpPr>
          <p:nvPr>
            <p:ph type="sldNum" sz="quarter" idx="12"/>
          </p:nvPr>
        </p:nvSpPr>
        <p:spPr/>
        <p:txBody>
          <a:bodyPr/>
          <a:lstStyle/>
          <a:p>
            <a:fld id="{9B0AA56C-FDBB-4B9D-9C2E-319D0C8E1A73}" type="slidenum">
              <a:rPr lang="zh-CN" altLang="en-US" smtClean="0"/>
              <a:t>26</a:t>
            </a:fld>
            <a:endParaRPr lang="zh-CN" altLang="en-US"/>
          </a:p>
        </p:txBody>
      </p:sp>
    </p:spTree>
    <p:extLst>
      <p:ext uri="{BB962C8B-B14F-4D97-AF65-F5344CB8AC3E}">
        <p14:creationId xmlns:p14="http://schemas.microsoft.com/office/powerpoint/2010/main" val="202043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13" name="图片 12">
            <a:extLst>
              <a:ext uri="{FF2B5EF4-FFF2-40B4-BE49-F238E27FC236}">
                <a16:creationId xmlns:a16="http://schemas.microsoft.com/office/drawing/2014/main" id="{1FE748D7-901A-D4E2-6FC8-2E8F4445F39B}"/>
              </a:ext>
            </a:extLst>
          </p:cNvPr>
          <p:cNvPicPr>
            <a:picLocks noChangeAspect="1"/>
          </p:cNvPicPr>
          <p:nvPr/>
        </p:nvPicPr>
        <p:blipFill rotWithShape="1">
          <a:blip r:embed="rId5"/>
          <a:srcRect l="34295"/>
          <a:stretch/>
        </p:blipFill>
        <p:spPr>
          <a:xfrm>
            <a:off x="3162637" y="1349808"/>
            <a:ext cx="5591597" cy="4776448"/>
          </a:xfrm>
          <a:prstGeom prst="rect">
            <a:avLst/>
          </a:prstGeom>
        </p:spPr>
      </p:pic>
      <p:sp>
        <p:nvSpPr>
          <p:cNvPr id="14" name="文本框 13">
            <a:extLst>
              <a:ext uri="{FF2B5EF4-FFF2-40B4-BE49-F238E27FC236}">
                <a16:creationId xmlns:a16="http://schemas.microsoft.com/office/drawing/2014/main" id="{8FB169BB-1443-05FB-C4BA-04AFD394404B}"/>
              </a:ext>
            </a:extLst>
          </p:cNvPr>
          <p:cNvSpPr txBox="1"/>
          <p:nvPr/>
        </p:nvSpPr>
        <p:spPr>
          <a:xfrm>
            <a:off x="2822784" y="416778"/>
            <a:ext cx="4581428"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3.7 AN</a:t>
            </a:r>
            <a:r>
              <a:rPr lang="zh-CN" altLang="en-US" sz="2400" kern="100" dirty="0">
                <a:solidFill>
                  <a:srgbClr val="2D4664"/>
                </a:solidFill>
                <a:effectLst/>
                <a:latin typeface="微软雅黑" panose="020B0503020204020204" pitchFamily="34" charset="-122"/>
                <a:ea typeface="微软雅黑" panose="020B0503020204020204" pitchFamily="34" charset="-122"/>
              </a:rPr>
              <a:t>不同亚组</a:t>
            </a:r>
            <a:r>
              <a:rPr lang="en-US" altLang="zh-CN" sz="2400" kern="100" dirty="0">
                <a:solidFill>
                  <a:srgbClr val="2D4664"/>
                </a:solidFill>
                <a:effectLst/>
                <a:latin typeface="微软雅黑" panose="020B0503020204020204" pitchFamily="34" charset="-122"/>
                <a:ea typeface="微软雅黑" panose="020B0503020204020204" pitchFamily="34" charset="-122"/>
              </a:rPr>
              <a:t>LEP</a:t>
            </a:r>
            <a:r>
              <a:rPr lang="zh-CN" altLang="en-US" sz="2400" kern="100" dirty="0">
                <a:solidFill>
                  <a:srgbClr val="2D4664"/>
                </a:solidFill>
                <a:effectLst/>
                <a:latin typeface="微软雅黑" panose="020B0503020204020204" pitchFamily="34" charset="-122"/>
                <a:ea typeface="微软雅黑" panose="020B0503020204020204" pitchFamily="34" charset="-122"/>
              </a:rPr>
              <a:t>及</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启动子区域甲基化检测结果比较</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3EB40F2B-5384-1DCF-2BAB-700904BD6AF0}"/>
              </a:ext>
            </a:extLst>
          </p:cNvPr>
          <p:cNvPicPr>
            <a:picLocks noChangeAspect="1"/>
          </p:cNvPicPr>
          <p:nvPr/>
        </p:nvPicPr>
        <p:blipFill>
          <a:blip r:embed="rId6"/>
          <a:stretch>
            <a:fillRect/>
          </a:stretch>
        </p:blipFill>
        <p:spPr>
          <a:xfrm>
            <a:off x="2385518" y="2104899"/>
            <a:ext cx="8233762" cy="3483012"/>
          </a:xfrm>
          <a:prstGeom prst="rect">
            <a:avLst/>
          </a:prstGeom>
        </p:spPr>
      </p:pic>
      <p:sp>
        <p:nvSpPr>
          <p:cNvPr id="22" name="灯片编号占位符 21">
            <a:extLst>
              <a:ext uri="{FF2B5EF4-FFF2-40B4-BE49-F238E27FC236}">
                <a16:creationId xmlns:a16="http://schemas.microsoft.com/office/drawing/2014/main" id="{0EA62237-BE97-924A-3FBD-FB092AB7802A}"/>
              </a:ext>
            </a:extLst>
          </p:cNvPr>
          <p:cNvSpPr>
            <a:spLocks noGrp="1"/>
          </p:cNvSpPr>
          <p:nvPr>
            <p:ph type="sldNum" sz="quarter" idx="12"/>
          </p:nvPr>
        </p:nvSpPr>
        <p:spPr/>
        <p:txBody>
          <a:bodyPr/>
          <a:lstStyle/>
          <a:p>
            <a:fld id="{9B0AA56C-FDBB-4B9D-9C2E-319D0C8E1A73}" type="slidenum">
              <a:rPr lang="zh-CN" altLang="en-US" smtClean="0"/>
              <a:t>27</a:t>
            </a:fld>
            <a:endParaRPr lang="zh-CN" altLang="en-US"/>
          </a:p>
        </p:txBody>
      </p:sp>
    </p:spTree>
    <p:extLst>
      <p:ext uri="{BB962C8B-B14F-4D97-AF65-F5344CB8AC3E}">
        <p14:creationId xmlns:p14="http://schemas.microsoft.com/office/powerpoint/2010/main" val="7863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a:extLst>
              <a:ext uri="{FF2B5EF4-FFF2-40B4-BE49-F238E27FC236}">
                <a16:creationId xmlns:a16="http://schemas.microsoft.com/office/drawing/2014/main" id="{74DDF4C7-9352-D87A-C78B-208A5DD8F51F}"/>
              </a:ext>
            </a:extLst>
          </p:cNvPr>
          <p:cNvSpPr/>
          <p:nvPr/>
        </p:nvSpPr>
        <p:spPr>
          <a:xfrm>
            <a:off x="11021320" y="4135457"/>
            <a:ext cx="1108609" cy="7424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sp>
        <p:nvSpPr>
          <p:cNvPr id="30" name="椭圆 29">
            <a:extLst>
              <a:ext uri="{FF2B5EF4-FFF2-40B4-BE49-F238E27FC236}">
                <a16:creationId xmlns:a16="http://schemas.microsoft.com/office/drawing/2014/main" id="{66ED9495-A0A3-6863-9F4A-63476347459A}"/>
              </a:ext>
            </a:extLst>
          </p:cNvPr>
          <p:cNvSpPr/>
          <p:nvPr/>
        </p:nvSpPr>
        <p:spPr>
          <a:xfrm>
            <a:off x="10063084" y="2812092"/>
            <a:ext cx="1108609" cy="742444"/>
          </a:xfrm>
          <a:prstGeom prst="ellipse">
            <a:avLst/>
          </a:prstGeom>
          <a:solidFill>
            <a:srgbClr val="2D46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67C6D61D-3486-566E-575F-DAE77E25DD6B}"/>
              </a:ext>
            </a:extLst>
          </p:cNvPr>
          <p:cNvPicPr>
            <a:picLocks noChangeAspect="1"/>
          </p:cNvPicPr>
          <p:nvPr/>
        </p:nvPicPr>
        <p:blipFill>
          <a:blip r:embed="rId5"/>
          <a:stretch>
            <a:fillRect/>
          </a:stretch>
        </p:blipFill>
        <p:spPr>
          <a:xfrm>
            <a:off x="3215639" y="1700021"/>
            <a:ext cx="6928463" cy="4158911"/>
          </a:xfrm>
          <a:prstGeom prst="rect">
            <a:avLst/>
          </a:prstGeom>
        </p:spPr>
      </p:pic>
      <p:sp>
        <p:nvSpPr>
          <p:cNvPr id="28" name="矩形 27">
            <a:extLst>
              <a:ext uri="{FF2B5EF4-FFF2-40B4-BE49-F238E27FC236}">
                <a16:creationId xmlns:a16="http://schemas.microsoft.com/office/drawing/2014/main" id="{92C482D4-9CF0-8F96-DF66-AD03BA8A06B3}"/>
              </a:ext>
            </a:extLst>
          </p:cNvPr>
          <p:cNvSpPr/>
          <p:nvPr/>
        </p:nvSpPr>
        <p:spPr>
          <a:xfrm>
            <a:off x="10173997" y="2983259"/>
            <a:ext cx="886782" cy="400110"/>
          </a:xfrm>
          <a:prstGeom prst="rect">
            <a:avLst/>
          </a:prstGeom>
          <a:noFill/>
        </p:spPr>
        <p:txBody>
          <a:bodyPr wrap="none" lIns="91440" tIns="45720" rIns="91440" bIns="45720">
            <a:spAutoFit/>
          </a:bodyPr>
          <a:lstStyle/>
          <a:p>
            <a:pPr algn="ctr"/>
            <a:r>
              <a:rPr lang="en-US" altLang="zh-CN" sz="2000" b="1"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AN-R</a:t>
            </a:r>
            <a:endParaRPr lang="zh-CN" altLang="en-US" sz="2000" b="1"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3EDAA9E1-A876-50C1-92CB-136E23E793A0}"/>
              </a:ext>
            </a:extLst>
          </p:cNvPr>
          <p:cNvSpPr/>
          <p:nvPr/>
        </p:nvSpPr>
        <p:spPr>
          <a:xfrm>
            <a:off x="11039377" y="4306624"/>
            <a:ext cx="1050289" cy="400110"/>
          </a:xfrm>
          <a:prstGeom prst="rect">
            <a:avLst/>
          </a:prstGeom>
          <a:noFill/>
        </p:spPr>
        <p:txBody>
          <a:bodyPr wrap="none" lIns="91440" tIns="45720" rIns="91440" bIns="45720">
            <a:spAutoFit/>
          </a:bodyPr>
          <a:lstStyle/>
          <a:p>
            <a:pPr algn="ctr"/>
            <a:r>
              <a:rPr lang="en-US" altLang="zh-CN" sz="2000" b="1" dirty="0">
                <a:ln w="0"/>
                <a:solidFill>
                  <a:srgbClr val="2C4564"/>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AN-BP</a:t>
            </a:r>
            <a:endParaRPr lang="zh-CN" altLang="en-US" sz="2000" b="1" dirty="0">
              <a:ln w="0"/>
              <a:solidFill>
                <a:srgbClr val="2C4564"/>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4B17707B-DE06-05CA-2AE7-03AB0547FBA5}"/>
              </a:ext>
            </a:extLst>
          </p:cNvPr>
          <p:cNvSpPr/>
          <p:nvPr/>
        </p:nvSpPr>
        <p:spPr>
          <a:xfrm>
            <a:off x="10883391" y="3649764"/>
            <a:ext cx="518283" cy="400110"/>
          </a:xfrm>
          <a:prstGeom prst="rect">
            <a:avLst/>
          </a:prstGeom>
          <a:noFill/>
        </p:spPr>
        <p:txBody>
          <a:bodyPr wrap="none" lIns="91440" tIns="45720" rIns="91440" bIns="45720">
            <a:spAutoFit/>
          </a:bodyPr>
          <a:lstStyle/>
          <a:p>
            <a:pPr algn="ctr"/>
            <a:r>
              <a:rPr lang="en-US" altLang="zh-CN" sz="2000" b="1" dirty="0">
                <a:ln w="0"/>
                <a:solidFill>
                  <a:srgbClr val="2C4564"/>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VS</a:t>
            </a:r>
            <a:endParaRPr lang="zh-CN" altLang="en-US" sz="2000" b="1" dirty="0">
              <a:ln w="0"/>
              <a:solidFill>
                <a:srgbClr val="2C4564"/>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628EC3A6-E51C-55AF-1E9A-767E621EA7C1}"/>
              </a:ext>
            </a:extLst>
          </p:cNvPr>
          <p:cNvSpPr txBox="1"/>
          <p:nvPr/>
        </p:nvSpPr>
        <p:spPr>
          <a:xfrm>
            <a:off x="2822784" y="416778"/>
            <a:ext cx="5058858"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3.8 AN</a:t>
            </a:r>
            <a:r>
              <a:rPr lang="zh-CN" altLang="en-US" sz="2400" kern="100" dirty="0">
                <a:solidFill>
                  <a:srgbClr val="2D4664"/>
                </a:solidFill>
                <a:effectLst/>
                <a:latin typeface="微软雅黑" panose="020B0503020204020204" pitchFamily="34" charset="-122"/>
                <a:ea typeface="微软雅黑" panose="020B0503020204020204" pitchFamily="34" charset="-122"/>
              </a:rPr>
              <a:t>不同亚组心理量表结果比较</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35" name="灯片编号占位符 34">
            <a:extLst>
              <a:ext uri="{FF2B5EF4-FFF2-40B4-BE49-F238E27FC236}">
                <a16:creationId xmlns:a16="http://schemas.microsoft.com/office/drawing/2014/main" id="{A415F3D6-B168-EE1A-2F66-B0FF8D4125C5}"/>
              </a:ext>
            </a:extLst>
          </p:cNvPr>
          <p:cNvSpPr>
            <a:spLocks noGrp="1"/>
          </p:cNvSpPr>
          <p:nvPr>
            <p:ph type="sldNum" sz="quarter" idx="12"/>
          </p:nvPr>
        </p:nvSpPr>
        <p:spPr/>
        <p:txBody>
          <a:bodyPr/>
          <a:lstStyle/>
          <a:p>
            <a:fld id="{9B0AA56C-FDBB-4B9D-9C2E-319D0C8E1A73}" type="slidenum">
              <a:rPr lang="zh-CN" altLang="en-US" smtClean="0"/>
              <a:t>28</a:t>
            </a:fld>
            <a:endParaRPr lang="zh-CN" altLang="en-US"/>
          </a:p>
        </p:txBody>
      </p:sp>
    </p:spTree>
    <p:extLst>
      <p:ext uri="{BB962C8B-B14F-4D97-AF65-F5344CB8AC3E}">
        <p14:creationId xmlns:p14="http://schemas.microsoft.com/office/powerpoint/2010/main" val="395765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13" name="图片 12">
            <a:extLst>
              <a:ext uri="{FF2B5EF4-FFF2-40B4-BE49-F238E27FC236}">
                <a16:creationId xmlns:a16="http://schemas.microsoft.com/office/drawing/2014/main" id="{EDB20A83-B0E8-2366-2699-1760D603C48C}"/>
              </a:ext>
            </a:extLst>
          </p:cNvPr>
          <p:cNvPicPr>
            <a:picLocks noChangeAspect="1"/>
          </p:cNvPicPr>
          <p:nvPr/>
        </p:nvPicPr>
        <p:blipFill rotWithShape="1">
          <a:blip r:embed="rId5"/>
          <a:srcRect l="12653" r="21394"/>
          <a:stretch/>
        </p:blipFill>
        <p:spPr>
          <a:xfrm>
            <a:off x="2783659" y="1247775"/>
            <a:ext cx="5373111" cy="5159698"/>
          </a:xfrm>
          <a:prstGeom prst="rect">
            <a:avLst/>
          </a:prstGeom>
        </p:spPr>
      </p:pic>
      <p:pic>
        <p:nvPicPr>
          <p:cNvPr id="15" name="图片 14">
            <a:extLst>
              <a:ext uri="{FF2B5EF4-FFF2-40B4-BE49-F238E27FC236}">
                <a16:creationId xmlns:a16="http://schemas.microsoft.com/office/drawing/2014/main" id="{9AA46EBD-112A-06EE-0B67-7834A120F80F}"/>
              </a:ext>
            </a:extLst>
          </p:cNvPr>
          <p:cNvPicPr>
            <a:picLocks noChangeAspect="1"/>
          </p:cNvPicPr>
          <p:nvPr/>
        </p:nvPicPr>
        <p:blipFill>
          <a:blip r:embed="rId6"/>
          <a:stretch>
            <a:fillRect/>
          </a:stretch>
        </p:blipFill>
        <p:spPr>
          <a:xfrm>
            <a:off x="8363567" y="1149069"/>
            <a:ext cx="3464133" cy="2573088"/>
          </a:xfrm>
          <a:prstGeom prst="rect">
            <a:avLst/>
          </a:prstGeom>
        </p:spPr>
      </p:pic>
      <p:pic>
        <p:nvPicPr>
          <p:cNvPr id="23" name="图片 22">
            <a:extLst>
              <a:ext uri="{FF2B5EF4-FFF2-40B4-BE49-F238E27FC236}">
                <a16:creationId xmlns:a16="http://schemas.microsoft.com/office/drawing/2014/main" id="{1842041B-E4B3-F9F0-77BE-496B5057B5D0}"/>
              </a:ext>
            </a:extLst>
          </p:cNvPr>
          <p:cNvPicPr>
            <a:picLocks noChangeAspect="1"/>
          </p:cNvPicPr>
          <p:nvPr/>
        </p:nvPicPr>
        <p:blipFill>
          <a:blip r:embed="rId7"/>
          <a:stretch>
            <a:fillRect/>
          </a:stretch>
        </p:blipFill>
        <p:spPr>
          <a:xfrm>
            <a:off x="8420597" y="3834385"/>
            <a:ext cx="3464132" cy="2573088"/>
          </a:xfrm>
          <a:prstGeom prst="rect">
            <a:avLst/>
          </a:prstGeom>
        </p:spPr>
      </p:pic>
      <p:sp>
        <p:nvSpPr>
          <p:cNvPr id="28" name="文本框 27">
            <a:extLst>
              <a:ext uri="{FF2B5EF4-FFF2-40B4-BE49-F238E27FC236}">
                <a16:creationId xmlns:a16="http://schemas.microsoft.com/office/drawing/2014/main" id="{F2FDA0F4-743C-B284-5034-142F694F86DB}"/>
              </a:ext>
            </a:extLst>
          </p:cNvPr>
          <p:cNvSpPr txBox="1"/>
          <p:nvPr/>
        </p:nvSpPr>
        <p:spPr>
          <a:xfrm>
            <a:off x="2822784" y="416778"/>
            <a:ext cx="8926912"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3.9 AN</a:t>
            </a:r>
            <a:r>
              <a:rPr lang="zh-CN" altLang="en-US" sz="2400" kern="100" dirty="0">
                <a:solidFill>
                  <a:srgbClr val="2D4664"/>
                </a:solidFill>
                <a:effectLst/>
                <a:latin typeface="微软雅黑" panose="020B0503020204020204" pitchFamily="34" charset="-122"/>
                <a:ea typeface="微软雅黑" panose="020B0503020204020204" pitchFamily="34" charset="-122"/>
              </a:rPr>
              <a:t>患者</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及</a:t>
            </a:r>
            <a:r>
              <a:rPr lang="en-US" altLang="zh-CN" sz="2400" kern="100" dirty="0">
                <a:solidFill>
                  <a:srgbClr val="2D4664"/>
                </a:solidFill>
                <a:effectLst/>
                <a:latin typeface="微软雅黑" panose="020B0503020204020204" pitchFamily="34" charset="-122"/>
                <a:ea typeface="微软雅黑" panose="020B0503020204020204" pitchFamily="34" charset="-122"/>
              </a:rPr>
              <a:t>LEP</a:t>
            </a:r>
            <a:r>
              <a:rPr lang="zh-CN" altLang="en-US" sz="2400" kern="100" dirty="0">
                <a:solidFill>
                  <a:srgbClr val="2D4664"/>
                </a:solidFill>
                <a:effectLst/>
                <a:latin typeface="微软雅黑" panose="020B0503020204020204" pitchFamily="34" charset="-122"/>
                <a:ea typeface="微软雅黑" panose="020B0503020204020204" pitchFamily="34" charset="-122"/>
              </a:rPr>
              <a:t>基因甲基化水平与环境因素的相关性</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29" name="灯片编号占位符 28">
            <a:extLst>
              <a:ext uri="{FF2B5EF4-FFF2-40B4-BE49-F238E27FC236}">
                <a16:creationId xmlns:a16="http://schemas.microsoft.com/office/drawing/2014/main" id="{B6966B67-AEB3-E3CF-15CD-233626E1B61C}"/>
              </a:ext>
            </a:extLst>
          </p:cNvPr>
          <p:cNvSpPr>
            <a:spLocks noGrp="1"/>
          </p:cNvSpPr>
          <p:nvPr>
            <p:ph type="sldNum" sz="quarter" idx="12"/>
          </p:nvPr>
        </p:nvSpPr>
        <p:spPr/>
        <p:txBody>
          <a:bodyPr/>
          <a:lstStyle/>
          <a:p>
            <a:fld id="{9B0AA56C-FDBB-4B9D-9C2E-319D0C8E1A73}" type="slidenum">
              <a:rPr lang="zh-CN" altLang="en-US" smtClean="0"/>
              <a:t>29</a:t>
            </a:fld>
            <a:endParaRPr lang="zh-CN" altLang="en-US"/>
          </a:p>
        </p:txBody>
      </p:sp>
    </p:spTree>
    <p:extLst>
      <p:ext uri="{BB962C8B-B14F-4D97-AF65-F5344CB8AC3E}">
        <p14:creationId xmlns:p14="http://schemas.microsoft.com/office/powerpoint/2010/main" val="135962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圆角 9"/>
          <p:cNvSpPr/>
          <p:nvPr/>
        </p:nvSpPr>
        <p:spPr>
          <a:xfrm>
            <a:off x="0" y="2247071"/>
            <a:ext cx="12192000" cy="2363856"/>
          </a:xfrm>
          <a:prstGeom prst="roundRect">
            <a:avLst>
              <a:gd name="adj" fmla="val 0"/>
            </a:avLst>
          </a:prstGeom>
          <a:solidFill>
            <a:srgbClr val="2D4664"/>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2C4564"/>
              </a:solidFill>
            </a:endParaRPr>
          </a:p>
        </p:txBody>
      </p:sp>
      <p:sp>
        <p:nvSpPr>
          <p:cNvPr id="8" name="文本框 7"/>
          <p:cNvSpPr txBox="1"/>
          <p:nvPr/>
        </p:nvSpPr>
        <p:spPr>
          <a:xfrm>
            <a:off x="4533616" y="27543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研究背景</a:t>
            </a:r>
          </a:p>
        </p:txBody>
      </p:sp>
      <p:sp>
        <p:nvSpPr>
          <p:cNvPr id="5" name="文本框 4"/>
          <p:cNvSpPr txBox="1"/>
          <p:nvPr/>
        </p:nvSpPr>
        <p:spPr>
          <a:xfrm>
            <a:off x="4721011" y="1046742"/>
            <a:ext cx="2747868" cy="1107996"/>
          </a:xfrm>
          <a:prstGeom prst="rect">
            <a:avLst/>
          </a:prstGeom>
          <a:noFill/>
        </p:spPr>
        <p:txBody>
          <a:bodyPr wrap="none" rtlCol="0">
            <a:spAutoFit/>
          </a:bodyPr>
          <a:lstStyle/>
          <a:p>
            <a:pPr algn="ctr"/>
            <a:r>
              <a:rPr lang="en-US" altLang="zh-CN" sz="6600" b="1" dirty="0">
                <a:solidFill>
                  <a:srgbClr val="2C4564"/>
                </a:solidFill>
                <a:latin typeface="+mj-ea"/>
                <a:ea typeface="+mj-ea"/>
              </a:rPr>
              <a:t>PART 1</a:t>
            </a:r>
          </a:p>
        </p:txBody>
      </p:sp>
      <p:sp>
        <p:nvSpPr>
          <p:cNvPr id="2" name="灯片编号占位符 1">
            <a:extLst>
              <a:ext uri="{FF2B5EF4-FFF2-40B4-BE49-F238E27FC236}">
                <a16:creationId xmlns:a16="http://schemas.microsoft.com/office/drawing/2014/main" id="{06ECAE29-810F-BED2-8651-C0A199009D06}"/>
              </a:ext>
            </a:extLst>
          </p:cNvPr>
          <p:cNvSpPr>
            <a:spLocks noGrp="1"/>
          </p:cNvSpPr>
          <p:nvPr>
            <p:ph type="sldNum" sz="quarter" idx="12"/>
          </p:nvPr>
        </p:nvSpPr>
        <p:spPr/>
        <p:txBody>
          <a:bodyPr/>
          <a:lstStyle/>
          <a:p>
            <a:fld id="{9B0AA56C-FDBB-4B9D-9C2E-319D0C8E1A73}"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2)">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11" name="图片 10">
            <a:extLst>
              <a:ext uri="{FF2B5EF4-FFF2-40B4-BE49-F238E27FC236}">
                <a16:creationId xmlns:a16="http://schemas.microsoft.com/office/drawing/2014/main" id="{8E0821EF-B0A2-EAE1-0993-F5A7DB3700B7}"/>
              </a:ext>
            </a:extLst>
          </p:cNvPr>
          <p:cNvPicPr>
            <a:picLocks noChangeAspect="1"/>
          </p:cNvPicPr>
          <p:nvPr/>
        </p:nvPicPr>
        <p:blipFill>
          <a:blip r:embed="rId5"/>
          <a:stretch>
            <a:fillRect/>
          </a:stretch>
        </p:blipFill>
        <p:spPr>
          <a:xfrm>
            <a:off x="2700105" y="1696562"/>
            <a:ext cx="7793622" cy="4692668"/>
          </a:xfrm>
          <a:prstGeom prst="rect">
            <a:avLst/>
          </a:prstGeom>
        </p:spPr>
      </p:pic>
      <p:grpSp>
        <p:nvGrpSpPr>
          <p:cNvPr id="13" name="组合 12">
            <a:extLst>
              <a:ext uri="{FF2B5EF4-FFF2-40B4-BE49-F238E27FC236}">
                <a16:creationId xmlns:a16="http://schemas.microsoft.com/office/drawing/2014/main" id="{DAFB9993-47FB-5C50-E70A-3CA70C01C5EF}"/>
              </a:ext>
            </a:extLst>
          </p:cNvPr>
          <p:cNvGrpSpPr/>
          <p:nvPr/>
        </p:nvGrpSpPr>
        <p:grpSpPr>
          <a:xfrm>
            <a:off x="10176510" y="2238584"/>
            <a:ext cx="1924061" cy="2758419"/>
            <a:chOff x="10138339" y="1734839"/>
            <a:chExt cx="1924061" cy="2758419"/>
          </a:xfrm>
        </p:grpSpPr>
        <p:sp>
          <p:nvSpPr>
            <p:cNvPr id="14" name="椭圆 13">
              <a:extLst>
                <a:ext uri="{FF2B5EF4-FFF2-40B4-BE49-F238E27FC236}">
                  <a16:creationId xmlns:a16="http://schemas.microsoft.com/office/drawing/2014/main" id="{4A2B5521-A340-4323-0408-A7EFF6A8E3C2}"/>
                </a:ext>
              </a:extLst>
            </p:cNvPr>
            <p:cNvSpPr/>
            <p:nvPr/>
          </p:nvSpPr>
          <p:spPr>
            <a:xfrm>
              <a:off x="10138339" y="3230900"/>
              <a:ext cx="1924061" cy="12623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9B78FEC-F053-B0B1-3A9F-C559724612DD}"/>
                </a:ext>
              </a:extLst>
            </p:cNvPr>
            <p:cNvSpPr/>
            <p:nvPr/>
          </p:nvSpPr>
          <p:spPr>
            <a:xfrm>
              <a:off x="10138339" y="1734839"/>
              <a:ext cx="1924061" cy="12623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88961EF4-733B-A195-FD8D-1D0375A437F6}"/>
                </a:ext>
              </a:extLst>
            </p:cNvPr>
            <p:cNvGrpSpPr/>
            <p:nvPr/>
          </p:nvGrpSpPr>
          <p:grpSpPr>
            <a:xfrm>
              <a:off x="10267940" y="2061693"/>
              <a:ext cx="1664863" cy="2321414"/>
              <a:chOff x="10267939" y="2094670"/>
              <a:chExt cx="1664863" cy="2321414"/>
            </a:xfrm>
          </p:grpSpPr>
          <p:sp>
            <p:nvSpPr>
              <p:cNvPr id="23" name="矩形 22">
                <a:extLst>
                  <a:ext uri="{FF2B5EF4-FFF2-40B4-BE49-F238E27FC236}">
                    <a16:creationId xmlns:a16="http://schemas.microsoft.com/office/drawing/2014/main" id="{50817151-370F-547D-99BC-0FD95D4BF1FD}"/>
                  </a:ext>
                </a:extLst>
              </p:cNvPr>
              <p:cNvSpPr/>
              <p:nvPr/>
            </p:nvSpPr>
            <p:spPr>
              <a:xfrm>
                <a:off x="10267939" y="3461977"/>
                <a:ext cx="1664863" cy="954107"/>
              </a:xfrm>
              <a:prstGeom prst="rect">
                <a:avLst/>
              </a:prstGeom>
              <a:noFill/>
            </p:spPr>
            <p:txBody>
              <a:bodyPr wrap="square" lIns="91440" tIns="45720" rIns="91440" bIns="45720">
                <a:spAutoFit/>
              </a:bodyPr>
              <a:lstStyle/>
              <a:p>
                <a:pPr algn="ctr"/>
                <a:r>
                  <a:rPr lang="zh-CN" altLang="en-US" sz="2800" dirty="0">
                    <a:ln w="0"/>
                    <a:solidFill>
                      <a:srgbClr val="2D4664"/>
                    </a:solidFill>
                    <a:effectLst>
                      <a:outerShdw blurRad="38100" dist="19050" dir="2700000" algn="tl" rotWithShape="0">
                        <a:schemeClr val="dk1">
                          <a:alpha val="40000"/>
                        </a:schemeClr>
                      </a:outerShdw>
                    </a:effectLst>
                  </a:rPr>
                  <a:t>基因甲基化水平</a:t>
                </a:r>
              </a:p>
            </p:txBody>
          </p:sp>
          <p:sp>
            <p:nvSpPr>
              <p:cNvPr id="28" name="矩形 27">
                <a:extLst>
                  <a:ext uri="{FF2B5EF4-FFF2-40B4-BE49-F238E27FC236}">
                    <a16:creationId xmlns:a16="http://schemas.microsoft.com/office/drawing/2014/main" id="{4CC0A810-4946-FA82-CFFF-20278614CD36}"/>
                  </a:ext>
                </a:extLst>
              </p:cNvPr>
              <p:cNvSpPr/>
              <p:nvPr/>
            </p:nvSpPr>
            <p:spPr>
              <a:xfrm>
                <a:off x="10267939" y="2094670"/>
                <a:ext cx="1664863" cy="523220"/>
              </a:xfrm>
              <a:prstGeom prst="rect">
                <a:avLst/>
              </a:prstGeom>
              <a:noFill/>
            </p:spPr>
            <p:txBody>
              <a:bodyPr wrap="square" lIns="91440" tIns="45720" rIns="91440" bIns="45720">
                <a:spAutoFit/>
              </a:bodyPr>
              <a:lstStyle/>
              <a:p>
                <a:pPr algn="ctr"/>
                <a:r>
                  <a:rPr lang="zh-CN" altLang="en-US" sz="2800" dirty="0">
                    <a:ln w="0"/>
                    <a:solidFill>
                      <a:srgbClr val="2D4664"/>
                    </a:solidFill>
                    <a:effectLst>
                      <a:outerShdw blurRad="38100" dist="19050" dir="2700000" algn="tl" rotWithShape="0">
                        <a:schemeClr val="dk1">
                          <a:alpha val="40000"/>
                        </a:schemeClr>
                      </a:outerShdw>
                    </a:effectLst>
                  </a:rPr>
                  <a:t>环境因素</a:t>
                </a:r>
              </a:p>
            </p:txBody>
          </p:sp>
          <p:pic>
            <p:nvPicPr>
              <p:cNvPr id="29" name="图形 28" descr="断开">
                <a:extLst>
                  <a:ext uri="{FF2B5EF4-FFF2-40B4-BE49-F238E27FC236}">
                    <a16:creationId xmlns:a16="http://schemas.microsoft.com/office/drawing/2014/main" id="{E2D067B1-9A9F-1644-C888-4C4DFA0CD1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0643170" y="2657728"/>
                <a:ext cx="914400" cy="914400"/>
              </a:xfrm>
              <a:prstGeom prst="rect">
                <a:avLst/>
              </a:prstGeom>
            </p:spPr>
          </p:pic>
        </p:grpSp>
      </p:grpSp>
      <p:sp>
        <p:nvSpPr>
          <p:cNvPr id="30" name="文本框 29">
            <a:extLst>
              <a:ext uri="{FF2B5EF4-FFF2-40B4-BE49-F238E27FC236}">
                <a16:creationId xmlns:a16="http://schemas.microsoft.com/office/drawing/2014/main" id="{8942B61C-551E-3CA9-0071-A3EAC8393FC9}"/>
              </a:ext>
            </a:extLst>
          </p:cNvPr>
          <p:cNvSpPr txBox="1"/>
          <p:nvPr/>
        </p:nvSpPr>
        <p:spPr>
          <a:xfrm>
            <a:off x="2822784" y="416778"/>
            <a:ext cx="8772958"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3.10 AN</a:t>
            </a:r>
            <a:r>
              <a:rPr lang="zh-CN" altLang="en-US" sz="2400" kern="100" dirty="0">
                <a:solidFill>
                  <a:srgbClr val="2D4664"/>
                </a:solidFill>
                <a:effectLst/>
                <a:latin typeface="微软雅黑" panose="020B0503020204020204" pitchFamily="34" charset="-122"/>
                <a:ea typeface="微软雅黑" panose="020B0503020204020204" pitchFamily="34" charset="-122"/>
              </a:rPr>
              <a:t>患者</a:t>
            </a:r>
            <a:r>
              <a:rPr lang="en-US" altLang="zh-CN" sz="2400" kern="100" dirty="0">
                <a:solidFill>
                  <a:srgbClr val="2D4664"/>
                </a:solidFill>
                <a:effectLst/>
                <a:latin typeface="微软雅黑" panose="020B0503020204020204" pitchFamily="34" charset="-122"/>
                <a:ea typeface="微软雅黑" panose="020B0503020204020204" pitchFamily="34" charset="-122"/>
              </a:rPr>
              <a:t>GHSR</a:t>
            </a:r>
            <a:r>
              <a:rPr lang="zh-CN" altLang="en-US" sz="2400" kern="100" dirty="0">
                <a:solidFill>
                  <a:srgbClr val="2D4664"/>
                </a:solidFill>
                <a:effectLst/>
                <a:latin typeface="微软雅黑" panose="020B0503020204020204" pitchFamily="34" charset="-122"/>
                <a:ea typeface="微软雅黑" panose="020B0503020204020204" pitchFamily="34" charset="-122"/>
              </a:rPr>
              <a:t>基因甲基化水平与环境因素的相关性</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31" name="灯片编号占位符 30">
            <a:extLst>
              <a:ext uri="{FF2B5EF4-FFF2-40B4-BE49-F238E27FC236}">
                <a16:creationId xmlns:a16="http://schemas.microsoft.com/office/drawing/2014/main" id="{462F3505-9771-5082-C80F-E1B060CD19EA}"/>
              </a:ext>
            </a:extLst>
          </p:cNvPr>
          <p:cNvSpPr>
            <a:spLocks noGrp="1"/>
          </p:cNvSpPr>
          <p:nvPr>
            <p:ph type="sldNum" sz="quarter" idx="12"/>
          </p:nvPr>
        </p:nvSpPr>
        <p:spPr/>
        <p:txBody>
          <a:bodyPr/>
          <a:lstStyle/>
          <a:p>
            <a:fld id="{9B0AA56C-FDBB-4B9D-9C2E-319D0C8E1A73}" type="slidenum">
              <a:rPr lang="zh-CN" altLang="en-US" smtClean="0"/>
              <a:t>30</a:t>
            </a:fld>
            <a:endParaRPr lang="zh-CN" altLang="en-US"/>
          </a:p>
        </p:txBody>
      </p:sp>
    </p:spTree>
    <p:extLst>
      <p:ext uri="{BB962C8B-B14F-4D97-AF65-F5344CB8AC3E}">
        <p14:creationId xmlns:p14="http://schemas.microsoft.com/office/powerpoint/2010/main" val="98536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11" name="图片 10">
            <a:extLst>
              <a:ext uri="{FF2B5EF4-FFF2-40B4-BE49-F238E27FC236}">
                <a16:creationId xmlns:a16="http://schemas.microsoft.com/office/drawing/2014/main" id="{5F530177-0BA8-3978-0BBE-2049D94FA5F3}"/>
              </a:ext>
            </a:extLst>
          </p:cNvPr>
          <p:cNvPicPr>
            <a:picLocks noChangeAspect="1"/>
          </p:cNvPicPr>
          <p:nvPr/>
        </p:nvPicPr>
        <p:blipFill>
          <a:blip r:embed="rId5"/>
          <a:stretch>
            <a:fillRect/>
          </a:stretch>
        </p:blipFill>
        <p:spPr>
          <a:xfrm>
            <a:off x="2643074" y="1673433"/>
            <a:ext cx="7159005" cy="4380017"/>
          </a:xfrm>
          <a:prstGeom prst="rect">
            <a:avLst/>
          </a:prstGeom>
        </p:spPr>
      </p:pic>
      <p:grpSp>
        <p:nvGrpSpPr>
          <p:cNvPr id="23" name="组合 22">
            <a:extLst>
              <a:ext uri="{FF2B5EF4-FFF2-40B4-BE49-F238E27FC236}">
                <a16:creationId xmlns:a16="http://schemas.microsoft.com/office/drawing/2014/main" id="{6578E932-F3E9-2516-AFB8-90DFE2885B9A}"/>
              </a:ext>
            </a:extLst>
          </p:cNvPr>
          <p:cNvGrpSpPr/>
          <p:nvPr/>
        </p:nvGrpSpPr>
        <p:grpSpPr>
          <a:xfrm>
            <a:off x="10176510" y="2238584"/>
            <a:ext cx="1924061" cy="2758419"/>
            <a:chOff x="10138339" y="1734839"/>
            <a:chExt cx="1924061" cy="2758419"/>
          </a:xfrm>
        </p:grpSpPr>
        <p:sp>
          <p:nvSpPr>
            <p:cNvPr id="22" name="椭圆 21">
              <a:extLst>
                <a:ext uri="{FF2B5EF4-FFF2-40B4-BE49-F238E27FC236}">
                  <a16:creationId xmlns:a16="http://schemas.microsoft.com/office/drawing/2014/main" id="{9FE078FB-15B2-7B08-123D-21EE4F4C5974}"/>
                </a:ext>
              </a:extLst>
            </p:cNvPr>
            <p:cNvSpPr/>
            <p:nvPr/>
          </p:nvSpPr>
          <p:spPr>
            <a:xfrm>
              <a:off x="10138339" y="3230900"/>
              <a:ext cx="1924061" cy="12623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BCDF5F5-2F3D-93BF-A976-3B01B428C161}"/>
                </a:ext>
              </a:extLst>
            </p:cNvPr>
            <p:cNvSpPr/>
            <p:nvPr/>
          </p:nvSpPr>
          <p:spPr>
            <a:xfrm>
              <a:off x="10138339" y="1734839"/>
              <a:ext cx="1924061" cy="12623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21E17D6B-420D-4CED-7E02-CD9EC949B11E}"/>
                </a:ext>
              </a:extLst>
            </p:cNvPr>
            <p:cNvGrpSpPr/>
            <p:nvPr/>
          </p:nvGrpSpPr>
          <p:grpSpPr>
            <a:xfrm>
              <a:off x="10267940" y="2061693"/>
              <a:ext cx="1664863" cy="2321414"/>
              <a:chOff x="10267939" y="2094670"/>
              <a:chExt cx="1664863" cy="2321414"/>
            </a:xfrm>
          </p:grpSpPr>
          <p:sp>
            <p:nvSpPr>
              <p:cNvPr id="3" name="矩形 2">
                <a:extLst>
                  <a:ext uri="{FF2B5EF4-FFF2-40B4-BE49-F238E27FC236}">
                    <a16:creationId xmlns:a16="http://schemas.microsoft.com/office/drawing/2014/main" id="{5B51FAC8-1AD3-9CCD-782F-776ED3CE7CC0}"/>
                  </a:ext>
                </a:extLst>
              </p:cNvPr>
              <p:cNvSpPr/>
              <p:nvPr/>
            </p:nvSpPr>
            <p:spPr>
              <a:xfrm>
                <a:off x="10267939" y="3461977"/>
                <a:ext cx="1664863" cy="954107"/>
              </a:xfrm>
              <a:prstGeom prst="rect">
                <a:avLst/>
              </a:prstGeom>
              <a:noFill/>
            </p:spPr>
            <p:txBody>
              <a:bodyPr wrap="square" lIns="91440" tIns="45720" rIns="91440" bIns="45720">
                <a:spAutoFit/>
              </a:bodyPr>
              <a:lstStyle/>
              <a:p>
                <a:pPr algn="ctr"/>
                <a:r>
                  <a:rPr lang="zh-CN" altLang="en-US" sz="2800" dirty="0">
                    <a:ln w="0"/>
                    <a:solidFill>
                      <a:srgbClr val="2D4664"/>
                    </a:solidFill>
                    <a:effectLst>
                      <a:outerShdw blurRad="38100" dist="19050" dir="2700000" algn="tl" rotWithShape="0">
                        <a:schemeClr val="dk1">
                          <a:alpha val="40000"/>
                        </a:schemeClr>
                      </a:outerShdw>
                    </a:effectLst>
                  </a:rPr>
                  <a:t>基因甲基化水平</a:t>
                </a:r>
              </a:p>
            </p:txBody>
          </p:sp>
          <p:sp>
            <p:nvSpPr>
              <p:cNvPr id="6" name="矩形 5">
                <a:extLst>
                  <a:ext uri="{FF2B5EF4-FFF2-40B4-BE49-F238E27FC236}">
                    <a16:creationId xmlns:a16="http://schemas.microsoft.com/office/drawing/2014/main" id="{F64B379A-2627-2D00-0C3B-81C3282951D9}"/>
                  </a:ext>
                </a:extLst>
              </p:cNvPr>
              <p:cNvSpPr/>
              <p:nvPr/>
            </p:nvSpPr>
            <p:spPr>
              <a:xfrm>
                <a:off x="10267939" y="2094670"/>
                <a:ext cx="1664863" cy="523220"/>
              </a:xfrm>
              <a:prstGeom prst="rect">
                <a:avLst/>
              </a:prstGeom>
              <a:noFill/>
            </p:spPr>
            <p:txBody>
              <a:bodyPr wrap="square" lIns="91440" tIns="45720" rIns="91440" bIns="45720">
                <a:spAutoFit/>
              </a:bodyPr>
              <a:lstStyle/>
              <a:p>
                <a:pPr algn="ctr"/>
                <a:r>
                  <a:rPr lang="zh-CN" altLang="en-US" sz="2800" dirty="0">
                    <a:ln w="0"/>
                    <a:solidFill>
                      <a:srgbClr val="2D4664"/>
                    </a:solidFill>
                    <a:effectLst>
                      <a:outerShdw blurRad="38100" dist="19050" dir="2700000" algn="tl" rotWithShape="0">
                        <a:schemeClr val="dk1">
                          <a:alpha val="40000"/>
                        </a:schemeClr>
                      </a:outerShdw>
                    </a:effectLst>
                  </a:rPr>
                  <a:t>环境因素</a:t>
                </a:r>
              </a:p>
            </p:txBody>
          </p:sp>
          <p:pic>
            <p:nvPicPr>
              <p:cNvPr id="13" name="图形 12" descr="断开">
                <a:extLst>
                  <a:ext uri="{FF2B5EF4-FFF2-40B4-BE49-F238E27FC236}">
                    <a16:creationId xmlns:a16="http://schemas.microsoft.com/office/drawing/2014/main" id="{E12E42B9-000D-434B-16BB-01D6BC6B36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0643170" y="2657728"/>
                <a:ext cx="914400" cy="914400"/>
              </a:xfrm>
              <a:prstGeom prst="rect">
                <a:avLst/>
              </a:prstGeom>
            </p:spPr>
          </p:pic>
        </p:grpSp>
      </p:grpSp>
      <p:sp>
        <p:nvSpPr>
          <p:cNvPr id="28" name="文本框 27">
            <a:extLst>
              <a:ext uri="{FF2B5EF4-FFF2-40B4-BE49-F238E27FC236}">
                <a16:creationId xmlns:a16="http://schemas.microsoft.com/office/drawing/2014/main" id="{DA852A85-6E55-1F9F-A5C1-30CA75A21CC7}"/>
              </a:ext>
            </a:extLst>
          </p:cNvPr>
          <p:cNvSpPr txBox="1"/>
          <p:nvPr/>
        </p:nvSpPr>
        <p:spPr>
          <a:xfrm>
            <a:off x="2822784" y="416778"/>
            <a:ext cx="9148190"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3.11 AN</a:t>
            </a:r>
            <a:r>
              <a:rPr lang="zh-CN" altLang="en-US" sz="2400" kern="100" dirty="0">
                <a:solidFill>
                  <a:srgbClr val="2D4664"/>
                </a:solidFill>
                <a:effectLst/>
                <a:latin typeface="微软雅黑" panose="020B0503020204020204" pitchFamily="34" charset="-122"/>
                <a:ea typeface="微软雅黑" panose="020B0503020204020204" pitchFamily="34" charset="-122"/>
              </a:rPr>
              <a:t>患者</a:t>
            </a:r>
            <a:r>
              <a:rPr lang="en-US" altLang="zh-CN" sz="2400" kern="100" dirty="0">
                <a:solidFill>
                  <a:srgbClr val="2D4664"/>
                </a:solidFill>
                <a:effectLst/>
                <a:latin typeface="微软雅黑" panose="020B0503020204020204" pitchFamily="34" charset="-122"/>
                <a:ea typeface="微软雅黑" panose="020B0503020204020204" pitchFamily="34" charset="-122"/>
              </a:rPr>
              <a:t>LEP</a:t>
            </a:r>
            <a:r>
              <a:rPr lang="zh-CN" altLang="en-US" sz="2400" kern="100" dirty="0">
                <a:solidFill>
                  <a:srgbClr val="2D4664"/>
                </a:solidFill>
                <a:effectLst/>
                <a:latin typeface="微软雅黑" panose="020B0503020204020204" pitchFamily="34" charset="-122"/>
                <a:ea typeface="微软雅黑" panose="020B0503020204020204" pitchFamily="34" charset="-122"/>
              </a:rPr>
              <a:t>基因甲基化水平与环境因素的相关性</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29" name="灯片编号占位符 28">
            <a:extLst>
              <a:ext uri="{FF2B5EF4-FFF2-40B4-BE49-F238E27FC236}">
                <a16:creationId xmlns:a16="http://schemas.microsoft.com/office/drawing/2014/main" id="{729E445D-E38B-B193-B4B4-A40A80D85E87}"/>
              </a:ext>
            </a:extLst>
          </p:cNvPr>
          <p:cNvSpPr>
            <a:spLocks noGrp="1"/>
          </p:cNvSpPr>
          <p:nvPr>
            <p:ph type="sldNum" sz="quarter" idx="12"/>
          </p:nvPr>
        </p:nvSpPr>
        <p:spPr/>
        <p:txBody>
          <a:bodyPr/>
          <a:lstStyle/>
          <a:p>
            <a:fld id="{9B0AA56C-FDBB-4B9D-9C2E-319D0C8E1A73}" type="slidenum">
              <a:rPr lang="zh-CN" altLang="en-US" smtClean="0"/>
              <a:t>31</a:t>
            </a:fld>
            <a:endParaRPr lang="zh-CN" altLang="en-US"/>
          </a:p>
        </p:txBody>
      </p:sp>
    </p:spTree>
    <p:extLst>
      <p:ext uri="{BB962C8B-B14F-4D97-AF65-F5344CB8AC3E}">
        <p14:creationId xmlns:p14="http://schemas.microsoft.com/office/powerpoint/2010/main" val="229094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27DC0B2F-4BA9-BF63-501D-A1E4A4EC9B27}"/>
              </a:ext>
            </a:extLst>
          </p:cNvPr>
          <p:cNvPicPr>
            <a:picLocks noChangeAspect="1"/>
          </p:cNvPicPr>
          <p:nvPr/>
        </p:nvPicPr>
        <p:blipFill>
          <a:blip r:embed="rId5"/>
          <a:stretch>
            <a:fillRect/>
          </a:stretch>
        </p:blipFill>
        <p:spPr>
          <a:xfrm>
            <a:off x="2672854" y="1020252"/>
            <a:ext cx="6696000" cy="4256743"/>
          </a:xfrm>
          <a:prstGeom prst="rect">
            <a:avLst/>
          </a:prstGeom>
        </p:spPr>
      </p:pic>
      <p:pic>
        <p:nvPicPr>
          <p:cNvPr id="11" name="图片 10">
            <a:extLst>
              <a:ext uri="{FF2B5EF4-FFF2-40B4-BE49-F238E27FC236}">
                <a16:creationId xmlns:a16="http://schemas.microsoft.com/office/drawing/2014/main" id="{2E4C193E-4B69-867E-F337-1779969D20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509"/>
          <a:stretch/>
        </p:blipFill>
        <p:spPr>
          <a:xfrm>
            <a:off x="8923697" y="968183"/>
            <a:ext cx="2878745" cy="2753974"/>
          </a:xfrm>
          <a:prstGeom prst="rect">
            <a:avLst/>
          </a:prstGeom>
        </p:spPr>
      </p:pic>
      <p:pic>
        <p:nvPicPr>
          <p:cNvPr id="14" name="图片 13">
            <a:extLst>
              <a:ext uri="{FF2B5EF4-FFF2-40B4-BE49-F238E27FC236}">
                <a16:creationId xmlns:a16="http://schemas.microsoft.com/office/drawing/2014/main" id="{813BEE0D-9813-8E2E-C716-205DAFA9FD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23696" y="3754280"/>
            <a:ext cx="2878745" cy="2883998"/>
          </a:xfrm>
          <a:prstGeom prst="rect">
            <a:avLst/>
          </a:prstGeom>
        </p:spPr>
      </p:pic>
      <p:sp>
        <p:nvSpPr>
          <p:cNvPr id="7" name="椭圆 6">
            <a:extLst>
              <a:ext uri="{FF2B5EF4-FFF2-40B4-BE49-F238E27FC236}">
                <a16:creationId xmlns:a16="http://schemas.microsoft.com/office/drawing/2014/main" id="{FF8CE43F-71C4-24DE-9011-0491F87D3562}"/>
              </a:ext>
            </a:extLst>
          </p:cNvPr>
          <p:cNvSpPr/>
          <p:nvPr/>
        </p:nvSpPr>
        <p:spPr>
          <a:xfrm>
            <a:off x="6096000" y="5276203"/>
            <a:ext cx="1924061" cy="12623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9A73917-2A90-DEC6-0518-5AA9CB940B2E}"/>
              </a:ext>
            </a:extLst>
          </p:cNvPr>
          <p:cNvSpPr/>
          <p:nvPr/>
        </p:nvSpPr>
        <p:spPr>
          <a:xfrm>
            <a:off x="2828942" y="5276995"/>
            <a:ext cx="1924061" cy="12623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8A73346C-2BA5-0848-2858-8D2A394191BF}"/>
              </a:ext>
            </a:extLst>
          </p:cNvPr>
          <p:cNvGrpSpPr/>
          <p:nvPr/>
        </p:nvGrpSpPr>
        <p:grpSpPr>
          <a:xfrm>
            <a:off x="2958543" y="5603849"/>
            <a:ext cx="4931918" cy="523220"/>
            <a:chOff x="10267939" y="2094670"/>
            <a:chExt cx="4931918" cy="523220"/>
          </a:xfrm>
        </p:grpSpPr>
        <p:sp>
          <p:nvSpPr>
            <p:cNvPr id="22" name="矩形 21">
              <a:extLst>
                <a:ext uri="{FF2B5EF4-FFF2-40B4-BE49-F238E27FC236}">
                  <a16:creationId xmlns:a16="http://schemas.microsoft.com/office/drawing/2014/main" id="{E329B8BD-DB3B-1D0A-5677-B8AA8A8130E6}"/>
                </a:ext>
              </a:extLst>
            </p:cNvPr>
            <p:cNvSpPr/>
            <p:nvPr/>
          </p:nvSpPr>
          <p:spPr>
            <a:xfrm>
              <a:off x="13534994" y="2094670"/>
              <a:ext cx="1664863" cy="523220"/>
            </a:xfrm>
            <a:prstGeom prst="rect">
              <a:avLst/>
            </a:prstGeom>
            <a:noFill/>
          </p:spPr>
          <p:txBody>
            <a:bodyPr wrap="square" lIns="91440" tIns="45720" rIns="91440" bIns="45720">
              <a:spAutoFit/>
            </a:bodyPr>
            <a:lstStyle/>
            <a:p>
              <a:pPr algn="ctr"/>
              <a:r>
                <a:rPr lang="zh-CN" altLang="en-US" sz="2800" dirty="0">
                  <a:ln w="0"/>
                  <a:solidFill>
                    <a:srgbClr val="2D4664"/>
                  </a:solidFill>
                  <a:effectLst>
                    <a:outerShdw blurRad="38100" dist="19050" dir="2700000" algn="tl" rotWithShape="0">
                      <a:schemeClr val="dk1">
                        <a:alpha val="40000"/>
                      </a:schemeClr>
                    </a:outerShdw>
                  </a:effectLst>
                </a:rPr>
                <a:t>临床症状</a:t>
              </a:r>
            </a:p>
          </p:txBody>
        </p:sp>
        <p:sp>
          <p:nvSpPr>
            <p:cNvPr id="23" name="矩形 22">
              <a:extLst>
                <a:ext uri="{FF2B5EF4-FFF2-40B4-BE49-F238E27FC236}">
                  <a16:creationId xmlns:a16="http://schemas.microsoft.com/office/drawing/2014/main" id="{AD5F45BA-816E-036F-FBD5-07AF8C4619D2}"/>
                </a:ext>
              </a:extLst>
            </p:cNvPr>
            <p:cNvSpPr/>
            <p:nvPr/>
          </p:nvSpPr>
          <p:spPr>
            <a:xfrm>
              <a:off x="10267939" y="2094670"/>
              <a:ext cx="1664863" cy="523220"/>
            </a:xfrm>
            <a:prstGeom prst="rect">
              <a:avLst/>
            </a:prstGeom>
            <a:noFill/>
          </p:spPr>
          <p:txBody>
            <a:bodyPr wrap="square" lIns="91440" tIns="45720" rIns="91440" bIns="45720">
              <a:spAutoFit/>
            </a:bodyPr>
            <a:lstStyle/>
            <a:p>
              <a:pPr algn="ctr"/>
              <a:r>
                <a:rPr lang="zh-CN" altLang="en-US" sz="2800" dirty="0">
                  <a:ln w="0"/>
                  <a:solidFill>
                    <a:srgbClr val="2D4664"/>
                  </a:solidFill>
                  <a:effectLst>
                    <a:outerShdw blurRad="38100" dist="19050" dir="2700000" algn="tl" rotWithShape="0">
                      <a:schemeClr val="dk1">
                        <a:alpha val="40000"/>
                      </a:schemeClr>
                    </a:outerShdw>
                  </a:effectLst>
                </a:rPr>
                <a:t>环境因素</a:t>
              </a:r>
            </a:p>
          </p:txBody>
        </p:sp>
      </p:grpSp>
      <p:pic>
        <p:nvPicPr>
          <p:cNvPr id="30" name="图形 29" descr="v 形箭头">
            <a:extLst>
              <a:ext uri="{FF2B5EF4-FFF2-40B4-BE49-F238E27FC236}">
                <a16:creationId xmlns:a16="http://schemas.microsoft.com/office/drawing/2014/main" id="{448D4BF4-9007-08EC-E1CC-BFEAC91C2D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7824" y="5500436"/>
            <a:ext cx="914400" cy="914400"/>
          </a:xfrm>
          <a:prstGeom prst="rect">
            <a:avLst/>
          </a:prstGeom>
        </p:spPr>
      </p:pic>
      <p:sp>
        <p:nvSpPr>
          <p:cNvPr id="31" name="文本框 30">
            <a:extLst>
              <a:ext uri="{FF2B5EF4-FFF2-40B4-BE49-F238E27FC236}">
                <a16:creationId xmlns:a16="http://schemas.microsoft.com/office/drawing/2014/main" id="{FA69FD41-89E1-EEE9-2EE9-6B52CC194BAB}"/>
              </a:ext>
            </a:extLst>
          </p:cNvPr>
          <p:cNvSpPr txBox="1"/>
          <p:nvPr/>
        </p:nvSpPr>
        <p:spPr>
          <a:xfrm>
            <a:off x="2822784" y="416778"/>
            <a:ext cx="8336133"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3.12 AN</a:t>
            </a:r>
            <a:r>
              <a:rPr lang="zh-CN" altLang="en-US" sz="2400" kern="100" dirty="0">
                <a:solidFill>
                  <a:srgbClr val="2D4664"/>
                </a:solidFill>
                <a:effectLst/>
                <a:latin typeface="微软雅黑" panose="020B0503020204020204" pitchFamily="34" charset="-122"/>
                <a:ea typeface="微软雅黑" panose="020B0503020204020204" pitchFamily="34" charset="-122"/>
              </a:rPr>
              <a:t>患者</a:t>
            </a:r>
            <a:r>
              <a:rPr lang="en-US" altLang="zh-CN" sz="2400" kern="100" dirty="0">
                <a:solidFill>
                  <a:srgbClr val="2D4664"/>
                </a:solidFill>
                <a:effectLst/>
                <a:latin typeface="微软雅黑" panose="020B0503020204020204" pitchFamily="34" charset="-122"/>
                <a:ea typeface="微软雅黑" panose="020B0503020204020204" pitchFamily="34" charset="-122"/>
              </a:rPr>
              <a:t>LEP</a:t>
            </a:r>
            <a:r>
              <a:rPr lang="zh-CN" altLang="en-US" sz="2400" kern="100" dirty="0">
                <a:solidFill>
                  <a:srgbClr val="2D4664"/>
                </a:solidFill>
                <a:effectLst/>
                <a:latin typeface="微软雅黑" panose="020B0503020204020204" pitchFamily="34" charset="-122"/>
                <a:ea typeface="微软雅黑" panose="020B0503020204020204" pitchFamily="34" charset="-122"/>
              </a:rPr>
              <a:t>临床症状与环境因素的相关性</a:t>
            </a:r>
          </a:p>
          <a:p>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32" name="灯片编号占位符 31">
            <a:extLst>
              <a:ext uri="{FF2B5EF4-FFF2-40B4-BE49-F238E27FC236}">
                <a16:creationId xmlns:a16="http://schemas.microsoft.com/office/drawing/2014/main" id="{E7B8DD06-A395-91B2-5413-927D67067C32}"/>
              </a:ext>
            </a:extLst>
          </p:cNvPr>
          <p:cNvSpPr>
            <a:spLocks noGrp="1"/>
          </p:cNvSpPr>
          <p:nvPr>
            <p:ph type="sldNum" sz="quarter" idx="12"/>
          </p:nvPr>
        </p:nvSpPr>
        <p:spPr/>
        <p:txBody>
          <a:bodyPr/>
          <a:lstStyle/>
          <a:p>
            <a:fld id="{9B0AA56C-FDBB-4B9D-9C2E-319D0C8E1A73}" type="slidenum">
              <a:rPr lang="zh-CN" altLang="en-US" smtClean="0"/>
              <a:t>32</a:t>
            </a:fld>
            <a:endParaRPr lang="zh-CN" altLang="en-US"/>
          </a:p>
        </p:txBody>
      </p:sp>
    </p:spTree>
    <p:extLst>
      <p:ext uri="{BB962C8B-B14F-4D97-AF65-F5344CB8AC3E}">
        <p14:creationId xmlns:p14="http://schemas.microsoft.com/office/powerpoint/2010/main" val="54772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4"/>
          <a:stretch>
            <a:fillRect/>
          </a:stretch>
        </p:blipFill>
        <p:spPr>
          <a:xfrm>
            <a:off x="530225" y="85725"/>
            <a:ext cx="1208405" cy="1162050"/>
          </a:xfrm>
          <a:prstGeom prst="rect">
            <a:avLst/>
          </a:prstGeom>
        </p:spPr>
      </p:pic>
      <p:sp>
        <p:nvSpPr>
          <p:cNvPr id="26" name="矩形 25"/>
          <p:cNvSpPr/>
          <p:nvPr>
            <p:custDataLst>
              <p:tags r:id="rId1"/>
            </p:custDataLst>
          </p:nvPr>
        </p:nvSpPr>
        <p:spPr>
          <a:xfrm>
            <a:off x="-212" y="2971799"/>
            <a:ext cx="2269067" cy="758613"/>
          </a:xfrm>
          <a:prstGeom prst="rect">
            <a:avLst/>
          </a:prstGeom>
          <a:solidFill>
            <a:srgbClr val="2D46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研究结果</a:t>
            </a:r>
            <a:endParaRPr lang="en-US" altLang="zh-CN" sz="2400" b="1" dirty="0">
              <a:solidFill>
                <a:schemeClr val="bg1"/>
              </a:solidFill>
            </a:endParaRPr>
          </a:p>
        </p:txBody>
      </p:sp>
      <p:sp>
        <p:nvSpPr>
          <p:cNvPr id="27" name="流程图: 合并 26"/>
          <p:cNvSpPr/>
          <p:nvPr/>
        </p:nvSpPr>
        <p:spPr>
          <a:xfrm rot="5400000">
            <a:off x="1762760" y="3216062"/>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2"/>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3959BF6D-CE77-4743-016A-BF28DF9C1FD5}"/>
              </a:ext>
            </a:extLst>
          </p:cNvPr>
          <p:cNvPicPr>
            <a:picLocks noChangeAspect="1"/>
          </p:cNvPicPr>
          <p:nvPr/>
        </p:nvPicPr>
        <p:blipFill>
          <a:blip r:embed="rId5"/>
          <a:stretch>
            <a:fillRect/>
          </a:stretch>
        </p:blipFill>
        <p:spPr>
          <a:xfrm>
            <a:off x="2970942" y="1451396"/>
            <a:ext cx="7029874" cy="2270761"/>
          </a:xfrm>
          <a:prstGeom prst="rect">
            <a:avLst/>
          </a:prstGeom>
        </p:spPr>
      </p:pic>
      <p:pic>
        <p:nvPicPr>
          <p:cNvPr id="13" name="图片 12">
            <a:extLst>
              <a:ext uri="{FF2B5EF4-FFF2-40B4-BE49-F238E27FC236}">
                <a16:creationId xmlns:a16="http://schemas.microsoft.com/office/drawing/2014/main" id="{DE57E65E-F779-BB22-9368-38652FBD1C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3747" y="3738032"/>
            <a:ext cx="7204264" cy="2715319"/>
          </a:xfrm>
          <a:prstGeom prst="rect">
            <a:avLst/>
          </a:prstGeom>
        </p:spPr>
      </p:pic>
      <p:pic>
        <p:nvPicPr>
          <p:cNvPr id="23" name="图片 22">
            <a:extLst>
              <a:ext uri="{FF2B5EF4-FFF2-40B4-BE49-F238E27FC236}">
                <a16:creationId xmlns:a16="http://schemas.microsoft.com/office/drawing/2014/main" id="{43133062-0D3F-8B3B-4B54-C0465755D354}"/>
              </a:ext>
            </a:extLst>
          </p:cNvPr>
          <p:cNvPicPr>
            <a:picLocks noChangeAspect="1"/>
          </p:cNvPicPr>
          <p:nvPr/>
        </p:nvPicPr>
        <p:blipFill>
          <a:blip r:embed="rId7"/>
          <a:stretch>
            <a:fillRect/>
          </a:stretch>
        </p:blipFill>
        <p:spPr>
          <a:xfrm>
            <a:off x="10287674" y="4140642"/>
            <a:ext cx="1777138" cy="1472312"/>
          </a:xfrm>
          <a:prstGeom prst="rect">
            <a:avLst/>
          </a:prstGeom>
        </p:spPr>
      </p:pic>
      <p:sp>
        <p:nvSpPr>
          <p:cNvPr id="28" name="文本框 27">
            <a:extLst>
              <a:ext uri="{FF2B5EF4-FFF2-40B4-BE49-F238E27FC236}">
                <a16:creationId xmlns:a16="http://schemas.microsoft.com/office/drawing/2014/main" id="{3B087B5E-7290-E6E9-2D28-CBA5830C8F26}"/>
              </a:ext>
            </a:extLst>
          </p:cNvPr>
          <p:cNvSpPr txBox="1"/>
          <p:nvPr/>
        </p:nvSpPr>
        <p:spPr>
          <a:xfrm>
            <a:off x="2822784" y="416778"/>
            <a:ext cx="914819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D4664"/>
                </a:solidFill>
                <a:effectLst/>
                <a:latin typeface="微软雅黑" panose="020B0503020204020204" pitchFamily="34" charset="-122"/>
                <a:ea typeface="微软雅黑" panose="020B0503020204020204" pitchFamily="34" charset="-122"/>
              </a:rPr>
              <a:t>3.13 </a:t>
            </a:r>
            <a:r>
              <a:rPr lang="zh-CN" altLang="en-US" sz="2400" kern="100" dirty="0">
                <a:solidFill>
                  <a:srgbClr val="2D4664"/>
                </a:solidFill>
                <a:effectLst/>
                <a:latin typeface="微软雅黑" panose="020B0503020204020204" pitchFamily="34" charset="-122"/>
                <a:ea typeface="微软雅黑" panose="020B0503020204020204" pitchFamily="34" charset="-122"/>
              </a:rPr>
              <a:t>环境因素及甲基化对</a:t>
            </a:r>
            <a:r>
              <a:rPr lang="en-US" altLang="zh-CN" sz="2400" kern="100" dirty="0">
                <a:solidFill>
                  <a:srgbClr val="2D4664"/>
                </a:solidFill>
                <a:effectLst/>
                <a:latin typeface="微软雅黑" panose="020B0503020204020204" pitchFamily="34" charset="-122"/>
                <a:ea typeface="微软雅黑" panose="020B0503020204020204" pitchFamily="34" charset="-122"/>
              </a:rPr>
              <a:t>AN</a:t>
            </a:r>
            <a:r>
              <a:rPr lang="zh-CN" altLang="en-US" sz="2400" kern="100" dirty="0">
                <a:solidFill>
                  <a:srgbClr val="2D4664"/>
                </a:solidFill>
                <a:effectLst/>
                <a:latin typeface="微软雅黑" panose="020B0503020204020204" pitchFamily="34" charset="-122"/>
                <a:ea typeface="微软雅黑" panose="020B0503020204020204" pitchFamily="34" charset="-122"/>
              </a:rPr>
              <a:t>患者临床症状的共同作用</a:t>
            </a:r>
            <a:endParaRPr lang="zh-CN" altLang="en-US" sz="2400" dirty="0">
              <a:solidFill>
                <a:srgbClr val="2D4664"/>
              </a:solidFill>
              <a:latin typeface="微软雅黑" panose="020B0503020204020204" pitchFamily="34" charset="-122"/>
              <a:ea typeface="微软雅黑" panose="020B0503020204020204" pitchFamily="34" charset="-122"/>
            </a:endParaRPr>
          </a:p>
        </p:txBody>
      </p:sp>
      <p:sp>
        <p:nvSpPr>
          <p:cNvPr id="29" name="灯片编号占位符 28">
            <a:extLst>
              <a:ext uri="{FF2B5EF4-FFF2-40B4-BE49-F238E27FC236}">
                <a16:creationId xmlns:a16="http://schemas.microsoft.com/office/drawing/2014/main" id="{5FE54854-06C9-DD23-C177-1A288F2C2052}"/>
              </a:ext>
            </a:extLst>
          </p:cNvPr>
          <p:cNvSpPr>
            <a:spLocks noGrp="1"/>
          </p:cNvSpPr>
          <p:nvPr>
            <p:ph type="sldNum" sz="quarter" idx="12"/>
          </p:nvPr>
        </p:nvSpPr>
        <p:spPr/>
        <p:txBody>
          <a:bodyPr/>
          <a:lstStyle/>
          <a:p>
            <a:fld id="{9B0AA56C-FDBB-4B9D-9C2E-319D0C8E1A73}" type="slidenum">
              <a:rPr lang="zh-CN" altLang="en-US" smtClean="0"/>
              <a:t>33</a:t>
            </a:fld>
            <a:endParaRPr lang="zh-CN" altLang="en-US"/>
          </a:p>
        </p:txBody>
      </p:sp>
    </p:spTree>
    <p:extLst>
      <p:ext uri="{BB962C8B-B14F-4D97-AF65-F5344CB8AC3E}">
        <p14:creationId xmlns:p14="http://schemas.microsoft.com/office/powerpoint/2010/main" val="41402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907A11-F8CC-B118-D1D8-7E46DCB7741C}"/>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a:extLst>
              <a:ext uri="{FF2B5EF4-FFF2-40B4-BE49-F238E27FC236}">
                <a16:creationId xmlns:a16="http://schemas.microsoft.com/office/drawing/2014/main" id="{2B3EF57C-556D-7507-E215-713A7E03F53D}"/>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a:extLst>
              <a:ext uri="{FF2B5EF4-FFF2-40B4-BE49-F238E27FC236}">
                <a16:creationId xmlns:a16="http://schemas.microsoft.com/office/drawing/2014/main" id="{F1CF39A6-8C9A-47E1-39B8-88C810082E05}"/>
              </a:ext>
            </a:extLst>
          </p:cNvPr>
          <p:cNvSpPr txBox="1"/>
          <p:nvPr/>
        </p:nvSpPr>
        <p:spPr>
          <a:xfrm>
            <a:off x="4533616" y="27543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a:t>
            </a:r>
            <a:r>
              <a:rPr lang="zh-CN" altLang="en-US" sz="6000" b="1" spc="150" dirty="0">
                <a:solidFill>
                  <a:schemeClr val="bg1"/>
                </a:solidFill>
                <a:latin typeface="+mn-ea"/>
                <a:sym typeface="+mn-lt"/>
              </a:rPr>
              <a:t>方法</a:t>
            </a:r>
          </a:p>
        </p:txBody>
      </p:sp>
      <p:sp>
        <p:nvSpPr>
          <p:cNvPr id="31" name="文本框 30">
            <a:extLst>
              <a:ext uri="{FF2B5EF4-FFF2-40B4-BE49-F238E27FC236}">
                <a16:creationId xmlns:a16="http://schemas.microsoft.com/office/drawing/2014/main" id="{3F416B7B-0F41-B160-9A2B-B753D5C295FD}"/>
              </a:ext>
            </a:extLst>
          </p:cNvPr>
          <p:cNvSpPr txBox="1"/>
          <p:nvPr/>
        </p:nvSpPr>
        <p:spPr>
          <a:xfrm>
            <a:off x="4721011" y="1046742"/>
            <a:ext cx="2747868" cy="1107996"/>
          </a:xfrm>
          <a:prstGeom prst="rect">
            <a:avLst/>
          </a:prstGeom>
          <a:noFill/>
        </p:spPr>
        <p:txBody>
          <a:bodyPr wrap="none" rtlCol="0">
            <a:spAutoFit/>
          </a:bodyPr>
          <a:lstStyle/>
          <a:p>
            <a:pPr algn="ctr"/>
            <a:r>
              <a:rPr lang="en-US" altLang="zh-CN" sz="6600" b="1" dirty="0">
                <a:solidFill>
                  <a:srgbClr val="2C4564"/>
                </a:solidFill>
                <a:latin typeface="+mj-ea"/>
                <a:ea typeface="+mj-ea"/>
              </a:rPr>
              <a:t>PART 4</a:t>
            </a:r>
          </a:p>
        </p:txBody>
      </p:sp>
      <p:sp>
        <p:nvSpPr>
          <p:cNvPr id="32" name="矩形: 圆角 31">
            <a:extLst>
              <a:ext uri="{FF2B5EF4-FFF2-40B4-BE49-F238E27FC236}">
                <a16:creationId xmlns:a16="http://schemas.microsoft.com/office/drawing/2014/main" id="{166B7022-D4D1-5331-DE52-254D00AE5695}"/>
              </a:ext>
            </a:extLst>
          </p:cNvPr>
          <p:cNvSpPr/>
          <p:nvPr/>
        </p:nvSpPr>
        <p:spPr>
          <a:xfrm>
            <a:off x="0" y="2247071"/>
            <a:ext cx="12192000" cy="2363856"/>
          </a:xfrm>
          <a:prstGeom prst="roundRect">
            <a:avLst>
              <a:gd name="adj" fmla="val 0"/>
            </a:avLst>
          </a:prstGeom>
          <a:solidFill>
            <a:srgbClr val="2D4664"/>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2C4564"/>
              </a:solidFill>
            </a:endParaRPr>
          </a:p>
        </p:txBody>
      </p:sp>
      <p:sp>
        <p:nvSpPr>
          <p:cNvPr id="33" name="文本框 32">
            <a:extLst>
              <a:ext uri="{FF2B5EF4-FFF2-40B4-BE49-F238E27FC236}">
                <a16:creationId xmlns:a16="http://schemas.microsoft.com/office/drawing/2014/main" id="{6EDEEF70-634C-D6C7-1CC3-4C6CE34A178C}"/>
              </a:ext>
            </a:extLst>
          </p:cNvPr>
          <p:cNvSpPr txBox="1"/>
          <p:nvPr/>
        </p:nvSpPr>
        <p:spPr>
          <a:xfrm>
            <a:off x="5213934" y="2848431"/>
            <a:ext cx="1762021"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讨论</a:t>
            </a:r>
            <a:endParaRPr lang="zh-CN" altLang="en-US" sz="6000" b="1" spc="150" dirty="0">
              <a:solidFill>
                <a:schemeClr val="bg1"/>
              </a:solidFill>
              <a:latin typeface="+mn-ea"/>
              <a:sym typeface="+mn-lt"/>
            </a:endParaRPr>
          </a:p>
        </p:txBody>
      </p:sp>
      <p:sp>
        <p:nvSpPr>
          <p:cNvPr id="2" name="灯片编号占位符 1">
            <a:extLst>
              <a:ext uri="{FF2B5EF4-FFF2-40B4-BE49-F238E27FC236}">
                <a16:creationId xmlns:a16="http://schemas.microsoft.com/office/drawing/2014/main" id="{544AFA4A-754A-0980-CC8A-9F7FC1A88CE9}"/>
              </a:ext>
            </a:extLst>
          </p:cNvPr>
          <p:cNvSpPr>
            <a:spLocks noGrp="1"/>
          </p:cNvSpPr>
          <p:nvPr>
            <p:ph type="sldNum" sz="quarter" idx="12"/>
          </p:nvPr>
        </p:nvSpPr>
        <p:spPr/>
        <p:txBody>
          <a:bodyPr/>
          <a:lstStyle/>
          <a:p>
            <a:fld id="{9B0AA56C-FDBB-4B9D-9C2E-319D0C8E1A73}" type="slidenum">
              <a:rPr lang="zh-CN" altLang="en-US" smtClean="0"/>
              <a:t>34</a:t>
            </a:fld>
            <a:endParaRPr lang="zh-CN" altLang="en-US"/>
          </a:p>
        </p:txBody>
      </p:sp>
    </p:spTree>
    <p:extLst>
      <p:ext uri="{BB962C8B-B14F-4D97-AF65-F5344CB8AC3E}">
        <p14:creationId xmlns:p14="http://schemas.microsoft.com/office/powerpoint/2010/main" val="97197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a:extLst>
              <a:ext uri="{FF2B5EF4-FFF2-40B4-BE49-F238E27FC236}">
                <a16:creationId xmlns:a16="http://schemas.microsoft.com/office/drawing/2014/main" id="{D3B124DF-BC8C-998C-845D-EC1D937CD836}"/>
              </a:ext>
            </a:extLst>
          </p:cNvPr>
          <p:cNvSpPr/>
          <p:nvPr/>
        </p:nvSpPr>
        <p:spPr>
          <a:xfrm>
            <a:off x="2904290" y="1002453"/>
            <a:ext cx="3129280" cy="486663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7" name="图形 6" descr="男人">
            <a:extLst>
              <a:ext uri="{FF2B5EF4-FFF2-40B4-BE49-F238E27FC236}">
                <a16:creationId xmlns:a16="http://schemas.microsoft.com/office/drawing/2014/main" id="{FD998FE9-B514-477F-5F22-B2C08EE60C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0735" y="2142066"/>
            <a:ext cx="1293706" cy="1293706"/>
          </a:xfrm>
          <a:prstGeom prst="rect">
            <a:avLst/>
          </a:prstGeom>
        </p:spPr>
      </p:pic>
      <p:sp>
        <p:nvSpPr>
          <p:cNvPr id="14" name="椭圆 13">
            <a:extLst>
              <a:ext uri="{FF2B5EF4-FFF2-40B4-BE49-F238E27FC236}">
                <a16:creationId xmlns:a16="http://schemas.microsoft.com/office/drawing/2014/main" id="{921DB49D-473E-1963-8D66-B97A8DF79384}"/>
              </a:ext>
            </a:extLst>
          </p:cNvPr>
          <p:cNvSpPr/>
          <p:nvPr/>
        </p:nvSpPr>
        <p:spPr>
          <a:xfrm>
            <a:off x="6314724" y="3511001"/>
            <a:ext cx="1875990" cy="1019760"/>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血浆瘦素</a:t>
            </a:r>
            <a:endParaRPr lang="en-US" altLang="zh-CN" b="1" dirty="0">
              <a:solidFill>
                <a:schemeClr val="bg1"/>
              </a:solidFill>
            </a:endParaRPr>
          </a:p>
          <a:p>
            <a:pPr algn="ctr"/>
            <a:r>
              <a:rPr lang="zh-CN" altLang="en-US" b="1" dirty="0">
                <a:solidFill>
                  <a:schemeClr val="bg1"/>
                </a:solidFill>
              </a:rPr>
              <a:t>水平</a:t>
            </a:r>
          </a:p>
        </p:txBody>
      </p:sp>
      <p:sp>
        <p:nvSpPr>
          <p:cNvPr id="15" name="椭圆 14">
            <a:extLst>
              <a:ext uri="{FF2B5EF4-FFF2-40B4-BE49-F238E27FC236}">
                <a16:creationId xmlns:a16="http://schemas.microsoft.com/office/drawing/2014/main" id="{C1A10FF3-8EF5-EBC6-6CED-609718757E9A}"/>
              </a:ext>
            </a:extLst>
          </p:cNvPr>
          <p:cNvSpPr/>
          <p:nvPr/>
        </p:nvSpPr>
        <p:spPr>
          <a:xfrm>
            <a:off x="6345038" y="4675180"/>
            <a:ext cx="1875988" cy="1019758"/>
          </a:xfrm>
          <a:prstGeom prst="ellipse">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D4664"/>
                </a:solidFill>
              </a:rPr>
              <a:t>瘦素基因甲基化水平</a:t>
            </a:r>
          </a:p>
        </p:txBody>
      </p:sp>
      <p:grpSp>
        <p:nvGrpSpPr>
          <p:cNvPr id="40" name="组合 39">
            <a:extLst>
              <a:ext uri="{FF2B5EF4-FFF2-40B4-BE49-F238E27FC236}">
                <a16:creationId xmlns:a16="http://schemas.microsoft.com/office/drawing/2014/main" id="{84BA8C7B-9BB0-4C75-F2F3-989BF2B4DF77}"/>
              </a:ext>
            </a:extLst>
          </p:cNvPr>
          <p:cNvGrpSpPr/>
          <p:nvPr/>
        </p:nvGrpSpPr>
        <p:grpSpPr>
          <a:xfrm>
            <a:off x="3965172" y="3652052"/>
            <a:ext cx="744424" cy="744424"/>
            <a:chOff x="3425298" y="3039860"/>
            <a:chExt cx="744424" cy="744424"/>
          </a:xfrm>
        </p:grpSpPr>
        <p:sp>
          <p:nvSpPr>
            <p:cNvPr id="33" name="椭圆 32">
              <a:extLst>
                <a:ext uri="{FF2B5EF4-FFF2-40B4-BE49-F238E27FC236}">
                  <a16:creationId xmlns:a16="http://schemas.microsoft.com/office/drawing/2014/main" id="{E339C990-EFC8-53A9-52CD-34A3E16E22CD}"/>
                </a:ext>
              </a:extLst>
            </p:cNvPr>
            <p:cNvSpPr/>
            <p:nvPr/>
          </p:nvSpPr>
          <p:spPr>
            <a:xfrm>
              <a:off x="3425298" y="3039860"/>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descr="直箭头">
              <a:extLst>
                <a:ext uri="{FF2B5EF4-FFF2-40B4-BE49-F238E27FC236}">
                  <a16:creationId xmlns:a16="http://schemas.microsoft.com/office/drawing/2014/main" id="{FB395D94-F54C-C8C6-6FF2-3FFDF89833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515555" y="3140070"/>
              <a:ext cx="537240" cy="537240"/>
            </a:xfrm>
            <a:prstGeom prst="rect">
              <a:avLst/>
            </a:prstGeom>
          </p:spPr>
        </p:pic>
      </p:grpSp>
      <p:sp>
        <p:nvSpPr>
          <p:cNvPr id="50" name="矩形: 圆角 49">
            <a:extLst>
              <a:ext uri="{FF2B5EF4-FFF2-40B4-BE49-F238E27FC236}">
                <a16:creationId xmlns:a16="http://schemas.microsoft.com/office/drawing/2014/main" id="{4B817B75-0A43-7516-D65B-088529FC3B3E}"/>
              </a:ext>
            </a:extLst>
          </p:cNvPr>
          <p:cNvSpPr/>
          <p:nvPr/>
        </p:nvSpPr>
        <p:spPr>
          <a:xfrm>
            <a:off x="8532495" y="995680"/>
            <a:ext cx="3129280" cy="486663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形 10" descr="男人">
            <a:extLst>
              <a:ext uri="{FF2B5EF4-FFF2-40B4-BE49-F238E27FC236}">
                <a16:creationId xmlns:a16="http://schemas.microsoft.com/office/drawing/2014/main" id="{C34E7DD3-06CE-EBBC-9F98-A6AE26D9A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9880" y="2089529"/>
            <a:ext cx="2194510" cy="1293706"/>
          </a:xfrm>
          <a:prstGeom prst="rect">
            <a:avLst/>
          </a:prstGeom>
        </p:spPr>
      </p:pic>
      <p:grpSp>
        <p:nvGrpSpPr>
          <p:cNvPr id="51" name="组合 50">
            <a:extLst>
              <a:ext uri="{FF2B5EF4-FFF2-40B4-BE49-F238E27FC236}">
                <a16:creationId xmlns:a16="http://schemas.microsoft.com/office/drawing/2014/main" id="{2174B06B-D61D-8B8B-9F82-7E15E756C00A}"/>
              </a:ext>
            </a:extLst>
          </p:cNvPr>
          <p:cNvGrpSpPr/>
          <p:nvPr/>
        </p:nvGrpSpPr>
        <p:grpSpPr>
          <a:xfrm>
            <a:off x="9724923" y="3578064"/>
            <a:ext cx="744424" cy="744424"/>
            <a:chOff x="8944050" y="4041513"/>
            <a:chExt cx="744424" cy="744424"/>
          </a:xfrm>
        </p:grpSpPr>
        <p:sp>
          <p:nvSpPr>
            <p:cNvPr id="34" name="椭圆 33">
              <a:extLst>
                <a:ext uri="{FF2B5EF4-FFF2-40B4-BE49-F238E27FC236}">
                  <a16:creationId xmlns:a16="http://schemas.microsoft.com/office/drawing/2014/main" id="{2BAB4825-C5B2-7FD2-2CAD-7694CE916860}"/>
                </a:ext>
              </a:extLst>
            </p:cNvPr>
            <p:cNvSpPr/>
            <p:nvPr/>
          </p:nvSpPr>
          <p:spPr>
            <a:xfrm>
              <a:off x="8944050" y="4041513"/>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9" name="图形 28" descr="直箭头">
              <a:extLst>
                <a:ext uri="{FF2B5EF4-FFF2-40B4-BE49-F238E27FC236}">
                  <a16:creationId xmlns:a16="http://schemas.microsoft.com/office/drawing/2014/main" id="{38C3918B-F480-C018-C10E-FE02108427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9047642" y="4177381"/>
              <a:ext cx="537240" cy="537240"/>
            </a:xfrm>
            <a:prstGeom prst="rect">
              <a:avLst/>
            </a:prstGeom>
          </p:spPr>
        </p:pic>
      </p:grpSp>
      <p:grpSp>
        <p:nvGrpSpPr>
          <p:cNvPr id="52" name="组合 51">
            <a:extLst>
              <a:ext uri="{FF2B5EF4-FFF2-40B4-BE49-F238E27FC236}">
                <a16:creationId xmlns:a16="http://schemas.microsoft.com/office/drawing/2014/main" id="{96E2F9D2-D9A9-34F0-C920-B2AC2AEF615A}"/>
              </a:ext>
            </a:extLst>
          </p:cNvPr>
          <p:cNvGrpSpPr/>
          <p:nvPr/>
        </p:nvGrpSpPr>
        <p:grpSpPr>
          <a:xfrm>
            <a:off x="9724923" y="4675180"/>
            <a:ext cx="744424" cy="744424"/>
            <a:chOff x="8950823" y="5212606"/>
            <a:chExt cx="744424" cy="744424"/>
          </a:xfrm>
        </p:grpSpPr>
        <p:sp>
          <p:nvSpPr>
            <p:cNvPr id="35" name="椭圆 34">
              <a:extLst>
                <a:ext uri="{FF2B5EF4-FFF2-40B4-BE49-F238E27FC236}">
                  <a16:creationId xmlns:a16="http://schemas.microsoft.com/office/drawing/2014/main" id="{5F6E1E5D-7D4A-2F0A-D3A9-2F198C27B071}"/>
                </a:ext>
              </a:extLst>
            </p:cNvPr>
            <p:cNvSpPr/>
            <p:nvPr/>
          </p:nvSpPr>
          <p:spPr>
            <a:xfrm>
              <a:off x="8950823" y="5212606"/>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形 29" descr="直箭头">
              <a:extLst>
                <a:ext uri="{FF2B5EF4-FFF2-40B4-BE49-F238E27FC236}">
                  <a16:creationId xmlns:a16="http://schemas.microsoft.com/office/drawing/2014/main" id="{6937F879-B22A-302B-9E01-A1995C0C51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054415" y="5316198"/>
              <a:ext cx="537240" cy="537240"/>
            </a:xfrm>
            <a:prstGeom prst="rect">
              <a:avLst/>
            </a:prstGeom>
          </p:spPr>
        </p:pic>
      </p:grpSp>
      <p:sp>
        <p:nvSpPr>
          <p:cNvPr id="57" name="文本框 4">
            <a:extLst>
              <a:ext uri="{FF2B5EF4-FFF2-40B4-BE49-F238E27FC236}">
                <a16:creationId xmlns:a16="http://schemas.microsoft.com/office/drawing/2014/main" id="{C8C2C3DD-699B-C098-B175-BE44A86D53AB}"/>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4.1 AN</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患者瘦素基因的甲基化水平</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文本框 59">
            <a:extLst>
              <a:ext uri="{FF2B5EF4-FFF2-40B4-BE49-F238E27FC236}">
                <a16:creationId xmlns:a16="http://schemas.microsoft.com/office/drawing/2014/main" id="{CCAA7150-E0D2-FFFA-49A0-B5031849B580}"/>
              </a:ext>
            </a:extLst>
          </p:cNvPr>
          <p:cNvSpPr txBox="1"/>
          <p:nvPr/>
        </p:nvSpPr>
        <p:spPr>
          <a:xfrm>
            <a:off x="3913113" y="1507021"/>
            <a:ext cx="1084539" cy="369332"/>
          </a:xfrm>
          <a:prstGeom prst="rect">
            <a:avLst/>
          </a:prstGeom>
          <a:noFill/>
        </p:spPr>
        <p:txBody>
          <a:bodyPr wrap="square" rtlCol="0">
            <a:spAutoFit/>
          </a:bodyPr>
          <a:lstStyle/>
          <a:p>
            <a:r>
              <a:rPr lang="en-US" altLang="zh-CN" b="1" dirty="0"/>
              <a:t>AN</a:t>
            </a:r>
            <a:r>
              <a:rPr lang="zh-CN" altLang="en-US" b="1" dirty="0"/>
              <a:t>患者</a:t>
            </a:r>
          </a:p>
        </p:txBody>
      </p:sp>
      <p:sp>
        <p:nvSpPr>
          <p:cNvPr id="61" name="文本框 60">
            <a:extLst>
              <a:ext uri="{FF2B5EF4-FFF2-40B4-BE49-F238E27FC236}">
                <a16:creationId xmlns:a16="http://schemas.microsoft.com/office/drawing/2014/main" id="{97BB24A2-03EE-023D-BC2C-AEADD42446BF}"/>
              </a:ext>
            </a:extLst>
          </p:cNvPr>
          <p:cNvSpPr txBox="1"/>
          <p:nvPr/>
        </p:nvSpPr>
        <p:spPr>
          <a:xfrm>
            <a:off x="9554865" y="1508885"/>
            <a:ext cx="1141871" cy="369332"/>
          </a:xfrm>
          <a:prstGeom prst="rect">
            <a:avLst/>
          </a:prstGeom>
          <a:noFill/>
        </p:spPr>
        <p:txBody>
          <a:bodyPr wrap="square" rtlCol="0">
            <a:spAutoFit/>
          </a:bodyPr>
          <a:lstStyle/>
          <a:p>
            <a:r>
              <a:rPr lang="zh-CN" altLang="en-US" b="1" dirty="0"/>
              <a:t>肥胖患者</a:t>
            </a:r>
          </a:p>
        </p:txBody>
      </p:sp>
      <p:sp>
        <p:nvSpPr>
          <p:cNvPr id="62" name="文本框 61">
            <a:extLst>
              <a:ext uri="{FF2B5EF4-FFF2-40B4-BE49-F238E27FC236}">
                <a16:creationId xmlns:a16="http://schemas.microsoft.com/office/drawing/2014/main" id="{2BEFFD6C-8BBD-98FB-6B65-4600C19FE94E}"/>
              </a:ext>
            </a:extLst>
          </p:cNvPr>
          <p:cNvSpPr txBox="1"/>
          <p:nvPr/>
        </p:nvSpPr>
        <p:spPr>
          <a:xfrm>
            <a:off x="2783434" y="6304472"/>
            <a:ext cx="8410956" cy="338554"/>
          </a:xfrm>
          <a:prstGeom prst="rect">
            <a:avLst/>
          </a:prstGeom>
          <a:noFill/>
        </p:spPr>
        <p:txBody>
          <a:bodyPr wrap="square">
            <a:spAutoFit/>
          </a:bodyPr>
          <a:lstStyle/>
          <a:p>
            <a:r>
              <a:rPr lang="en-US" altLang="zh-CN" sz="800" b="0" i="0" dirty="0" err="1">
                <a:solidFill>
                  <a:srgbClr val="2C4564"/>
                </a:solidFill>
                <a:effectLst/>
                <a:latin typeface="BlinkMacSystemFont"/>
              </a:rPr>
              <a:t>Neyazi</a:t>
            </a:r>
            <a:r>
              <a:rPr lang="en-US" altLang="zh-CN" sz="800" b="0" i="0" dirty="0">
                <a:solidFill>
                  <a:srgbClr val="2C4564"/>
                </a:solidFill>
                <a:effectLst/>
                <a:latin typeface="BlinkMacSystemFont"/>
              </a:rPr>
              <a:t>, A., Buchholz, V., Burkert, A., </a:t>
            </a:r>
            <a:r>
              <a:rPr lang="en-US" altLang="zh-CN" sz="800" b="0" i="0" dirty="0" err="1">
                <a:solidFill>
                  <a:srgbClr val="2C4564"/>
                </a:solidFill>
                <a:effectLst/>
                <a:latin typeface="BlinkMacSystemFont"/>
              </a:rPr>
              <a:t>Hillemacher</a:t>
            </a:r>
            <a:r>
              <a:rPr lang="en-US" altLang="zh-CN" sz="800" b="0" i="0" dirty="0">
                <a:solidFill>
                  <a:srgbClr val="2C4564"/>
                </a:solidFill>
                <a:effectLst/>
                <a:latin typeface="BlinkMacSystemFont"/>
              </a:rPr>
              <a:t>, T., de Zwaan, M., Herzog, W., Jahn, K., Giel, K., </a:t>
            </a:r>
            <a:r>
              <a:rPr lang="en-US" altLang="zh-CN" sz="800" b="0" i="0" dirty="0" err="1">
                <a:solidFill>
                  <a:srgbClr val="2C4564"/>
                </a:solidFill>
                <a:effectLst/>
                <a:latin typeface="BlinkMacSystemFont"/>
              </a:rPr>
              <a:t>Herpertz</a:t>
            </a:r>
            <a:r>
              <a:rPr lang="en-US" altLang="zh-CN" sz="800" b="0" i="0" dirty="0">
                <a:solidFill>
                  <a:srgbClr val="2C4564"/>
                </a:solidFill>
                <a:effectLst/>
                <a:latin typeface="BlinkMacSystemFont"/>
              </a:rPr>
              <a:t>, S., Buchholz, C. A., Dinkel, A., </a:t>
            </a:r>
            <a:r>
              <a:rPr lang="en-US" altLang="zh-CN" sz="800" b="0" i="0" dirty="0" err="1">
                <a:solidFill>
                  <a:srgbClr val="2C4564"/>
                </a:solidFill>
                <a:effectLst/>
                <a:latin typeface="BlinkMacSystemFont"/>
              </a:rPr>
              <a:t>Burgmer</a:t>
            </a:r>
            <a:r>
              <a:rPr lang="en-US" altLang="zh-CN" sz="800" b="0" i="0" dirty="0">
                <a:solidFill>
                  <a:srgbClr val="2C4564"/>
                </a:solidFill>
                <a:effectLst/>
                <a:latin typeface="BlinkMacSystemFont"/>
              </a:rPr>
              <a:t>, M., </a:t>
            </a:r>
            <a:r>
              <a:rPr lang="en-US" altLang="zh-CN" sz="800" b="0" i="0" dirty="0" err="1">
                <a:solidFill>
                  <a:srgbClr val="2C4564"/>
                </a:solidFill>
                <a:effectLst/>
                <a:latin typeface="BlinkMacSystemFont"/>
              </a:rPr>
              <a:t>Zeeck</a:t>
            </a:r>
            <a:r>
              <a:rPr lang="en-US" altLang="zh-CN" sz="800" b="0" i="0" dirty="0">
                <a:solidFill>
                  <a:srgbClr val="2C4564"/>
                </a:solidFill>
                <a:effectLst/>
                <a:latin typeface="BlinkMacSystemFont"/>
              </a:rPr>
              <a:t>, A., Bleich, S., Zipfel, S., &amp; </a:t>
            </a:r>
            <a:r>
              <a:rPr lang="en-US" altLang="zh-CN" sz="800" b="0" i="0" dirty="0" err="1">
                <a:solidFill>
                  <a:srgbClr val="2C4564"/>
                </a:solidFill>
                <a:effectLst/>
                <a:latin typeface="BlinkMacSystemFont"/>
              </a:rPr>
              <a:t>Frieling</a:t>
            </a:r>
            <a:r>
              <a:rPr lang="en-US" altLang="zh-CN" sz="800" b="0" i="0" dirty="0">
                <a:solidFill>
                  <a:srgbClr val="2C4564"/>
                </a:solidFill>
                <a:effectLst/>
                <a:latin typeface="BlinkMacSystemFont"/>
              </a:rPr>
              <a:t>, H. (2019). Association of Leptin Gene DNA Methylation With Diagnosis and Treatment Outcome of Anorexia Nervosa. </a:t>
            </a:r>
            <a:r>
              <a:rPr lang="en-US" altLang="zh-CN" sz="800" b="0" i="1" dirty="0">
                <a:solidFill>
                  <a:srgbClr val="2C4564"/>
                </a:solidFill>
                <a:effectLst/>
                <a:latin typeface="BlinkMacSystemFont"/>
              </a:rPr>
              <a:t>Frontiers in psychiatry</a:t>
            </a:r>
            <a:r>
              <a:rPr lang="en-US" altLang="zh-CN" sz="800" b="0" i="0" dirty="0">
                <a:solidFill>
                  <a:srgbClr val="2C4564"/>
                </a:solidFill>
                <a:effectLst/>
                <a:latin typeface="BlinkMacSystemFont"/>
              </a:rPr>
              <a:t>, </a:t>
            </a:r>
            <a:r>
              <a:rPr lang="en-US" altLang="zh-CN" sz="800" b="0" i="1" dirty="0">
                <a:solidFill>
                  <a:srgbClr val="2C4564"/>
                </a:solidFill>
                <a:effectLst/>
                <a:latin typeface="BlinkMacSystemFont"/>
              </a:rPr>
              <a:t>10</a:t>
            </a:r>
            <a:r>
              <a:rPr lang="en-US" altLang="zh-CN" sz="800" b="0" i="0" dirty="0">
                <a:solidFill>
                  <a:srgbClr val="2C4564"/>
                </a:solidFill>
                <a:effectLst/>
                <a:latin typeface="BlinkMacSystemFont"/>
              </a:rPr>
              <a:t>, 197. https://doi.org/10.3389/fpsyt.2019.00197</a:t>
            </a:r>
            <a:endParaRPr lang="en-US" altLang="zh-CN" sz="800" dirty="0">
              <a:solidFill>
                <a:srgbClr val="2C4564"/>
              </a:solidFill>
            </a:endParaRPr>
          </a:p>
        </p:txBody>
      </p:sp>
      <p:sp>
        <p:nvSpPr>
          <p:cNvPr id="3" name="灯片编号占位符 2">
            <a:extLst>
              <a:ext uri="{FF2B5EF4-FFF2-40B4-BE49-F238E27FC236}">
                <a16:creationId xmlns:a16="http://schemas.microsoft.com/office/drawing/2014/main" id="{953C4177-9326-63C8-E4C5-33A4604C063F}"/>
              </a:ext>
            </a:extLst>
          </p:cNvPr>
          <p:cNvSpPr>
            <a:spLocks noGrp="1"/>
          </p:cNvSpPr>
          <p:nvPr>
            <p:ph type="sldNum" sz="quarter" idx="12"/>
          </p:nvPr>
        </p:nvSpPr>
        <p:spPr/>
        <p:txBody>
          <a:bodyPr/>
          <a:lstStyle/>
          <a:p>
            <a:fld id="{9B0AA56C-FDBB-4B9D-9C2E-319D0C8E1A73}" type="slidenum">
              <a:rPr lang="zh-CN" altLang="en-US" smtClean="0"/>
              <a:t>35</a:t>
            </a:fld>
            <a:endParaRPr lang="zh-CN" altLang="en-US"/>
          </a:p>
        </p:txBody>
      </p:sp>
    </p:spTree>
    <p:extLst>
      <p:ext uri="{BB962C8B-B14F-4D97-AF65-F5344CB8AC3E}">
        <p14:creationId xmlns:p14="http://schemas.microsoft.com/office/powerpoint/2010/main" val="41568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arn(inVertical)">
                                      <p:cBhvr>
                                        <p:cTn id="2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E940ED3B-39B7-182A-B313-3924A987FC0D}"/>
              </a:ext>
            </a:extLst>
          </p:cNvPr>
          <p:cNvPicPr>
            <a:picLocks noChangeAspect="1"/>
          </p:cNvPicPr>
          <p:nvPr/>
        </p:nvPicPr>
        <p:blipFill rotWithShape="1">
          <a:blip r:embed="rId4"/>
          <a:srcRect r="48057"/>
          <a:stretch/>
        </p:blipFill>
        <p:spPr>
          <a:xfrm>
            <a:off x="3794937" y="1479278"/>
            <a:ext cx="2827605" cy="4109402"/>
          </a:xfrm>
          <a:prstGeom prst="rect">
            <a:avLst/>
          </a:prstGeom>
        </p:spPr>
      </p:pic>
      <p:sp>
        <p:nvSpPr>
          <p:cNvPr id="7" name="文本框 6">
            <a:extLst>
              <a:ext uri="{FF2B5EF4-FFF2-40B4-BE49-F238E27FC236}">
                <a16:creationId xmlns:a16="http://schemas.microsoft.com/office/drawing/2014/main" id="{1C9F056A-65CA-546E-A062-D5B26040D6AC}"/>
              </a:ext>
            </a:extLst>
          </p:cNvPr>
          <p:cNvSpPr txBox="1"/>
          <p:nvPr/>
        </p:nvSpPr>
        <p:spPr>
          <a:xfrm>
            <a:off x="2783434" y="6304472"/>
            <a:ext cx="8410956" cy="338554"/>
          </a:xfrm>
          <a:prstGeom prst="rect">
            <a:avLst/>
          </a:prstGeom>
          <a:noFill/>
        </p:spPr>
        <p:txBody>
          <a:bodyPr wrap="square">
            <a:spAutoFit/>
          </a:bodyPr>
          <a:lstStyle/>
          <a:p>
            <a:r>
              <a:rPr lang="en-US" altLang="zh-CN" sz="800" b="0" i="0" dirty="0" err="1">
                <a:solidFill>
                  <a:srgbClr val="2C4564"/>
                </a:solidFill>
                <a:effectLst/>
                <a:latin typeface="BlinkMacSystemFont"/>
              </a:rPr>
              <a:t>Neyazi</a:t>
            </a:r>
            <a:r>
              <a:rPr lang="en-US" altLang="zh-CN" sz="800" b="0" i="0" dirty="0">
                <a:solidFill>
                  <a:srgbClr val="2C4564"/>
                </a:solidFill>
                <a:effectLst/>
                <a:latin typeface="BlinkMacSystemFont"/>
              </a:rPr>
              <a:t>, A., Buchholz, V., Burkert, A., </a:t>
            </a:r>
            <a:r>
              <a:rPr lang="en-US" altLang="zh-CN" sz="800" b="0" i="0" dirty="0" err="1">
                <a:solidFill>
                  <a:srgbClr val="2C4564"/>
                </a:solidFill>
                <a:effectLst/>
                <a:latin typeface="BlinkMacSystemFont"/>
              </a:rPr>
              <a:t>Hillemacher</a:t>
            </a:r>
            <a:r>
              <a:rPr lang="en-US" altLang="zh-CN" sz="800" b="0" i="0" dirty="0">
                <a:solidFill>
                  <a:srgbClr val="2C4564"/>
                </a:solidFill>
                <a:effectLst/>
                <a:latin typeface="BlinkMacSystemFont"/>
              </a:rPr>
              <a:t>, T., de Zwaan, M., Herzog, W., Jahn, K., Giel, K., </a:t>
            </a:r>
            <a:r>
              <a:rPr lang="en-US" altLang="zh-CN" sz="800" b="0" i="0" dirty="0" err="1">
                <a:solidFill>
                  <a:srgbClr val="2C4564"/>
                </a:solidFill>
                <a:effectLst/>
                <a:latin typeface="BlinkMacSystemFont"/>
              </a:rPr>
              <a:t>Herpertz</a:t>
            </a:r>
            <a:r>
              <a:rPr lang="en-US" altLang="zh-CN" sz="800" b="0" i="0" dirty="0">
                <a:solidFill>
                  <a:srgbClr val="2C4564"/>
                </a:solidFill>
                <a:effectLst/>
                <a:latin typeface="BlinkMacSystemFont"/>
              </a:rPr>
              <a:t>, S., Buchholz, C. A., Dinkel, A., </a:t>
            </a:r>
            <a:r>
              <a:rPr lang="en-US" altLang="zh-CN" sz="800" b="0" i="0" dirty="0" err="1">
                <a:solidFill>
                  <a:srgbClr val="2C4564"/>
                </a:solidFill>
                <a:effectLst/>
                <a:latin typeface="BlinkMacSystemFont"/>
              </a:rPr>
              <a:t>Burgmer</a:t>
            </a:r>
            <a:r>
              <a:rPr lang="en-US" altLang="zh-CN" sz="800" b="0" i="0" dirty="0">
                <a:solidFill>
                  <a:srgbClr val="2C4564"/>
                </a:solidFill>
                <a:effectLst/>
                <a:latin typeface="BlinkMacSystemFont"/>
              </a:rPr>
              <a:t>, M., </a:t>
            </a:r>
            <a:r>
              <a:rPr lang="en-US" altLang="zh-CN" sz="800" b="0" i="0" dirty="0" err="1">
                <a:solidFill>
                  <a:srgbClr val="2C4564"/>
                </a:solidFill>
                <a:effectLst/>
                <a:latin typeface="BlinkMacSystemFont"/>
              </a:rPr>
              <a:t>Zeeck</a:t>
            </a:r>
            <a:r>
              <a:rPr lang="en-US" altLang="zh-CN" sz="800" b="0" i="0" dirty="0">
                <a:solidFill>
                  <a:srgbClr val="2C4564"/>
                </a:solidFill>
                <a:effectLst/>
                <a:latin typeface="BlinkMacSystemFont"/>
              </a:rPr>
              <a:t>, A., Bleich, S., Zipfel, S., &amp; </a:t>
            </a:r>
            <a:r>
              <a:rPr lang="en-US" altLang="zh-CN" sz="800" b="0" i="0" dirty="0" err="1">
                <a:solidFill>
                  <a:srgbClr val="2C4564"/>
                </a:solidFill>
                <a:effectLst/>
                <a:latin typeface="BlinkMacSystemFont"/>
              </a:rPr>
              <a:t>Frieling</a:t>
            </a:r>
            <a:r>
              <a:rPr lang="en-US" altLang="zh-CN" sz="800" b="0" i="0" dirty="0">
                <a:solidFill>
                  <a:srgbClr val="2C4564"/>
                </a:solidFill>
                <a:effectLst/>
                <a:latin typeface="BlinkMacSystemFont"/>
              </a:rPr>
              <a:t>, H. (2019). Association of Leptin Gene DNA Methylation With Diagnosis and Treatment Outcome of Anorexia Nervosa. </a:t>
            </a:r>
            <a:r>
              <a:rPr lang="en-US" altLang="zh-CN" sz="800" b="0" i="1" dirty="0">
                <a:solidFill>
                  <a:srgbClr val="2C4564"/>
                </a:solidFill>
                <a:effectLst/>
                <a:latin typeface="BlinkMacSystemFont"/>
              </a:rPr>
              <a:t>Frontiers in psychiatry</a:t>
            </a:r>
            <a:r>
              <a:rPr lang="en-US" altLang="zh-CN" sz="800" b="0" i="0" dirty="0">
                <a:solidFill>
                  <a:srgbClr val="2C4564"/>
                </a:solidFill>
                <a:effectLst/>
                <a:latin typeface="BlinkMacSystemFont"/>
              </a:rPr>
              <a:t>, </a:t>
            </a:r>
            <a:r>
              <a:rPr lang="en-US" altLang="zh-CN" sz="800" b="0" i="1" dirty="0">
                <a:solidFill>
                  <a:srgbClr val="2C4564"/>
                </a:solidFill>
                <a:effectLst/>
                <a:latin typeface="BlinkMacSystemFont"/>
              </a:rPr>
              <a:t>10</a:t>
            </a:r>
            <a:r>
              <a:rPr lang="en-US" altLang="zh-CN" sz="800" b="0" i="0" dirty="0">
                <a:solidFill>
                  <a:srgbClr val="2C4564"/>
                </a:solidFill>
                <a:effectLst/>
                <a:latin typeface="BlinkMacSystemFont"/>
              </a:rPr>
              <a:t>, 197. https://doi.org/10.3389/fpsyt.2019.00197</a:t>
            </a:r>
            <a:endParaRPr lang="en-US" altLang="zh-CN" sz="800" dirty="0">
              <a:solidFill>
                <a:srgbClr val="2C4564"/>
              </a:solidFill>
            </a:endParaRPr>
          </a:p>
        </p:txBody>
      </p:sp>
      <p:sp>
        <p:nvSpPr>
          <p:cNvPr id="3" name="文本框 4">
            <a:extLst>
              <a:ext uri="{FF2B5EF4-FFF2-40B4-BE49-F238E27FC236}">
                <a16:creationId xmlns:a16="http://schemas.microsoft.com/office/drawing/2014/main" id="{F6D2A88A-16D0-0AD7-EE97-6921A3BF8BC7}"/>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4.1 AN</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患者瘦素基因的甲基化水平</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灯片编号占位符 10">
            <a:extLst>
              <a:ext uri="{FF2B5EF4-FFF2-40B4-BE49-F238E27FC236}">
                <a16:creationId xmlns:a16="http://schemas.microsoft.com/office/drawing/2014/main" id="{5CCC9000-D22B-382B-B9EB-2A01D353187E}"/>
              </a:ext>
            </a:extLst>
          </p:cNvPr>
          <p:cNvSpPr>
            <a:spLocks noGrp="1"/>
          </p:cNvSpPr>
          <p:nvPr>
            <p:ph type="sldNum" sz="quarter" idx="12"/>
          </p:nvPr>
        </p:nvSpPr>
        <p:spPr/>
        <p:txBody>
          <a:bodyPr/>
          <a:lstStyle/>
          <a:p>
            <a:fld id="{9B0AA56C-FDBB-4B9D-9C2E-319D0C8E1A73}" type="slidenum">
              <a:rPr lang="zh-CN" altLang="en-US" smtClean="0"/>
              <a:t>36</a:t>
            </a:fld>
            <a:endParaRPr lang="zh-CN" altLang="en-US"/>
          </a:p>
        </p:txBody>
      </p:sp>
    </p:spTree>
    <p:extLst>
      <p:ext uri="{BB962C8B-B14F-4D97-AF65-F5344CB8AC3E}">
        <p14:creationId xmlns:p14="http://schemas.microsoft.com/office/powerpoint/2010/main" val="1739737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a:extLst>
              <a:ext uri="{FF2B5EF4-FFF2-40B4-BE49-F238E27FC236}">
                <a16:creationId xmlns:a16="http://schemas.microsoft.com/office/drawing/2014/main" id="{D3B124DF-BC8C-998C-845D-EC1D937CD836}"/>
              </a:ext>
            </a:extLst>
          </p:cNvPr>
          <p:cNvSpPr/>
          <p:nvPr/>
        </p:nvSpPr>
        <p:spPr>
          <a:xfrm>
            <a:off x="2904290" y="1002453"/>
            <a:ext cx="3129280" cy="486663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7" name="图形 6" descr="男人">
            <a:extLst>
              <a:ext uri="{FF2B5EF4-FFF2-40B4-BE49-F238E27FC236}">
                <a16:creationId xmlns:a16="http://schemas.microsoft.com/office/drawing/2014/main" id="{FD998FE9-B514-477F-5F22-B2C08EE60C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0735" y="2142066"/>
            <a:ext cx="1293706" cy="1293706"/>
          </a:xfrm>
          <a:prstGeom prst="rect">
            <a:avLst/>
          </a:prstGeom>
        </p:spPr>
      </p:pic>
      <p:sp>
        <p:nvSpPr>
          <p:cNvPr id="14" name="椭圆 13">
            <a:extLst>
              <a:ext uri="{FF2B5EF4-FFF2-40B4-BE49-F238E27FC236}">
                <a16:creationId xmlns:a16="http://schemas.microsoft.com/office/drawing/2014/main" id="{921DB49D-473E-1963-8D66-B97A8DF79384}"/>
              </a:ext>
            </a:extLst>
          </p:cNvPr>
          <p:cNvSpPr/>
          <p:nvPr/>
        </p:nvSpPr>
        <p:spPr>
          <a:xfrm>
            <a:off x="6314724" y="3511001"/>
            <a:ext cx="1875990" cy="1019760"/>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血浆瘦素</a:t>
            </a:r>
            <a:endParaRPr lang="en-US" altLang="zh-CN" b="1" dirty="0">
              <a:solidFill>
                <a:schemeClr val="bg1"/>
              </a:solidFill>
            </a:endParaRPr>
          </a:p>
          <a:p>
            <a:pPr algn="ctr"/>
            <a:r>
              <a:rPr lang="zh-CN" altLang="en-US" b="1" dirty="0">
                <a:solidFill>
                  <a:schemeClr val="bg1"/>
                </a:solidFill>
              </a:rPr>
              <a:t>水平</a:t>
            </a:r>
          </a:p>
        </p:txBody>
      </p:sp>
      <p:sp>
        <p:nvSpPr>
          <p:cNvPr id="15" name="椭圆 14">
            <a:extLst>
              <a:ext uri="{FF2B5EF4-FFF2-40B4-BE49-F238E27FC236}">
                <a16:creationId xmlns:a16="http://schemas.microsoft.com/office/drawing/2014/main" id="{C1A10FF3-8EF5-EBC6-6CED-609718757E9A}"/>
              </a:ext>
            </a:extLst>
          </p:cNvPr>
          <p:cNvSpPr/>
          <p:nvPr/>
        </p:nvSpPr>
        <p:spPr>
          <a:xfrm>
            <a:off x="6345038" y="4675180"/>
            <a:ext cx="1875988" cy="1019758"/>
          </a:xfrm>
          <a:prstGeom prst="ellipse">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D4664"/>
                </a:solidFill>
              </a:rPr>
              <a:t>瘦素基因甲基化水平</a:t>
            </a:r>
          </a:p>
        </p:txBody>
      </p:sp>
      <p:grpSp>
        <p:nvGrpSpPr>
          <p:cNvPr id="40" name="组合 39">
            <a:extLst>
              <a:ext uri="{FF2B5EF4-FFF2-40B4-BE49-F238E27FC236}">
                <a16:creationId xmlns:a16="http://schemas.microsoft.com/office/drawing/2014/main" id="{84BA8C7B-9BB0-4C75-F2F3-989BF2B4DF77}"/>
              </a:ext>
            </a:extLst>
          </p:cNvPr>
          <p:cNvGrpSpPr/>
          <p:nvPr/>
        </p:nvGrpSpPr>
        <p:grpSpPr>
          <a:xfrm>
            <a:off x="3965172" y="3652052"/>
            <a:ext cx="744424" cy="744424"/>
            <a:chOff x="3425298" y="3039860"/>
            <a:chExt cx="744424" cy="744424"/>
          </a:xfrm>
        </p:grpSpPr>
        <p:sp>
          <p:nvSpPr>
            <p:cNvPr id="33" name="椭圆 32">
              <a:extLst>
                <a:ext uri="{FF2B5EF4-FFF2-40B4-BE49-F238E27FC236}">
                  <a16:creationId xmlns:a16="http://schemas.microsoft.com/office/drawing/2014/main" id="{E339C990-EFC8-53A9-52CD-34A3E16E22CD}"/>
                </a:ext>
              </a:extLst>
            </p:cNvPr>
            <p:cNvSpPr/>
            <p:nvPr/>
          </p:nvSpPr>
          <p:spPr>
            <a:xfrm>
              <a:off x="3425298" y="3039860"/>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descr="直箭头">
              <a:extLst>
                <a:ext uri="{FF2B5EF4-FFF2-40B4-BE49-F238E27FC236}">
                  <a16:creationId xmlns:a16="http://schemas.microsoft.com/office/drawing/2014/main" id="{FB395D94-F54C-C8C6-6FF2-3FFDF89833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515555" y="3140070"/>
              <a:ext cx="537240" cy="537240"/>
            </a:xfrm>
            <a:prstGeom prst="rect">
              <a:avLst/>
            </a:prstGeom>
          </p:spPr>
        </p:pic>
      </p:grpSp>
      <p:sp>
        <p:nvSpPr>
          <p:cNvPr id="50" name="矩形: 圆角 49">
            <a:extLst>
              <a:ext uri="{FF2B5EF4-FFF2-40B4-BE49-F238E27FC236}">
                <a16:creationId xmlns:a16="http://schemas.microsoft.com/office/drawing/2014/main" id="{4B817B75-0A43-7516-D65B-088529FC3B3E}"/>
              </a:ext>
            </a:extLst>
          </p:cNvPr>
          <p:cNvSpPr/>
          <p:nvPr/>
        </p:nvSpPr>
        <p:spPr>
          <a:xfrm>
            <a:off x="8532495" y="995680"/>
            <a:ext cx="3129280" cy="486663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形 10" descr="男人">
            <a:extLst>
              <a:ext uri="{FF2B5EF4-FFF2-40B4-BE49-F238E27FC236}">
                <a16:creationId xmlns:a16="http://schemas.microsoft.com/office/drawing/2014/main" id="{C34E7DD3-06CE-EBBC-9F98-A6AE26D9A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9880" y="2089529"/>
            <a:ext cx="2194510" cy="1293706"/>
          </a:xfrm>
          <a:prstGeom prst="rect">
            <a:avLst/>
          </a:prstGeom>
        </p:spPr>
      </p:pic>
      <p:grpSp>
        <p:nvGrpSpPr>
          <p:cNvPr id="51" name="组合 50">
            <a:extLst>
              <a:ext uri="{FF2B5EF4-FFF2-40B4-BE49-F238E27FC236}">
                <a16:creationId xmlns:a16="http://schemas.microsoft.com/office/drawing/2014/main" id="{2174B06B-D61D-8B8B-9F82-7E15E756C00A}"/>
              </a:ext>
            </a:extLst>
          </p:cNvPr>
          <p:cNvGrpSpPr/>
          <p:nvPr/>
        </p:nvGrpSpPr>
        <p:grpSpPr>
          <a:xfrm>
            <a:off x="9724923" y="3578064"/>
            <a:ext cx="744424" cy="744424"/>
            <a:chOff x="8944050" y="4041513"/>
            <a:chExt cx="744424" cy="744424"/>
          </a:xfrm>
        </p:grpSpPr>
        <p:sp>
          <p:nvSpPr>
            <p:cNvPr id="34" name="椭圆 33">
              <a:extLst>
                <a:ext uri="{FF2B5EF4-FFF2-40B4-BE49-F238E27FC236}">
                  <a16:creationId xmlns:a16="http://schemas.microsoft.com/office/drawing/2014/main" id="{2BAB4825-C5B2-7FD2-2CAD-7694CE916860}"/>
                </a:ext>
              </a:extLst>
            </p:cNvPr>
            <p:cNvSpPr/>
            <p:nvPr/>
          </p:nvSpPr>
          <p:spPr>
            <a:xfrm>
              <a:off x="8944050" y="4041513"/>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9" name="图形 28" descr="直箭头">
              <a:extLst>
                <a:ext uri="{FF2B5EF4-FFF2-40B4-BE49-F238E27FC236}">
                  <a16:creationId xmlns:a16="http://schemas.microsoft.com/office/drawing/2014/main" id="{38C3918B-F480-C018-C10E-FE02108427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9047642" y="4177381"/>
              <a:ext cx="537240" cy="537240"/>
            </a:xfrm>
            <a:prstGeom prst="rect">
              <a:avLst/>
            </a:prstGeom>
          </p:spPr>
        </p:pic>
      </p:grpSp>
      <p:grpSp>
        <p:nvGrpSpPr>
          <p:cNvPr id="52" name="组合 51">
            <a:extLst>
              <a:ext uri="{FF2B5EF4-FFF2-40B4-BE49-F238E27FC236}">
                <a16:creationId xmlns:a16="http://schemas.microsoft.com/office/drawing/2014/main" id="{96E2F9D2-D9A9-34F0-C920-B2AC2AEF615A}"/>
              </a:ext>
            </a:extLst>
          </p:cNvPr>
          <p:cNvGrpSpPr/>
          <p:nvPr/>
        </p:nvGrpSpPr>
        <p:grpSpPr>
          <a:xfrm>
            <a:off x="9724923" y="4675180"/>
            <a:ext cx="744424" cy="744424"/>
            <a:chOff x="8950823" y="5212606"/>
            <a:chExt cx="744424" cy="744424"/>
          </a:xfrm>
        </p:grpSpPr>
        <p:sp>
          <p:nvSpPr>
            <p:cNvPr id="35" name="椭圆 34">
              <a:extLst>
                <a:ext uri="{FF2B5EF4-FFF2-40B4-BE49-F238E27FC236}">
                  <a16:creationId xmlns:a16="http://schemas.microsoft.com/office/drawing/2014/main" id="{5F6E1E5D-7D4A-2F0A-D3A9-2F198C27B071}"/>
                </a:ext>
              </a:extLst>
            </p:cNvPr>
            <p:cNvSpPr/>
            <p:nvPr/>
          </p:nvSpPr>
          <p:spPr>
            <a:xfrm>
              <a:off x="8950823" y="5212606"/>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形 29" descr="直箭头">
              <a:extLst>
                <a:ext uri="{FF2B5EF4-FFF2-40B4-BE49-F238E27FC236}">
                  <a16:creationId xmlns:a16="http://schemas.microsoft.com/office/drawing/2014/main" id="{6937F879-B22A-302B-9E01-A1995C0C51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054415" y="5316198"/>
              <a:ext cx="537240" cy="537240"/>
            </a:xfrm>
            <a:prstGeom prst="rect">
              <a:avLst/>
            </a:prstGeom>
          </p:spPr>
        </p:pic>
      </p:grpSp>
      <p:grpSp>
        <p:nvGrpSpPr>
          <p:cNvPr id="54" name="组合 53">
            <a:extLst>
              <a:ext uri="{FF2B5EF4-FFF2-40B4-BE49-F238E27FC236}">
                <a16:creationId xmlns:a16="http://schemas.microsoft.com/office/drawing/2014/main" id="{F4AC139C-ACE5-146A-48DE-D72369A95B05}"/>
              </a:ext>
            </a:extLst>
          </p:cNvPr>
          <p:cNvGrpSpPr/>
          <p:nvPr/>
        </p:nvGrpSpPr>
        <p:grpSpPr>
          <a:xfrm>
            <a:off x="4689240" y="4876698"/>
            <a:ext cx="744424" cy="744424"/>
            <a:chOff x="3425298" y="3039860"/>
            <a:chExt cx="744424" cy="744424"/>
          </a:xfrm>
        </p:grpSpPr>
        <p:sp>
          <p:nvSpPr>
            <p:cNvPr id="55" name="椭圆 54">
              <a:extLst>
                <a:ext uri="{FF2B5EF4-FFF2-40B4-BE49-F238E27FC236}">
                  <a16:creationId xmlns:a16="http://schemas.microsoft.com/office/drawing/2014/main" id="{254F453A-C396-5C08-3388-B5D0B6199C4F}"/>
                </a:ext>
              </a:extLst>
            </p:cNvPr>
            <p:cNvSpPr/>
            <p:nvPr/>
          </p:nvSpPr>
          <p:spPr>
            <a:xfrm>
              <a:off x="3425298" y="3039860"/>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形 55" descr="直箭头">
              <a:extLst>
                <a:ext uri="{FF2B5EF4-FFF2-40B4-BE49-F238E27FC236}">
                  <a16:creationId xmlns:a16="http://schemas.microsoft.com/office/drawing/2014/main" id="{C33A3558-D404-89D4-EA7D-D6CAE70EDC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515555" y="3140070"/>
              <a:ext cx="537240" cy="537240"/>
            </a:xfrm>
            <a:prstGeom prst="rect">
              <a:avLst/>
            </a:prstGeom>
          </p:spPr>
        </p:pic>
      </p:grpSp>
      <p:sp>
        <p:nvSpPr>
          <p:cNvPr id="57" name="文本框 4">
            <a:extLst>
              <a:ext uri="{FF2B5EF4-FFF2-40B4-BE49-F238E27FC236}">
                <a16:creationId xmlns:a16="http://schemas.microsoft.com/office/drawing/2014/main" id="{C8C2C3DD-699B-C098-B175-BE44A86D53AB}"/>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4.1 AN</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患者瘦素基因的甲基化水平</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9" name="图形 58" descr="问号">
            <a:extLst>
              <a:ext uri="{FF2B5EF4-FFF2-40B4-BE49-F238E27FC236}">
                <a16:creationId xmlns:a16="http://schemas.microsoft.com/office/drawing/2014/main" id="{C241E048-AC90-3258-9CA6-C9C380ED51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98863" y="4880229"/>
            <a:ext cx="677042" cy="677042"/>
          </a:xfrm>
          <a:prstGeom prst="rect">
            <a:avLst/>
          </a:prstGeom>
        </p:spPr>
      </p:pic>
      <p:sp>
        <p:nvSpPr>
          <p:cNvPr id="60" name="文本框 59">
            <a:extLst>
              <a:ext uri="{FF2B5EF4-FFF2-40B4-BE49-F238E27FC236}">
                <a16:creationId xmlns:a16="http://schemas.microsoft.com/office/drawing/2014/main" id="{CCAA7150-E0D2-FFFA-49A0-B5031849B580}"/>
              </a:ext>
            </a:extLst>
          </p:cNvPr>
          <p:cNvSpPr txBox="1"/>
          <p:nvPr/>
        </p:nvSpPr>
        <p:spPr>
          <a:xfrm>
            <a:off x="3913113" y="1507021"/>
            <a:ext cx="1084539" cy="369332"/>
          </a:xfrm>
          <a:prstGeom prst="rect">
            <a:avLst/>
          </a:prstGeom>
          <a:noFill/>
        </p:spPr>
        <p:txBody>
          <a:bodyPr wrap="square" rtlCol="0">
            <a:spAutoFit/>
          </a:bodyPr>
          <a:lstStyle/>
          <a:p>
            <a:r>
              <a:rPr lang="en-US" altLang="zh-CN" b="1" dirty="0"/>
              <a:t>AN</a:t>
            </a:r>
            <a:r>
              <a:rPr lang="zh-CN" altLang="en-US" b="1" dirty="0"/>
              <a:t>患者</a:t>
            </a:r>
          </a:p>
        </p:txBody>
      </p:sp>
      <p:sp>
        <p:nvSpPr>
          <p:cNvPr id="61" name="文本框 60">
            <a:extLst>
              <a:ext uri="{FF2B5EF4-FFF2-40B4-BE49-F238E27FC236}">
                <a16:creationId xmlns:a16="http://schemas.microsoft.com/office/drawing/2014/main" id="{97BB24A2-03EE-023D-BC2C-AEADD42446BF}"/>
              </a:ext>
            </a:extLst>
          </p:cNvPr>
          <p:cNvSpPr txBox="1"/>
          <p:nvPr/>
        </p:nvSpPr>
        <p:spPr>
          <a:xfrm>
            <a:off x="9554865" y="1508885"/>
            <a:ext cx="1141871" cy="369332"/>
          </a:xfrm>
          <a:prstGeom prst="rect">
            <a:avLst/>
          </a:prstGeom>
          <a:noFill/>
        </p:spPr>
        <p:txBody>
          <a:bodyPr wrap="square" rtlCol="0">
            <a:spAutoFit/>
          </a:bodyPr>
          <a:lstStyle/>
          <a:p>
            <a:r>
              <a:rPr lang="zh-CN" altLang="en-US" b="1" dirty="0"/>
              <a:t>肥胖患者</a:t>
            </a:r>
          </a:p>
        </p:txBody>
      </p:sp>
      <p:sp>
        <p:nvSpPr>
          <p:cNvPr id="62" name="文本框 61">
            <a:extLst>
              <a:ext uri="{FF2B5EF4-FFF2-40B4-BE49-F238E27FC236}">
                <a16:creationId xmlns:a16="http://schemas.microsoft.com/office/drawing/2014/main" id="{2BEFFD6C-8BBD-98FB-6B65-4600C19FE94E}"/>
              </a:ext>
            </a:extLst>
          </p:cNvPr>
          <p:cNvSpPr txBox="1"/>
          <p:nvPr/>
        </p:nvSpPr>
        <p:spPr>
          <a:xfrm>
            <a:off x="2783434" y="6304472"/>
            <a:ext cx="8410956" cy="338554"/>
          </a:xfrm>
          <a:prstGeom prst="rect">
            <a:avLst/>
          </a:prstGeom>
          <a:noFill/>
        </p:spPr>
        <p:txBody>
          <a:bodyPr wrap="square">
            <a:spAutoFit/>
          </a:bodyPr>
          <a:lstStyle/>
          <a:p>
            <a:r>
              <a:rPr lang="en-US" altLang="zh-CN" sz="800" b="0" i="0" dirty="0" err="1">
                <a:solidFill>
                  <a:srgbClr val="2C4564"/>
                </a:solidFill>
                <a:effectLst/>
                <a:latin typeface="BlinkMacSystemFont"/>
              </a:rPr>
              <a:t>Neyazi</a:t>
            </a:r>
            <a:r>
              <a:rPr lang="en-US" altLang="zh-CN" sz="800" b="0" i="0" dirty="0">
                <a:solidFill>
                  <a:srgbClr val="2C4564"/>
                </a:solidFill>
                <a:effectLst/>
                <a:latin typeface="BlinkMacSystemFont"/>
              </a:rPr>
              <a:t>, A., Buchholz, V., Burkert, A., </a:t>
            </a:r>
            <a:r>
              <a:rPr lang="en-US" altLang="zh-CN" sz="800" b="0" i="0" dirty="0" err="1">
                <a:solidFill>
                  <a:srgbClr val="2C4564"/>
                </a:solidFill>
                <a:effectLst/>
                <a:latin typeface="BlinkMacSystemFont"/>
              </a:rPr>
              <a:t>Hillemacher</a:t>
            </a:r>
            <a:r>
              <a:rPr lang="en-US" altLang="zh-CN" sz="800" b="0" i="0" dirty="0">
                <a:solidFill>
                  <a:srgbClr val="2C4564"/>
                </a:solidFill>
                <a:effectLst/>
                <a:latin typeface="BlinkMacSystemFont"/>
              </a:rPr>
              <a:t>, T., de Zwaan, M., Herzog, W., Jahn, K., Giel, K., </a:t>
            </a:r>
            <a:r>
              <a:rPr lang="en-US" altLang="zh-CN" sz="800" b="0" i="0" dirty="0" err="1">
                <a:solidFill>
                  <a:srgbClr val="2C4564"/>
                </a:solidFill>
                <a:effectLst/>
                <a:latin typeface="BlinkMacSystemFont"/>
              </a:rPr>
              <a:t>Herpertz</a:t>
            </a:r>
            <a:r>
              <a:rPr lang="en-US" altLang="zh-CN" sz="800" b="0" i="0" dirty="0">
                <a:solidFill>
                  <a:srgbClr val="2C4564"/>
                </a:solidFill>
                <a:effectLst/>
                <a:latin typeface="BlinkMacSystemFont"/>
              </a:rPr>
              <a:t>, S., Buchholz, C. A., Dinkel, A., </a:t>
            </a:r>
            <a:r>
              <a:rPr lang="en-US" altLang="zh-CN" sz="800" b="0" i="0" dirty="0" err="1">
                <a:solidFill>
                  <a:srgbClr val="2C4564"/>
                </a:solidFill>
                <a:effectLst/>
                <a:latin typeface="BlinkMacSystemFont"/>
              </a:rPr>
              <a:t>Burgmer</a:t>
            </a:r>
            <a:r>
              <a:rPr lang="en-US" altLang="zh-CN" sz="800" b="0" i="0" dirty="0">
                <a:solidFill>
                  <a:srgbClr val="2C4564"/>
                </a:solidFill>
                <a:effectLst/>
                <a:latin typeface="BlinkMacSystemFont"/>
              </a:rPr>
              <a:t>, M., </a:t>
            </a:r>
            <a:r>
              <a:rPr lang="en-US" altLang="zh-CN" sz="800" b="0" i="0" dirty="0" err="1">
                <a:solidFill>
                  <a:srgbClr val="2C4564"/>
                </a:solidFill>
                <a:effectLst/>
                <a:latin typeface="BlinkMacSystemFont"/>
              </a:rPr>
              <a:t>Zeeck</a:t>
            </a:r>
            <a:r>
              <a:rPr lang="en-US" altLang="zh-CN" sz="800" b="0" i="0" dirty="0">
                <a:solidFill>
                  <a:srgbClr val="2C4564"/>
                </a:solidFill>
                <a:effectLst/>
                <a:latin typeface="BlinkMacSystemFont"/>
              </a:rPr>
              <a:t>, A., Bleich, S., Zipfel, S., &amp; </a:t>
            </a:r>
            <a:r>
              <a:rPr lang="en-US" altLang="zh-CN" sz="800" b="0" i="0" dirty="0" err="1">
                <a:solidFill>
                  <a:srgbClr val="2C4564"/>
                </a:solidFill>
                <a:effectLst/>
                <a:latin typeface="BlinkMacSystemFont"/>
              </a:rPr>
              <a:t>Frieling</a:t>
            </a:r>
            <a:r>
              <a:rPr lang="en-US" altLang="zh-CN" sz="800" b="0" i="0" dirty="0">
                <a:solidFill>
                  <a:srgbClr val="2C4564"/>
                </a:solidFill>
                <a:effectLst/>
                <a:latin typeface="BlinkMacSystemFont"/>
              </a:rPr>
              <a:t>, H. (2019). Association of Leptin Gene DNA Methylation With Diagnosis and Treatment Outcome of Anorexia Nervosa. </a:t>
            </a:r>
            <a:r>
              <a:rPr lang="en-US" altLang="zh-CN" sz="800" b="0" i="1" dirty="0">
                <a:solidFill>
                  <a:srgbClr val="2C4564"/>
                </a:solidFill>
                <a:effectLst/>
                <a:latin typeface="BlinkMacSystemFont"/>
              </a:rPr>
              <a:t>Frontiers in psychiatry</a:t>
            </a:r>
            <a:r>
              <a:rPr lang="en-US" altLang="zh-CN" sz="800" b="0" i="0" dirty="0">
                <a:solidFill>
                  <a:srgbClr val="2C4564"/>
                </a:solidFill>
                <a:effectLst/>
                <a:latin typeface="BlinkMacSystemFont"/>
              </a:rPr>
              <a:t>, </a:t>
            </a:r>
            <a:r>
              <a:rPr lang="en-US" altLang="zh-CN" sz="800" b="0" i="1" dirty="0">
                <a:solidFill>
                  <a:srgbClr val="2C4564"/>
                </a:solidFill>
                <a:effectLst/>
                <a:latin typeface="BlinkMacSystemFont"/>
              </a:rPr>
              <a:t>10</a:t>
            </a:r>
            <a:r>
              <a:rPr lang="en-US" altLang="zh-CN" sz="800" b="0" i="0" dirty="0">
                <a:solidFill>
                  <a:srgbClr val="2C4564"/>
                </a:solidFill>
                <a:effectLst/>
                <a:latin typeface="BlinkMacSystemFont"/>
              </a:rPr>
              <a:t>, 197. https://doi.org/10.3389/fpsyt.2019.00197</a:t>
            </a:r>
            <a:endParaRPr lang="en-US" altLang="zh-CN" sz="800" dirty="0">
              <a:solidFill>
                <a:srgbClr val="2C4564"/>
              </a:solidFill>
            </a:endParaRPr>
          </a:p>
        </p:txBody>
      </p:sp>
      <p:sp>
        <p:nvSpPr>
          <p:cNvPr id="3" name="灯片编号占位符 2">
            <a:extLst>
              <a:ext uri="{FF2B5EF4-FFF2-40B4-BE49-F238E27FC236}">
                <a16:creationId xmlns:a16="http://schemas.microsoft.com/office/drawing/2014/main" id="{22266B0A-4479-B240-3D85-76252FF9E977}"/>
              </a:ext>
            </a:extLst>
          </p:cNvPr>
          <p:cNvSpPr>
            <a:spLocks noGrp="1"/>
          </p:cNvSpPr>
          <p:nvPr>
            <p:ph type="sldNum" sz="quarter" idx="12"/>
          </p:nvPr>
        </p:nvSpPr>
        <p:spPr/>
        <p:txBody>
          <a:bodyPr/>
          <a:lstStyle/>
          <a:p>
            <a:fld id="{9B0AA56C-FDBB-4B9D-9C2E-319D0C8E1A73}" type="slidenum">
              <a:rPr lang="zh-CN" altLang="en-US" smtClean="0"/>
              <a:t>37</a:t>
            </a:fld>
            <a:endParaRPr lang="zh-CN" altLang="en-US"/>
          </a:p>
        </p:txBody>
      </p:sp>
    </p:spTree>
    <p:extLst>
      <p:ext uri="{BB962C8B-B14F-4D97-AF65-F5344CB8AC3E}">
        <p14:creationId xmlns:p14="http://schemas.microsoft.com/office/powerpoint/2010/main" val="184517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6" name="图片 5">
            <a:extLst>
              <a:ext uri="{FF2B5EF4-FFF2-40B4-BE49-F238E27FC236}">
                <a16:creationId xmlns:a16="http://schemas.microsoft.com/office/drawing/2014/main" id="{E940ED3B-39B7-182A-B313-3924A987FC0D}"/>
              </a:ext>
            </a:extLst>
          </p:cNvPr>
          <p:cNvPicPr>
            <a:picLocks noChangeAspect="1"/>
          </p:cNvPicPr>
          <p:nvPr/>
        </p:nvPicPr>
        <p:blipFill rotWithShape="1">
          <a:blip r:embed="rId4"/>
          <a:srcRect r="48057"/>
          <a:stretch/>
        </p:blipFill>
        <p:spPr>
          <a:xfrm>
            <a:off x="3794937" y="1479278"/>
            <a:ext cx="2827605" cy="4109402"/>
          </a:xfrm>
          <a:prstGeom prst="rect">
            <a:avLst/>
          </a:prstGeom>
        </p:spPr>
      </p:pic>
      <p:sp>
        <p:nvSpPr>
          <p:cNvPr id="7" name="文本框 6">
            <a:extLst>
              <a:ext uri="{FF2B5EF4-FFF2-40B4-BE49-F238E27FC236}">
                <a16:creationId xmlns:a16="http://schemas.microsoft.com/office/drawing/2014/main" id="{1C9F056A-65CA-546E-A062-D5B26040D6AC}"/>
              </a:ext>
            </a:extLst>
          </p:cNvPr>
          <p:cNvSpPr txBox="1"/>
          <p:nvPr/>
        </p:nvSpPr>
        <p:spPr>
          <a:xfrm>
            <a:off x="2783434" y="6304472"/>
            <a:ext cx="8410956" cy="338554"/>
          </a:xfrm>
          <a:prstGeom prst="rect">
            <a:avLst/>
          </a:prstGeom>
          <a:noFill/>
        </p:spPr>
        <p:txBody>
          <a:bodyPr wrap="square">
            <a:spAutoFit/>
          </a:bodyPr>
          <a:lstStyle/>
          <a:p>
            <a:r>
              <a:rPr lang="en-US" altLang="zh-CN" sz="800" b="0" i="0" dirty="0" err="1">
                <a:solidFill>
                  <a:srgbClr val="2C4564"/>
                </a:solidFill>
                <a:effectLst/>
                <a:latin typeface="BlinkMacSystemFont"/>
              </a:rPr>
              <a:t>Neyazi</a:t>
            </a:r>
            <a:r>
              <a:rPr lang="en-US" altLang="zh-CN" sz="800" b="0" i="0" dirty="0">
                <a:solidFill>
                  <a:srgbClr val="2C4564"/>
                </a:solidFill>
                <a:effectLst/>
                <a:latin typeface="BlinkMacSystemFont"/>
              </a:rPr>
              <a:t>, A., Buchholz, V., Burkert, A., </a:t>
            </a:r>
            <a:r>
              <a:rPr lang="en-US" altLang="zh-CN" sz="800" b="0" i="0" dirty="0" err="1">
                <a:solidFill>
                  <a:srgbClr val="2C4564"/>
                </a:solidFill>
                <a:effectLst/>
                <a:latin typeface="BlinkMacSystemFont"/>
              </a:rPr>
              <a:t>Hillemacher</a:t>
            </a:r>
            <a:r>
              <a:rPr lang="en-US" altLang="zh-CN" sz="800" b="0" i="0" dirty="0">
                <a:solidFill>
                  <a:srgbClr val="2C4564"/>
                </a:solidFill>
                <a:effectLst/>
                <a:latin typeface="BlinkMacSystemFont"/>
              </a:rPr>
              <a:t>, T., de Zwaan, M., Herzog, W., Jahn, K., Giel, K., </a:t>
            </a:r>
            <a:r>
              <a:rPr lang="en-US" altLang="zh-CN" sz="800" b="0" i="0" dirty="0" err="1">
                <a:solidFill>
                  <a:srgbClr val="2C4564"/>
                </a:solidFill>
                <a:effectLst/>
                <a:latin typeface="BlinkMacSystemFont"/>
              </a:rPr>
              <a:t>Herpertz</a:t>
            </a:r>
            <a:r>
              <a:rPr lang="en-US" altLang="zh-CN" sz="800" b="0" i="0" dirty="0">
                <a:solidFill>
                  <a:srgbClr val="2C4564"/>
                </a:solidFill>
                <a:effectLst/>
                <a:latin typeface="BlinkMacSystemFont"/>
              </a:rPr>
              <a:t>, S., Buchholz, C. A., Dinkel, A., </a:t>
            </a:r>
            <a:r>
              <a:rPr lang="en-US" altLang="zh-CN" sz="800" b="0" i="0" dirty="0" err="1">
                <a:solidFill>
                  <a:srgbClr val="2C4564"/>
                </a:solidFill>
                <a:effectLst/>
                <a:latin typeface="BlinkMacSystemFont"/>
              </a:rPr>
              <a:t>Burgmer</a:t>
            </a:r>
            <a:r>
              <a:rPr lang="en-US" altLang="zh-CN" sz="800" b="0" i="0" dirty="0">
                <a:solidFill>
                  <a:srgbClr val="2C4564"/>
                </a:solidFill>
                <a:effectLst/>
                <a:latin typeface="BlinkMacSystemFont"/>
              </a:rPr>
              <a:t>, M., </a:t>
            </a:r>
            <a:r>
              <a:rPr lang="en-US" altLang="zh-CN" sz="800" b="0" i="0" dirty="0" err="1">
                <a:solidFill>
                  <a:srgbClr val="2C4564"/>
                </a:solidFill>
                <a:effectLst/>
                <a:latin typeface="BlinkMacSystemFont"/>
              </a:rPr>
              <a:t>Zeeck</a:t>
            </a:r>
            <a:r>
              <a:rPr lang="en-US" altLang="zh-CN" sz="800" b="0" i="0" dirty="0">
                <a:solidFill>
                  <a:srgbClr val="2C4564"/>
                </a:solidFill>
                <a:effectLst/>
                <a:latin typeface="BlinkMacSystemFont"/>
              </a:rPr>
              <a:t>, A., Bleich, S., Zipfel, S., &amp; </a:t>
            </a:r>
            <a:r>
              <a:rPr lang="en-US" altLang="zh-CN" sz="800" b="0" i="0" dirty="0" err="1">
                <a:solidFill>
                  <a:srgbClr val="2C4564"/>
                </a:solidFill>
                <a:effectLst/>
                <a:latin typeface="BlinkMacSystemFont"/>
              </a:rPr>
              <a:t>Frieling</a:t>
            </a:r>
            <a:r>
              <a:rPr lang="en-US" altLang="zh-CN" sz="800" b="0" i="0" dirty="0">
                <a:solidFill>
                  <a:srgbClr val="2C4564"/>
                </a:solidFill>
                <a:effectLst/>
                <a:latin typeface="BlinkMacSystemFont"/>
              </a:rPr>
              <a:t>, H. (2019). Association of Leptin Gene DNA Methylation With Diagnosis and Treatment Outcome of Anorexia Nervosa. </a:t>
            </a:r>
            <a:r>
              <a:rPr lang="en-US" altLang="zh-CN" sz="800" b="0" i="1" dirty="0">
                <a:solidFill>
                  <a:srgbClr val="2C4564"/>
                </a:solidFill>
                <a:effectLst/>
                <a:latin typeface="BlinkMacSystemFont"/>
              </a:rPr>
              <a:t>Frontiers in psychiatry</a:t>
            </a:r>
            <a:r>
              <a:rPr lang="en-US" altLang="zh-CN" sz="800" b="0" i="0" dirty="0">
                <a:solidFill>
                  <a:srgbClr val="2C4564"/>
                </a:solidFill>
                <a:effectLst/>
                <a:latin typeface="BlinkMacSystemFont"/>
              </a:rPr>
              <a:t>, </a:t>
            </a:r>
            <a:r>
              <a:rPr lang="en-US" altLang="zh-CN" sz="800" b="0" i="1" dirty="0">
                <a:solidFill>
                  <a:srgbClr val="2C4564"/>
                </a:solidFill>
                <a:effectLst/>
                <a:latin typeface="BlinkMacSystemFont"/>
              </a:rPr>
              <a:t>10</a:t>
            </a:r>
            <a:r>
              <a:rPr lang="en-US" altLang="zh-CN" sz="800" b="0" i="0" dirty="0">
                <a:solidFill>
                  <a:srgbClr val="2C4564"/>
                </a:solidFill>
                <a:effectLst/>
                <a:latin typeface="BlinkMacSystemFont"/>
              </a:rPr>
              <a:t>, 197. https://doi.org/10.3389/fpsyt.2019.00197</a:t>
            </a:r>
            <a:endParaRPr lang="en-US" altLang="zh-CN" sz="800" dirty="0">
              <a:solidFill>
                <a:srgbClr val="2C4564"/>
              </a:solidFill>
            </a:endParaRPr>
          </a:p>
        </p:txBody>
      </p:sp>
      <p:pic>
        <p:nvPicPr>
          <p:cNvPr id="13" name="图片 12">
            <a:extLst>
              <a:ext uri="{FF2B5EF4-FFF2-40B4-BE49-F238E27FC236}">
                <a16:creationId xmlns:a16="http://schemas.microsoft.com/office/drawing/2014/main" id="{8CF99189-F8B5-8519-6CF3-34A30F6FA0C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7286"/>
          <a:stretch/>
        </p:blipFill>
        <p:spPr bwMode="auto">
          <a:xfrm>
            <a:off x="7270335" y="1479278"/>
            <a:ext cx="4252723" cy="3416620"/>
          </a:xfrm>
          <a:prstGeom prst="rect">
            <a:avLst/>
          </a:prstGeom>
          <a:noFill/>
          <a:ln>
            <a:noFill/>
          </a:ln>
          <a:extLst>
            <a:ext uri="{53640926-AAD7-44D8-BBD7-CCE9431645EC}">
              <a14:shadowObscured xmlns:a14="http://schemas.microsoft.com/office/drawing/2010/main"/>
            </a:ext>
          </a:extLst>
        </p:spPr>
      </p:pic>
      <p:sp>
        <p:nvSpPr>
          <p:cNvPr id="3" name="文本框 4">
            <a:extLst>
              <a:ext uri="{FF2B5EF4-FFF2-40B4-BE49-F238E27FC236}">
                <a16:creationId xmlns:a16="http://schemas.microsoft.com/office/drawing/2014/main" id="{C7DD258D-D873-2CF9-B37C-6553BC68AC36}"/>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4.1 AN</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患者瘦素基因的甲基化水平</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灯片编号占位符 10">
            <a:extLst>
              <a:ext uri="{FF2B5EF4-FFF2-40B4-BE49-F238E27FC236}">
                <a16:creationId xmlns:a16="http://schemas.microsoft.com/office/drawing/2014/main" id="{41E7D4E4-2175-16E9-BF6D-E09944371033}"/>
              </a:ext>
            </a:extLst>
          </p:cNvPr>
          <p:cNvSpPr>
            <a:spLocks noGrp="1"/>
          </p:cNvSpPr>
          <p:nvPr>
            <p:ph type="sldNum" sz="quarter" idx="12"/>
          </p:nvPr>
        </p:nvSpPr>
        <p:spPr/>
        <p:txBody>
          <a:bodyPr/>
          <a:lstStyle/>
          <a:p>
            <a:fld id="{9B0AA56C-FDBB-4B9D-9C2E-319D0C8E1A73}" type="slidenum">
              <a:rPr lang="zh-CN" altLang="en-US" smtClean="0"/>
              <a:t>38</a:t>
            </a:fld>
            <a:endParaRPr lang="zh-CN" altLang="en-US"/>
          </a:p>
        </p:txBody>
      </p:sp>
    </p:spTree>
    <p:extLst>
      <p:ext uri="{BB962C8B-B14F-4D97-AF65-F5344CB8AC3E}">
        <p14:creationId xmlns:p14="http://schemas.microsoft.com/office/powerpoint/2010/main" val="421095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a:extLst>
              <a:ext uri="{FF2B5EF4-FFF2-40B4-BE49-F238E27FC236}">
                <a16:creationId xmlns:a16="http://schemas.microsoft.com/office/drawing/2014/main" id="{D3B124DF-BC8C-998C-845D-EC1D937CD836}"/>
              </a:ext>
            </a:extLst>
          </p:cNvPr>
          <p:cNvSpPr/>
          <p:nvPr/>
        </p:nvSpPr>
        <p:spPr>
          <a:xfrm>
            <a:off x="2904290" y="1002453"/>
            <a:ext cx="3129280" cy="486663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7" name="图形 6" descr="男人">
            <a:extLst>
              <a:ext uri="{FF2B5EF4-FFF2-40B4-BE49-F238E27FC236}">
                <a16:creationId xmlns:a16="http://schemas.microsoft.com/office/drawing/2014/main" id="{FD998FE9-B514-477F-5F22-B2C08EE60C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0735" y="2142066"/>
            <a:ext cx="1293706" cy="1293706"/>
          </a:xfrm>
          <a:prstGeom prst="rect">
            <a:avLst/>
          </a:prstGeom>
        </p:spPr>
      </p:pic>
      <p:sp>
        <p:nvSpPr>
          <p:cNvPr id="14" name="椭圆 13">
            <a:extLst>
              <a:ext uri="{FF2B5EF4-FFF2-40B4-BE49-F238E27FC236}">
                <a16:creationId xmlns:a16="http://schemas.microsoft.com/office/drawing/2014/main" id="{921DB49D-473E-1963-8D66-B97A8DF79384}"/>
              </a:ext>
            </a:extLst>
          </p:cNvPr>
          <p:cNvSpPr/>
          <p:nvPr/>
        </p:nvSpPr>
        <p:spPr>
          <a:xfrm>
            <a:off x="6314724" y="3511001"/>
            <a:ext cx="1875990" cy="1019760"/>
          </a:xfrm>
          <a:prstGeom prst="ellipse">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血浆瘦素</a:t>
            </a:r>
            <a:endParaRPr lang="en-US" altLang="zh-CN" b="1" dirty="0">
              <a:solidFill>
                <a:schemeClr val="bg1"/>
              </a:solidFill>
            </a:endParaRPr>
          </a:p>
          <a:p>
            <a:pPr algn="ctr"/>
            <a:r>
              <a:rPr lang="zh-CN" altLang="en-US" b="1" dirty="0">
                <a:solidFill>
                  <a:schemeClr val="bg1"/>
                </a:solidFill>
              </a:rPr>
              <a:t>水平</a:t>
            </a:r>
          </a:p>
        </p:txBody>
      </p:sp>
      <p:sp>
        <p:nvSpPr>
          <p:cNvPr id="15" name="椭圆 14">
            <a:extLst>
              <a:ext uri="{FF2B5EF4-FFF2-40B4-BE49-F238E27FC236}">
                <a16:creationId xmlns:a16="http://schemas.microsoft.com/office/drawing/2014/main" id="{C1A10FF3-8EF5-EBC6-6CED-609718757E9A}"/>
              </a:ext>
            </a:extLst>
          </p:cNvPr>
          <p:cNvSpPr/>
          <p:nvPr/>
        </p:nvSpPr>
        <p:spPr>
          <a:xfrm>
            <a:off x="6345038" y="4675180"/>
            <a:ext cx="1875988" cy="1019758"/>
          </a:xfrm>
          <a:prstGeom prst="ellipse">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D4664"/>
                </a:solidFill>
              </a:rPr>
              <a:t>瘦素基因甲基化水平</a:t>
            </a:r>
          </a:p>
        </p:txBody>
      </p:sp>
      <p:grpSp>
        <p:nvGrpSpPr>
          <p:cNvPr id="40" name="组合 39">
            <a:extLst>
              <a:ext uri="{FF2B5EF4-FFF2-40B4-BE49-F238E27FC236}">
                <a16:creationId xmlns:a16="http://schemas.microsoft.com/office/drawing/2014/main" id="{84BA8C7B-9BB0-4C75-F2F3-989BF2B4DF77}"/>
              </a:ext>
            </a:extLst>
          </p:cNvPr>
          <p:cNvGrpSpPr/>
          <p:nvPr/>
        </p:nvGrpSpPr>
        <p:grpSpPr>
          <a:xfrm>
            <a:off x="3965172" y="3652052"/>
            <a:ext cx="744424" cy="744424"/>
            <a:chOff x="3425298" y="3039860"/>
            <a:chExt cx="744424" cy="744424"/>
          </a:xfrm>
        </p:grpSpPr>
        <p:sp>
          <p:nvSpPr>
            <p:cNvPr id="33" name="椭圆 32">
              <a:extLst>
                <a:ext uri="{FF2B5EF4-FFF2-40B4-BE49-F238E27FC236}">
                  <a16:creationId xmlns:a16="http://schemas.microsoft.com/office/drawing/2014/main" id="{E339C990-EFC8-53A9-52CD-34A3E16E22CD}"/>
                </a:ext>
              </a:extLst>
            </p:cNvPr>
            <p:cNvSpPr/>
            <p:nvPr/>
          </p:nvSpPr>
          <p:spPr>
            <a:xfrm>
              <a:off x="3425298" y="3039860"/>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descr="直箭头">
              <a:extLst>
                <a:ext uri="{FF2B5EF4-FFF2-40B4-BE49-F238E27FC236}">
                  <a16:creationId xmlns:a16="http://schemas.microsoft.com/office/drawing/2014/main" id="{FB395D94-F54C-C8C6-6FF2-3FFDF89833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515555" y="3140070"/>
              <a:ext cx="537240" cy="537240"/>
            </a:xfrm>
            <a:prstGeom prst="rect">
              <a:avLst/>
            </a:prstGeom>
          </p:spPr>
        </p:pic>
      </p:grpSp>
      <p:sp>
        <p:nvSpPr>
          <p:cNvPr id="50" name="矩形: 圆角 49">
            <a:extLst>
              <a:ext uri="{FF2B5EF4-FFF2-40B4-BE49-F238E27FC236}">
                <a16:creationId xmlns:a16="http://schemas.microsoft.com/office/drawing/2014/main" id="{4B817B75-0A43-7516-D65B-088529FC3B3E}"/>
              </a:ext>
            </a:extLst>
          </p:cNvPr>
          <p:cNvSpPr/>
          <p:nvPr/>
        </p:nvSpPr>
        <p:spPr>
          <a:xfrm>
            <a:off x="8532495" y="995680"/>
            <a:ext cx="3129280" cy="486663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形 10" descr="男人">
            <a:extLst>
              <a:ext uri="{FF2B5EF4-FFF2-40B4-BE49-F238E27FC236}">
                <a16:creationId xmlns:a16="http://schemas.microsoft.com/office/drawing/2014/main" id="{C34E7DD3-06CE-EBBC-9F98-A6AE26D9A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9880" y="2089529"/>
            <a:ext cx="2194510" cy="1293706"/>
          </a:xfrm>
          <a:prstGeom prst="rect">
            <a:avLst/>
          </a:prstGeom>
        </p:spPr>
      </p:pic>
      <p:grpSp>
        <p:nvGrpSpPr>
          <p:cNvPr id="51" name="组合 50">
            <a:extLst>
              <a:ext uri="{FF2B5EF4-FFF2-40B4-BE49-F238E27FC236}">
                <a16:creationId xmlns:a16="http://schemas.microsoft.com/office/drawing/2014/main" id="{2174B06B-D61D-8B8B-9F82-7E15E756C00A}"/>
              </a:ext>
            </a:extLst>
          </p:cNvPr>
          <p:cNvGrpSpPr/>
          <p:nvPr/>
        </p:nvGrpSpPr>
        <p:grpSpPr>
          <a:xfrm>
            <a:off x="9724923" y="3578064"/>
            <a:ext cx="744424" cy="744424"/>
            <a:chOff x="8944050" y="4041513"/>
            <a:chExt cx="744424" cy="744424"/>
          </a:xfrm>
        </p:grpSpPr>
        <p:sp>
          <p:nvSpPr>
            <p:cNvPr id="34" name="椭圆 33">
              <a:extLst>
                <a:ext uri="{FF2B5EF4-FFF2-40B4-BE49-F238E27FC236}">
                  <a16:creationId xmlns:a16="http://schemas.microsoft.com/office/drawing/2014/main" id="{2BAB4825-C5B2-7FD2-2CAD-7694CE916860}"/>
                </a:ext>
              </a:extLst>
            </p:cNvPr>
            <p:cNvSpPr/>
            <p:nvPr/>
          </p:nvSpPr>
          <p:spPr>
            <a:xfrm>
              <a:off x="8944050" y="4041513"/>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9" name="图形 28" descr="直箭头">
              <a:extLst>
                <a:ext uri="{FF2B5EF4-FFF2-40B4-BE49-F238E27FC236}">
                  <a16:creationId xmlns:a16="http://schemas.microsoft.com/office/drawing/2014/main" id="{38C3918B-F480-C018-C10E-FE02108427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9047642" y="4177381"/>
              <a:ext cx="537240" cy="537240"/>
            </a:xfrm>
            <a:prstGeom prst="rect">
              <a:avLst/>
            </a:prstGeom>
          </p:spPr>
        </p:pic>
      </p:grpSp>
      <p:grpSp>
        <p:nvGrpSpPr>
          <p:cNvPr id="52" name="组合 51">
            <a:extLst>
              <a:ext uri="{FF2B5EF4-FFF2-40B4-BE49-F238E27FC236}">
                <a16:creationId xmlns:a16="http://schemas.microsoft.com/office/drawing/2014/main" id="{96E2F9D2-D9A9-34F0-C920-B2AC2AEF615A}"/>
              </a:ext>
            </a:extLst>
          </p:cNvPr>
          <p:cNvGrpSpPr/>
          <p:nvPr/>
        </p:nvGrpSpPr>
        <p:grpSpPr>
          <a:xfrm>
            <a:off x="9724923" y="4675180"/>
            <a:ext cx="744424" cy="744424"/>
            <a:chOff x="8950823" y="5212606"/>
            <a:chExt cx="744424" cy="744424"/>
          </a:xfrm>
        </p:grpSpPr>
        <p:sp>
          <p:nvSpPr>
            <p:cNvPr id="35" name="椭圆 34">
              <a:extLst>
                <a:ext uri="{FF2B5EF4-FFF2-40B4-BE49-F238E27FC236}">
                  <a16:creationId xmlns:a16="http://schemas.microsoft.com/office/drawing/2014/main" id="{5F6E1E5D-7D4A-2F0A-D3A9-2F198C27B071}"/>
                </a:ext>
              </a:extLst>
            </p:cNvPr>
            <p:cNvSpPr/>
            <p:nvPr/>
          </p:nvSpPr>
          <p:spPr>
            <a:xfrm>
              <a:off x="8950823" y="5212606"/>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形 29" descr="直箭头">
              <a:extLst>
                <a:ext uri="{FF2B5EF4-FFF2-40B4-BE49-F238E27FC236}">
                  <a16:creationId xmlns:a16="http://schemas.microsoft.com/office/drawing/2014/main" id="{6937F879-B22A-302B-9E01-A1995C0C51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054415" y="5316198"/>
              <a:ext cx="537240" cy="537240"/>
            </a:xfrm>
            <a:prstGeom prst="rect">
              <a:avLst/>
            </a:prstGeom>
          </p:spPr>
        </p:pic>
      </p:grpSp>
      <p:grpSp>
        <p:nvGrpSpPr>
          <p:cNvPr id="48" name="组合 47">
            <a:extLst>
              <a:ext uri="{FF2B5EF4-FFF2-40B4-BE49-F238E27FC236}">
                <a16:creationId xmlns:a16="http://schemas.microsoft.com/office/drawing/2014/main" id="{A47E064C-D966-8940-6138-A39BD4ECC00A}"/>
              </a:ext>
            </a:extLst>
          </p:cNvPr>
          <p:cNvGrpSpPr/>
          <p:nvPr/>
        </p:nvGrpSpPr>
        <p:grpSpPr>
          <a:xfrm>
            <a:off x="3286231" y="4846538"/>
            <a:ext cx="744424" cy="744424"/>
            <a:chOff x="3208933" y="5225945"/>
            <a:chExt cx="744424" cy="744424"/>
          </a:xfrm>
        </p:grpSpPr>
        <p:sp>
          <p:nvSpPr>
            <p:cNvPr id="45" name="椭圆 44">
              <a:extLst>
                <a:ext uri="{FF2B5EF4-FFF2-40B4-BE49-F238E27FC236}">
                  <a16:creationId xmlns:a16="http://schemas.microsoft.com/office/drawing/2014/main" id="{5945D955-35FB-442B-F15A-87B130E85612}"/>
                </a:ext>
              </a:extLst>
            </p:cNvPr>
            <p:cNvSpPr/>
            <p:nvPr/>
          </p:nvSpPr>
          <p:spPr>
            <a:xfrm>
              <a:off x="3208933" y="5225945"/>
              <a:ext cx="744424" cy="744424"/>
            </a:xfrm>
            <a:prstGeom prst="ellipse">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形 46" descr="直箭头">
              <a:extLst>
                <a:ext uri="{FF2B5EF4-FFF2-40B4-BE49-F238E27FC236}">
                  <a16:creationId xmlns:a16="http://schemas.microsoft.com/office/drawing/2014/main" id="{B78EBD5F-06FA-7F28-8B0C-2B7C7CB0382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312525" y="5329537"/>
              <a:ext cx="537240" cy="537240"/>
            </a:xfrm>
            <a:prstGeom prst="rect">
              <a:avLst/>
            </a:prstGeom>
          </p:spPr>
        </p:pic>
      </p:grpSp>
      <p:grpSp>
        <p:nvGrpSpPr>
          <p:cNvPr id="54" name="组合 53">
            <a:extLst>
              <a:ext uri="{FF2B5EF4-FFF2-40B4-BE49-F238E27FC236}">
                <a16:creationId xmlns:a16="http://schemas.microsoft.com/office/drawing/2014/main" id="{F4AC139C-ACE5-146A-48DE-D72369A95B05}"/>
              </a:ext>
            </a:extLst>
          </p:cNvPr>
          <p:cNvGrpSpPr/>
          <p:nvPr/>
        </p:nvGrpSpPr>
        <p:grpSpPr>
          <a:xfrm>
            <a:off x="4689240" y="4876698"/>
            <a:ext cx="744424" cy="744424"/>
            <a:chOff x="3425298" y="3039860"/>
            <a:chExt cx="744424" cy="744424"/>
          </a:xfrm>
        </p:grpSpPr>
        <p:sp>
          <p:nvSpPr>
            <p:cNvPr id="55" name="椭圆 54">
              <a:extLst>
                <a:ext uri="{FF2B5EF4-FFF2-40B4-BE49-F238E27FC236}">
                  <a16:creationId xmlns:a16="http://schemas.microsoft.com/office/drawing/2014/main" id="{254F453A-C396-5C08-3388-B5D0B6199C4F}"/>
                </a:ext>
              </a:extLst>
            </p:cNvPr>
            <p:cNvSpPr/>
            <p:nvPr/>
          </p:nvSpPr>
          <p:spPr>
            <a:xfrm>
              <a:off x="3425298" y="3039860"/>
              <a:ext cx="744424" cy="7444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形 55" descr="直箭头">
              <a:extLst>
                <a:ext uri="{FF2B5EF4-FFF2-40B4-BE49-F238E27FC236}">
                  <a16:creationId xmlns:a16="http://schemas.microsoft.com/office/drawing/2014/main" id="{C33A3558-D404-89D4-EA7D-D6CAE70EDC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515555" y="3140070"/>
              <a:ext cx="537240" cy="537240"/>
            </a:xfrm>
            <a:prstGeom prst="rect">
              <a:avLst/>
            </a:prstGeom>
          </p:spPr>
        </p:pic>
      </p:grpSp>
      <p:sp>
        <p:nvSpPr>
          <p:cNvPr id="57" name="文本框 4">
            <a:extLst>
              <a:ext uri="{FF2B5EF4-FFF2-40B4-BE49-F238E27FC236}">
                <a16:creationId xmlns:a16="http://schemas.microsoft.com/office/drawing/2014/main" id="{C8C2C3DD-699B-C098-B175-BE44A86D53AB}"/>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4.1 AN</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患者瘦素基因的甲基化水平</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9" name="图形 58" descr="问号">
            <a:extLst>
              <a:ext uri="{FF2B5EF4-FFF2-40B4-BE49-F238E27FC236}">
                <a16:creationId xmlns:a16="http://schemas.microsoft.com/office/drawing/2014/main" id="{C241E048-AC90-3258-9CA6-C9C380ED51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98863" y="4880229"/>
            <a:ext cx="677042" cy="677042"/>
          </a:xfrm>
          <a:prstGeom prst="rect">
            <a:avLst/>
          </a:prstGeom>
        </p:spPr>
      </p:pic>
      <p:sp>
        <p:nvSpPr>
          <p:cNvPr id="60" name="文本框 59">
            <a:extLst>
              <a:ext uri="{FF2B5EF4-FFF2-40B4-BE49-F238E27FC236}">
                <a16:creationId xmlns:a16="http://schemas.microsoft.com/office/drawing/2014/main" id="{CCAA7150-E0D2-FFFA-49A0-B5031849B580}"/>
              </a:ext>
            </a:extLst>
          </p:cNvPr>
          <p:cNvSpPr txBox="1"/>
          <p:nvPr/>
        </p:nvSpPr>
        <p:spPr>
          <a:xfrm>
            <a:off x="3913113" y="1507021"/>
            <a:ext cx="1084539" cy="369332"/>
          </a:xfrm>
          <a:prstGeom prst="rect">
            <a:avLst/>
          </a:prstGeom>
          <a:noFill/>
        </p:spPr>
        <p:txBody>
          <a:bodyPr wrap="square" rtlCol="0">
            <a:spAutoFit/>
          </a:bodyPr>
          <a:lstStyle/>
          <a:p>
            <a:r>
              <a:rPr lang="en-US" altLang="zh-CN" b="1" dirty="0"/>
              <a:t>AN</a:t>
            </a:r>
            <a:r>
              <a:rPr lang="zh-CN" altLang="en-US" b="1" dirty="0"/>
              <a:t>患者</a:t>
            </a:r>
          </a:p>
        </p:txBody>
      </p:sp>
      <p:sp>
        <p:nvSpPr>
          <p:cNvPr id="61" name="文本框 60">
            <a:extLst>
              <a:ext uri="{FF2B5EF4-FFF2-40B4-BE49-F238E27FC236}">
                <a16:creationId xmlns:a16="http://schemas.microsoft.com/office/drawing/2014/main" id="{97BB24A2-03EE-023D-BC2C-AEADD42446BF}"/>
              </a:ext>
            </a:extLst>
          </p:cNvPr>
          <p:cNvSpPr txBox="1"/>
          <p:nvPr/>
        </p:nvSpPr>
        <p:spPr>
          <a:xfrm>
            <a:off x="9554865" y="1508885"/>
            <a:ext cx="1141871" cy="369332"/>
          </a:xfrm>
          <a:prstGeom prst="rect">
            <a:avLst/>
          </a:prstGeom>
          <a:noFill/>
        </p:spPr>
        <p:txBody>
          <a:bodyPr wrap="square" rtlCol="0">
            <a:spAutoFit/>
          </a:bodyPr>
          <a:lstStyle/>
          <a:p>
            <a:r>
              <a:rPr lang="zh-CN" altLang="en-US" b="1" dirty="0"/>
              <a:t>肥胖患者</a:t>
            </a:r>
          </a:p>
        </p:txBody>
      </p:sp>
      <p:sp>
        <p:nvSpPr>
          <p:cNvPr id="62" name="文本框 61">
            <a:extLst>
              <a:ext uri="{FF2B5EF4-FFF2-40B4-BE49-F238E27FC236}">
                <a16:creationId xmlns:a16="http://schemas.microsoft.com/office/drawing/2014/main" id="{2BEFFD6C-8BBD-98FB-6B65-4600C19FE94E}"/>
              </a:ext>
            </a:extLst>
          </p:cNvPr>
          <p:cNvSpPr txBox="1"/>
          <p:nvPr/>
        </p:nvSpPr>
        <p:spPr>
          <a:xfrm>
            <a:off x="2783434" y="6304472"/>
            <a:ext cx="8410956" cy="338554"/>
          </a:xfrm>
          <a:prstGeom prst="rect">
            <a:avLst/>
          </a:prstGeom>
          <a:noFill/>
        </p:spPr>
        <p:txBody>
          <a:bodyPr wrap="square">
            <a:spAutoFit/>
          </a:bodyPr>
          <a:lstStyle/>
          <a:p>
            <a:r>
              <a:rPr lang="en-US" altLang="zh-CN" sz="800" b="0" i="0" dirty="0" err="1">
                <a:solidFill>
                  <a:srgbClr val="2C4564"/>
                </a:solidFill>
                <a:effectLst/>
                <a:latin typeface="BlinkMacSystemFont"/>
              </a:rPr>
              <a:t>Neyazi</a:t>
            </a:r>
            <a:r>
              <a:rPr lang="en-US" altLang="zh-CN" sz="800" b="0" i="0" dirty="0">
                <a:solidFill>
                  <a:srgbClr val="2C4564"/>
                </a:solidFill>
                <a:effectLst/>
                <a:latin typeface="BlinkMacSystemFont"/>
              </a:rPr>
              <a:t>, A., Buchholz, V., Burkert, A., </a:t>
            </a:r>
            <a:r>
              <a:rPr lang="en-US" altLang="zh-CN" sz="800" b="0" i="0" dirty="0" err="1">
                <a:solidFill>
                  <a:srgbClr val="2C4564"/>
                </a:solidFill>
                <a:effectLst/>
                <a:latin typeface="BlinkMacSystemFont"/>
              </a:rPr>
              <a:t>Hillemacher</a:t>
            </a:r>
            <a:r>
              <a:rPr lang="en-US" altLang="zh-CN" sz="800" b="0" i="0" dirty="0">
                <a:solidFill>
                  <a:srgbClr val="2C4564"/>
                </a:solidFill>
                <a:effectLst/>
                <a:latin typeface="BlinkMacSystemFont"/>
              </a:rPr>
              <a:t>, T., de Zwaan, M., Herzog, W., Jahn, K., Giel, K., </a:t>
            </a:r>
            <a:r>
              <a:rPr lang="en-US" altLang="zh-CN" sz="800" b="0" i="0" dirty="0" err="1">
                <a:solidFill>
                  <a:srgbClr val="2C4564"/>
                </a:solidFill>
                <a:effectLst/>
                <a:latin typeface="BlinkMacSystemFont"/>
              </a:rPr>
              <a:t>Herpertz</a:t>
            </a:r>
            <a:r>
              <a:rPr lang="en-US" altLang="zh-CN" sz="800" b="0" i="0" dirty="0">
                <a:solidFill>
                  <a:srgbClr val="2C4564"/>
                </a:solidFill>
                <a:effectLst/>
                <a:latin typeface="BlinkMacSystemFont"/>
              </a:rPr>
              <a:t>, S., Buchholz, C. A., Dinkel, A., </a:t>
            </a:r>
            <a:r>
              <a:rPr lang="en-US" altLang="zh-CN" sz="800" b="0" i="0" dirty="0" err="1">
                <a:solidFill>
                  <a:srgbClr val="2C4564"/>
                </a:solidFill>
                <a:effectLst/>
                <a:latin typeface="BlinkMacSystemFont"/>
              </a:rPr>
              <a:t>Burgmer</a:t>
            </a:r>
            <a:r>
              <a:rPr lang="en-US" altLang="zh-CN" sz="800" b="0" i="0" dirty="0">
                <a:solidFill>
                  <a:srgbClr val="2C4564"/>
                </a:solidFill>
                <a:effectLst/>
                <a:latin typeface="BlinkMacSystemFont"/>
              </a:rPr>
              <a:t>, M., </a:t>
            </a:r>
            <a:r>
              <a:rPr lang="en-US" altLang="zh-CN" sz="800" b="0" i="0" dirty="0" err="1">
                <a:solidFill>
                  <a:srgbClr val="2C4564"/>
                </a:solidFill>
                <a:effectLst/>
                <a:latin typeface="BlinkMacSystemFont"/>
              </a:rPr>
              <a:t>Zeeck</a:t>
            </a:r>
            <a:r>
              <a:rPr lang="en-US" altLang="zh-CN" sz="800" b="0" i="0" dirty="0">
                <a:solidFill>
                  <a:srgbClr val="2C4564"/>
                </a:solidFill>
                <a:effectLst/>
                <a:latin typeface="BlinkMacSystemFont"/>
              </a:rPr>
              <a:t>, A., Bleich, S., Zipfel, S., &amp; </a:t>
            </a:r>
            <a:r>
              <a:rPr lang="en-US" altLang="zh-CN" sz="800" b="0" i="0" dirty="0" err="1">
                <a:solidFill>
                  <a:srgbClr val="2C4564"/>
                </a:solidFill>
                <a:effectLst/>
                <a:latin typeface="BlinkMacSystemFont"/>
              </a:rPr>
              <a:t>Frieling</a:t>
            </a:r>
            <a:r>
              <a:rPr lang="en-US" altLang="zh-CN" sz="800" b="0" i="0" dirty="0">
                <a:solidFill>
                  <a:srgbClr val="2C4564"/>
                </a:solidFill>
                <a:effectLst/>
                <a:latin typeface="BlinkMacSystemFont"/>
              </a:rPr>
              <a:t>, H. (2019). Association of Leptin Gene DNA Methylation With Diagnosis and Treatment Outcome of Anorexia Nervosa. </a:t>
            </a:r>
            <a:r>
              <a:rPr lang="en-US" altLang="zh-CN" sz="800" b="0" i="1" dirty="0">
                <a:solidFill>
                  <a:srgbClr val="2C4564"/>
                </a:solidFill>
                <a:effectLst/>
                <a:latin typeface="BlinkMacSystemFont"/>
              </a:rPr>
              <a:t>Frontiers in psychiatry</a:t>
            </a:r>
            <a:r>
              <a:rPr lang="en-US" altLang="zh-CN" sz="800" b="0" i="0" dirty="0">
                <a:solidFill>
                  <a:srgbClr val="2C4564"/>
                </a:solidFill>
                <a:effectLst/>
                <a:latin typeface="BlinkMacSystemFont"/>
              </a:rPr>
              <a:t>, </a:t>
            </a:r>
            <a:r>
              <a:rPr lang="en-US" altLang="zh-CN" sz="800" b="0" i="1" dirty="0">
                <a:solidFill>
                  <a:srgbClr val="2C4564"/>
                </a:solidFill>
                <a:effectLst/>
                <a:latin typeface="BlinkMacSystemFont"/>
              </a:rPr>
              <a:t>10</a:t>
            </a:r>
            <a:r>
              <a:rPr lang="en-US" altLang="zh-CN" sz="800" b="0" i="0" dirty="0">
                <a:solidFill>
                  <a:srgbClr val="2C4564"/>
                </a:solidFill>
                <a:effectLst/>
                <a:latin typeface="BlinkMacSystemFont"/>
              </a:rPr>
              <a:t>, 197. https://doi.org/10.3389/fpsyt.2019.00197</a:t>
            </a:r>
            <a:endParaRPr lang="en-US" altLang="zh-CN" sz="800" dirty="0">
              <a:solidFill>
                <a:srgbClr val="2C4564"/>
              </a:solidFill>
            </a:endParaRPr>
          </a:p>
        </p:txBody>
      </p:sp>
      <p:sp>
        <p:nvSpPr>
          <p:cNvPr id="3" name="灯片编号占位符 2">
            <a:extLst>
              <a:ext uri="{FF2B5EF4-FFF2-40B4-BE49-F238E27FC236}">
                <a16:creationId xmlns:a16="http://schemas.microsoft.com/office/drawing/2014/main" id="{8DCE60E6-173B-921C-C4BF-C9F281D57CD0}"/>
              </a:ext>
            </a:extLst>
          </p:cNvPr>
          <p:cNvSpPr>
            <a:spLocks noGrp="1"/>
          </p:cNvSpPr>
          <p:nvPr>
            <p:ph type="sldNum" sz="quarter" idx="12"/>
          </p:nvPr>
        </p:nvSpPr>
        <p:spPr/>
        <p:txBody>
          <a:bodyPr/>
          <a:lstStyle/>
          <a:p>
            <a:fld id="{9B0AA56C-FDBB-4B9D-9C2E-319D0C8E1A73}" type="slidenum">
              <a:rPr lang="zh-CN" altLang="en-US" smtClean="0"/>
              <a:t>39</a:t>
            </a:fld>
            <a:endParaRPr lang="zh-CN" altLang="en-US"/>
          </a:p>
        </p:txBody>
      </p:sp>
    </p:spTree>
    <p:extLst>
      <p:ext uri="{BB962C8B-B14F-4D97-AF65-F5344CB8AC3E}">
        <p14:creationId xmlns:p14="http://schemas.microsoft.com/office/powerpoint/2010/main" val="22871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sp>
        <p:nvSpPr>
          <p:cNvPr id="2" name="文本框 1"/>
          <p:cNvSpPr txBox="1"/>
          <p:nvPr>
            <p:custDataLst>
              <p:tags r:id="rId1"/>
            </p:custDataLst>
          </p:nvPr>
        </p:nvSpPr>
        <p:spPr>
          <a:xfrm>
            <a:off x="3065145" y="1439545"/>
            <a:ext cx="7639685" cy="922020"/>
          </a:xfrm>
          <a:prstGeom prst="rect">
            <a:avLst/>
          </a:prstGeom>
          <a:noFill/>
        </p:spPr>
        <p:txBody>
          <a:bodyPr wrap="square" rtlCol="0" anchor="t">
            <a:spAutoFit/>
          </a:bodyPr>
          <a:lstStyle/>
          <a:p>
            <a:r>
              <a:rPr lang="zh-CN" altLang="en-US"/>
              <a:t>神经性厌食（Anorexia Nervosa，AN），即厌食症，是以患者有意严格限制进食，使体重明显下降并低于正常水平所导致的身体功能受损为主要特征的一类进食障碍。</a:t>
            </a:r>
          </a:p>
        </p:txBody>
      </p:sp>
      <p:pic>
        <p:nvPicPr>
          <p:cNvPr id="3" name="图片 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290235" y="3341039"/>
            <a:ext cx="1526074" cy="1543045"/>
          </a:xfrm>
          <a:prstGeom prst="rect">
            <a:avLst/>
          </a:prstGeom>
          <a:ln>
            <a:noFill/>
          </a:ln>
          <a:effectLst>
            <a:outerShdw blurRad="292100" dist="139700" dir="2700000" algn="tl" rotWithShape="0">
              <a:srgbClr val="333333">
                <a:alpha val="65000"/>
              </a:srgbClr>
            </a:outerShdw>
          </a:effectLst>
        </p:spPr>
      </p:pic>
      <p:pic>
        <p:nvPicPr>
          <p:cNvPr id="11" name="图片 1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8578169" y="3423086"/>
            <a:ext cx="975406" cy="1535589"/>
          </a:xfrm>
          <a:prstGeom prst="rect">
            <a:avLst/>
          </a:prstGeom>
          <a:ln>
            <a:noFill/>
          </a:ln>
          <a:effectLst>
            <a:outerShdw blurRad="292100" dist="139700" dir="2700000" algn="tl" rotWithShape="0">
              <a:srgbClr val="333333">
                <a:alpha val="65000"/>
              </a:srgbClr>
            </a:outerShdw>
          </a:effectLst>
        </p:spPr>
      </p:pic>
      <p:sp>
        <p:nvSpPr>
          <p:cNvPr id="15" name="文本框 17"/>
          <p:cNvSpPr txBox="1"/>
          <p:nvPr>
            <p:custDataLst>
              <p:tags r:id="rId4"/>
            </p:custDataLst>
          </p:nvPr>
        </p:nvSpPr>
        <p:spPr>
          <a:xfrm>
            <a:off x="7649895" y="5250407"/>
            <a:ext cx="3684279" cy="61404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tLang="zh-CN" sz="14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p>
            <a:pPr algn="ctr" defTabSz="914400">
              <a:buClrTx/>
              <a:buSzTx/>
              <a:buFontTx/>
            </a:pPr>
            <a:r>
              <a:rPr lang="zh-CN" altLang="zh-CN" sz="20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反复的暴食或清除行为</a:t>
            </a:r>
          </a:p>
        </p:txBody>
      </p:sp>
      <p:sp>
        <p:nvSpPr>
          <p:cNvPr id="6" name="文本框 14"/>
          <p:cNvSpPr txBox="1"/>
          <p:nvPr>
            <p:custDataLst>
              <p:tags r:id="rId5"/>
            </p:custDataLst>
          </p:nvPr>
        </p:nvSpPr>
        <p:spPr>
          <a:xfrm>
            <a:off x="1702568" y="2737474"/>
            <a:ext cx="5541897"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accent1">
                    <a:lumMod val="75000"/>
                  </a:schemeClr>
                </a:solidFill>
                <a:latin typeface="微软雅黑" panose="020B0503020204020204" charset="-122"/>
                <a:ea typeface="微软雅黑" panose="020B0503020204020204" charset="-122"/>
                <a:cs typeface="Times New Roman" panose="02020603050405020304" pitchFamily="18" charset="0"/>
              </a:rPr>
              <a:t>限制型：</a:t>
            </a:r>
            <a:r>
              <a:rPr lang="en-US" altLang="zh-CN" sz="2000" dirty="0">
                <a:solidFill>
                  <a:schemeClr val="accent1">
                    <a:lumMod val="75000"/>
                  </a:schemeClr>
                </a:solidFill>
                <a:latin typeface="微软雅黑" panose="020B0503020204020204" charset="-122"/>
                <a:ea typeface="微软雅黑" panose="020B0503020204020204" charset="-122"/>
                <a:cs typeface="Times New Roman" panose="02020603050405020304" pitchFamily="18" charset="0"/>
              </a:rPr>
              <a:t>AN-R</a:t>
            </a:r>
            <a:endParaRPr lang="zh-CN" altLang="en-US" sz="2000" dirty="0">
              <a:solidFill>
                <a:schemeClr val="accent1">
                  <a:lumMod val="75000"/>
                </a:schemeClr>
              </a:solidFill>
              <a:latin typeface="微软雅黑" panose="020B0503020204020204" charset="-122"/>
              <a:ea typeface="微软雅黑" panose="020B0503020204020204" charset="-122"/>
            </a:endParaRPr>
          </a:p>
        </p:txBody>
      </p:sp>
      <p:sp>
        <p:nvSpPr>
          <p:cNvPr id="13" name="文本框 14"/>
          <p:cNvSpPr txBox="1"/>
          <p:nvPr>
            <p:custDataLst>
              <p:tags r:id="rId6"/>
            </p:custDataLst>
          </p:nvPr>
        </p:nvSpPr>
        <p:spPr>
          <a:xfrm>
            <a:off x="6295571" y="2731759"/>
            <a:ext cx="5541897"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accent1">
                    <a:lumMod val="75000"/>
                  </a:schemeClr>
                </a:solidFill>
                <a:latin typeface="微软雅黑" panose="020B0503020204020204" charset="-122"/>
                <a:ea typeface="微软雅黑" panose="020B0503020204020204" charset="-122"/>
                <a:cs typeface="Times New Roman" panose="02020603050405020304" pitchFamily="18" charset="0"/>
              </a:rPr>
              <a:t>暴食</a:t>
            </a:r>
            <a:r>
              <a:rPr lang="en-US" altLang="zh-CN" sz="2000" dirty="0">
                <a:solidFill>
                  <a:schemeClr val="accent1">
                    <a:lumMod val="75000"/>
                  </a:schemeClr>
                </a:solidFill>
                <a:latin typeface="微软雅黑" panose="020B0503020204020204" charset="-122"/>
                <a:ea typeface="微软雅黑" panose="020B0503020204020204" charset="-122"/>
                <a:cs typeface="Times New Roman" panose="02020603050405020304" pitchFamily="18" charset="0"/>
              </a:rPr>
              <a:t>-</a:t>
            </a:r>
            <a:r>
              <a:rPr lang="zh-CN" altLang="en-US" sz="2000" dirty="0">
                <a:solidFill>
                  <a:schemeClr val="accent1">
                    <a:lumMod val="75000"/>
                  </a:schemeClr>
                </a:solidFill>
                <a:latin typeface="微软雅黑" panose="020B0503020204020204" charset="-122"/>
                <a:ea typeface="微软雅黑" panose="020B0503020204020204" charset="-122"/>
                <a:cs typeface="Times New Roman" panose="02020603050405020304" pitchFamily="18" charset="0"/>
              </a:rPr>
              <a:t>清除型：</a:t>
            </a:r>
            <a:r>
              <a:rPr lang="en-US" altLang="zh-CN" sz="2000" dirty="0">
                <a:solidFill>
                  <a:schemeClr val="accent1">
                    <a:lumMod val="75000"/>
                  </a:schemeClr>
                </a:solidFill>
                <a:latin typeface="微软雅黑" panose="020B0503020204020204" charset="-122"/>
                <a:ea typeface="微软雅黑" panose="020B0503020204020204" charset="-122"/>
                <a:cs typeface="Times New Roman" panose="02020603050405020304" pitchFamily="18" charset="0"/>
              </a:rPr>
              <a:t>AN-BP</a:t>
            </a:r>
            <a:endParaRPr lang="zh-CN" altLang="en-US" sz="2000" dirty="0">
              <a:solidFill>
                <a:schemeClr val="accent1">
                  <a:lumMod val="75000"/>
                </a:schemeClr>
              </a:solidFill>
              <a:latin typeface="微软雅黑" panose="020B0503020204020204" charset="-122"/>
              <a:ea typeface="微软雅黑" panose="020B0503020204020204" charset="-122"/>
            </a:endParaRPr>
          </a:p>
        </p:txBody>
      </p:sp>
      <p:sp>
        <p:nvSpPr>
          <p:cNvPr id="14" name="文本框 13"/>
          <p:cNvSpPr txBox="1"/>
          <p:nvPr>
            <p:custDataLst>
              <p:tags r:id="rId7"/>
            </p:custDataLst>
          </p:nvPr>
        </p:nvSpPr>
        <p:spPr>
          <a:xfrm>
            <a:off x="2254589" y="5471203"/>
            <a:ext cx="4989037" cy="398780"/>
          </a:xfrm>
          <a:prstGeom prst="rect">
            <a:avLst/>
          </a:prstGeom>
          <a:noFill/>
        </p:spPr>
        <p:txBody>
          <a:bodyPr wrap="square">
            <a:spAutoFit/>
          </a:bodyPr>
          <a:lstStyle/>
          <a:p>
            <a:pPr algn="ctr"/>
            <a:r>
              <a:rPr lang="zh-CN" altLang="zh-CN" sz="20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通过节食、禁食或过度运动</a:t>
            </a:r>
            <a:endParaRPr lang="en-US" altLang="zh-CN" sz="20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p:txBody>
      </p:sp>
      <p:sp>
        <p:nvSpPr>
          <p:cNvPr id="22" name="文本框 21"/>
          <p:cNvSpPr txBox="1"/>
          <p:nvPr>
            <p:custDataLst>
              <p:tags r:id="rId8"/>
            </p:custDataLst>
          </p:nvPr>
        </p:nvSpPr>
        <p:spPr>
          <a:xfrm>
            <a:off x="2820889" y="550461"/>
            <a:ext cx="6114256" cy="829945"/>
          </a:xfrm>
          <a:prstGeom prst="rect">
            <a:avLst/>
          </a:prstGeom>
          <a:noFill/>
        </p:spPr>
        <p:txBody>
          <a:bodyPr wrap="square">
            <a:spAutoFit/>
          </a:bodyPr>
          <a:lstStyle/>
          <a:p>
            <a:pPr algn="ctr"/>
            <a:r>
              <a:rPr lang="en-US" altLang="zh-CN" sz="2400" dirty="0">
                <a:solidFill>
                  <a:srgbClr val="2C4564"/>
                </a:solidFill>
                <a:effectLst/>
                <a:latin typeface="微软雅黑" panose="020B0503020204020204" charset="-122"/>
                <a:ea typeface="微软雅黑" panose="020B0503020204020204" charset="-122"/>
                <a:cs typeface="Times New Roman" panose="02020603050405020304" pitchFamily="18" charset="0"/>
              </a:rPr>
              <a:t>1.1 </a:t>
            </a:r>
            <a:r>
              <a:rPr lang="zh-CN" altLang="zh-CN" sz="2400" dirty="0">
                <a:solidFill>
                  <a:srgbClr val="2C4564"/>
                </a:solidFill>
                <a:effectLst/>
                <a:latin typeface="微软雅黑" panose="020B0503020204020204" charset="-122"/>
                <a:ea typeface="微软雅黑" panose="020B0503020204020204" charset="-122"/>
                <a:cs typeface="Times New Roman" panose="02020603050405020304" pitchFamily="18" charset="0"/>
              </a:rPr>
              <a:t>神经性厌食（</a:t>
            </a:r>
            <a:r>
              <a:rPr lang="en-US" altLang="zh-CN" sz="2400" dirty="0">
                <a:solidFill>
                  <a:srgbClr val="2C4564"/>
                </a:solidFill>
                <a:effectLst/>
                <a:latin typeface="微软雅黑" panose="020B0503020204020204" charset="-122"/>
                <a:ea typeface="微软雅黑" panose="020B0503020204020204" charset="-122"/>
                <a:cs typeface="Times New Roman" panose="02020603050405020304" pitchFamily="18" charset="0"/>
              </a:rPr>
              <a:t>anorexia nervosa, AN</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a:t>
            </a:r>
            <a:endPar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endParaRPr>
          </a:p>
          <a:p>
            <a:pPr algn="ctr"/>
            <a:endPar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endParaRPr>
          </a:p>
        </p:txBody>
      </p:sp>
      <p:pic>
        <p:nvPicPr>
          <p:cNvPr id="25" name="图片 24" descr="未标题-2"/>
          <p:cNvPicPr>
            <a:picLocks noChangeAspect="1"/>
          </p:cNvPicPr>
          <p:nvPr/>
        </p:nvPicPr>
        <p:blipFill>
          <a:blip r:embed="rId12"/>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FFC1E726-C309-5D31-9248-96D828A2FD09}"/>
              </a:ext>
            </a:extLst>
          </p:cNvPr>
          <p:cNvSpPr txBox="1"/>
          <p:nvPr/>
        </p:nvSpPr>
        <p:spPr>
          <a:xfrm>
            <a:off x="2759238" y="6493297"/>
            <a:ext cx="6114142" cy="246221"/>
          </a:xfrm>
          <a:prstGeom prst="rect">
            <a:avLst/>
          </a:prstGeom>
          <a:noFill/>
        </p:spPr>
        <p:txBody>
          <a:bodyPr wrap="square">
            <a:spAutoFit/>
          </a:bodyPr>
          <a:lstStyle/>
          <a:p>
            <a:r>
              <a:rPr lang="zh-CN" altLang="zh-CN" sz="1000" dirty="0">
                <a:solidFill>
                  <a:srgbClr val="2C4564"/>
                </a:solidFill>
                <a:latin typeface="Times New Roman" panose="02020603050405020304" pitchFamily="18" charset="0"/>
                <a:cs typeface="Times New Roman" panose="02020603050405020304" pitchFamily="18" charset="0"/>
              </a:rPr>
              <a:t>王向群，王高华</a:t>
            </a:r>
            <a:r>
              <a:rPr lang="en-US" altLang="zh-CN" sz="1000" dirty="0">
                <a:solidFill>
                  <a:srgbClr val="2C4564"/>
                </a:solidFill>
                <a:latin typeface="Times New Roman" panose="02020603050405020304" pitchFamily="18" charset="0"/>
                <a:cs typeface="Times New Roman" panose="02020603050405020304" pitchFamily="18" charset="0"/>
              </a:rPr>
              <a:t>, </a:t>
            </a:r>
            <a:r>
              <a:rPr lang="zh-CN" altLang="zh-CN" sz="1000" dirty="0">
                <a:solidFill>
                  <a:srgbClr val="2C4564"/>
                </a:solidFill>
                <a:latin typeface="Times New Roman" panose="02020603050405020304" pitchFamily="18" charset="0"/>
                <a:cs typeface="Times New Roman" panose="02020603050405020304" pitchFamily="18" charset="0"/>
              </a:rPr>
              <a:t>中国进食障碍防治指南［</a:t>
            </a:r>
            <a:r>
              <a:rPr lang="en-US" altLang="zh-CN" sz="1000" dirty="0">
                <a:solidFill>
                  <a:srgbClr val="2C4564"/>
                </a:solidFill>
                <a:latin typeface="Times New Roman" panose="02020603050405020304" pitchFamily="18" charset="0"/>
                <a:cs typeface="Times New Roman" panose="02020603050405020304" pitchFamily="18" charset="0"/>
              </a:rPr>
              <a:t>M</a:t>
            </a:r>
            <a:r>
              <a:rPr lang="zh-CN" altLang="zh-CN" sz="1000" dirty="0">
                <a:solidFill>
                  <a:srgbClr val="2C4564"/>
                </a:solidFill>
                <a:latin typeface="Times New Roman" panose="02020603050405020304" pitchFamily="18" charset="0"/>
                <a:cs typeface="Times New Roman" panose="02020603050405020304" pitchFamily="18" charset="0"/>
              </a:rPr>
              <a:t>］</a:t>
            </a:r>
            <a:r>
              <a:rPr lang="en-US" altLang="zh-CN" sz="1000" dirty="0">
                <a:solidFill>
                  <a:srgbClr val="2C4564"/>
                </a:solidFill>
                <a:latin typeface="Times New Roman" panose="02020603050405020304" pitchFamily="18" charset="0"/>
                <a:cs typeface="Times New Roman" panose="02020603050405020304" pitchFamily="18" charset="0"/>
              </a:rPr>
              <a:t>, </a:t>
            </a:r>
            <a:r>
              <a:rPr lang="zh-CN" altLang="zh-CN" sz="1000" dirty="0">
                <a:solidFill>
                  <a:srgbClr val="2C4564"/>
                </a:solidFill>
                <a:latin typeface="Times New Roman" panose="02020603050405020304" pitchFamily="18" charset="0"/>
                <a:cs typeface="Times New Roman" panose="02020603050405020304" pitchFamily="18" charset="0"/>
              </a:rPr>
              <a:t>北京：中华医学电子音像出版社</a:t>
            </a:r>
            <a:r>
              <a:rPr lang="en-US" altLang="zh-CN" sz="1000" dirty="0">
                <a:solidFill>
                  <a:srgbClr val="2C4564"/>
                </a:solidFill>
                <a:latin typeface="Times New Roman" panose="02020603050405020304" pitchFamily="18" charset="0"/>
                <a:cs typeface="Times New Roman" panose="02020603050405020304" pitchFamily="18" charset="0"/>
              </a:rPr>
              <a:t> (2015)</a:t>
            </a:r>
            <a:endParaRPr lang="zh-CN" altLang="en-US" sz="1000" dirty="0">
              <a:solidFill>
                <a:srgbClr val="2C4564"/>
              </a:solidFill>
              <a:latin typeface="Times New Roman" panose="02020603050405020304" pitchFamily="18" charset="0"/>
              <a:cs typeface="Times New Roman" panose="02020603050405020304" pitchFamily="18" charset="0"/>
            </a:endParaRPr>
          </a:p>
        </p:txBody>
      </p:sp>
      <p:sp>
        <p:nvSpPr>
          <p:cNvPr id="26" name="灯片编号占位符 25">
            <a:extLst>
              <a:ext uri="{FF2B5EF4-FFF2-40B4-BE49-F238E27FC236}">
                <a16:creationId xmlns:a16="http://schemas.microsoft.com/office/drawing/2014/main" id="{0C14B288-E865-7333-767E-2F8080964E30}"/>
              </a:ext>
            </a:extLst>
          </p:cNvPr>
          <p:cNvSpPr>
            <a:spLocks noGrp="1"/>
          </p:cNvSpPr>
          <p:nvPr>
            <p:ph type="sldNum" sz="quarter" idx="12"/>
          </p:nvPr>
        </p:nvSpPr>
        <p:spPr/>
        <p:txBody>
          <a:bodyPr/>
          <a:lstStyle/>
          <a:p>
            <a:fld id="{9B0AA56C-FDBB-4B9D-9C2E-319D0C8E1A73}" type="slidenum">
              <a:rPr lang="zh-CN" altLang="en-US" smtClean="0">
                <a:solidFill>
                  <a:srgbClr val="002060"/>
                </a:solidFill>
              </a:rPr>
              <a:t>4</a:t>
            </a:fld>
            <a:endParaRPr lang="zh-CN" altLang="en-US" dirty="0">
              <a:solidFill>
                <a:srgbClr val="00206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sp>
        <p:nvSpPr>
          <p:cNvPr id="3" name="文本框 4">
            <a:extLst>
              <a:ext uri="{FF2B5EF4-FFF2-40B4-BE49-F238E27FC236}">
                <a16:creationId xmlns:a16="http://schemas.microsoft.com/office/drawing/2014/main" id="{E6BB1034-07D3-9275-DDF9-10EF95F2571D}"/>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4.2 AN</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患者</a:t>
            </a:r>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GHSR</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基因的甲基化水平分析</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88AF5077-1781-71EC-662D-4E714228D372}"/>
              </a:ext>
            </a:extLst>
          </p:cNvPr>
          <p:cNvSpPr txBox="1"/>
          <p:nvPr/>
        </p:nvSpPr>
        <p:spPr>
          <a:xfrm>
            <a:off x="2395221" y="6465743"/>
            <a:ext cx="9668086" cy="338554"/>
          </a:xfrm>
          <a:prstGeom prst="rect">
            <a:avLst/>
          </a:prstGeom>
          <a:noFill/>
        </p:spPr>
        <p:txBody>
          <a:bodyPr wrap="square">
            <a:spAutoFit/>
          </a:bodyPr>
          <a:lstStyle/>
          <a:p>
            <a:r>
              <a:rPr lang="en-US" altLang="zh-CN" sz="800" dirty="0" err="1">
                <a:solidFill>
                  <a:srgbClr val="2D4664"/>
                </a:solidFill>
              </a:rPr>
              <a:t>Batury</a:t>
            </a:r>
            <a:r>
              <a:rPr lang="en-US" altLang="zh-CN" sz="800" dirty="0">
                <a:solidFill>
                  <a:srgbClr val="2D4664"/>
                </a:solidFill>
              </a:rPr>
              <a:t>, V. L., Walton, E., Tam, F., </a:t>
            </a:r>
            <a:r>
              <a:rPr lang="en-US" altLang="zh-CN" sz="800" dirty="0" err="1">
                <a:solidFill>
                  <a:srgbClr val="2D4664"/>
                </a:solidFill>
              </a:rPr>
              <a:t>Wronski</a:t>
            </a:r>
            <a:r>
              <a:rPr lang="en-US" altLang="zh-CN" sz="800" dirty="0">
                <a:solidFill>
                  <a:srgbClr val="2D4664"/>
                </a:solidFill>
              </a:rPr>
              <a:t>, M. L., Buchholz, V., </a:t>
            </a:r>
            <a:r>
              <a:rPr lang="en-US" altLang="zh-CN" sz="800" dirty="0" err="1">
                <a:solidFill>
                  <a:srgbClr val="2D4664"/>
                </a:solidFill>
              </a:rPr>
              <a:t>Frieling</a:t>
            </a:r>
            <a:r>
              <a:rPr lang="en-US" altLang="zh-CN" sz="800" dirty="0">
                <a:solidFill>
                  <a:srgbClr val="2D4664"/>
                </a:solidFill>
              </a:rPr>
              <a:t>, H., &amp; Ehrlich, S. (2020). DNA methylation of ghrelin and leptin receptors in underweight and recovered patients with anorexia nervosa. Journal of psychiatric research, 131, 271–278. https://doi.org/10.1016/j.jpsychires.2020.08.026</a:t>
            </a:r>
            <a:endParaRPr lang="zh-CN" altLang="en-US" sz="800" dirty="0">
              <a:solidFill>
                <a:srgbClr val="2D4664"/>
              </a:solidFill>
            </a:endParaRPr>
          </a:p>
        </p:txBody>
      </p:sp>
      <p:grpSp>
        <p:nvGrpSpPr>
          <p:cNvPr id="28" name="组合 27">
            <a:extLst>
              <a:ext uri="{FF2B5EF4-FFF2-40B4-BE49-F238E27FC236}">
                <a16:creationId xmlns:a16="http://schemas.microsoft.com/office/drawing/2014/main" id="{69FE6F3F-2A7E-4D97-61FF-17D8D1DBCADA}"/>
              </a:ext>
            </a:extLst>
          </p:cNvPr>
          <p:cNvGrpSpPr/>
          <p:nvPr/>
        </p:nvGrpSpPr>
        <p:grpSpPr>
          <a:xfrm>
            <a:off x="8906934" y="2069396"/>
            <a:ext cx="2282613" cy="2719207"/>
            <a:chOff x="8453120" y="1950658"/>
            <a:chExt cx="2282613" cy="2719207"/>
          </a:xfrm>
        </p:grpSpPr>
        <p:sp>
          <p:nvSpPr>
            <p:cNvPr id="26" name="矩形: 圆角 25">
              <a:extLst>
                <a:ext uri="{FF2B5EF4-FFF2-40B4-BE49-F238E27FC236}">
                  <a16:creationId xmlns:a16="http://schemas.microsoft.com/office/drawing/2014/main" id="{CC3F6B2A-507C-CF5D-7E30-414FD445143B}"/>
                </a:ext>
              </a:extLst>
            </p:cNvPr>
            <p:cNvSpPr/>
            <p:nvPr/>
          </p:nvSpPr>
          <p:spPr>
            <a:xfrm>
              <a:off x="8453120" y="1950658"/>
              <a:ext cx="2282613" cy="27192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944B6EB-BFE7-FFBC-422D-73C56AAFD634}"/>
                </a:ext>
              </a:extLst>
            </p:cNvPr>
            <p:cNvSpPr/>
            <p:nvPr/>
          </p:nvSpPr>
          <p:spPr>
            <a:xfrm>
              <a:off x="8641785" y="1950658"/>
              <a:ext cx="1130438"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1AC5C6FB-7A4A-5BB4-4DEE-EC7FDA18A5B8}"/>
                </a:ext>
              </a:extLst>
            </p:cNvPr>
            <p:cNvSpPr/>
            <p:nvPr/>
          </p:nvSpPr>
          <p:spPr>
            <a:xfrm>
              <a:off x="9323632" y="3687167"/>
              <a:ext cx="1095172"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HC</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D91AC594-F58B-7350-E8F4-6DA55945BB27}"/>
                </a:ext>
              </a:extLst>
            </p:cNvPr>
            <p:cNvSpPr/>
            <p:nvPr/>
          </p:nvSpPr>
          <p:spPr>
            <a:xfrm>
              <a:off x="8920983" y="2848597"/>
              <a:ext cx="100540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rgbClr val="2C4564"/>
                  </a:solidFill>
                  <a:effectLst>
                    <a:outerShdw dist="38100" dir="2700000" algn="bl" rotWithShape="0">
                      <a:schemeClr val="accent5"/>
                    </a:outerShdw>
                  </a:effectLst>
                </a:rPr>
                <a:t>VS</a:t>
              </a:r>
              <a:endParaRPr lang="zh-CN" altLang="en-US" sz="5400" b="1" cap="none" spc="0" dirty="0">
                <a:ln w="13462">
                  <a:solidFill>
                    <a:schemeClr val="bg1"/>
                  </a:solidFill>
                  <a:prstDash val="solid"/>
                </a:ln>
                <a:solidFill>
                  <a:srgbClr val="2C4564"/>
                </a:solidFill>
                <a:effectLst>
                  <a:outerShdw dist="38100" dir="2700000" algn="bl" rotWithShape="0">
                    <a:schemeClr val="accent5"/>
                  </a:outerShdw>
                </a:effectLst>
              </a:endParaRPr>
            </a:p>
          </p:txBody>
        </p:sp>
      </p:grpSp>
      <p:pic>
        <p:nvPicPr>
          <p:cNvPr id="30" name="图形 29" descr="帮助">
            <a:extLst>
              <a:ext uri="{FF2B5EF4-FFF2-40B4-BE49-F238E27FC236}">
                <a16:creationId xmlns:a16="http://schemas.microsoft.com/office/drawing/2014/main" id="{1A9352B8-457E-C6C1-8D4F-0913988F5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00498" y="2238584"/>
            <a:ext cx="606074" cy="606074"/>
          </a:xfrm>
          <a:prstGeom prst="rect">
            <a:avLst/>
          </a:prstGeom>
        </p:spPr>
      </p:pic>
      <p:grpSp>
        <p:nvGrpSpPr>
          <p:cNvPr id="32" name="组合 31">
            <a:extLst>
              <a:ext uri="{FF2B5EF4-FFF2-40B4-BE49-F238E27FC236}">
                <a16:creationId xmlns:a16="http://schemas.microsoft.com/office/drawing/2014/main" id="{915D7E29-97DA-126F-57C3-C7E514A99920}"/>
              </a:ext>
            </a:extLst>
          </p:cNvPr>
          <p:cNvGrpSpPr/>
          <p:nvPr/>
        </p:nvGrpSpPr>
        <p:grpSpPr>
          <a:xfrm>
            <a:off x="3032409" y="1155916"/>
            <a:ext cx="4993990" cy="4395252"/>
            <a:chOff x="3032409" y="1155916"/>
            <a:chExt cx="4993990" cy="4395252"/>
          </a:xfrm>
        </p:grpSpPr>
        <p:grpSp>
          <p:nvGrpSpPr>
            <p:cNvPr id="6" name="组合 5">
              <a:extLst>
                <a:ext uri="{FF2B5EF4-FFF2-40B4-BE49-F238E27FC236}">
                  <a16:creationId xmlns:a16="http://schemas.microsoft.com/office/drawing/2014/main" id="{21C8E7B8-AF34-8322-33F7-05776FC42851}"/>
                </a:ext>
              </a:extLst>
            </p:cNvPr>
            <p:cNvGrpSpPr/>
            <p:nvPr/>
          </p:nvGrpSpPr>
          <p:grpSpPr>
            <a:xfrm>
              <a:off x="3032409" y="1155916"/>
              <a:ext cx="4993990" cy="3850010"/>
              <a:chOff x="6565392" y="2093976"/>
              <a:chExt cx="4011168" cy="3092323"/>
            </a:xfrm>
          </p:grpSpPr>
          <p:pic>
            <p:nvPicPr>
              <p:cNvPr id="7" name="图片 6">
                <a:extLst>
                  <a:ext uri="{FF2B5EF4-FFF2-40B4-BE49-F238E27FC236}">
                    <a16:creationId xmlns:a16="http://schemas.microsoft.com/office/drawing/2014/main" id="{A21FE328-DA92-9CD3-11BC-2AF544950E79}"/>
                  </a:ext>
                </a:extLst>
              </p:cNvPr>
              <p:cNvPicPr>
                <a:picLocks noChangeAspect="1"/>
              </p:cNvPicPr>
              <p:nvPr/>
            </p:nvPicPr>
            <p:blipFill rotWithShape="1">
              <a:blip r:embed="rId6"/>
              <a:srcRect r="50000"/>
              <a:stretch>
                <a:fillRect/>
              </a:stretch>
            </p:blipFill>
            <p:spPr>
              <a:xfrm>
                <a:off x="6780847" y="2433574"/>
                <a:ext cx="3795713" cy="2752725"/>
              </a:xfrm>
              <a:prstGeom prst="rect">
                <a:avLst/>
              </a:prstGeom>
            </p:spPr>
          </p:pic>
          <p:sp>
            <p:nvSpPr>
              <p:cNvPr id="11" name="矩形 10">
                <a:extLst>
                  <a:ext uri="{FF2B5EF4-FFF2-40B4-BE49-F238E27FC236}">
                    <a16:creationId xmlns:a16="http://schemas.microsoft.com/office/drawing/2014/main" id="{6F1E7CE4-6547-BD99-D998-E1F41F87CEB3}"/>
                  </a:ext>
                </a:extLst>
              </p:cNvPr>
              <p:cNvSpPr/>
              <p:nvPr/>
            </p:nvSpPr>
            <p:spPr>
              <a:xfrm>
                <a:off x="6565392" y="2093976"/>
                <a:ext cx="457200" cy="58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1" name="文本框 30">
              <a:extLst>
                <a:ext uri="{FF2B5EF4-FFF2-40B4-BE49-F238E27FC236}">
                  <a16:creationId xmlns:a16="http://schemas.microsoft.com/office/drawing/2014/main" id="{F8558BA9-1E5B-0CDD-2671-FABA7CF0ABD3}"/>
                </a:ext>
              </a:extLst>
            </p:cNvPr>
            <p:cNvSpPr txBox="1"/>
            <p:nvPr/>
          </p:nvSpPr>
          <p:spPr>
            <a:xfrm>
              <a:off x="4492837" y="5181836"/>
              <a:ext cx="2736427" cy="369332"/>
            </a:xfrm>
            <a:prstGeom prst="rect">
              <a:avLst/>
            </a:prstGeom>
            <a:noFill/>
          </p:spPr>
          <p:txBody>
            <a:bodyPr wrap="square" rtlCol="0">
              <a:spAutoFit/>
            </a:bodyPr>
            <a:lstStyle/>
            <a:p>
              <a:r>
                <a:rPr lang="en-US" altLang="zh-CN" b="1" dirty="0">
                  <a:solidFill>
                    <a:srgbClr val="2C4564"/>
                  </a:solidFill>
                </a:rPr>
                <a:t>AN&gt;HC     </a:t>
              </a:r>
              <a:r>
                <a:rPr lang="en-US" altLang="zh-CN" b="1" dirty="0" err="1">
                  <a:solidFill>
                    <a:srgbClr val="2C4564"/>
                  </a:solidFill>
                </a:rPr>
                <a:t>acAN</a:t>
              </a:r>
              <a:r>
                <a:rPr lang="en-US" altLang="zh-CN" b="1" dirty="0">
                  <a:solidFill>
                    <a:srgbClr val="2C4564"/>
                  </a:solidFill>
                </a:rPr>
                <a:t>&gt;</a:t>
              </a:r>
              <a:r>
                <a:rPr lang="en-US" altLang="zh-CN" b="1" dirty="0" err="1">
                  <a:solidFill>
                    <a:srgbClr val="2C4564"/>
                  </a:solidFill>
                </a:rPr>
                <a:t>recAN</a:t>
              </a:r>
              <a:endParaRPr lang="zh-CN" altLang="en-US" b="1" dirty="0">
                <a:solidFill>
                  <a:srgbClr val="2C4564"/>
                </a:solidFill>
              </a:endParaRPr>
            </a:p>
          </p:txBody>
        </p:sp>
      </p:grpSp>
      <p:pic>
        <p:nvPicPr>
          <p:cNvPr id="33" name="图片 32">
            <a:extLst>
              <a:ext uri="{FF2B5EF4-FFF2-40B4-BE49-F238E27FC236}">
                <a16:creationId xmlns:a16="http://schemas.microsoft.com/office/drawing/2014/main" id="{B3D51A92-7840-D382-B9C4-3881B3996D6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084"/>
          <a:stretch/>
        </p:blipFill>
        <p:spPr bwMode="auto">
          <a:xfrm>
            <a:off x="3254796" y="1520219"/>
            <a:ext cx="4914409" cy="3956630"/>
          </a:xfrm>
          <a:prstGeom prst="rect">
            <a:avLst/>
          </a:prstGeom>
          <a:noFill/>
          <a:ln>
            <a:noFill/>
          </a:ln>
          <a:extLst>
            <a:ext uri="{53640926-AAD7-44D8-BBD7-CCE9431645EC}">
              <a14:shadowObscured xmlns:a14="http://schemas.microsoft.com/office/drawing/2010/main"/>
            </a:ext>
          </a:extLst>
        </p:spPr>
      </p:pic>
      <p:sp>
        <p:nvSpPr>
          <p:cNvPr id="34" name="椭圆 33">
            <a:extLst>
              <a:ext uri="{FF2B5EF4-FFF2-40B4-BE49-F238E27FC236}">
                <a16:creationId xmlns:a16="http://schemas.microsoft.com/office/drawing/2014/main" id="{19406E72-7D49-65F4-09AF-CF48EE485BE2}"/>
              </a:ext>
            </a:extLst>
          </p:cNvPr>
          <p:cNvSpPr/>
          <p:nvPr/>
        </p:nvSpPr>
        <p:spPr>
          <a:xfrm>
            <a:off x="3841427" y="5549309"/>
            <a:ext cx="1636880" cy="881197"/>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C4564"/>
                </a:solidFill>
              </a:rPr>
              <a:t>年龄差异</a:t>
            </a:r>
          </a:p>
        </p:txBody>
      </p:sp>
      <p:sp>
        <p:nvSpPr>
          <p:cNvPr id="35" name="椭圆 34">
            <a:extLst>
              <a:ext uri="{FF2B5EF4-FFF2-40B4-BE49-F238E27FC236}">
                <a16:creationId xmlns:a16="http://schemas.microsoft.com/office/drawing/2014/main" id="{E8B6D11C-C847-E856-5EB6-1A221B118C1C}"/>
              </a:ext>
            </a:extLst>
          </p:cNvPr>
          <p:cNvSpPr/>
          <p:nvPr/>
        </p:nvSpPr>
        <p:spPr>
          <a:xfrm>
            <a:off x="8589157" y="5502406"/>
            <a:ext cx="1636880" cy="881197"/>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C4564"/>
                </a:solidFill>
              </a:rPr>
              <a:t>其他因素</a:t>
            </a:r>
          </a:p>
        </p:txBody>
      </p:sp>
      <p:sp>
        <p:nvSpPr>
          <p:cNvPr id="36" name="椭圆 35">
            <a:extLst>
              <a:ext uri="{FF2B5EF4-FFF2-40B4-BE49-F238E27FC236}">
                <a16:creationId xmlns:a16="http://schemas.microsoft.com/office/drawing/2014/main" id="{087529BB-C5C7-1AE7-F8D2-5031EE4DE7A1}"/>
              </a:ext>
            </a:extLst>
          </p:cNvPr>
          <p:cNvSpPr/>
          <p:nvPr/>
        </p:nvSpPr>
        <p:spPr>
          <a:xfrm>
            <a:off x="6217597" y="5530697"/>
            <a:ext cx="1636880" cy="881197"/>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C4564"/>
                </a:solidFill>
              </a:rPr>
              <a:t>样本量</a:t>
            </a:r>
          </a:p>
        </p:txBody>
      </p:sp>
      <p:sp>
        <p:nvSpPr>
          <p:cNvPr id="22" name="灯片编号占位符 21">
            <a:extLst>
              <a:ext uri="{FF2B5EF4-FFF2-40B4-BE49-F238E27FC236}">
                <a16:creationId xmlns:a16="http://schemas.microsoft.com/office/drawing/2014/main" id="{9E5BABC1-A883-2C86-ACFF-64850D13FA34}"/>
              </a:ext>
            </a:extLst>
          </p:cNvPr>
          <p:cNvSpPr>
            <a:spLocks noGrp="1"/>
          </p:cNvSpPr>
          <p:nvPr>
            <p:ph type="sldNum" sz="quarter" idx="12"/>
          </p:nvPr>
        </p:nvSpPr>
        <p:spPr/>
        <p:txBody>
          <a:bodyPr/>
          <a:lstStyle/>
          <a:p>
            <a:fld id="{9B0AA56C-FDBB-4B9D-9C2E-319D0C8E1A73}" type="slidenum">
              <a:rPr lang="zh-CN" altLang="en-US" smtClean="0"/>
              <a:t>40</a:t>
            </a:fld>
            <a:endParaRPr lang="zh-CN" altLang="en-US"/>
          </a:p>
        </p:txBody>
      </p:sp>
    </p:spTree>
    <p:extLst>
      <p:ext uri="{BB962C8B-B14F-4D97-AF65-F5344CB8AC3E}">
        <p14:creationId xmlns:p14="http://schemas.microsoft.com/office/powerpoint/2010/main" val="286308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32"/>
                                        </p:tgtEl>
                                      </p:cBhvr>
                                    </p:animEffect>
                                    <p:set>
                                      <p:cBhvr>
                                        <p:cTn id="11" dur="1" fill="hold">
                                          <p:stCondLst>
                                            <p:cond delay="499"/>
                                          </p:stCondLst>
                                        </p:cTn>
                                        <p:tgtEl>
                                          <p:spTgt spid="3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a:extLst>
              <a:ext uri="{FF2B5EF4-FFF2-40B4-BE49-F238E27FC236}">
                <a16:creationId xmlns:a16="http://schemas.microsoft.com/office/drawing/2014/main" id="{B6ABA163-5417-2B7A-6F94-ED0E2F3B4D93}"/>
              </a:ext>
            </a:extLst>
          </p:cNvPr>
          <p:cNvSpPr/>
          <p:nvPr/>
        </p:nvSpPr>
        <p:spPr>
          <a:xfrm>
            <a:off x="9644673" y="2552824"/>
            <a:ext cx="1939076" cy="978739"/>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A2B09711-78B6-5259-D925-C1526B5B6BA2}"/>
              </a:ext>
            </a:extLst>
          </p:cNvPr>
          <p:cNvSpPr/>
          <p:nvPr/>
        </p:nvSpPr>
        <p:spPr>
          <a:xfrm>
            <a:off x="2876432" y="2645395"/>
            <a:ext cx="1939076" cy="978739"/>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ACD50AB-1720-47B7-361D-558BD0739EC9}"/>
              </a:ext>
            </a:extLst>
          </p:cNvPr>
          <p:cNvSpPr/>
          <p:nvPr/>
        </p:nvSpPr>
        <p:spPr>
          <a:xfrm>
            <a:off x="8763035" y="4497899"/>
            <a:ext cx="1876213" cy="461665"/>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a:extLst>
              <a:ext uri="{FF2B5EF4-FFF2-40B4-BE49-F238E27FC236}">
                <a16:creationId xmlns:a16="http://schemas.microsoft.com/office/drawing/2014/main" id="{6038849D-FB64-5903-4BD4-072A40BEA2CA}"/>
              </a:ext>
            </a:extLst>
          </p:cNvPr>
          <p:cNvSpPr/>
          <p:nvPr/>
        </p:nvSpPr>
        <p:spPr>
          <a:xfrm>
            <a:off x="4168101" y="4495890"/>
            <a:ext cx="1876213" cy="461665"/>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a:extLst>
              <a:ext uri="{FF2B5EF4-FFF2-40B4-BE49-F238E27FC236}">
                <a16:creationId xmlns:a16="http://schemas.microsoft.com/office/drawing/2014/main" id="{ACDBC00B-7681-FD0B-A27C-5B6FF0993F3D}"/>
              </a:ext>
            </a:extLst>
          </p:cNvPr>
          <p:cNvSpPr/>
          <p:nvPr/>
        </p:nvSpPr>
        <p:spPr>
          <a:xfrm>
            <a:off x="6294119" y="1776918"/>
            <a:ext cx="1876213" cy="461665"/>
          </a:xfrm>
          <a:prstGeom prst="roundRect">
            <a:avLst/>
          </a:prstGeom>
          <a:solidFill>
            <a:srgbClr val="2D46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pic>
        <p:nvPicPr>
          <p:cNvPr id="3" name="图形 2" descr="循环流程图">
            <a:extLst>
              <a:ext uri="{FF2B5EF4-FFF2-40B4-BE49-F238E27FC236}">
                <a16:creationId xmlns:a16="http://schemas.microsoft.com/office/drawing/2014/main" id="{B82A9665-EB43-2EF3-435F-A05C1698AF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6613" y="2336068"/>
            <a:ext cx="1771227" cy="1771227"/>
          </a:xfrm>
          <a:prstGeom prst="rect">
            <a:avLst/>
          </a:prstGeom>
        </p:spPr>
      </p:pic>
      <p:sp>
        <p:nvSpPr>
          <p:cNvPr id="7" name="文本框 6">
            <a:extLst>
              <a:ext uri="{FF2B5EF4-FFF2-40B4-BE49-F238E27FC236}">
                <a16:creationId xmlns:a16="http://schemas.microsoft.com/office/drawing/2014/main" id="{D302F1F0-708C-2C08-72C8-FA6EC4D4013A}"/>
              </a:ext>
            </a:extLst>
          </p:cNvPr>
          <p:cNvSpPr txBox="1"/>
          <p:nvPr/>
        </p:nvSpPr>
        <p:spPr>
          <a:xfrm>
            <a:off x="6495626" y="1776919"/>
            <a:ext cx="1972734" cy="461665"/>
          </a:xfrm>
          <a:prstGeom prst="rect">
            <a:avLst/>
          </a:prstGeom>
          <a:noFill/>
        </p:spPr>
        <p:txBody>
          <a:bodyPr wrap="square" rtlCol="0">
            <a:spAutoFit/>
          </a:bodyPr>
          <a:lstStyle/>
          <a:p>
            <a:r>
              <a:rPr lang="zh-CN" altLang="en-US" sz="2400" b="1" dirty="0">
                <a:solidFill>
                  <a:schemeClr val="bg1"/>
                </a:solidFill>
              </a:rPr>
              <a:t>临床症状</a:t>
            </a:r>
          </a:p>
        </p:txBody>
      </p:sp>
      <p:sp>
        <p:nvSpPr>
          <p:cNvPr id="11" name="文本框 10">
            <a:extLst>
              <a:ext uri="{FF2B5EF4-FFF2-40B4-BE49-F238E27FC236}">
                <a16:creationId xmlns:a16="http://schemas.microsoft.com/office/drawing/2014/main" id="{AA1B454A-8A9C-ABFA-8535-704D8DA1F93E}"/>
              </a:ext>
            </a:extLst>
          </p:cNvPr>
          <p:cNvSpPr txBox="1"/>
          <p:nvPr/>
        </p:nvSpPr>
        <p:spPr>
          <a:xfrm>
            <a:off x="8986555" y="4495890"/>
            <a:ext cx="1972734" cy="461665"/>
          </a:xfrm>
          <a:prstGeom prst="rect">
            <a:avLst/>
          </a:prstGeom>
          <a:noFill/>
        </p:spPr>
        <p:txBody>
          <a:bodyPr wrap="square" rtlCol="0">
            <a:spAutoFit/>
          </a:bodyPr>
          <a:lstStyle/>
          <a:p>
            <a:r>
              <a:rPr lang="zh-CN" altLang="en-US" sz="2400" b="1" dirty="0"/>
              <a:t>环境因素</a:t>
            </a:r>
          </a:p>
        </p:txBody>
      </p:sp>
      <p:sp>
        <p:nvSpPr>
          <p:cNvPr id="13" name="文本框 12">
            <a:extLst>
              <a:ext uri="{FF2B5EF4-FFF2-40B4-BE49-F238E27FC236}">
                <a16:creationId xmlns:a16="http://schemas.microsoft.com/office/drawing/2014/main" id="{86413B46-DE28-31A0-19FA-2516E31A4AF6}"/>
              </a:ext>
            </a:extLst>
          </p:cNvPr>
          <p:cNvSpPr txBox="1"/>
          <p:nvPr/>
        </p:nvSpPr>
        <p:spPr>
          <a:xfrm>
            <a:off x="4228216" y="4495890"/>
            <a:ext cx="1972734" cy="461665"/>
          </a:xfrm>
          <a:prstGeom prst="rect">
            <a:avLst/>
          </a:prstGeom>
          <a:noFill/>
        </p:spPr>
        <p:txBody>
          <a:bodyPr wrap="square" rtlCol="0">
            <a:spAutoFit/>
          </a:bodyPr>
          <a:lstStyle/>
          <a:p>
            <a:r>
              <a:rPr lang="zh-CN" altLang="en-US" sz="2400" b="1" dirty="0"/>
              <a:t>基因甲基化</a:t>
            </a:r>
          </a:p>
        </p:txBody>
      </p:sp>
      <p:pic>
        <p:nvPicPr>
          <p:cNvPr id="28" name="图形 27" descr="返回">
            <a:extLst>
              <a:ext uri="{FF2B5EF4-FFF2-40B4-BE49-F238E27FC236}">
                <a16:creationId xmlns:a16="http://schemas.microsoft.com/office/drawing/2014/main" id="{08B42A41-27DD-7813-45D8-E78AFCA81C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646828">
            <a:off x="8025257" y="2483903"/>
            <a:ext cx="1475556" cy="1475556"/>
          </a:xfrm>
          <a:prstGeom prst="rect">
            <a:avLst/>
          </a:prstGeom>
        </p:spPr>
      </p:pic>
      <p:pic>
        <p:nvPicPr>
          <p:cNvPr id="30" name="图形 29" descr="后退 RTL">
            <a:extLst>
              <a:ext uri="{FF2B5EF4-FFF2-40B4-BE49-F238E27FC236}">
                <a16:creationId xmlns:a16="http://schemas.microsoft.com/office/drawing/2014/main" id="{A79F7FD0-58B2-A000-873B-4B2E8AA4F4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790980">
            <a:off x="4868775" y="2543656"/>
            <a:ext cx="1475554" cy="1475554"/>
          </a:xfrm>
          <a:prstGeom prst="rect">
            <a:avLst/>
          </a:prstGeom>
        </p:spPr>
      </p:pic>
      <p:pic>
        <p:nvPicPr>
          <p:cNvPr id="32" name="图形 31" descr="线箭头平直">
            <a:extLst>
              <a:ext uri="{FF2B5EF4-FFF2-40B4-BE49-F238E27FC236}">
                <a16:creationId xmlns:a16="http://schemas.microsoft.com/office/drawing/2014/main" id="{4A3FED59-2754-D11A-31AB-E78A4760B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9449" y="4290176"/>
            <a:ext cx="1328451" cy="914400"/>
          </a:xfrm>
          <a:prstGeom prst="rect">
            <a:avLst/>
          </a:prstGeom>
        </p:spPr>
      </p:pic>
      <p:sp>
        <p:nvSpPr>
          <p:cNvPr id="33" name="矩形 32">
            <a:extLst>
              <a:ext uri="{FF2B5EF4-FFF2-40B4-BE49-F238E27FC236}">
                <a16:creationId xmlns:a16="http://schemas.microsoft.com/office/drawing/2014/main" id="{DE6A902F-EA01-6D58-CCEB-0930C9E54CE5}"/>
              </a:ext>
            </a:extLst>
          </p:cNvPr>
          <p:cNvSpPr/>
          <p:nvPr/>
        </p:nvSpPr>
        <p:spPr>
          <a:xfrm>
            <a:off x="9701141" y="2742648"/>
            <a:ext cx="1826141"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情绪调节</a:t>
            </a:r>
          </a:p>
        </p:txBody>
      </p:sp>
      <p:sp>
        <p:nvSpPr>
          <p:cNvPr id="34" name="矩形 33">
            <a:extLst>
              <a:ext uri="{FF2B5EF4-FFF2-40B4-BE49-F238E27FC236}">
                <a16:creationId xmlns:a16="http://schemas.microsoft.com/office/drawing/2014/main" id="{B2A4C48D-BE72-50B5-1AAD-06A074EC98F4}"/>
              </a:ext>
            </a:extLst>
          </p:cNvPr>
          <p:cNvSpPr/>
          <p:nvPr/>
        </p:nvSpPr>
        <p:spPr>
          <a:xfrm>
            <a:off x="2946972" y="2842378"/>
            <a:ext cx="1826141"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基因表达</a:t>
            </a:r>
          </a:p>
        </p:txBody>
      </p:sp>
      <p:sp>
        <p:nvSpPr>
          <p:cNvPr id="37" name="文本框 5">
            <a:extLst>
              <a:ext uri="{FF2B5EF4-FFF2-40B4-BE49-F238E27FC236}">
                <a16:creationId xmlns:a16="http://schemas.microsoft.com/office/drawing/2014/main" id="{F198DAFE-D9E2-A1AB-FD03-950373CC7525}"/>
              </a:ext>
            </a:extLst>
          </p:cNvPr>
          <p:cNvSpPr txBox="1"/>
          <p:nvPr/>
        </p:nvSpPr>
        <p:spPr>
          <a:xfrm>
            <a:off x="2799290" y="447125"/>
            <a:ext cx="8478310"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charset="-122"/>
                <a:ea typeface="微软雅黑" panose="020B0503020204020204" charset="-122"/>
                <a:cs typeface="Times New Roman" panose="02020603050405020304" pitchFamily="18" charset="0"/>
              </a:rPr>
              <a:t>4.3 </a:t>
            </a:r>
            <a:r>
              <a:rPr lang="zh-CN" altLang="zh-CN"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环境因素</a:t>
            </a:r>
            <a:r>
              <a:rPr lang="zh-CN" altLang="en-US"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及</a:t>
            </a:r>
            <a:r>
              <a:rPr lang="zh-CN" altLang="zh-CN"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基因甲基化</a:t>
            </a:r>
            <a:r>
              <a:rPr lang="zh-CN" altLang="en-US"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水平对</a:t>
            </a:r>
            <a:r>
              <a:rPr lang="en-US" altLang="zh-CN"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AN</a:t>
            </a:r>
            <a:r>
              <a:rPr lang="zh-CN" altLang="en-US"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患者</a:t>
            </a:r>
            <a:r>
              <a:rPr lang="zh-CN" altLang="zh-CN"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临床症状</a:t>
            </a:r>
            <a:r>
              <a:rPr lang="zh-CN" altLang="en-US" sz="2400" b="1" kern="100" dirty="0">
                <a:solidFill>
                  <a:srgbClr val="2D4664"/>
                </a:solidFill>
                <a:effectLst/>
                <a:latin typeface="Times New Roman" panose="02020603050405020304" pitchFamily="18" charset="0"/>
                <a:ea typeface="黑体" panose="02010609060101010101" pitchFamily="49" charset="-122"/>
                <a:cs typeface="Times New Roman" panose="02020603050405020304" pitchFamily="18" charset="0"/>
              </a:rPr>
              <a:t>的影响</a:t>
            </a:r>
            <a:endParaRPr lang="zh-CN" altLang="zh-CN" sz="2400" b="1" kern="100" dirty="0">
              <a:solidFill>
                <a:srgbClr val="2D4664"/>
              </a:solidFill>
              <a:effectLst/>
              <a:latin typeface="Arial" panose="020B0604020202020204" pitchFamily="34" charset="0"/>
              <a:ea typeface="黑体" panose="02010609060101010101" pitchFamily="49" charset="-122"/>
              <a:cs typeface="Times New Roman" panose="02020603050405020304" pitchFamily="18" charset="0"/>
            </a:endParaRPr>
          </a:p>
          <a:p>
            <a:endParaRPr lang="en-US" altLang="zh-CN" sz="2400" kern="100" dirty="0">
              <a:solidFill>
                <a:srgbClr val="2C4564"/>
              </a:solidFill>
              <a:latin typeface="微软雅黑" panose="020B0503020204020204" charset="-122"/>
              <a:ea typeface="微软雅黑" panose="020B0503020204020204" charset="-122"/>
              <a:cs typeface="Times New Roman" panose="02020603050405020304" pitchFamily="18" charset="0"/>
            </a:endParaRPr>
          </a:p>
          <a:p>
            <a:endParaRPr lang="zh-CN" altLang="en-US" sz="2400" dirty="0">
              <a:solidFill>
                <a:srgbClr val="FF0000"/>
              </a:solidFill>
              <a:latin typeface="微软雅黑" panose="020B0503020204020204" charset="-122"/>
              <a:ea typeface="微软雅黑" panose="020B0503020204020204" charset="-122"/>
            </a:endParaRPr>
          </a:p>
        </p:txBody>
      </p:sp>
      <p:sp>
        <p:nvSpPr>
          <p:cNvPr id="6" name="灯片编号占位符 5">
            <a:extLst>
              <a:ext uri="{FF2B5EF4-FFF2-40B4-BE49-F238E27FC236}">
                <a16:creationId xmlns:a16="http://schemas.microsoft.com/office/drawing/2014/main" id="{37ED6474-BA22-7672-3B08-C257640AF5D5}"/>
              </a:ext>
            </a:extLst>
          </p:cNvPr>
          <p:cNvSpPr>
            <a:spLocks noGrp="1"/>
          </p:cNvSpPr>
          <p:nvPr>
            <p:ph type="sldNum" sz="quarter" idx="12"/>
          </p:nvPr>
        </p:nvSpPr>
        <p:spPr/>
        <p:txBody>
          <a:bodyPr/>
          <a:lstStyle/>
          <a:p>
            <a:fld id="{9B0AA56C-FDBB-4B9D-9C2E-319D0C8E1A73}" type="slidenum">
              <a:rPr lang="zh-CN" altLang="en-US" smtClean="0"/>
              <a:t>41</a:t>
            </a:fld>
            <a:endParaRPr lang="zh-CN" altLang="en-US"/>
          </a:p>
        </p:txBody>
      </p:sp>
    </p:spTree>
    <p:extLst>
      <p:ext uri="{BB962C8B-B14F-4D97-AF65-F5344CB8AC3E}">
        <p14:creationId xmlns:p14="http://schemas.microsoft.com/office/powerpoint/2010/main" val="273292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讨论</a:t>
              </a:r>
              <a:endParaRPr lang="zh-CN" altLang="en-US" dirty="0">
                <a:solidFill>
                  <a:schemeClr val="bg1"/>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3994999"/>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sp>
        <p:nvSpPr>
          <p:cNvPr id="3" name="文本框 4">
            <a:extLst>
              <a:ext uri="{FF2B5EF4-FFF2-40B4-BE49-F238E27FC236}">
                <a16:creationId xmlns:a16="http://schemas.microsoft.com/office/drawing/2014/main" id="{27913FB0-0990-54D0-344A-FFC041510AC2}"/>
              </a:ext>
            </a:extLst>
          </p:cNvPr>
          <p:cNvSpPr txBox="1"/>
          <p:nvPr/>
        </p:nvSpPr>
        <p:spPr>
          <a:xfrm>
            <a:off x="2738114" y="222980"/>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4.4 </a:t>
            </a:r>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创新性与局限性</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形 12" descr="灯泡和齿轮">
            <a:extLst>
              <a:ext uri="{FF2B5EF4-FFF2-40B4-BE49-F238E27FC236}">
                <a16:creationId xmlns:a16="http://schemas.microsoft.com/office/drawing/2014/main" id="{12BCBDB7-0339-E1A3-0681-00DFDF435F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68428" y="918236"/>
            <a:ext cx="914400" cy="914400"/>
          </a:xfrm>
          <a:prstGeom prst="rect">
            <a:avLst/>
          </a:prstGeom>
        </p:spPr>
      </p:pic>
      <p:pic>
        <p:nvPicPr>
          <p:cNvPr id="23" name="图形 22" descr="已连接">
            <a:extLst>
              <a:ext uri="{FF2B5EF4-FFF2-40B4-BE49-F238E27FC236}">
                <a16:creationId xmlns:a16="http://schemas.microsoft.com/office/drawing/2014/main" id="{A805C72C-3CB7-B013-552A-5D30C9263F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3643" y="2617890"/>
            <a:ext cx="2394488" cy="2394488"/>
          </a:xfrm>
          <a:prstGeom prst="rect">
            <a:avLst/>
          </a:prstGeom>
        </p:spPr>
      </p:pic>
      <p:sp>
        <p:nvSpPr>
          <p:cNvPr id="7" name="文本框 6">
            <a:extLst>
              <a:ext uri="{FF2B5EF4-FFF2-40B4-BE49-F238E27FC236}">
                <a16:creationId xmlns:a16="http://schemas.microsoft.com/office/drawing/2014/main" id="{4F5D4A9D-D9E0-A964-5BBF-C906D02E1515}"/>
              </a:ext>
            </a:extLst>
          </p:cNvPr>
          <p:cNvSpPr txBox="1"/>
          <p:nvPr/>
        </p:nvSpPr>
        <p:spPr>
          <a:xfrm>
            <a:off x="4175490" y="1842346"/>
            <a:ext cx="946768" cy="369332"/>
          </a:xfrm>
          <a:prstGeom prst="rect">
            <a:avLst/>
          </a:prstGeom>
          <a:noFill/>
        </p:spPr>
        <p:txBody>
          <a:bodyPr wrap="square">
            <a:spAutoFit/>
          </a:bodyPr>
          <a:lstStyle/>
          <a:p>
            <a:r>
              <a:rPr lang="zh-CN" altLang="en-US" sz="18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创新性</a:t>
            </a:r>
            <a:endParaRPr lang="zh-CN" altLang="en-US" dirty="0"/>
          </a:p>
        </p:txBody>
      </p:sp>
      <p:sp>
        <p:nvSpPr>
          <p:cNvPr id="11" name="文本框 10">
            <a:extLst>
              <a:ext uri="{FF2B5EF4-FFF2-40B4-BE49-F238E27FC236}">
                <a16:creationId xmlns:a16="http://schemas.microsoft.com/office/drawing/2014/main" id="{914071BA-1ADF-017A-E91C-841465DC9134}"/>
              </a:ext>
            </a:extLst>
          </p:cNvPr>
          <p:cNvSpPr txBox="1"/>
          <p:nvPr/>
        </p:nvSpPr>
        <p:spPr>
          <a:xfrm>
            <a:off x="8873838" y="1832636"/>
            <a:ext cx="946768" cy="369332"/>
          </a:xfrm>
          <a:prstGeom prst="rect">
            <a:avLst/>
          </a:prstGeom>
          <a:noFill/>
        </p:spPr>
        <p:txBody>
          <a:bodyPr wrap="square">
            <a:spAutoFit/>
          </a:bodyPr>
          <a:lstStyle/>
          <a:p>
            <a:r>
              <a:rPr lang="zh-CN" altLang="en-US" sz="18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局限性</a:t>
            </a:r>
            <a:endParaRPr lang="zh-CN" altLang="en-US" dirty="0"/>
          </a:p>
        </p:txBody>
      </p:sp>
      <p:sp>
        <p:nvSpPr>
          <p:cNvPr id="15" name="文本框 14">
            <a:extLst>
              <a:ext uri="{FF2B5EF4-FFF2-40B4-BE49-F238E27FC236}">
                <a16:creationId xmlns:a16="http://schemas.microsoft.com/office/drawing/2014/main" id="{0177AC2B-71CB-AD41-A0E0-CCE8298C2AC5}"/>
              </a:ext>
            </a:extLst>
          </p:cNvPr>
          <p:cNvSpPr txBox="1"/>
          <p:nvPr/>
        </p:nvSpPr>
        <p:spPr>
          <a:xfrm>
            <a:off x="3425628" y="2365735"/>
            <a:ext cx="2269067" cy="3693319"/>
          </a:xfrm>
          <a:prstGeom prst="rect">
            <a:avLst/>
          </a:prstGeom>
          <a:noFill/>
        </p:spPr>
        <p:txBody>
          <a:bodyPr wrap="square">
            <a:spAutoFit/>
          </a:bodyPr>
          <a:lstStyle/>
          <a:p>
            <a:pPr marL="285750" indent="-285750">
              <a:buFont typeface="Arial" panose="020B0604020202020204" pitchFamily="34" charset="0"/>
              <a:buChar char="•"/>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首次通过较大样本探究</a:t>
            </a:r>
            <a:r>
              <a:rPr lang="en-US" altLang="zh-CN" sz="1800" kern="100" dirty="0">
                <a:effectLst/>
                <a:latin typeface="微软雅黑" panose="020B0503020204020204" pitchFamily="34" charset="-122"/>
                <a:ea typeface="微软雅黑" panose="020B0503020204020204" pitchFamily="34" charset="-122"/>
              </a:rPr>
              <a:t>AN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女性患者的</a:t>
            </a:r>
            <a:r>
              <a:rPr lang="en-US" altLang="zh-CN" sz="1800" kern="100" dirty="0">
                <a:effectLst/>
                <a:latin typeface="微软雅黑" panose="020B0503020204020204" pitchFamily="34" charset="-122"/>
                <a:ea typeface="微软雅黑" panose="020B0503020204020204" pitchFamily="34" charset="-122"/>
              </a:rPr>
              <a:t>GHSR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基因的甲基化状态与环境因素的相关性</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通过环境因素与</a:t>
            </a:r>
            <a:r>
              <a:rPr lang="en-US" altLang="zh-CN" sz="1800" kern="100" dirty="0">
                <a:effectLst/>
                <a:latin typeface="微软雅黑" panose="020B0503020204020204" pitchFamily="34" charset="-122"/>
                <a:ea typeface="微软雅黑" panose="020B0503020204020204" pitchFamily="34" charset="-122"/>
              </a:rPr>
              <a:t>LEP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800" kern="100" dirty="0">
                <a:effectLst/>
                <a:latin typeface="微软雅黑" panose="020B0503020204020204" pitchFamily="34" charset="-122"/>
                <a:ea typeface="微软雅黑" panose="020B0503020204020204" pitchFamily="34" charset="-122"/>
              </a:rPr>
              <a:t>GHSR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基因甲基化的相关性分析研究环境因素对</a:t>
            </a:r>
            <a:r>
              <a:rPr lang="en-US" altLang="zh-CN" sz="1800" kern="100" dirty="0">
                <a:effectLst/>
                <a:latin typeface="微软雅黑" panose="020B0503020204020204" pitchFamily="34" charset="-122"/>
                <a:ea typeface="微软雅黑" panose="020B0503020204020204" pitchFamily="34" charset="-122"/>
              </a:rPr>
              <a:t>AN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发病机制的作用。</a:t>
            </a:r>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DB295C0-6D6C-485C-A060-26BB8A7CC52A}"/>
              </a:ext>
            </a:extLst>
          </p:cNvPr>
          <p:cNvSpPr txBox="1"/>
          <p:nvPr/>
        </p:nvSpPr>
        <p:spPr>
          <a:xfrm>
            <a:off x="8179956" y="2241445"/>
            <a:ext cx="2269067" cy="3970318"/>
          </a:xfrm>
          <a:prstGeom prst="rect">
            <a:avLst/>
          </a:prstGeom>
          <a:noFill/>
        </p:spPr>
        <p:txBody>
          <a:bodyPr wrap="square">
            <a:spAutoFit/>
          </a:bodyPr>
          <a:lstStyle/>
          <a:p>
            <a:pPr marL="285750" indent="-285750">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rPr>
              <a:t>本研究仅为横断面研究，未进行随访研究，</a:t>
            </a:r>
            <a:endParaRPr lang="en-US" altLang="zh-CN" kern="1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测序样本采用血细胞，</a:t>
            </a:r>
            <a:r>
              <a:rPr lang="zh-CN" altLang="zh-CN" kern="100" dirty="0">
                <a:latin typeface="微软雅黑" panose="020B0503020204020204" pitchFamily="34" charset="-122"/>
                <a:ea typeface="微软雅黑" panose="020B0503020204020204" pitchFamily="34" charset="-122"/>
              </a:rPr>
              <a:t>理论上以合成及分泌的组织作为研究样本最佳。</a:t>
            </a:r>
            <a:endParaRPr lang="en-US" altLang="zh-CN" kern="1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未</a:t>
            </a:r>
            <a:r>
              <a:rPr lang="zh-CN" altLang="zh-CN" kern="100" dirty="0">
                <a:latin typeface="微软雅黑" panose="020B0503020204020204" pitchFamily="34" charset="-122"/>
                <a:ea typeface="微软雅黑" panose="020B0503020204020204" pitchFamily="34" charset="-122"/>
              </a:rPr>
              <a:t>对</a:t>
            </a:r>
            <a:r>
              <a:rPr lang="zh-CN" altLang="en-US" kern="100" dirty="0">
                <a:latin typeface="微软雅黑" panose="020B0503020204020204" pitchFamily="34" charset="-122"/>
                <a:ea typeface="微软雅黑" panose="020B0503020204020204" pitchFamily="34" charset="-122"/>
              </a:rPr>
              <a:t>基因甲基化</a:t>
            </a:r>
            <a:r>
              <a:rPr lang="zh-CN" altLang="zh-CN" kern="100" dirty="0">
                <a:latin typeface="微软雅黑" panose="020B0503020204020204" pitchFamily="34" charset="-122"/>
                <a:ea typeface="微软雅黑" panose="020B0503020204020204" pitchFamily="34" charset="-122"/>
              </a:rPr>
              <a:t>具体的作用机制进行充分的验证和解释</a:t>
            </a:r>
            <a:endParaRPr lang="zh-CN" altLang="en-US" kern="100" dirty="0">
              <a:latin typeface="微软雅黑" panose="020B0503020204020204" pitchFamily="34" charset="-122"/>
              <a:ea typeface="微软雅黑" panose="020B0503020204020204" pitchFamily="34" charset="-122"/>
            </a:endParaRPr>
          </a:p>
        </p:txBody>
      </p:sp>
      <p:pic>
        <p:nvPicPr>
          <p:cNvPr id="28" name="图形 27" descr="齿轮">
            <a:extLst>
              <a:ext uri="{FF2B5EF4-FFF2-40B4-BE49-F238E27FC236}">
                <a16:creationId xmlns:a16="http://schemas.microsoft.com/office/drawing/2014/main" id="{0E8A847B-FD39-FB94-EB31-C700A8BAA5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02708" y="849897"/>
            <a:ext cx="914400" cy="914400"/>
          </a:xfrm>
          <a:prstGeom prst="rect">
            <a:avLst/>
          </a:prstGeom>
        </p:spPr>
      </p:pic>
      <p:sp>
        <p:nvSpPr>
          <p:cNvPr id="29" name="灯片编号占位符 28">
            <a:extLst>
              <a:ext uri="{FF2B5EF4-FFF2-40B4-BE49-F238E27FC236}">
                <a16:creationId xmlns:a16="http://schemas.microsoft.com/office/drawing/2014/main" id="{85CAC47C-F22E-89F1-7F93-BFF7964E5AB0}"/>
              </a:ext>
            </a:extLst>
          </p:cNvPr>
          <p:cNvSpPr>
            <a:spLocks noGrp="1"/>
          </p:cNvSpPr>
          <p:nvPr>
            <p:ph type="sldNum" sz="quarter" idx="12"/>
          </p:nvPr>
        </p:nvSpPr>
        <p:spPr/>
        <p:txBody>
          <a:bodyPr/>
          <a:lstStyle/>
          <a:p>
            <a:fld id="{9B0AA56C-FDBB-4B9D-9C2E-319D0C8E1A73}" type="slidenum">
              <a:rPr lang="zh-CN" altLang="en-US" smtClean="0"/>
              <a:t>42</a:t>
            </a:fld>
            <a:endParaRPr lang="zh-CN" altLang="en-US"/>
          </a:p>
        </p:txBody>
      </p:sp>
    </p:spTree>
    <p:extLst>
      <p:ext uri="{BB962C8B-B14F-4D97-AF65-F5344CB8AC3E}">
        <p14:creationId xmlns:p14="http://schemas.microsoft.com/office/powerpoint/2010/main" val="3880236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907A11-F8CC-B118-D1D8-7E46DCB7741C}"/>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a:extLst>
              <a:ext uri="{FF2B5EF4-FFF2-40B4-BE49-F238E27FC236}">
                <a16:creationId xmlns:a16="http://schemas.microsoft.com/office/drawing/2014/main" id="{2B3EF57C-556D-7507-E215-713A7E03F53D}"/>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a:extLst>
              <a:ext uri="{FF2B5EF4-FFF2-40B4-BE49-F238E27FC236}">
                <a16:creationId xmlns:a16="http://schemas.microsoft.com/office/drawing/2014/main" id="{F1CF39A6-8C9A-47E1-39B8-88C810082E05}"/>
              </a:ext>
            </a:extLst>
          </p:cNvPr>
          <p:cNvSpPr txBox="1"/>
          <p:nvPr/>
        </p:nvSpPr>
        <p:spPr>
          <a:xfrm>
            <a:off x="4533616" y="2754340"/>
            <a:ext cx="3339376"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研究</a:t>
            </a:r>
            <a:r>
              <a:rPr lang="zh-CN" altLang="en-US" sz="6000" b="1" spc="150" dirty="0">
                <a:solidFill>
                  <a:schemeClr val="bg1"/>
                </a:solidFill>
                <a:latin typeface="+mn-ea"/>
                <a:sym typeface="+mn-lt"/>
              </a:rPr>
              <a:t>方法</a:t>
            </a:r>
          </a:p>
        </p:txBody>
      </p:sp>
      <p:sp>
        <p:nvSpPr>
          <p:cNvPr id="31" name="文本框 30">
            <a:extLst>
              <a:ext uri="{FF2B5EF4-FFF2-40B4-BE49-F238E27FC236}">
                <a16:creationId xmlns:a16="http://schemas.microsoft.com/office/drawing/2014/main" id="{3F416B7B-0F41-B160-9A2B-B753D5C295FD}"/>
              </a:ext>
            </a:extLst>
          </p:cNvPr>
          <p:cNvSpPr txBox="1"/>
          <p:nvPr/>
        </p:nvSpPr>
        <p:spPr>
          <a:xfrm>
            <a:off x="4721011" y="1046742"/>
            <a:ext cx="2747868" cy="1107996"/>
          </a:xfrm>
          <a:prstGeom prst="rect">
            <a:avLst/>
          </a:prstGeom>
          <a:noFill/>
        </p:spPr>
        <p:txBody>
          <a:bodyPr wrap="none" rtlCol="0">
            <a:spAutoFit/>
          </a:bodyPr>
          <a:lstStyle/>
          <a:p>
            <a:pPr algn="ctr"/>
            <a:r>
              <a:rPr lang="en-US" altLang="zh-CN" sz="6600" b="1" dirty="0">
                <a:solidFill>
                  <a:srgbClr val="2C4564"/>
                </a:solidFill>
                <a:latin typeface="+mj-ea"/>
                <a:ea typeface="+mj-ea"/>
              </a:rPr>
              <a:t>PART 5</a:t>
            </a:r>
          </a:p>
        </p:txBody>
      </p:sp>
      <p:sp>
        <p:nvSpPr>
          <p:cNvPr id="32" name="矩形: 圆角 31">
            <a:extLst>
              <a:ext uri="{FF2B5EF4-FFF2-40B4-BE49-F238E27FC236}">
                <a16:creationId xmlns:a16="http://schemas.microsoft.com/office/drawing/2014/main" id="{166B7022-D4D1-5331-DE52-254D00AE5695}"/>
              </a:ext>
            </a:extLst>
          </p:cNvPr>
          <p:cNvSpPr/>
          <p:nvPr/>
        </p:nvSpPr>
        <p:spPr>
          <a:xfrm>
            <a:off x="0" y="2247071"/>
            <a:ext cx="12192000" cy="2363856"/>
          </a:xfrm>
          <a:prstGeom prst="roundRect">
            <a:avLst>
              <a:gd name="adj" fmla="val 0"/>
            </a:avLst>
          </a:prstGeom>
          <a:solidFill>
            <a:srgbClr val="2D4664"/>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2C4564"/>
              </a:solidFill>
            </a:endParaRPr>
          </a:p>
        </p:txBody>
      </p:sp>
      <p:sp>
        <p:nvSpPr>
          <p:cNvPr id="33" name="文本框 32">
            <a:extLst>
              <a:ext uri="{FF2B5EF4-FFF2-40B4-BE49-F238E27FC236}">
                <a16:creationId xmlns:a16="http://schemas.microsoft.com/office/drawing/2014/main" id="{6EDEEF70-634C-D6C7-1CC3-4C6CE34A178C}"/>
              </a:ext>
            </a:extLst>
          </p:cNvPr>
          <p:cNvSpPr txBox="1"/>
          <p:nvPr/>
        </p:nvSpPr>
        <p:spPr>
          <a:xfrm>
            <a:off x="5213934" y="2848431"/>
            <a:ext cx="1762021" cy="1015663"/>
          </a:xfrm>
          <a:prstGeom prst="rect">
            <a:avLst/>
          </a:prstGeom>
          <a:noFill/>
        </p:spPr>
        <p:txBody>
          <a:bodyPr wrap="none" rtlCol="0">
            <a:spAutoFit/>
          </a:bodyPr>
          <a:lstStyle/>
          <a:p>
            <a:r>
              <a:rPr lang="zh-CN" altLang="en-US" sz="6000" b="1" spc="150" dirty="0">
                <a:solidFill>
                  <a:schemeClr val="bg1"/>
                </a:solidFill>
                <a:latin typeface="+mn-ea"/>
                <a:cs typeface="微软雅黑" panose="020B0503020204020204" charset="-122"/>
                <a:sym typeface="+mn-lt"/>
              </a:rPr>
              <a:t>总结</a:t>
            </a:r>
            <a:endParaRPr lang="zh-CN" altLang="en-US" sz="6000" b="1" spc="150" dirty="0">
              <a:solidFill>
                <a:schemeClr val="bg1"/>
              </a:solidFill>
              <a:latin typeface="+mn-ea"/>
              <a:sym typeface="+mn-lt"/>
            </a:endParaRPr>
          </a:p>
        </p:txBody>
      </p:sp>
      <p:sp>
        <p:nvSpPr>
          <p:cNvPr id="2" name="灯片编号占位符 1">
            <a:extLst>
              <a:ext uri="{FF2B5EF4-FFF2-40B4-BE49-F238E27FC236}">
                <a16:creationId xmlns:a16="http://schemas.microsoft.com/office/drawing/2014/main" id="{6DBA54AF-5B21-38D2-E18E-374BF396D26F}"/>
              </a:ext>
            </a:extLst>
          </p:cNvPr>
          <p:cNvSpPr>
            <a:spLocks noGrp="1"/>
          </p:cNvSpPr>
          <p:nvPr>
            <p:ph type="sldNum" sz="quarter" idx="12"/>
          </p:nvPr>
        </p:nvSpPr>
        <p:spPr/>
        <p:txBody>
          <a:bodyPr/>
          <a:lstStyle/>
          <a:p>
            <a:fld id="{9B0AA56C-FDBB-4B9D-9C2E-319D0C8E1A73}" type="slidenum">
              <a:rPr lang="zh-CN" altLang="en-US" smtClean="0"/>
              <a:t>43</a:t>
            </a:fld>
            <a:endParaRPr lang="zh-CN" altLang="en-US"/>
          </a:p>
        </p:txBody>
      </p:sp>
    </p:spTree>
    <p:extLst>
      <p:ext uri="{BB962C8B-B14F-4D97-AF65-F5344CB8AC3E}">
        <p14:creationId xmlns:p14="http://schemas.microsoft.com/office/powerpoint/2010/main" val="2407828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1463040"/>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研究背景</a:t>
              </a: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研究结果</a:t>
              </a:r>
            </a:p>
          </p:txBody>
        </p:sp>
        <p:sp>
          <p:nvSpPr>
            <p:cNvPr id="9" name="矩形 8"/>
            <p:cNvSpPr/>
            <p:nvPr/>
          </p:nvSpPr>
          <p:spPr>
            <a:xfrm>
              <a:off x="0" y="3738879"/>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讨论</a:t>
              </a:r>
              <a:endParaRPr lang="zh-CN" altLang="en-US" dirty="0">
                <a:solidFill>
                  <a:schemeClr val="tx1"/>
                </a:solidFill>
              </a:endParaRPr>
            </a:p>
          </p:txBody>
        </p:sp>
        <p:sp>
          <p:nvSpPr>
            <p:cNvPr id="10" name="矩形 9"/>
            <p:cNvSpPr/>
            <p:nvPr/>
          </p:nvSpPr>
          <p:spPr>
            <a:xfrm>
              <a:off x="0" y="4497492"/>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3"/>
          <a:stretch>
            <a:fillRect/>
          </a:stretch>
        </p:blipFill>
        <p:spPr>
          <a:xfrm>
            <a:off x="530225" y="85725"/>
            <a:ext cx="1208405" cy="1162050"/>
          </a:xfrm>
          <a:prstGeom prst="rect">
            <a:avLst/>
          </a:prstGeom>
        </p:spPr>
      </p:pic>
      <p:sp>
        <p:nvSpPr>
          <p:cNvPr id="27" name="流程图: 合并 26"/>
          <p:cNvSpPr/>
          <p:nvPr/>
        </p:nvSpPr>
        <p:spPr>
          <a:xfrm rot="5400000">
            <a:off x="1762760" y="4755647"/>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696746-E435-9E2A-646E-21C30B1A92FF}"/>
              </a:ext>
            </a:extLst>
          </p:cNvPr>
          <p:cNvSpPr/>
          <p:nvPr>
            <p:custDataLst>
              <p:tags r:id="rId1"/>
            </p:custDataLst>
          </p:nvPr>
        </p:nvSpPr>
        <p:spPr>
          <a:xfrm>
            <a:off x="0" y="2238584"/>
            <a:ext cx="2269067" cy="758613"/>
          </a:xfrm>
          <a:prstGeom prst="rect">
            <a:avLst/>
          </a:prstGeom>
          <a:solidFill>
            <a:srgbClr val="D9D9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研究方法</a:t>
            </a:r>
            <a:endParaRPr lang="en-US" altLang="zh-CN" sz="2400" b="1" dirty="0">
              <a:solidFill>
                <a:schemeClr val="tx1"/>
              </a:solidFill>
            </a:endParaRPr>
          </a:p>
        </p:txBody>
      </p:sp>
      <p:sp>
        <p:nvSpPr>
          <p:cNvPr id="3" name="文本框 2">
            <a:extLst>
              <a:ext uri="{FF2B5EF4-FFF2-40B4-BE49-F238E27FC236}">
                <a16:creationId xmlns:a16="http://schemas.microsoft.com/office/drawing/2014/main" id="{2BB206B6-4F1F-63F1-FCEF-A8ED72A2D71D}"/>
              </a:ext>
            </a:extLst>
          </p:cNvPr>
          <p:cNvSpPr txBox="1"/>
          <p:nvPr/>
        </p:nvSpPr>
        <p:spPr>
          <a:xfrm>
            <a:off x="3183527" y="2274838"/>
            <a:ext cx="8347623" cy="2308324"/>
          </a:xfrm>
          <a:prstGeom prst="rect">
            <a:avLst/>
          </a:prstGeom>
          <a:noFill/>
        </p:spPr>
        <p:txBody>
          <a:bodyPr wrap="square">
            <a:spAutoFit/>
          </a:bodyPr>
          <a:lstStyle/>
          <a:p>
            <a:pPr indent="228600" algn="just"/>
            <a:r>
              <a:rPr lang="en-US" altLang="zh-CN" kern="100" dirty="0">
                <a:latin typeface="微软雅黑" panose="020B0503020204020204" pitchFamily="34" charset="-122"/>
                <a:ea typeface="微软雅黑" panose="020B0503020204020204" pitchFamily="34" charset="-122"/>
              </a:rPr>
              <a:t> </a:t>
            </a:r>
            <a:endParaRPr lang="zh-CN" altLang="zh-CN" kern="100" dirty="0">
              <a:latin typeface="微软雅黑" panose="020B0503020204020204" pitchFamily="34" charset="-122"/>
              <a:ea typeface="微软雅黑" panose="020B0503020204020204" pitchFamily="34" charset="-122"/>
            </a:endParaRPr>
          </a:p>
          <a:p>
            <a:pPr algn="just"/>
            <a:r>
              <a:rPr lang="en-US" altLang="zh-CN" kern="100" dirty="0">
                <a:latin typeface="微软雅黑" panose="020B0503020204020204" pitchFamily="34" charset="-122"/>
                <a:ea typeface="微软雅黑" panose="020B0503020204020204" pitchFamily="34" charset="-122"/>
              </a:rPr>
              <a:t>1 AN</a:t>
            </a:r>
            <a:r>
              <a:rPr lang="zh-CN" altLang="en-US" kern="100" dirty="0">
                <a:latin typeface="微软雅黑" panose="020B0503020204020204" pitchFamily="34" charset="-122"/>
                <a:ea typeface="微软雅黑" panose="020B0503020204020204" pitchFamily="34" charset="-122"/>
              </a:rPr>
              <a:t>患者的</a:t>
            </a:r>
            <a:r>
              <a:rPr lang="en-US" altLang="zh-CN" kern="100" dirty="0">
                <a:latin typeface="微软雅黑" panose="020B0503020204020204" pitchFamily="34" charset="-122"/>
                <a:ea typeface="微软雅黑" panose="020B0503020204020204" pitchFamily="34" charset="-122"/>
              </a:rPr>
              <a:t>LEP</a:t>
            </a:r>
            <a:r>
              <a:rPr lang="zh-CN" altLang="en-US" kern="100" dirty="0">
                <a:latin typeface="微软雅黑" panose="020B0503020204020204" pitchFamily="34" charset="-122"/>
                <a:ea typeface="微软雅黑" panose="020B0503020204020204" pitchFamily="34" charset="-122"/>
              </a:rPr>
              <a:t>基因启动子区域甲基化水平高于健康人群，</a:t>
            </a:r>
            <a:r>
              <a:rPr lang="en-US" altLang="zh-CN" kern="100" dirty="0">
                <a:latin typeface="微软雅黑" panose="020B0503020204020204" pitchFamily="34" charset="-122"/>
                <a:ea typeface="微软雅黑" panose="020B0503020204020204" pitchFamily="34" charset="-122"/>
              </a:rPr>
              <a:t>GHSR</a:t>
            </a:r>
            <a:r>
              <a:rPr lang="zh-CN" altLang="en-US" kern="100" dirty="0">
                <a:latin typeface="微软雅黑" panose="020B0503020204020204" pitchFamily="34" charset="-122"/>
                <a:ea typeface="微软雅黑" panose="020B0503020204020204" pitchFamily="34" charset="-122"/>
              </a:rPr>
              <a:t>基因的甲基化水平与健康人群无统计学差异；</a:t>
            </a:r>
            <a:endParaRPr lang="zh-CN" altLang="zh-CN" kern="100" dirty="0">
              <a:latin typeface="微软雅黑" panose="020B0503020204020204" pitchFamily="34" charset="-122"/>
              <a:ea typeface="微软雅黑" panose="020B0503020204020204" pitchFamily="34" charset="-122"/>
            </a:endParaRPr>
          </a:p>
          <a:p>
            <a:pPr algn="just"/>
            <a:endParaRPr lang="en-US" altLang="zh-CN" kern="100" dirty="0">
              <a:latin typeface="微软雅黑" panose="020B0503020204020204" pitchFamily="34" charset="-122"/>
              <a:ea typeface="微软雅黑" panose="020B0503020204020204" pitchFamily="34" charset="-122"/>
            </a:endParaRPr>
          </a:p>
          <a:p>
            <a:pPr algn="just"/>
            <a:r>
              <a:rPr lang="en-US" altLang="zh-CN" kern="100" dirty="0">
                <a:latin typeface="微软雅黑" panose="020B0503020204020204" pitchFamily="34" charset="-122"/>
                <a:ea typeface="微软雅黑" panose="020B0503020204020204" pitchFamily="34" charset="-122"/>
              </a:rPr>
              <a:t>2 </a:t>
            </a:r>
            <a:r>
              <a:rPr lang="zh-CN" altLang="en-US" kern="100" dirty="0">
                <a:latin typeface="微软雅黑" panose="020B0503020204020204" pitchFamily="34" charset="-122"/>
                <a:ea typeface="微软雅黑" panose="020B0503020204020204" pitchFamily="34" charset="-122"/>
              </a:rPr>
              <a:t>环境因素与</a:t>
            </a:r>
            <a:r>
              <a:rPr lang="en-US" altLang="zh-CN" kern="100" dirty="0">
                <a:latin typeface="微软雅黑" panose="020B0503020204020204" pitchFamily="34" charset="-122"/>
                <a:ea typeface="微软雅黑" panose="020B0503020204020204" pitchFamily="34" charset="-122"/>
              </a:rPr>
              <a:t>AN</a:t>
            </a:r>
            <a:r>
              <a:rPr lang="zh-CN" altLang="en-US" kern="100" dirty="0">
                <a:latin typeface="微软雅黑" panose="020B0503020204020204" pitchFamily="34" charset="-122"/>
                <a:ea typeface="微软雅黑" panose="020B0503020204020204" pitchFamily="34" charset="-122"/>
              </a:rPr>
              <a:t>患者临床症状的严重程度具有相关性，并与</a:t>
            </a:r>
            <a:r>
              <a:rPr lang="en-US" altLang="zh-CN" kern="100" dirty="0">
                <a:latin typeface="微软雅黑" panose="020B0503020204020204" pitchFamily="34" charset="-122"/>
                <a:ea typeface="微软雅黑" panose="020B0503020204020204" pitchFamily="34" charset="-122"/>
              </a:rPr>
              <a:t>GHSR</a:t>
            </a:r>
            <a:r>
              <a:rPr lang="zh-CN" altLang="en-US" kern="100" dirty="0">
                <a:latin typeface="微软雅黑" panose="020B0503020204020204" pitchFamily="34" charset="-122"/>
                <a:ea typeface="微软雅黑" panose="020B0503020204020204" pitchFamily="34" charset="-122"/>
              </a:rPr>
              <a:t>基因及</a:t>
            </a:r>
            <a:r>
              <a:rPr lang="en-US" altLang="zh-CN" kern="100" dirty="0">
                <a:latin typeface="微软雅黑" panose="020B0503020204020204" pitchFamily="34" charset="-122"/>
                <a:ea typeface="微软雅黑" panose="020B0503020204020204" pitchFamily="34" charset="-122"/>
              </a:rPr>
              <a:t>LEP</a:t>
            </a:r>
            <a:r>
              <a:rPr lang="zh-CN" altLang="en-US" kern="100" dirty="0">
                <a:latin typeface="微软雅黑" panose="020B0503020204020204" pitchFamily="34" charset="-122"/>
                <a:ea typeface="微软雅黑" panose="020B0503020204020204" pitchFamily="34" charset="-122"/>
              </a:rPr>
              <a:t>基因甲基化水平具有相关性。</a:t>
            </a:r>
            <a:endParaRPr lang="en-US" altLang="zh-CN" kern="100" dirty="0">
              <a:latin typeface="微软雅黑" panose="020B0503020204020204" pitchFamily="34" charset="-122"/>
              <a:ea typeface="微软雅黑" panose="020B0503020204020204" pitchFamily="34" charset="-122"/>
            </a:endParaRPr>
          </a:p>
          <a:p>
            <a:pPr algn="just"/>
            <a:endParaRPr lang="en-US" altLang="zh-CN" kern="100" dirty="0">
              <a:latin typeface="微软雅黑" panose="020B0503020204020204" pitchFamily="34" charset="-122"/>
              <a:ea typeface="微软雅黑" panose="020B0503020204020204" pitchFamily="34" charset="-122"/>
            </a:endParaRPr>
          </a:p>
          <a:p>
            <a:pPr algn="just"/>
            <a:r>
              <a:rPr lang="en-US" altLang="zh-CN" kern="100" dirty="0">
                <a:latin typeface="微软雅黑" panose="020B0503020204020204" pitchFamily="34" charset="-122"/>
                <a:ea typeface="微软雅黑" panose="020B0503020204020204" pitchFamily="34" charset="-122"/>
              </a:rPr>
              <a:t>3. AN</a:t>
            </a:r>
            <a:r>
              <a:rPr lang="zh-CN" altLang="en-US" kern="100" dirty="0">
                <a:latin typeface="微软雅黑" panose="020B0503020204020204" pitchFamily="34" charset="-122"/>
                <a:ea typeface="微软雅黑" panose="020B0503020204020204" pitchFamily="34" charset="-122"/>
              </a:rPr>
              <a:t>患者临床症状的严重程度与情感虐待及</a:t>
            </a:r>
            <a:r>
              <a:rPr lang="en-US" altLang="zh-CN" kern="100" dirty="0">
                <a:latin typeface="微软雅黑" panose="020B0503020204020204" pitchFamily="34" charset="-122"/>
                <a:ea typeface="微软雅黑" panose="020B0503020204020204" pitchFamily="34" charset="-122"/>
              </a:rPr>
              <a:t>LEP</a:t>
            </a:r>
            <a:r>
              <a:rPr lang="zh-CN" altLang="en-US" kern="100" dirty="0">
                <a:latin typeface="微软雅黑" panose="020B0503020204020204" pitchFamily="34" charset="-122"/>
                <a:ea typeface="微软雅黑" panose="020B0503020204020204" pitchFamily="34" charset="-122"/>
              </a:rPr>
              <a:t>基因甲基化水平相关。</a:t>
            </a:r>
            <a:r>
              <a:rPr lang="en-US" altLang="zh-CN" sz="1800" kern="100" dirty="0">
                <a:effectLst/>
                <a:latin typeface="宋体" panose="02010600030101010101" pitchFamily="2" charset="-122"/>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sp>
        <p:nvSpPr>
          <p:cNvPr id="6" name="文本框 4">
            <a:extLst>
              <a:ext uri="{FF2B5EF4-FFF2-40B4-BE49-F238E27FC236}">
                <a16:creationId xmlns:a16="http://schemas.microsoft.com/office/drawing/2014/main" id="{83CF33F4-94BB-8581-4E14-1898E2022E75}"/>
              </a:ext>
            </a:extLst>
          </p:cNvPr>
          <p:cNvSpPr txBox="1"/>
          <p:nvPr/>
        </p:nvSpPr>
        <p:spPr>
          <a:xfrm>
            <a:off x="3183527" y="878435"/>
            <a:ext cx="6094708"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en-US" altLang="zh-CN" sz="2400" kern="100" dirty="0">
              <a:solidFill>
                <a:srgbClr val="2C456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灯片编号占位符 6">
            <a:extLst>
              <a:ext uri="{FF2B5EF4-FFF2-40B4-BE49-F238E27FC236}">
                <a16:creationId xmlns:a16="http://schemas.microsoft.com/office/drawing/2014/main" id="{10A6296A-3F95-3DCB-B53C-DDB6C388AFC2}"/>
              </a:ext>
            </a:extLst>
          </p:cNvPr>
          <p:cNvSpPr>
            <a:spLocks noGrp="1"/>
          </p:cNvSpPr>
          <p:nvPr>
            <p:ph type="sldNum" sz="quarter" idx="12"/>
          </p:nvPr>
        </p:nvSpPr>
        <p:spPr/>
        <p:txBody>
          <a:bodyPr/>
          <a:lstStyle/>
          <a:p>
            <a:fld id="{9B0AA56C-FDBB-4B9D-9C2E-319D0C8E1A73}" type="slidenum">
              <a:rPr lang="zh-CN" altLang="en-US" smtClean="0"/>
              <a:t>44</a:t>
            </a:fld>
            <a:endParaRPr lang="zh-CN" altLang="en-US"/>
          </a:p>
        </p:txBody>
      </p:sp>
    </p:spTree>
    <p:extLst>
      <p:ext uri="{BB962C8B-B14F-4D97-AF65-F5344CB8AC3E}">
        <p14:creationId xmlns:p14="http://schemas.microsoft.com/office/powerpoint/2010/main" val="3632139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28"/>
          <p:cNvSpPr/>
          <p:nvPr>
            <p:custDataLst>
              <p:tags r:id="rId1"/>
            </p:custDataLst>
          </p:nvPr>
        </p:nvSpPr>
        <p:spPr>
          <a:xfrm>
            <a:off x="0" y="3429155"/>
            <a:ext cx="12192000" cy="3428999"/>
          </a:xfrm>
          <a:prstGeom prst="rect">
            <a:avLst/>
          </a:prstGeom>
          <a:solidFill>
            <a:srgbClr val="2C456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p:cNvSpPr txBox="1"/>
          <p:nvPr>
            <p:custDataLst>
              <p:tags r:id="rId2"/>
            </p:custDataLst>
          </p:nvPr>
        </p:nvSpPr>
        <p:spPr>
          <a:xfrm>
            <a:off x="1173817" y="-51764"/>
            <a:ext cx="9844362" cy="3770263"/>
          </a:xfrm>
          <a:prstGeom prst="rect">
            <a:avLst/>
          </a:prstGeom>
          <a:noFill/>
        </p:spPr>
        <p:txBody>
          <a:bodyPr wrap="none" rtlCol="0">
            <a:spAutoFit/>
          </a:bodyPr>
          <a:lstStyle/>
          <a:p>
            <a:pPr algn="ctr"/>
            <a:r>
              <a:rPr lang="en-US" altLang="zh-CN" sz="23900" dirty="0">
                <a:solidFill>
                  <a:srgbClr val="002060">
                    <a:alpha val="30000"/>
                  </a:srgbClr>
                </a:solidFill>
                <a:latin typeface="+mj-ea"/>
                <a:ea typeface="+mj-ea"/>
              </a:rPr>
              <a:t>SHSMU</a:t>
            </a:r>
          </a:p>
        </p:txBody>
      </p:sp>
      <p:sp>
        <p:nvSpPr>
          <p:cNvPr id="33" name="PA_矩形 32"/>
          <p:cNvSpPr/>
          <p:nvPr>
            <p:custDataLst>
              <p:tags r:id="rId3"/>
            </p:custDataLst>
          </p:nvPr>
        </p:nvSpPr>
        <p:spPr>
          <a:xfrm>
            <a:off x="1330003" y="1354007"/>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 name="图片 1" descr="E:\学联媒宣\PPT推送\新版logo\1d4e49c2678f7b23d0d3a3e8713b4106_.png1d4e49c2678f7b23d0d3a3e8713b4106_"/>
          <p:cNvPicPr>
            <a:picLocks noChangeAspect="1"/>
          </p:cNvPicPr>
          <p:nvPr/>
        </p:nvPicPr>
        <p:blipFill>
          <a:blip r:embed="rId7">
            <a:lum bright="100000"/>
          </a:blip>
          <a:srcRect/>
          <a:stretch>
            <a:fillRect/>
          </a:stretch>
        </p:blipFill>
        <p:spPr>
          <a:xfrm>
            <a:off x="5584825" y="5681345"/>
            <a:ext cx="1095375" cy="1052830"/>
          </a:xfrm>
          <a:prstGeom prst="rect">
            <a:avLst/>
          </a:prstGeom>
        </p:spPr>
      </p:pic>
      <p:sp>
        <p:nvSpPr>
          <p:cNvPr id="3" name="PA_矩形 27"/>
          <p:cNvSpPr/>
          <p:nvPr>
            <p:custDataLst>
              <p:tags r:id="rId4"/>
            </p:custDataLst>
          </p:nvPr>
        </p:nvSpPr>
        <p:spPr>
          <a:xfrm>
            <a:off x="2351313" y="2153796"/>
            <a:ext cx="7489374" cy="2280495"/>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_文本框 20"/>
          <p:cNvSpPr txBox="1"/>
          <p:nvPr>
            <p:custDataLst>
              <p:tags r:id="rId5"/>
            </p:custDataLst>
          </p:nvPr>
        </p:nvSpPr>
        <p:spPr>
          <a:xfrm>
            <a:off x="3817170" y="2509213"/>
            <a:ext cx="4557658" cy="1569660"/>
          </a:xfrm>
          <a:prstGeom prst="rect">
            <a:avLst/>
          </a:prstGeom>
          <a:solidFill>
            <a:srgbClr val="2D4664"/>
          </a:solidFill>
        </p:spPr>
        <p:txBody>
          <a:bodyPr wrap="none" rtlCol="0">
            <a:spAutoFit/>
          </a:bodyPr>
          <a:lstStyle/>
          <a:p>
            <a:pPr algn="ctr"/>
            <a:r>
              <a:rPr lang="en-US" altLang="zh-CN" sz="9600" b="1" dirty="0">
                <a:solidFill>
                  <a:schemeClr val="bg1"/>
                </a:solidFill>
                <a:latin typeface="+mj-ea"/>
                <a:ea typeface="+mj-ea"/>
              </a:rPr>
              <a:t>THANKS</a:t>
            </a:r>
          </a:p>
        </p:txBody>
      </p:sp>
      <p:sp>
        <p:nvSpPr>
          <p:cNvPr id="5" name="灯片编号占位符 4">
            <a:extLst>
              <a:ext uri="{FF2B5EF4-FFF2-40B4-BE49-F238E27FC236}">
                <a16:creationId xmlns:a16="http://schemas.microsoft.com/office/drawing/2014/main" id="{6B2A4EF6-39A4-6B72-4237-0D8B8E1BB34D}"/>
              </a:ext>
            </a:extLst>
          </p:cNvPr>
          <p:cNvSpPr>
            <a:spLocks noGrp="1"/>
          </p:cNvSpPr>
          <p:nvPr>
            <p:ph type="sldNum" sz="quarter" idx="12"/>
          </p:nvPr>
        </p:nvSpPr>
        <p:spPr/>
        <p:txBody>
          <a:bodyPr/>
          <a:lstStyle/>
          <a:p>
            <a:fld id="{9B0AA56C-FDBB-4B9D-9C2E-319D0C8E1A73}" type="slidenum">
              <a:rPr lang="zh-CN" altLang="en-US" smtClean="0"/>
              <a:t>45</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Tm="6500">
        <p15:prstTrans prst="curtains"/>
      </p:transition>
    </mc:Choice>
    <mc:Fallback xmlns="">
      <p:transition spd="slow" advTm="6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5"/>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22"/>
          <p:cNvSpPr>
            <a:spLocks noGrp="1"/>
          </p:cNvSpPr>
          <p:nvPr>
            <p:ph idx="1"/>
            <p:custDataLst>
              <p:tags r:id="rId1"/>
            </p:custDataLst>
          </p:nvPr>
        </p:nvSpPr>
        <p:spPr>
          <a:xfrm>
            <a:off x="2758363" y="2228767"/>
            <a:ext cx="5593715" cy="4629150"/>
          </a:xfrm>
        </p:spPr>
        <p:txBody>
          <a:bodyPr/>
          <a:lstStyle/>
          <a:p>
            <a:endParaRPr lang="en-US" altLang="zh-CN" dirty="0"/>
          </a:p>
          <a:p>
            <a:r>
              <a:rPr lang="zh-CN" altLang="en-US" dirty="0"/>
              <a:t>对体形及体重的顾虑</a:t>
            </a:r>
            <a:endParaRPr lang="en-US" altLang="zh-CN" dirty="0"/>
          </a:p>
          <a:p>
            <a:endParaRPr lang="en-US" altLang="zh-CN" dirty="0"/>
          </a:p>
          <a:p>
            <a:r>
              <a:rPr lang="zh-CN" altLang="en-US" dirty="0"/>
              <a:t>腹部不适及慢性便秘</a:t>
            </a:r>
            <a:endParaRPr lang="en-US" altLang="zh-CN" dirty="0"/>
          </a:p>
          <a:p>
            <a:endParaRPr lang="en-US" altLang="zh-CN" dirty="0"/>
          </a:p>
          <a:p>
            <a:r>
              <a:rPr lang="zh-CN" altLang="en-US" dirty="0"/>
              <a:t>提前出现进食后饱腹感</a:t>
            </a:r>
          </a:p>
        </p:txBody>
      </p:sp>
      <p:sp>
        <p:nvSpPr>
          <p:cNvPr id="26" name="文本框 25"/>
          <p:cNvSpPr txBox="1"/>
          <p:nvPr>
            <p:custDataLst>
              <p:tags r:id="rId2"/>
            </p:custDataLst>
          </p:nvPr>
        </p:nvSpPr>
        <p:spPr>
          <a:xfrm>
            <a:off x="2077244" y="513715"/>
            <a:ext cx="6114256" cy="829945"/>
          </a:xfrm>
          <a:prstGeom prst="rect">
            <a:avLst/>
          </a:prstGeom>
          <a:noFill/>
        </p:spPr>
        <p:txBody>
          <a:bodyPr wrap="square">
            <a:spAutoFit/>
          </a:bodyPr>
          <a:lstStyle/>
          <a:p>
            <a:pPr algn="ctr"/>
            <a:r>
              <a:rPr lang="en-US" altLang="zh-CN" sz="2400" dirty="0">
                <a:solidFill>
                  <a:srgbClr val="2C4564"/>
                </a:solidFill>
                <a:effectLst/>
                <a:latin typeface="微软雅黑" panose="020B0503020204020204" charset="-122"/>
                <a:ea typeface="微软雅黑" panose="020B0503020204020204" charset="-122"/>
                <a:cs typeface="Times New Roman" panose="02020603050405020304" pitchFamily="18" charset="0"/>
              </a:rPr>
              <a:t>1.2 影响AN患者进食行为的因素</a:t>
            </a:r>
          </a:p>
          <a:p>
            <a:pPr algn="ctr"/>
            <a:endParaRPr lang="en-US" altLang="zh-CN" sz="2400" dirty="0">
              <a:latin typeface="微软雅黑" panose="020B0503020204020204" charset="-122"/>
              <a:ea typeface="微软雅黑" panose="020B0503020204020204" charset="-122"/>
              <a:cs typeface="Times New Roman" panose="02020603050405020304" pitchFamily="18" charset="0"/>
            </a:endParaRPr>
          </a:p>
        </p:txBody>
      </p:sp>
      <p:pic>
        <p:nvPicPr>
          <p:cNvPr id="3074" name="Picture 2" descr="进食图片 的图像结果"/>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7785100" y="3226689"/>
            <a:ext cx="4019550" cy="22288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文本框 1">
            <a:extLst>
              <a:ext uri="{FF2B5EF4-FFF2-40B4-BE49-F238E27FC236}">
                <a16:creationId xmlns:a16="http://schemas.microsoft.com/office/drawing/2014/main" id="{A801C09B-9AB0-82BA-96AC-4BB9078FAE04}"/>
              </a:ext>
            </a:extLst>
          </p:cNvPr>
          <p:cNvSpPr txBox="1"/>
          <p:nvPr/>
        </p:nvSpPr>
        <p:spPr>
          <a:xfrm>
            <a:off x="2529443" y="6340646"/>
            <a:ext cx="10773954" cy="200055"/>
          </a:xfrm>
          <a:prstGeom prst="rect">
            <a:avLst/>
          </a:prstGeom>
          <a:noFill/>
        </p:spPr>
        <p:txBody>
          <a:bodyPr wrap="square">
            <a:spAutoFit/>
          </a:bodyPr>
          <a:lstStyle/>
          <a:p>
            <a:r>
              <a:rPr lang="en-US" altLang="zh-CN" sz="700" b="0" i="0" dirty="0" err="1">
                <a:solidFill>
                  <a:srgbClr val="2C4564"/>
                </a:solidFill>
                <a:effectLst/>
                <a:latin typeface="BlinkMacSystemFont"/>
              </a:rPr>
              <a:t>Ogiso</a:t>
            </a:r>
            <a:r>
              <a:rPr lang="en-US" altLang="zh-CN" sz="700" b="0" i="0" dirty="0">
                <a:solidFill>
                  <a:srgbClr val="2C4564"/>
                </a:solidFill>
                <a:effectLst/>
                <a:latin typeface="BlinkMacSystemFont"/>
              </a:rPr>
              <a:t>, K., Asakawa, A., </a:t>
            </a:r>
            <a:r>
              <a:rPr lang="en-US" altLang="zh-CN" sz="700" b="0" i="0" dirty="0" err="1">
                <a:solidFill>
                  <a:srgbClr val="2C4564"/>
                </a:solidFill>
                <a:effectLst/>
                <a:latin typeface="BlinkMacSystemFont"/>
              </a:rPr>
              <a:t>Amitani</a:t>
            </a:r>
            <a:r>
              <a:rPr lang="en-US" altLang="zh-CN" sz="700" b="0" i="0" dirty="0">
                <a:solidFill>
                  <a:srgbClr val="2C4564"/>
                </a:solidFill>
                <a:effectLst/>
                <a:latin typeface="BlinkMacSystemFont"/>
              </a:rPr>
              <a:t>, H., &amp; Inui, A. (2011). Ghrelin and anorexia nervosa: a psychosomatic perspective. </a:t>
            </a:r>
            <a:r>
              <a:rPr lang="en-US" altLang="zh-CN" sz="700" b="0" i="1" dirty="0">
                <a:solidFill>
                  <a:srgbClr val="2C4564"/>
                </a:solidFill>
                <a:effectLst/>
                <a:latin typeface="BlinkMacSystemFont"/>
              </a:rPr>
              <a:t>Nutrition (Burbank, Los Angeles County, Calif.)</a:t>
            </a:r>
            <a:r>
              <a:rPr lang="en-US" altLang="zh-CN" sz="700" b="0" i="0" dirty="0">
                <a:solidFill>
                  <a:srgbClr val="2C4564"/>
                </a:solidFill>
                <a:effectLst/>
                <a:latin typeface="BlinkMacSystemFont"/>
              </a:rPr>
              <a:t>, </a:t>
            </a:r>
            <a:r>
              <a:rPr lang="en-US" altLang="zh-CN" sz="700" b="0" i="1" dirty="0">
                <a:solidFill>
                  <a:srgbClr val="2C4564"/>
                </a:solidFill>
                <a:effectLst/>
                <a:latin typeface="BlinkMacSystemFont"/>
              </a:rPr>
              <a:t>27</a:t>
            </a:r>
            <a:r>
              <a:rPr lang="en-US" altLang="zh-CN" sz="700" b="0" i="0" dirty="0">
                <a:solidFill>
                  <a:srgbClr val="2C4564"/>
                </a:solidFill>
                <a:effectLst/>
                <a:latin typeface="BlinkMacSystemFont"/>
              </a:rPr>
              <a:t>(10), 988–993. https://doi.org/10.1016/j.nut.2011.05.005</a:t>
            </a:r>
            <a:endParaRPr lang="zh-CN" altLang="en-US" sz="700" dirty="0">
              <a:solidFill>
                <a:srgbClr val="2C4564"/>
              </a:solidFill>
            </a:endParaRPr>
          </a:p>
        </p:txBody>
      </p:sp>
      <p:sp>
        <p:nvSpPr>
          <p:cNvPr id="3" name="灯片编号占位符 2">
            <a:extLst>
              <a:ext uri="{FF2B5EF4-FFF2-40B4-BE49-F238E27FC236}">
                <a16:creationId xmlns:a16="http://schemas.microsoft.com/office/drawing/2014/main" id="{66588B18-D9FC-0351-086B-5FAC3C6B45D7}"/>
              </a:ext>
            </a:extLst>
          </p:cNvPr>
          <p:cNvSpPr>
            <a:spLocks noGrp="1"/>
          </p:cNvSpPr>
          <p:nvPr>
            <p:ph type="sldNum" sz="quarter" idx="12"/>
          </p:nvPr>
        </p:nvSpPr>
        <p:spPr/>
        <p:txBody>
          <a:bodyPr/>
          <a:lstStyle/>
          <a:p>
            <a:fld id="{9B0AA56C-FDBB-4B9D-9C2E-319D0C8E1A73}"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5"/>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1"/>
            </p:custDataLst>
          </p:nvPr>
        </p:nvSpPr>
        <p:spPr>
          <a:xfrm>
            <a:off x="2598023" y="642243"/>
            <a:ext cx="6555346" cy="460375"/>
          </a:xfrm>
          <a:prstGeom prst="rect">
            <a:avLst/>
          </a:prstGeom>
          <a:noFill/>
        </p:spPr>
        <p:txBody>
          <a:bodyPr wrap="square">
            <a:spAutoFit/>
          </a:bodyPr>
          <a:lstStyle/>
          <a:p>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1.3 </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饥饿及饱腹感的调节</a:t>
            </a:r>
          </a:p>
        </p:txBody>
      </p:sp>
      <p:pic>
        <p:nvPicPr>
          <p:cNvPr id="3" name="图片 2"/>
          <p:cNvPicPr>
            <a:picLocks noChangeAspect="1"/>
          </p:cNvPicPr>
          <p:nvPr>
            <p:custDataLst>
              <p:tags r:id="rId2"/>
            </p:custDataLst>
          </p:nvPr>
        </p:nvPicPr>
        <p:blipFill rotWithShape="1">
          <a:blip r:embed="rId6" cstate="print">
            <a:extLst>
              <a:ext uri="{28A0092B-C50C-407E-A947-70E740481C1C}">
                <a14:useLocalDpi xmlns:a14="http://schemas.microsoft.com/office/drawing/2010/main" val="0"/>
              </a:ext>
            </a:extLst>
          </a:blip>
          <a:srcRect r="19176"/>
          <a:stretch>
            <a:fillRect/>
          </a:stretch>
        </p:blipFill>
        <p:spPr>
          <a:xfrm>
            <a:off x="2347204" y="1426614"/>
            <a:ext cx="5552440" cy="4916170"/>
          </a:xfrm>
          <a:prstGeom prst="rect">
            <a:avLst/>
          </a:prstGeom>
        </p:spPr>
      </p:pic>
      <p:sp>
        <p:nvSpPr>
          <p:cNvPr id="6" name="文本框 5"/>
          <p:cNvSpPr txBox="1"/>
          <p:nvPr>
            <p:custDataLst>
              <p:tags r:id="rId3"/>
            </p:custDataLst>
          </p:nvPr>
        </p:nvSpPr>
        <p:spPr>
          <a:xfrm>
            <a:off x="7587244" y="1339555"/>
            <a:ext cx="4470400" cy="645160"/>
          </a:xfrm>
          <a:prstGeom prst="rect">
            <a:avLst/>
          </a:prstGeom>
          <a:noFill/>
        </p:spPr>
        <p:txBody>
          <a:bodyPr wrap="square" rtlCol="0">
            <a:spAutoFit/>
          </a:bodyPr>
          <a:lstStyle/>
          <a:p>
            <a:r>
              <a:rPr lang="zh-CN" altLang="en-US" dirty="0"/>
              <a:t>食欲调节受外周激素水平及中枢神经元兴奋性的共同作用</a:t>
            </a:r>
          </a:p>
        </p:txBody>
      </p:sp>
      <p:sp>
        <p:nvSpPr>
          <p:cNvPr id="22" name="文本框 21">
            <a:extLst>
              <a:ext uri="{FF2B5EF4-FFF2-40B4-BE49-F238E27FC236}">
                <a16:creationId xmlns:a16="http://schemas.microsoft.com/office/drawing/2014/main" id="{3698D78A-53B2-CA7D-D5E4-F02B0FE78D14}"/>
              </a:ext>
            </a:extLst>
          </p:cNvPr>
          <p:cNvSpPr txBox="1"/>
          <p:nvPr/>
        </p:nvSpPr>
        <p:spPr>
          <a:xfrm>
            <a:off x="8205651" y="2420256"/>
            <a:ext cx="980439" cy="369332"/>
          </a:xfrm>
          <a:prstGeom prst="rect">
            <a:avLst/>
          </a:prstGeom>
          <a:noFill/>
        </p:spPr>
        <p:txBody>
          <a:bodyPr wrap="square">
            <a:spAutoFit/>
          </a:bodyPr>
          <a:lstStyle/>
          <a:p>
            <a:pPr marL="0" algn="ctr" defTabSz="914400" rtl="0" eaLnBrk="1" fontAlgn="ctr" latinLnBrk="0" hangingPunct="1"/>
            <a:r>
              <a:rPr lang="zh-CN" altLang="en-US" sz="1800" b="0" i="0" u="none" strike="noStrike" kern="1200" dirty="0">
                <a:solidFill>
                  <a:srgbClr val="2C4564"/>
                </a:solidFill>
                <a:effectLst/>
                <a:latin typeface="微软雅黑" panose="020B0503020204020204" pitchFamily="34" charset="-122"/>
                <a:ea typeface="微软雅黑" panose="020B0503020204020204" pitchFamily="34" charset="-122"/>
              </a:rPr>
              <a:t>饥饿感</a:t>
            </a:r>
          </a:p>
        </p:txBody>
      </p:sp>
      <p:sp>
        <p:nvSpPr>
          <p:cNvPr id="26" name="文本框 25">
            <a:extLst>
              <a:ext uri="{FF2B5EF4-FFF2-40B4-BE49-F238E27FC236}">
                <a16:creationId xmlns:a16="http://schemas.microsoft.com/office/drawing/2014/main" id="{244D1858-31A6-EA25-1D64-62C63EAE6B8B}"/>
              </a:ext>
            </a:extLst>
          </p:cNvPr>
          <p:cNvSpPr txBox="1"/>
          <p:nvPr/>
        </p:nvSpPr>
        <p:spPr>
          <a:xfrm>
            <a:off x="7971360" y="2865278"/>
            <a:ext cx="1617531" cy="646331"/>
          </a:xfrm>
          <a:prstGeom prst="rect">
            <a:avLst/>
          </a:prstGeom>
          <a:noFill/>
        </p:spPr>
        <p:txBody>
          <a:bodyPr wrap="square">
            <a:spAutoFit/>
          </a:bodyPr>
          <a:lstStyle/>
          <a:p>
            <a:pPr algn="ctr" fontAlgn="ctr"/>
            <a:r>
              <a:rPr lang="zh-CN" altLang="en-US" sz="1800" b="1" i="0" u="none" strike="noStrike" dirty="0">
                <a:solidFill>
                  <a:srgbClr val="FF0000"/>
                </a:solidFill>
                <a:effectLst/>
                <a:latin typeface="宋体" panose="02010600030101010101" pitchFamily="2" charset="-122"/>
                <a:ea typeface="宋体" panose="02010600030101010101" pitchFamily="2" charset="-122"/>
              </a:rPr>
              <a:t>胃饥饿素</a:t>
            </a:r>
            <a:endParaRPr lang="en-US" altLang="zh-CN" sz="1800" b="1" i="0" u="none" strike="noStrike" dirty="0">
              <a:solidFill>
                <a:srgbClr val="FF0000"/>
              </a:solidFill>
              <a:effectLst/>
              <a:latin typeface="宋体" panose="02010600030101010101" pitchFamily="2" charset="-122"/>
              <a:ea typeface="宋体" panose="02010600030101010101" pitchFamily="2" charset="-122"/>
            </a:endParaRPr>
          </a:p>
          <a:p>
            <a:pPr algn="ctr" fontAlgn="ctr"/>
            <a:r>
              <a:rPr lang="zh-CN" altLang="en-US" sz="1800" b="1" i="0" u="none" strike="noStrike" dirty="0">
                <a:solidFill>
                  <a:srgbClr val="FF0000"/>
                </a:solidFill>
                <a:effectLst/>
                <a:latin typeface="宋体" panose="02010600030101010101" pitchFamily="2" charset="-122"/>
                <a:ea typeface="宋体" panose="02010600030101010101" pitchFamily="2" charset="-122"/>
              </a:rPr>
              <a:t>（</a:t>
            </a:r>
            <a:r>
              <a:rPr lang="en-US" altLang="zh-CN" sz="1800" b="1" i="0" u="none" strike="noStrike" dirty="0">
                <a:solidFill>
                  <a:srgbClr val="FF0000"/>
                </a:solidFill>
                <a:effectLst/>
                <a:latin typeface="宋体" panose="02010600030101010101" pitchFamily="2" charset="-122"/>
                <a:ea typeface="宋体" panose="02010600030101010101" pitchFamily="2" charset="-122"/>
              </a:rPr>
              <a:t>Ghrelin</a:t>
            </a:r>
            <a:r>
              <a:rPr lang="zh-CN" altLang="en-US" sz="1800" b="1" i="0" u="none" strike="noStrike" dirty="0">
                <a:solidFill>
                  <a:srgbClr val="FF0000"/>
                </a:solidFill>
                <a:effectLst/>
                <a:latin typeface="宋体" panose="02010600030101010101" pitchFamily="2" charset="-122"/>
                <a:ea typeface="宋体" panose="02010600030101010101" pitchFamily="2" charset="-122"/>
              </a:rPr>
              <a:t>）</a:t>
            </a:r>
          </a:p>
        </p:txBody>
      </p:sp>
      <p:grpSp>
        <p:nvGrpSpPr>
          <p:cNvPr id="47" name="组合 46">
            <a:extLst>
              <a:ext uri="{FF2B5EF4-FFF2-40B4-BE49-F238E27FC236}">
                <a16:creationId xmlns:a16="http://schemas.microsoft.com/office/drawing/2014/main" id="{C8A6FF46-2F32-F83C-8068-75546FE8EB70}"/>
              </a:ext>
            </a:extLst>
          </p:cNvPr>
          <p:cNvGrpSpPr/>
          <p:nvPr/>
        </p:nvGrpSpPr>
        <p:grpSpPr>
          <a:xfrm>
            <a:off x="7781976" y="2346341"/>
            <a:ext cx="2018453" cy="3048000"/>
            <a:chOff x="7640321" y="2636267"/>
            <a:chExt cx="2018453" cy="3048000"/>
          </a:xfrm>
        </p:grpSpPr>
        <p:sp>
          <p:nvSpPr>
            <p:cNvPr id="14" name="矩形: 圆角 13">
              <a:extLst>
                <a:ext uri="{FF2B5EF4-FFF2-40B4-BE49-F238E27FC236}">
                  <a16:creationId xmlns:a16="http://schemas.microsoft.com/office/drawing/2014/main" id="{F0C6C7D8-7C48-7610-4698-93E9EAB83BE8}"/>
                </a:ext>
              </a:extLst>
            </p:cNvPr>
            <p:cNvSpPr/>
            <p:nvPr/>
          </p:nvSpPr>
          <p:spPr>
            <a:xfrm>
              <a:off x="7640321" y="2636267"/>
              <a:ext cx="2018453" cy="304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E79C51C6-5BCC-4C24-D44B-D16EE3087947}"/>
                </a:ext>
              </a:extLst>
            </p:cNvPr>
            <p:cNvSpPr txBox="1"/>
            <p:nvPr/>
          </p:nvSpPr>
          <p:spPr>
            <a:xfrm>
              <a:off x="7921657" y="4883569"/>
              <a:ext cx="1561995" cy="646331"/>
            </a:xfrm>
            <a:prstGeom prst="rect">
              <a:avLst/>
            </a:prstGeom>
            <a:noFill/>
          </p:spPr>
          <p:txBody>
            <a:bodyPr wrap="square">
              <a:spAutoFit/>
            </a:bodyPr>
            <a:lstStyle/>
            <a:p>
              <a:pPr algn="ctr" fontAlgn="ctr"/>
              <a:r>
                <a:rPr lang="zh-CN" altLang="en-US" sz="1800" b="0" i="0" u="none" strike="noStrike" dirty="0">
                  <a:solidFill>
                    <a:srgbClr val="000000"/>
                  </a:solidFill>
                  <a:effectLst/>
                  <a:latin typeface="宋体" panose="02010600030101010101" pitchFamily="2" charset="-122"/>
                  <a:ea typeface="宋体" panose="02010600030101010101" pitchFamily="2" charset="-122"/>
                </a:rPr>
                <a:t>刺鼠相关蛋白</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p>
              <a:pPr algn="ctr" fontAlgn="ctr"/>
              <a:r>
                <a:rPr lang="zh-CN" altLang="en-US" sz="1800" b="0" i="0" u="none" strike="noStrike" dirty="0">
                  <a:solidFill>
                    <a:srgbClr val="000000"/>
                  </a:solidFill>
                  <a:effectLst/>
                  <a:latin typeface="宋体" panose="02010600030101010101" pitchFamily="2" charset="-122"/>
                  <a:ea typeface="宋体" panose="02010600030101010101" pitchFamily="2" charset="-122"/>
                </a:rPr>
                <a:t>神经肽</a:t>
              </a:r>
              <a:r>
                <a:rPr lang="en-US" altLang="zh-CN" sz="1800" b="0" i="0" u="none" strike="noStrike" dirty="0">
                  <a:solidFill>
                    <a:srgbClr val="000000"/>
                  </a:solidFill>
                  <a:effectLst/>
                  <a:latin typeface="宋体" panose="02010600030101010101" pitchFamily="2" charset="-122"/>
                  <a:ea typeface="宋体" panose="02010600030101010101" pitchFamily="2" charset="-122"/>
                </a:rPr>
                <a:t>Y</a:t>
              </a:r>
            </a:p>
          </p:txBody>
        </p:sp>
      </p:grpSp>
      <p:sp>
        <p:nvSpPr>
          <p:cNvPr id="31" name="文本框 30">
            <a:extLst>
              <a:ext uri="{FF2B5EF4-FFF2-40B4-BE49-F238E27FC236}">
                <a16:creationId xmlns:a16="http://schemas.microsoft.com/office/drawing/2014/main" id="{6946DAA8-A542-D9C2-92A0-283735ACACBE}"/>
              </a:ext>
            </a:extLst>
          </p:cNvPr>
          <p:cNvSpPr txBox="1"/>
          <p:nvPr/>
        </p:nvSpPr>
        <p:spPr>
          <a:xfrm>
            <a:off x="10483104" y="2371002"/>
            <a:ext cx="980439" cy="369332"/>
          </a:xfrm>
          <a:prstGeom prst="rect">
            <a:avLst/>
          </a:prstGeom>
          <a:noFill/>
        </p:spPr>
        <p:txBody>
          <a:bodyPr wrap="square">
            <a:spAutoFit/>
          </a:bodyPr>
          <a:lstStyle/>
          <a:p>
            <a:pPr algn="ctr" fontAlgn="ctr"/>
            <a:r>
              <a:rPr lang="zh-CN" altLang="en-US" dirty="0">
                <a:solidFill>
                  <a:srgbClr val="2C4564"/>
                </a:solidFill>
                <a:latin typeface="微软雅黑" panose="020B0503020204020204" pitchFamily="34" charset="-122"/>
                <a:ea typeface="微软雅黑" panose="020B0503020204020204" pitchFamily="34" charset="-122"/>
              </a:rPr>
              <a:t>饱腹感</a:t>
            </a:r>
          </a:p>
        </p:txBody>
      </p:sp>
      <p:sp>
        <p:nvSpPr>
          <p:cNvPr id="32" name="矩形: 圆角 31">
            <a:extLst>
              <a:ext uri="{FF2B5EF4-FFF2-40B4-BE49-F238E27FC236}">
                <a16:creationId xmlns:a16="http://schemas.microsoft.com/office/drawing/2014/main" id="{B865E50C-F766-EC9D-7D4C-4736C5CA6702}"/>
              </a:ext>
            </a:extLst>
          </p:cNvPr>
          <p:cNvSpPr/>
          <p:nvPr/>
        </p:nvSpPr>
        <p:spPr>
          <a:xfrm>
            <a:off x="9964099" y="2346341"/>
            <a:ext cx="2018453" cy="304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A5B4E4D4-8253-C3F9-B795-E7B5CF969CEE}"/>
              </a:ext>
            </a:extLst>
          </p:cNvPr>
          <p:cNvSpPr txBox="1"/>
          <p:nvPr/>
        </p:nvSpPr>
        <p:spPr>
          <a:xfrm>
            <a:off x="7971551" y="2768572"/>
            <a:ext cx="6099386" cy="646331"/>
          </a:xfrm>
          <a:prstGeom prst="rect">
            <a:avLst/>
          </a:prstGeom>
          <a:noFill/>
        </p:spPr>
        <p:txBody>
          <a:bodyPr wrap="square">
            <a:spAutoFit/>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800" b="0" i="0" u="none" strike="noStrike" dirty="0">
                <a:solidFill>
                  <a:srgbClr val="FF0000"/>
                </a:solidFill>
                <a:effectLst/>
                <a:latin typeface="宋体" panose="02010600030101010101" pitchFamily="2" charset="-122"/>
                <a:ea typeface="宋体" panose="02010600030101010101" pitchFamily="2" charset="-122"/>
              </a:rPr>
              <a:t>瘦素</a:t>
            </a:r>
            <a:endParaRPr lang="en-US" altLang="zh-CN" sz="1800" b="0" i="0" u="none" strike="noStrike" dirty="0">
              <a:solidFill>
                <a:srgbClr val="FF0000"/>
              </a:solidFill>
              <a:effectLst/>
              <a:latin typeface="宋体" panose="02010600030101010101" pitchFamily="2" charset="-122"/>
              <a:ea typeface="宋体" panose="02010600030101010101" pitchFamily="2" charset="-122"/>
            </a:endParaRPr>
          </a:p>
          <a:p>
            <a:pPr marL="0" marR="0" lvl="0" indent="0" algn="ctr" defTabSz="914400" rtl="0" eaLnBrk="1" fontAlgn="ctr" latinLnBrk="0" hangingPunct="1">
              <a:lnSpc>
                <a:spcPct val="100000"/>
              </a:lnSpc>
              <a:spcBef>
                <a:spcPts val="0"/>
              </a:spcBef>
              <a:spcAft>
                <a:spcPts val="0"/>
              </a:spcAft>
              <a:buClrTx/>
              <a:buSzTx/>
              <a:buFontTx/>
              <a:buNone/>
              <a:defRPr/>
            </a:pPr>
            <a:r>
              <a:rPr lang="zh-CN" altLang="en-US" sz="1800" b="0" i="0" u="none" strike="noStrike" dirty="0">
                <a:solidFill>
                  <a:srgbClr val="FF0000"/>
                </a:solidFill>
                <a:effectLst/>
                <a:latin typeface="宋体" panose="02010600030101010101" pitchFamily="2" charset="-122"/>
                <a:ea typeface="宋体" panose="02010600030101010101" pitchFamily="2" charset="-122"/>
              </a:rPr>
              <a:t>（</a:t>
            </a:r>
            <a:r>
              <a:rPr lang="en-US" altLang="zh-CN" sz="1800" b="0" i="0" u="none" strike="noStrike" dirty="0">
                <a:solidFill>
                  <a:srgbClr val="FF0000"/>
                </a:solidFill>
                <a:effectLst/>
                <a:latin typeface="宋体" panose="02010600030101010101" pitchFamily="2" charset="-122"/>
                <a:ea typeface="宋体" panose="02010600030101010101" pitchFamily="2" charset="-122"/>
              </a:rPr>
              <a:t>Leptin）</a:t>
            </a:r>
          </a:p>
        </p:txBody>
      </p:sp>
      <p:sp>
        <p:nvSpPr>
          <p:cNvPr id="36" name="文本框 35">
            <a:extLst>
              <a:ext uri="{FF2B5EF4-FFF2-40B4-BE49-F238E27FC236}">
                <a16:creationId xmlns:a16="http://schemas.microsoft.com/office/drawing/2014/main" id="{82E47344-F084-A347-3876-337EA3F465B3}"/>
              </a:ext>
            </a:extLst>
          </p:cNvPr>
          <p:cNvSpPr txBox="1"/>
          <p:nvPr/>
        </p:nvSpPr>
        <p:spPr>
          <a:xfrm>
            <a:off x="10353225" y="3479389"/>
            <a:ext cx="1358053" cy="369332"/>
          </a:xfrm>
          <a:prstGeom prst="rect">
            <a:avLst/>
          </a:prstGeom>
          <a:noFill/>
        </p:spPr>
        <p:txBody>
          <a:bodyPr wrap="square">
            <a:spAutoFit/>
          </a:bodyPr>
          <a:lstStyle/>
          <a:p>
            <a:r>
              <a:rPr lang="zh-CN" altLang="en-US" sz="1800" b="0" i="0" u="none" strike="noStrike" dirty="0">
                <a:solidFill>
                  <a:srgbClr val="000000"/>
                </a:solidFill>
                <a:effectLst/>
                <a:latin typeface="宋体" panose="02010600030101010101" pitchFamily="2" charset="-122"/>
                <a:ea typeface="宋体" panose="02010600030101010101" pitchFamily="2" charset="-122"/>
              </a:rPr>
              <a:t>胆囊收缩素</a:t>
            </a:r>
            <a:endParaRPr lang="zh-CN" altLang="en-US" dirty="0"/>
          </a:p>
        </p:txBody>
      </p:sp>
      <p:sp>
        <p:nvSpPr>
          <p:cNvPr id="38" name="文本框 37">
            <a:extLst>
              <a:ext uri="{FF2B5EF4-FFF2-40B4-BE49-F238E27FC236}">
                <a16:creationId xmlns:a16="http://schemas.microsoft.com/office/drawing/2014/main" id="{07EDB735-AB26-9742-AB3B-D08E1D84B357}"/>
              </a:ext>
            </a:extLst>
          </p:cNvPr>
          <p:cNvSpPr txBox="1"/>
          <p:nvPr/>
        </p:nvSpPr>
        <p:spPr>
          <a:xfrm>
            <a:off x="10353225" y="3810114"/>
            <a:ext cx="1336040" cy="369332"/>
          </a:xfrm>
          <a:prstGeom prst="rect">
            <a:avLst/>
          </a:prstGeom>
          <a:noFill/>
        </p:spPr>
        <p:txBody>
          <a:bodyPr wrap="square">
            <a:spAutoFit/>
          </a:bodyPr>
          <a:lstStyle/>
          <a:p>
            <a:r>
              <a:rPr lang="zh-CN" altLang="en-US" sz="1800" b="0" i="0" u="none" strike="noStrike" dirty="0">
                <a:solidFill>
                  <a:srgbClr val="000000"/>
                </a:solidFill>
                <a:effectLst/>
                <a:latin typeface="宋体" panose="02010600030101010101" pitchFamily="2" charset="-122"/>
                <a:ea typeface="宋体" panose="02010600030101010101" pitchFamily="2" charset="-122"/>
              </a:rPr>
              <a:t>食欲抑制素</a:t>
            </a:r>
            <a:endParaRPr lang="zh-CN" altLang="en-US" dirty="0"/>
          </a:p>
        </p:txBody>
      </p:sp>
      <p:sp>
        <p:nvSpPr>
          <p:cNvPr id="42" name="文本框 41">
            <a:extLst>
              <a:ext uri="{FF2B5EF4-FFF2-40B4-BE49-F238E27FC236}">
                <a16:creationId xmlns:a16="http://schemas.microsoft.com/office/drawing/2014/main" id="{232B930B-A9B0-7B62-C95C-B9B639789292}"/>
              </a:ext>
            </a:extLst>
          </p:cNvPr>
          <p:cNvSpPr txBox="1"/>
          <p:nvPr/>
        </p:nvSpPr>
        <p:spPr>
          <a:xfrm>
            <a:off x="10452335" y="4165906"/>
            <a:ext cx="1137819" cy="369332"/>
          </a:xfrm>
          <a:prstGeom prst="rect">
            <a:avLst/>
          </a:prstGeom>
          <a:noFill/>
        </p:spPr>
        <p:txBody>
          <a:bodyPr wrap="square">
            <a:spAutoFit/>
          </a:bodyPr>
          <a:lstStyle/>
          <a:p>
            <a:r>
              <a:rPr lang="zh-CN" altLang="en-US" sz="1800" b="0" i="0" u="none" strike="noStrike" dirty="0">
                <a:solidFill>
                  <a:srgbClr val="000000"/>
                </a:solidFill>
                <a:effectLst/>
                <a:latin typeface="宋体" panose="02010600030101010101" pitchFamily="2" charset="-122"/>
                <a:ea typeface="宋体" panose="02010600030101010101" pitchFamily="2" charset="-122"/>
              </a:rPr>
              <a:t>脂肪因子</a:t>
            </a:r>
            <a:endParaRPr lang="zh-CN" altLang="en-US" dirty="0"/>
          </a:p>
        </p:txBody>
      </p:sp>
      <p:sp>
        <p:nvSpPr>
          <p:cNvPr id="44" name="文本框 43">
            <a:extLst>
              <a:ext uri="{FF2B5EF4-FFF2-40B4-BE49-F238E27FC236}">
                <a16:creationId xmlns:a16="http://schemas.microsoft.com/office/drawing/2014/main" id="{D50F20BC-ED6E-9264-556D-4294A3AD8877}"/>
              </a:ext>
            </a:extLst>
          </p:cNvPr>
          <p:cNvSpPr txBox="1"/>
          <p:nvPr/>
        </p:nvSpPr>
        <p:spPr>
          <a:xfrm>
            <a:off x="10240325" y="4837388"/>
            <a:ext cx="1617531" cy="369332"/>
          </a:xfrm>
          <a:prstGeom prst="rect">
            <a:avLst/>
          </a:prstGeom>
          <a:noFill/>
        </p:spPr>
        <p:txBody>
          <a:bodyPr wrap="square">
            <a:spAutoFit/>
          </a:bodyPr>
          <a:lstStyle/>
          <a:p>
            <a:r>
              <a:rPr lang="zh-CN" altLang="en-US" sz="1800" b="0" i="0" u="none" strike="noStrike" dirty="0">
                <a:solidFill>
                  <a:srgbClr val="000000"/>
                </a:solidFill>
                <a:effectLst/>
                <a:latin typeface="宋体" panose="02010600030101010101" pitchFamily="2" charset="-122"/>
                <a:ea typeface="宋体" panose="02010600030101010101" pitchFamily="2" charset="-122"/>
              </a:rPr>
              <a:t>前阿黑皮素原</a:t>
            </a:r>
            <a:endParaRPr lang="zh-CN" altLang="en-US" dirty="0"/>
          </a:p>
        </p:txBody>
      </p:sp>
      <p:sp>
        <p:nvSpPr>
          <p:cNvPr id="46" name="文本框 45">
            <a:extLst>
              <a:ext uri="{FF2B5EF4-FFF2-40B4-BE49-F238E27FC236}">
                <a16:creationId xmlns:a16="http://schemas.microsoft.com/office/drawing/2014/main" id="{C59C72A4-AC92-262B-2495-12656C3830CD}"/>
              </a:ext>
            </a:extLst>
          </p:cNvPr>
          <p:cNvSpPr txBox="1"/>
          <p:nvPr/>
        </p:nvSpPr>
        <p:spPr>
          <a:xfrm>
            <a:off x="10564892" y="4481596"/>
            <a:ext cx="934718" cy="369332"/>
          </a:xfrm>
          <a:prstGeom prst="rect">
            <a:avLst/>
          </a:prstGeom>
          <a:noFill/>
        </p:spPr>
        <p:txBody>
          <a:bodyPr wrap="square">
            <a:spAutoFit/>
          </a:bodyPr>
          <a:lstStyle/>
          <a:p>
            <a:pPr algn="ctr"/>
            <a:r>
              <a:rPr lang="zh-CN" altLang="en-US" sz="1800" b="0" i="0" u="none" strike="noStrike" dirty="0">
                <a:solidFill>
                  <a:srgbClr val="000000"/>
                </a:solidFill>
                <a:effectLst/>
                <a:latin typeface="宋体" panose="02010600030101010101" pitchFamily="2" charset="-122"/>
                <a:ea typeface="宋体" panose="02010600030101010101" pitchFamily="2" charset="-122"/>
              </a:rPr>
              <a:t>酪酪肽</a:t>
            </a:r>
            <a:endParaRPr lang="zh-CN" altLang="en-US" dirty="0"/>
          </a:p>
        </p:txBody>
      </p:sp>
      <p:sp>
        <p:nvSpPr>
          <p:cNvPr id="48" name="文本框 47">
            <a:extLst>
              <a:ext uri="{FF2B5EF4-FFF2-40B4-BE49-F238E27FC236}">
                <a16:creationId xmlns:a16="http://schemas.microsoft.com/office/drawing/2014/main" id="{E17B098A-3412-B64F-2F17-0859C68BE726}"/>
              </a:ext>
            </a:extLst>
          </p:cNvPr>
          <p:cNvSpPr txBox="1"/>
          <p:nvPr/>
        </p:nvSpPr>
        <p:spPr>
          <a:xfrm>
            <a:off x="2598023" y="6476375"/>
            <a:ext cx="9375860" cy="338554"/>
          </a:xfrm>
          <a:prstGeom prst="rect">
            <a:avLst/>
          </a:prstGeom>
          <a:noFill/>
        </p:spPr>
        <p:txBody>
          <a:bodyPr wrap="square">
            <a:spAutoFit/>
          </a:bodyPr>
          <a:lstStyle/>
          <a:p>
            <a:r>
              <a:rPr lang="en-US" altLang="zh-CN" sz="800" b="0" i="0" dirty="0" err="1">
                <a:solidFill>
                  <a:srgbClr val="2C4564"/>
                </a:solidFill>
                <a:effectLst/>
                <a:latin typeface="BlinkMacSystemFont"/>
              </a:rPr>
              <a:t>Vlaardingerbroek</a:t>
            </a:r>
            <a:r>
              <a:rPr lang="en-US" altLang="zh-CN" sz="800" b="0" i="0" dirty="0">
                <a:solidFill>
                  <a:srgbClr val="2C4564"/>
                </a:solidFill>
                <a:effectLst/>
                <a:latin typeface="BlinkMacSystemFont"/>
              </a:rPr>
              <a:t>, H., van den Akker, E. L. T., &amp; </a:t>
            </a:r>
            <a:r>
              <a:rPr lang="en-US" altLang="zh-CN" sz="800" b="0" i="0" dirty="0" err="1">
                <a:solidFill>
                  <a:srgbClr val="2C4564"/>
                </a:solidFill>
                <a:effectLst/>
                <a:latin typeface="BlinkMacSystemFont"/>
              </a:rPr>
              <a:t>Hokken-Koelega</a:t>
            </a:r>
            <a:r>
              <a:rPr lang="en-US" altLang="zh-CN" sz="800" b="0" i="0" dirty="0">
                <a:solidFill>
                  <a:srgbClr val="2C4564"/>
                </a:solidFill>
                <a:effectLst/>
                <a:latin typeface="BlinkMacSystemFont"/>
              </a:rPr>
              <a:t>, A. C. S. (2021). Appetite- and weight-inducing and -inhibiting neuroendocrine factors in Prader-Willi syndrome, Bardet-Biedl syndrome and craniopharyngioma versus anorexia nervosa. </a:t>
            </a:r>
            <a:r>
              <a:rPr lang="en-US" altLang="zh-CN" sz="800" b="0" i="1" dirty="0">
                <a:solidFill>
                  <a:srgbClr val="2C4564"/>
                </a:solidFill>
                <a:effectLst/>
                <a:latin typeface="BlinkMacSystemFont"/>
              </a:rPr>
              <a:t>Endocrine connections</a:t>
            </a:r>
            <a:r>
              <a:rPr lang="en-US" altLang="zh-CN" sz="800" b="0" i="0" dirty="0">
                <a:solidFill>
                  <a:srgbClr val="2C4564"/>
                </a:solidFill>
                <a:effectLst/>
                <a:latin typeface="BlinkMacSystemFont"/>
              </a:rPr>
              <a:t>, </a:t>
            </a:r>
            <a:r>
              <a:rPr lang="en-US" altLang="zh-CN" sz="800" b="0" i="1" dirty="0">
                <a:solidFill>
                  <a:srgbClr val="2C4564"/>
                </a:solidFill>
                <a:effectLst/>
                <a:latin typeface="BlinkMacSystemFont"/>
              </a:rPr>
              <a:t>10</a:t>
            </a:r>
            <a:r>
              <a:rPr lang="en-US" altLang="zh-CN" sz="800" b="0" i="0" dirty="0">
                <a:solidFill>
                  <a:srgbClr val="2C4564"/>
                </a:solidFill>
                <a:effectLst/>
                <a:latin typeface="BlinkMacSystemFont"/>
              </a:rPr>
              <a:t>(5), R175–R188. https://doi.org/10.1530/EC-21-0111</a:t>
            </a:r>
            <a:endParaRPr lang="zh-CN" altLang="en-US" sz="800" dirty="0">
              <a:solidFill>
                <a:srgbClr val="2C4564"/>
              </a:solidFill>
            </a:endParaRPr>
          </a:p>
        </p:txBody>
      </p:sp>
      <p:sp>
        <p:nvSpPr>
          <p:cNvPr id="49" name="灯片编号占位符 48">
            <a:extLst>
              <a:ext uri="{FF2B5EF4-FFF2-40B4-BE49-F238E27FC236}">
                <a16:creationId xmlns:a16="http://schemas.microsoft.com/office/drawing/2014/main" id="{99480DF0-8080-AC91-6386-F740EF8F2A0C}"/>
              </a:ext>
            </a:extLst>
          </p:cNvPr>
          <p:cNvSpPr>
            <a:spLocks noGrp="1"/>
          </p:cNvSpPr>
          <p:nvPr>
            <p:ph type="sldNum" sz="quarter" idx="12"/>
          </p:nvPr>
        </p:nvSpPr>
        <p:spPr/>
        <p:txBody>
          <a:bodyPr/>
          <a:lstStyle/>
          <a:p>
            <a:fld id="{9B0AA56C-FDBB-4B9D-9C2E-319D0C8E1A73}"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10"/>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图片 63"/>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9027053" y="1849437"/>
            <a:ext cx="1342044" cy="4494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custDataLst>
              <p:tags r:id="rId2"/>
            </p:custDataLst>
          </p:nvPr>
        </p:nvSpPr>
        <p:spPr>
          <a:xfrm>
            <a:off x="2496067" y="575221"/>
            <a:ext cx="6555346" cy="460375"/>
          </a:xfrm>
          <a:prstGeom prst="rect">
            <a:avLst/>
          </a:prstGeom>
          <a:noFill/>
        </p:spPr>
        <p:txBody>
          <a:bodyPr wrap="square">
            <a:spAutoFit/>
          </a:bodyPr>
          <a:lstStyle/>
          <a:p>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1. 4 </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胃饥饿素受体基因（</a:t>
            </a:r>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GHSR</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）的表达</a:t>
            </a:r>
          </a:p>
        </p:txBody>
      </p:sp>
      <p:grpSp>
        <p:nvGrpSpPr>
          <p:cNvPr id="69" name="组合 68"/>
          <p:cNvGrpSpPr/>
          <p:nvPr/>
        </p:nvGrpSpPr>
        <p:grpSpPr>
          <a:xfrm>
            <a:off x="3429639" y="2100485"/>
            <a:ext cx="4688201" cy="4202989"/>
            <a:chOff x="1117583" y="1462124"/>
            <a:chExt cx="4688201" cy="4202989"/>
          </a:xfrm>
        </p:grpSpPr>
        <p:pic>
          <p:nvPicPr>
            <p:cNvPr id="23" name="图片 22"/>
            <p:cNvPicPr>
              <a:picLocks noChangeAspect="1"/>
            </p:cNvPicPr>
            <p:nvPr>
              <p:custDataLst>
                <p:tags r:id="rId4"/>
              </p:custDataLst>
            </p:nvPr>
          </p:nvPicPr>
          <p:blipFill>
            <a:blip r:embed="rId12"/>
            <a:stretch>
              <a:fillRect/>
            </a:stretch>
          </p:blipFill>
          <p:spPr>
            <a:xfrm>
              <a:off x="1117583" y="1865633"/>
              <a:ext cx="3567451" cy="3799480"/>
            </a:xfrm>
            <a:prstGeom prst="rect">
              <a:avLst/>
            </a:prstGeom>
          </p:spPr>
        </p:pic>
        <p:grpSp>
          <p:nvGrpSpPr>
            <p:cNvPr id="68" name="组合 67"/>
            <p:cNvGrpSpPr/>
            <p:nvPr/>
          </p:nvGrpSpPr>
          <p:grpSpPr>
            <a:xfrm>
              <a:off x="3860686" y="1462124"/>
              <a:ext cx="1945098" cy="3921279"/>
              <a:chOff x="3860686" y="1462124"/>
              <a:chExt cx="1945098" cy="3921279"/>
            </a:xfrm>
          </p:grpSpPr>
          <p:pic>
            <p:nvPicPr>
              <p:cNvPr id="6" name="图片 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3860686" y="1462124"/>
                <a:ext cx="824348" cy="589189"/>
              </a:xfrm>
              <a:prstGeom prst="rect">
                <a:avLst/>
              </a:prstGeom>
            </p:spPr>
          </p:pic>
          <p:pic>
            <p:nvPicPr>
              <p:cNvPr id="37" name="图片 3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rot="21340185">
                <a:off x="5055818" y="3322567"/>
                <a:ext cx="749966" cy="460375"/>
              </a:xfrm>
              <a:prstGeom prst="rect">
                <a:avLst/>
              </a:prstGeom>
            </p:spPr>
          </p:pic>
          <p:pic>
            <p:nvPicPr>
              <p:cNvPr id="42" name="图片 41"/>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5011320" y="2189807"/>
                <a:ext cx="521715" cy="692072"/>
              </a:xfrm>
              <a:prstGeom prst="rect">
                <a:avLst/>
              </a:prstGeom>
            </p:spPr>
          </p:pic>
          <p:pic>
            <p:nvPicPr>
              <p:cNvPr id="48" name="图片 47"/>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4489590" y="4285113"/>
                <a:ext cx="782587" cy="1098290"/>
              </a:xfrm>
              <a:prstGeom prst="rect">
                <a:avLst/>
              </a:prstGeom>
            </p:spPr>
          </p:pic>
        </p:grpSp>
      </p:grpSp>
      <p:sp>
        <p:nvSpPr>
          <p:cNvPr id="3" name="文本框 2"/>
          <p:cNvSpPr txBox="1"/>
          <p:nvPr>
            <p:custDataLst>
              <p:tags r:id="rId3"/>
            </p:custDataLst>
          </p:nvPr>
        </p:nvSpPr>
        <p:spPr>
          <a:xfrm>
            <a:off x="2736850" y="1414780"/>
            <a:ext cx="9149715" cy="645160"/>
          </a:xfrm>
          <a:prstGeom prst="rect">
            <a:avLst/>
          </a:prstGeom>
          <a:noFill/>
        </p:spPr>
        <p:txBody>
          <a:bodyPr wrap="square" rtlCol="0">
            <a:spAutoFit/>
          </a:bodyPr>
          <a:lstStyle/>
          <a:p>
            <a:r>
              <a:rPr lang="en-US" altLang="zh-CN" b="1" dirty="0">
                <a:solidFill>
                  <a:srgbClr val="2C4564"/>
                </a:solidFill>
              </a:rPr>
              <a:t>GHSR</a:t>
            </a:r>
            <a:r>
              <a:rPr lang="zh-CN" altLang="en-US" b="1" dirty="0">
                <a:solidFill>
                  <a:srgbClr val="2C4564"/>
                </a:solidFill>
              </a:rPr>
              <a:t>在全身多个器官均有表达，其表达程度受血糖、体重、炎症、肿瘤因素等影响。</a:t>
            </a:r>
            <a:endParaRPr lang="en-US" altLang="zh-CN" b="1" dirty="0">
              <a:solidFill>
                <a:srgbClr val="2C4564"/>
              </a:solidFill>
            </a:endParaRPr>
          </a:p>
          <a:p>
            <a:endParaRPr lang="en-US" altLang="zh-CN" dirty="0">
              <a:solidFill>
                <a:srgbClr val="2C4564"/>
              </a:solidFill>
            </a:endParaRPr>
          </a:p>
        </p:txBody>
      </p:sp>
      <p:sp>
        <p:nvSpPr>
          <p:cNvPr id="11" name="灯片编号占位符 10">
            <a:extLst>
              <a:ext uri="{FF2B5EF4-FFF2-40B4-BE49-F238E27FC236}">
                <a16:creationId xmlns:a16="http://schemas.microsoft.com/office/drawing/2014/main" id="{EAEA8E87-685C-F289-E8EE-B8938F0988BF}"/>
              </a:ext>
            </a:extLst>
          </p:cNvPr>
          <p:cNvSpPr>
            <a:spLocks noGrp="1"/>
          </p:cNvSpPr>
          <p:nvPr>
            <p:ph type="sldNum" sz="quarter" idx="12"/>
          </p:nvPr>
        </p:nvSpPr>
        <p:spPr/>
        <p:txBody>
          <a:bodyPr/>
          <a:lstStyle/>
          <a:p>
            <a:fld id="{9B0AA56C-FDBB-4B9D-9C2E-319D0C8E1A73}"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9"/>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06026" y="2668086"/>
            <a:ext cx="2384224" cy="1660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图片 1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073550" y="1227357"/>
            <a:ext cx="782587" cy="1098290"/>
          </a:xfrm>
          <a:prstGeom prst="rect">
            <a:avLst/>
          </a:prstGeom>
        </p:spPr>
      </p:pic>
      <p:pic>
        <p:nvPicPr>
          <p:cNvPr id="15" name="图片 1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224538" y="4843160"/>
            <a:ext cx="1263199" cy="979896"/>
          </a:xfrm>
          <a:prstGeom prst="rect">
            <a:avLst/>
          </a:prstGeom>
          <a:ln>
            <a:noFill/>
          </a:ln>
          <a:effectLst>
            <a:outerShdw blurRad="292100" dist="139700" dir="2700000" algn="tl" rotWithShape="0">
              <a:srgbClr val="333333">
                <a:alpha val="65000"/>
              </a:srgbClr>
            </a:outerShdw>
          </a:effectLst>
        </p:spPr>
      </p:pic>
      <p:pic>
        <p:nvPicPr>
          <p:cNvPr id="22" name="图片 21"/>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2886956" y="3862617"/>
            <a:ext cx="887568" cy="1261281"/>
          </a:xfrm>
          <a:prstGeom prst="rect">
            <a:avLst/>
          </a:prstGeom>
          <a:ln>
            <a:noFill/>
          </a:ln>
          <a:effectLst>
            <a:outerShdw blurRad="292100" dist="139700" dir="2700000" algn="tl" rotWithShape="0">
              <a:srgbClr val="333333">
                <a:alpha val="65000"/>
              </a:srgbClr>
            </a:outerShdw>
          </a:effectLst>
        </p:spPr>
      </p:pic>
      <p:pic>
        <p:nvPicPr>
          <p:cNvPr id="26" name="图片 2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726254" y="2511617"/>
            <a:ext cx="1048270" cy="772534"/>
          </a:xfrm>
          <a:prstGeom prst="rect">
            <a:avLst/>
          </a:prstGeom>
          <a:ln>
            <a:noFill/>
          </a:ln>
          <a:effectLst>
            <a:outerShdw blurRad="292100" dist="139700" dir="2700000" algn="tl" rotWithShape="0">
              <a:srgbClr val="333333">
                <a:alpha val="65000"/>
              </a:srgbClr>
            </a:outerShdw>
          </a:effectLst>
        </p:spPr>
      </p:pic>
      <p:sp>
        <p:nvSpPr>
          <p:cNvPr id="28" name="文本框 27"/>
          <p:cNvSpPr txBox="1"/>
          <p:nvPr>
            <p:custDataLst>
              <p:tags r:id="rId6"/>
            </p:custDataLst>
          </p:nvPr>
        </p:nvSpPr>
        <p:spPr>
          <a:xfrm>
            <a:off x="7965718" y="1661684"/>
            <a:ext cx="4421584" cy="2761975"/>
          </a:xfrm>
          <a:prstGeom prst="rect">
            <a:avLst/>
          </a:prstGeom>
          <a:noFill/>
        </p:spPr>
        <p:txBody>
          <a:bodyPr wrap="square" rtlCol="0">
            <a:spAutoFit/>
          </a:bodyPr>
          <a:lstStyle/>
          <a:p>
            <a:endParaRPr lang="en-US" altLang="zh-CN" dirty="0"/>
          </a:p>
          <a:p>
            <a:endParaRPr lang="en-US" altLang="zh-CN" dirty="0"/>
          </a:p>
          <a:p>
            <a:r>
              <a:rPr lang="zh-CN" altLang="en-US" dirty="0">
                <a:solidFill>
                  <a:srgbClr val="2D4664"/>
                </a:solidFill>
                <a:latin typeface="微软雅黑" panose="020B0503020204020204" pitchFamily="34" charset="-122"/>
                <a:ea typeface="微软雅黑" panose="020B0503020204020204" pitchFamily="34" charset="-122"/>
              </a:rPr>
              <a:t>影响瘦素基因表达的因素：</a:t>
            </a:r>
            <a:endParaRPr lang="en-US" altLang="zh-CN" dirty="0">
              <a:solidFill>
                <a:srgbClr val="2D4664"/>
              </a:solidFill>
              <a:latin typeface="微软雅黑" panose="020B0503020204020204" pitchFamily="34" charset="-122"/>
              <a:ea typeface="微软雅黑" panose="020B0503020204020204" pitchFamily="34" charset="-122"/>
            </a:endParaRPr>
          </a:p>
          <a:p>
            <a:endParaRPr lang="en-US" altLang="zh-CN" dirty="0"/>
          </a:p>
          <a:p>
            <a:pPr>
              <a:lnSpc>
                <a:spcPts val="1000"/>
              </a:lnSpc>
            </a:pPr>
            <a:endParaRPr lang="en-US" altLang="zh-CN" sz="1600" dirty="0"/>
          </a:p>
          <a:p>
            <a:pPr>
              <a:lnSpc>
                <a:spcPts val="1000"/>
              </a:lnSpc>
            </a:pPr>
            <a:endParaRPr lang="en-US" altLang="zh-CN" sz="1600" dirty="0"/>
          </a:p>
          <a:p>
            <a:pPr>
              <a:lnSpc>
                <a:spcPts val="1000"/>
              </a:lnSpc>
            </a:pPr>
            <a:r>
              <a:rPr lang="zh-CN" altLang="en-US" sz="1600" dirty="0">
                <a:latin typeface="微软雅黑" panose="020B0503020204020204" pitchFamily="34" charset="-122"/>
                <a:ea typeface="微软雅黑" panose="020B0503020204020204" pitchFamily="34" charset="-122"/>
              </a:rPr>
              <a:t>营养水平：低体重、肥胖</a:t>
            </a:r>
            <a:endParaRPr lang="en-US" altLang="zh-CN" sz="1600" dirty="0">
              <a:latin typeface="微软雅黑" panose="020B0503020204020204" pitchFamily="34" charset="-122"/>
              <a:ea typeface="微软雅黑" panose="020B0503020204020204" pitchFamily="34" charset="-122"/>
            </a:endParaRPr>
          </a:p>
          <a:p>
            <a:pPr>
              <a:lnSpc>
                <a:spcPts val="1000"/>
              </a:lnSpc>
            </a:pPr>
            <a:endParaRPr lang="en-US" altLang="zh-CN" sz="1600" dirty="0">
              <a:latin typeface="微软雅黑" panose="020B0503020204020204" pitchFamily="34" charset="-122"/>
              <a:ea typeface="微软雅黑" panose="020B0503020204020204" pitchFamily="34" charset="-122"/>
            </a:endParaRPr>
          </a:p>
          <a:p>
            <a:pPr>
              <a:lnSpc>
                <a:spcPts val="1000"/>
              </a:lnSpc>
            </a:pPr>
            <a:r>
              <a:rPr lang="zh-CN" altLang="en-US" sz="1600" dirty="0">
                <a:latin typeface="微软雅黑" panose="020B0503020204020204" pitchFamily="34" charset="-122"/>
                <a:ea typeface="微软雅黑" panose="020B0503020204020204" pitchFamily="34" charset="-122"/>
              </a:rPr>
              <a:t>疾病状态：炎症、肿瘤</a:t>
            </a:r>
            <a:endParaRPr lang="en-US" altLang="zh-CN" sz="1600" dirty="0">
              <a:latin typeface="微软雅黑" panose="020B0503020204020204" pitchFamily="34" charset="-122"/>
              <a:ea typeface="微软雅黑" panose="020B0503020204020204" pitchFamily="34" charset="-122"/>
            </a:endParaRPr>
          </a:p>
          <a:p>
            <a:pPr>
              <a:lnSpc>
                <a:spcPts val="1000"/>
              </a:lnSpc>
            </a:pPr>
            <a:endParaRPr lang="en-US" altLang="zh-CN" sz="1600" dirty="0">
              <a:latin typeface="微软雅黑" panose="020B0503020204020204" pitchFamily="34" charset="-122"/>
              <a:ea typeface="微软雅黑" panose="020B0503020204020204" pitchFamily="34" charset="-122"/>
            </a:endParaRPr>
          </a:p>
          <a:p>
            <a:pPr>
              <a:lnSpc>
                <a:spcPts val="1000"/>
              </a:lnSpc>
            </a:pPr>
            <a:r>
              <a:rPr lang="zh-CN" altLang="en-US" sz="1600" dirty="0">
                <a:latin typeface="微软雅黑" panose="020B0503020204020204" pitchFamily="34" charset="-122"/>
                <a:ea typeface="微软雅黑" panose="020B0503020204020204" pitchFamily="34" charset="-122"/>
              </a:rPr>
              <a:t>不良生活习惯</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吸烟、酗酒、高脂饮食等</a:t>
            </a:r>
            <a:endParaRPr lang="en-US" altLang="zh-CN" sz="1600" dirty="0">
              <a:latin typeface="微软雅黑" panose="020B0503020204020204" pitchFamily="34" charset="-122"/>
              <a:ea typeface="微软雅黑" panose="020B0503020204020204" pitchFamily="34" charset="-122"/>
            </a:endParaRPr>
          </a:p>
          <a:p>
            <a:pPr>
              <a:lnSpc>
                <a:spcPts val="1000"/>
              </a:lnSpc>
            </a:pPr>
            <a:endParaRPr lang="en-US" altLang="zh-CN" sz="1600" dirty="0">
              <a:latin typeface="微软雅黑" panose="020B0503020204020204" pitchFamily="34" charset="-122"/>
              <a:ea typeface="微软雅黑" panose="020B0503020204020204" pitchFamily="34" charset="-122"/>
            </a:endParaRPr>
          </a:p>
          <a:p>
            <a:pPr>
              <a:lnSpc>
                <a:spcPts val="1000"/>
              </a:lnSpc>
            </a:pPr>
            <a:r>
              <a:rPr lang="zh-CN" altLang="en-US" sz="1600" dirty="0">
                <a:latin typeface="微软雅黑" panose="020B0503020204020204" pitchFamily="34" charset="-122"/>
                <a:ea typeface="微软雅黑" panose="020B0503020204020204" pitchFamily="34" charset="-122"/>
              </a:rPr>
              <a:t>恶劣生活环境：辐射、空气污染等</a:t>
            </a:r>
            <a:endParaRPr lang="en-US" altLang="zh-CN" sz="1600" dirty="0">
              <a:latin typeface="微软雅黑" panose="020B0503020204020204" pitchFamily="34" charset="-122"/>
              <a:ea typeface="微软雅黑" panose="020B0503020204020204" pitchFamily="34" charset="-122"/>
            </a:endParaRPr>
          </a:p>
          <a:p>
            <a:pPr>
              <a:lnSpc>
                <a:spcPts val="1000"/>
              </a:lnSpc>
            </a:pPr>
            <a:endParaRPr lang="en-US" altLang="zh-CN" sz="1600" dirty="0">
              <a:latin typeface="微软雅黑" panose="020B0503020204020204" pitchFamily="34" charset="-122"/>
              <a:ea typeface="微软雅黑" panose="020B0503020204020204" pitchFamily="34" charset="-122"/>
            </a:endParaRPr>
          </a:p>
          <a:p>
            <a:pPr>
              <a:lnSpc>
                <a:spcPts val="1000"/>
              </a:lnSpc>
            </a:pPr>
            <a:r>
              <a:rPr lang="zh-CN" altLang="en-US" sz="1600" dirty="0">
                <a:latin typeface="微软雅黑" panose="020B0503020204020204" pitchFamily="34" charset="-122"/>
                <a:ea typeface="微软雅黑" panose="020B0503020204020204" pitchFamily="34" charset="-122"/>
              </a:rPr>
              <a:t>其他：情绪、睡眠状况</a:t>
            </a:r>
            <a:endParaRPr lang="en-US" altLang="zh-CN" sz="1600" dirty="0">
              <a:latin typeface="微软雅黑" panose="020B0503020204020204" pitchFamily="34" charset="-122"/>
              <a:ea typeface="微软雅黑" panose="020B0503020204020204" pitchFamily="34" charset="-122"/>
            </a:endParaRPr>
          </a:p>
          <a:p>
            <a:pPr>
              <a:lnSpc>
                <a:spcPts val="1000"/>
              </a:lnSpc>
            </a:pPr>
            <a:endParaRPr lang="zh-CN" altLang="en-US" sz="1600" dirty="0"/>
          </a:p>
        </p:txBody>
      </p:sp>
      <p:sp>
        <p:nvSpPr>
          <p:cNvPr id="2" name="文本框 1">
            <a:extLst>
              <a:ext uri="{FF2B5EF4-FFF2-40B4-BE49-F238E27FC236}">
                <a16:creationId xmlns:a16="http://schemas.microsoft.com/office/drawing/2014/main" id="{5AB98D21-0F8B-F853-1FBA-2280E3F2A8DB}"/>
              </a:ext>
            </a:extLst>
          </p:cNvPr>
          <p:cNvSpPr txBox="1"/>
          <p:nvPr>
            <p:custDataLst>
              <p:tags r:id="rId7"/>
            </p:custDataLst>
          </p:nvPr>
        </p:nvSpPr>
        <p:spPr>
          <a:xfrm>
            <a:off x="2496067" y="575221"/>
            <a:ext cx="6555346" cy="460375"/>
          </a:xfrm>
          <a:prstGeom prst="rect">
            <a:avLst/>
          </a:prstGeom>
          <a:noFill/>
        </p:spPr>
        <p:txBody>
          <a:bodyPr wrap="square">
            <a:spAutoFit/>
          </a:bodyPr>
          <a:lstStyle/>
          <a:p>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1. 5 </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瘦素基因（</a:t>
            </a:r>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LEP</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）的表达</a:t>
            </a:r>
          </a:p>
        </p:txBody>
      </p:sp>
      <p:cxnSp>
        <p:nvCxnSpPr>
          <p:cNvPr id="6" name="直接连接符 5">
            <a:extLst>
              <a:ext uri="{FF2B5EF4-FFF2-40B4-BE49-F238E27FC236}">
                <a16:creationId xmlns:a16="http://schemas.microsoft.com/office/drawing/2014/main" id="{B641F424-953E-FDDB-7013-1674922F367E}"/>
              </a:ext>
            </a:extLst>
          </p:cNvPr>
          <p:cNvCxnSpPr>
            <a:cxnSpLocks/>
          </p:cNvCxnSpPr>
          <p:nvPr/>
        </p:nvCxnSpPr>
        <p:spPr>
          <a:xfrm>
            <a:off x="4725749" y="2221653"/>
            <a:ext cx="180065" cy="289964"/>
          </a:xfrm>
          <a:prstGeom prst="line">
            <a:avLst/>
          </a:prstGeom>
          <a:ln w="28575">
            <a:solidFill>
              <a:srgbClr val="2D4664"/>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E8AA716-3BD9-9DA5-89F8-7BAB20CF3335}"/>
              </a:ext>
            </a:extLst>
          </p:cNvPr>
          <p:cNvCxnSpPr>
            <a:cxnSpLocks/>
          </p:cNvCxnSpPr>
          <p:nvPr/>
        </p:nvCxnSpPr>
        <p:spPr>
          <a:xfrm>
            <a:off x="4044473" y="2994187"/>
            <a:ext cx="681276" cy="96971"/>
          </a:xfrm>
          <a:prstGeom prst="line">
            <a:avLst/>
          </a:prstGeom>
          <a:ln w="28575">
            <a:solidFill>
              <a:srgbClr val="2D4664"/>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7449A92-EECF-01B8-F71F-0F1180CCE8E8}"/>
              </a:ext>
            </a:extLst>
          </p:cNvPr>
          <p:cNvCxnSpPr>
            <a:cxnSpLocks/>
          </p:cNvCxnSpPr>
          <p:nvPr/>
        </p:nvCxnSpPr>
        <p:spPr>
          <a:xfrm flipV="1">
            <a:off x="3999637" y="3766843"/>
            <a:ext cx="726112" cy="456724"/>
          </a:xfrm>
          <a:prstGeom prst="line">
            <a:avLst/>
          </a:prstGeom>
          <a:ln w="28575">
            <a:solidFill>
              <a:srgbClr val="2D4664"/>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74A2045-27BD-F68E-A32A-6ED576505A15}"/>
              </a:ext>
            </a:extLst>
          </p:cNvPr>
          <p:cNvCxnSpPr>
            <a:cxnSpLocks/>
          </p:cNvCxnSpPr>
          <p:nvPr/>
        </p:nvCxnSpPr>
        <p:spPr>
          <a:xfrm flipV="1">
            <a:off x="5168414" y="4426343"/>
            <a:ext cx="319323" cy="361769"/>
          </a:xfrm>
          <a:prstGeom prst="line">
            <a:avLst/>
          </a:prstGeom>
          <a:ln w="28575">
            <a:solidFill>
              <a:srgbClr val="2D4664"/>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E521F895-79E1-D8B7-1841-0D4AA402D8DA}"/>
              </a:ext>
            </a:extLst>
          </p:cNvPr>
          <p:cNvSpPr/>
          <p:nvPr/>
        </p:nvSpPr>
        <p:spPr>
          <a:xfrm>
            <a:off x="6638104" y="5256105"/>
            <a:ext cx="1569661" cy="923330"/>
          </a:xfrm>
          <a:prstGeom prst="rect">
            <a:avLst/>
          </a:prstGeom>
          <a:noFill/>
        </p:spPr>
        <p:txBody>
          <a:bodyPr wrap="none" lIns="91440" tIns="45720" rIns="91440" bIns="45720">
            <a:spAutoFit/>
          </a:bodyPr>
          <a:lstStyle/>
          <a:p>
            <a:pPr algn="ctr"/>
            <a:r>
              <a:rPr lang="zh-CN" altLang="en-US" sz="5400" dirty="0">
                <a:ln w="0"/>
                <a:solidFill>
                  <a:srgbClr val="2D4664"/>
                </a:solidFill>
                <a:effectLst>
                  <a:outerShdw blurRad="38100" dist="25400" dir="5400000" algn="ctr" rotWithShape="0">
                    <a:srgbClr val="6E747A">
                      <a:alpha val="43000"/>
                    </a:srgbClr>
                  </a:outerShdw>
                </a:effectLst>
              </a:rPr>
              <a:t>环境</a:t>
            </a:r>
            <a:endParaRPr lang="zh-CN" altLang="en-US" sz="5400" b="0" cap="none" spc="0" dirty="0">
              <a:ln w="0"/>
              <a:solidFill>
                <a:srgbClr val="2D4664"/>
              </a:solidFill>
              <a:effectLst>
                <a:outerShdw blurRad="38100" dist="25400" dir="5400000" algn="ctr" rotWithShape="0">
                  <a:srgbClr val="6E747A">
                    <a:alpha val="43000"/>
                  </a:srgbClr>
                </a:outerShdw>
              </a:effectLst>
            </a:endParaRPr>
          </a:p>
        </p:txBody>
      </p:sp>
      <p:pic>
        <p:nvPicPr>
          <p:cNvPr id="38" name="图形 37" descr="v 形箭头">
            <a:extLst>
              <a:ext uri="{FF2B5EF4-FFF2-40B4-BE49-F238E27FC236}">
                <a16:creationId xmlns:a16="http://schemas.microsoft.com/office/drawing/2014/main" id="{B4F8BE3F-013D-7670-45CA-AD905481C25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324412" y="5265035"/>
            <a:ext cx="914400" cy="914400"/>
          </a:xfrm>
          <a:prstGeom prst="rect">
            <a:avLst/>
          </a:prstGeom>
        </p:spPr>
      </p:pic>
      <p:sp>
        <p:nvSpPr>
          <p:cNvPr id="39" name="矩形 38">
            <a:extLst>
              <a:ext uri="{FF2B5EF4-FFF2-40B4-BE49-F238E27FC236}">
                <a16:creationId xmlns:a16="http://schemas.microsoft.com/office/drawing/2014/main" id="{9730F547-6C6B-3EFD-C94B-E7AC73875717}"/>
              </a:ext>
            </a:extLst>
          </p:cNvPr>
          <p:cNvSpPr/>
          <p:nvPr/>
        </p:nvSpPr>
        <p:spPr>
          <a:xfrm>
            <a:off x="9238812" y="5216574"/>
            <a:ext cx="2954656" cy="923330"/>
          </a:xfrm>
          <a:prstGeom prst="rect">
            <a:avLst/>
          </a:prstGeom>
          <a:noFill/>
        </p:spPr>
        <p:txBody>
          <a:bodyPr wrap="none" lIns="91440" tIns="45720" rIns="91440" bIns="45720">
            <a:spAutoFit/>
          </a:bodyPr>
          <a:lstStyle/>
          <a:p>
            <a:pPr algn="ctr"/>
            <a:r>
              <a:rPr lang="zh-CN" altLang="en-US" sz="5400" dirty="0">
                <a:ln w="0"/>
                <a:solidFill>
                  <a:srgbClr val="2D4664"/>
                </a:solidFill>
                <a:effectLst>
                  <a:outerShdw blurRad="38100" dist="25400" dir="5400000" algn="ctr" rotWithShape="0">
                    <a:srgbClr val="6E747A">
                      <a:alpha val="43000"/>
                    </a:srgbClr>
                  </a:outerShdw>
                </a:effectLst>
              </a:rPr>
              <a:t>基因表达</a:t>
            </a:r>
            <a:endParaRPr lang="zh-CN" altLang="en-US" sz="5400" b="0" cap="none" spc="0" dirty="0">
              <a:ln w="0"/>
              <a:solidFill>
                <a:srgbClr val="2D4664"/>
              </a:solidFill>
              <a:effectLst>
                <a:outerShdw blurRad="38100" dist="25400" dir="5400000" algn="ctr" rotWithShape="0">
                  <a:srgbClr val="6E747A">
                    <a:alpha val="43000"/>
                  </a:srgbClr>
                </a:outerShdw>
              </a:effectLst>
            </a:endParaRPr>
          </a:p>
        </p:txBody>
      </p:sp>
      <p:sp>
        <p:nvSpPr>
          <p:cNvPr id="40" name="灯片编号占位符 39">
            <a:extLst>
              <a:ext uri="{FF2B5EF4-FFF2-40B4-BE49-F238E27FC236}">
                <a16:creationId xmlns:a16="http://schemas.microsoft.com/office/drawing/2014/main" id="{3A2DEC4A-7730-93D6-AD0E-C920992F84D3}"/>
              </a:ext>
            </a:extLst>
          </p:cNvPr>
          <p:cNvSpPr>
            <a:spLocks noGrp="1"/>
          </p:cNvSpPr>
          <p:nvPr>
            <p:ph type="sldNum" sz="quarter" idx="12"/>
          </p:nvPr>
        </p:nvSpPr>
        <p:spPr/>
        <p:txBody>
          <a:bodyPr/>
          <a:lstStyle/>
          <a:p>
            <a:fld id="{9B0AA56C-FDBB-4B9D-9C2E-319D0C8E1A73}"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2269068" cy="6858000"/>
            <a:chOff x="-1" y="1"/>
            <a:chExt cx="2269068" cy="6858000"/>
          </a:xfrm>
        </p:grpSpPr>
        <p:sp>
          <p:nvSpPr>
            <p:cNvPr id="4" name="矩形 3"/>
            <p:cNvSpPr/>
            <p:nvPr/>
          </p:nvSpPr>
          <p:spPr>
            <a:xfrm>
              <a:off x="0" y="1"/>
              <a:ext cx="2269067"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463040"/>
              <a:ext cx="2269067" cy="758613"/>
            </a:xfrm>
            <a:prstGeom prst="rect">
              <a:avLst/>
            </a:prstGeom>
            <a:solidFill>
              <a:srgbClr val="2D46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研究背景</a:t>
              </a:r>
            </a:p>
          </p:txBody>
        </p:sp>
        <p:sp>
          <p:nvSpPr>
            <p:cNvPr id="7" name="矩形 6"/>
            <p:cNvSpPr/>
            <p:nvPr/>
          </p:nvSpPr>
          <p:spPr>
            <a:xfrm>
              <a:off x="0" y="2221653"/>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研究方法</a:t>
              </a:r>
              <a:endParaRPr lang="zh-CN" altLang="en-US" b="1" dirty="0">
                <a:solidFill>
                  <a:schemeClr val="tx1">
                    <a:lumMod val="75000"/>
                    <a:lumOff val="25000"/>
                  </a:schemeClr>
                </a:solidFill>
              </a:endParaRPr>
            </a:p>
          </p:txBody>
        </p:sp>
        <p:sp>
          <p:nvSpPr>
            <p:cNvPr id="8" name="矩形 7"/>
            <p:cNvSpPr/>
            <p:nvPr/>
          </p:nvSpPr>
          <p:spPr>
            <a:xfrm>
              <a:off x="-1" y="2980266"/>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研究结果</a:t>
              </a:r>
            </a:p>
          </p:txBody>
        </p:sp>
        <p:sp>
          <p:nvSpPr>
            <p:cNvPr id="9" name="矩形 8"/>
            <p:cNvSpPr/>
            <p:nvPr/>
          </p:nvSpPr>
          <p:spPr>
            <a:xfrm>
              <a:off x="0" y="3738879"/>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讨论</a:t>
              </a:r>
              <a:endParaRPr lang="zh-CN" altLang="en-US" dirty="0">
                <a:solidFill>
                  <a:schemeClr val="tx1">
                    <a:lumMod val="75000"/>
                    <a:lumOff val="25000"/>
                  </a:schemeClr>
                </a:solidFill>
              </a:endParaRPr>
            </a:p>
          </p:txBody>
        </p:sp>
        <p:sp>
          <p:nvSpPr>
            <p:cNvPr id="10" name="矩形 9"/>
            <p:cNvSpPr/>
            <p:nvPr/>
          </p:nvSpPr>
          <p:spPr>
            <a:xfrm>
              <a:off x="0" y="4497492"/>
              <a:ext cx="2269067" cy="75861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rPr>
                <a:t>总结</a:t>
              </a:r>
            </a:p>
          </p:txBody>
        </p:sp>
        <p:cxnSp>
          <p:nvCxnSpPr>
            <p:cNvPr id="12" name="直接连接符 11"/>
            <p:cNvCxnSpPr/>
            <p:nvPr/>
          </p:nvCxnSpPr>
          <p:spPr>
            <a:xfrm flipH="1">
              <a:off x="-1" y="1463040"/>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flipH="1">
              <a:off x="-1" y="2221653"/>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H="1">
              <a:off x="0" y="1456267"/>
              <a:ext cx="2269066"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 y="4493258"/>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H="1">
              <a:off x="-1" y="2980266"/>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flipH="1">
              <a:off x="0" y="3738032"/>
              <a:ext cx="2269066"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H="1">
              <a:off x="0" y="5256105"/>
              <a:ext cx="2269066" cy="0"/>
            </a:xfrm>
            <a:prstGeom prst="line">
              <a:avLst/>
            </a:prstGeom>
          </p:spPr>
          <p:style>
            <a:lnRef idx="2">
              <a:schemeClr val="dk1"/>
            </a:lnRef>
            <a:fillRef idx="0">
              <a:schemeClr val="dk1"/>
            </a:fillRef>
            <a:effectRef idx="1">
              <a:schemeClr val="dk1"/>
            </a:effectRef>
            <a:fontRef idx="minor">
              <a:schemeClr val="tx1"/>
            </a:fontRef>
          </p:style>
        </p:cxnSp>
      </p:grpSp>
      <p:pic>
        <p:nvPicPr>
          <p:cNvPr id="25" name="图片 24" descr="未标题-2"/>
          <p:cNvPicPr>
            <a:picLocks noChangeAspect="1"/>
          </p:cNvPicPr>
          <p:nvPr/>
        </p:nvPicPr>
        <p:blipFill>
          <a:blip r:embed="rId11"/>
          <a:stretch>
            <a:fillRect/>
          </a:stretch>
        </p:blipFill>
        <p:spPr>
          <a:xfrm>
            <a:off x="530225" y="85725"/>
            <a:ext cx="1208405" cy="1162050"/>
          </a:xfrm>
          <a:prstGeom prst="rect">
            <a:avLst/>
          </a:prstGeom>
        </p:spPr>
      </p:pic>
      <p:sp>
        <p:nvSpPr>
          <p:cNvPr id="27" name="流程图: 合并 26"/>
          <p:cNvSpPr/>
          <p:nvPr/>
        </p:nvSpPr>
        <p:spPr>
          <a:xfrm rot="5400000">
            <a:off x="1762760" y="1722755"/>
            <a:ext cx="758825" cy="253365"/>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2"/>
          <p:cNvPicPr>
            <a:picLocks noChangeAspect="1" noChangeArrowheads="1"/>
          </p:cNvPicPr>
          <p:nvPr>
            <p:custDataLst>
              <p:tags r:id="rId1"/>
            </p:custDataLst>
          </p:nvPr>
        </p:nvPicPr>
        <p:blipFill rotWithShape="1">
          <a:blip r:embed="rId12">
            <a:extLst>
              <a:ext uri="{28A0092B-C50C-407E-A947-70E740481C1C}">
                <a14:useLocalDpi xmlns:a14="http://schemas.microsoft.com/office/drawing/2010/main" val="0"/>
              </a:ext>
            </a:extLst>
          </a:blip>
          <a:srcRect l="9370" b="61514"/>
          <a:stretch/>
        </p:blipFill>
        <p:spPr bwMode="auto">
          <a:xfrm>
            <a:off x="7320579" y="894277"/>
            <a:ext cx="4341196" cy="162716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custDataLst>
              <p:tags r:id="rId2"/>
            </p:custDataLst>
          </p:nvPr>
        </p:nvSpPr>
        <p:spPr>
          <a:xfrm>
            <a:off x="2474772" y="436562"/>
            <a:ext cx="6555346" cy="460375"/>
          </a:xfrm>
          <a:prstGeom prst="rect">
            <a:avLst/>
          </a:prstGeom>
          <a:noFill/>
        </p:spPr>
        <p:txBody>
          <a:bodyPr wrap="square">
            <a:spAutoFit/>
          </a:bodyPr>
          <a:lstStyle/>
          <a:p>
            <a:r>
              <a:rPr lang="en-US" altLang="zh-CN" sz="2400" dirty="0">
                <a:solidFill>
                  <a:srgbClr val="2C4564"/>
                </a:solidFill>
                <a:latin typeface="微软雅黑" panose="020B0503020204020204" charset="-122"/>
                <a:ea typeface="微软雅黑" panose="020B0503020204020204" charset="-122"/>
                <a:cs typeface="Times New Roman" panose="02020603050405020304" pitchFamily="18" charset="0"/>
              </a:rPr>
              <a:t>1. 6 DNA</a:t>
            </a:r>
            <a:r>
              <a:rPr lang="zh-CN" altLang="en-US" sz="2400" dirty="0">
                <a:solidFill>
                  <a:srgbClr val="2C4564"/>
                </a:solidFill>
                <a:latin typeface="微软雅黑" panose="020B0503020204020204" charset="-122"/>
                <a:ea typeface="微软雅黑" panose="020B0503020204020204" charset="-122"/>
                <a:cs typeface="Times New Roman" panose="02020603050405020304" pitchFamily="18" charset="0"/>
              </a:rPr>
              <a:t>甲基化对基因表达的调控</a:t>
            </a:r>
          </a:p>
        </p:txBody>
      </p:sp>
      <p:pic>
        <p:nvPicPr>
          <p:cNvPr id="11" name="Picture 2">
            <a:extLst>
              <a:ext uri="{FF2B5EF4-FFF2-40B4-BE49-F238E27FC236}">
                <a16:creationId xmlns:a16="http://schemas.microsoft.com/office/drawing/2014/main" id="{F6F5A909-7AE9-76B9-8AF3-9393435E9FC3}"/>
              </a:ext>
            </a:extLst>
          </p:cNvPr>
          <p:cNvPicPr>
            <a:picLocks noChangeAspect="1" noChangeArrowheads="1"/>
          </p:cNvPicPr>
          <p:nvPr>
            <p:custDataLst>
              <p:tags r:id="rId3"/>
            </p:custDataLst>
          </p:nvPr>
        </p:nvPicPr>
        <p:blipFill rotWithShape="1">
          <a:blip r:embed="rId12">
            <a:extLst>
              <a:ext uri="{28A0092B-C50C-407E-A947-70E740481C1C}">
                <a14:useLocalDpi xmlns:a14="http://schemas.microsoft.com/office/drawing/2010/main" val="0"/>
              </a:ext>
            </a:extLst>
          </a:blip>
          <a:srcRect l="9370" t="38385" b="30696"/>
          <a:stretch/>
        </p:blipFill>
        <p:spPr bwMode="auto">
          <a:xfrm>
            <a:off x="7320579" y="2738803"/>
            <a:ext cx="4341196" cy="13072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048B6BA-350D-466F-74B0-F56AD829E5A4}"/>
              </a:ext>
            </a:extLst>
          </p:cNvPr>
          <p:cNvPicPr>
            <a:picLocks noChangeAspect="1" noChangeArrowheads="1"/>
          </p:cNvPicPr>
          <p:nvPr>
            <p:custDataLst>
              <p:tags r:id="rId4"/>
            </p:custDataLst>
          </p:nvPr>
        </p:nvPicPr>
        <p:blipFill rotWithShape="1">
          <a:blip r:embed="rId12">
            <a:extLst>
              <a:ext uri="{28A0092B-C50C-407E-A947-70E740481C1C}">
                <a14:useLocalDpi xmlns:a14="http://schemas.microsoft.com/office/drawing/2010/main" val="0"/>
              </a:ext>
            </a:extLst>
          </a:blip>
          <a:srcRect l="9370" t="68332" b="6570"/>
          <a:stretch/>
        </p:blipFill>
        <p:spPr bwMode="auto">
          <a:xfrm>
            <a:off x="7320579" y="4456011"/>
            <a:ext cx="4341196" cy="106113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BDFA6C6-E746-2977-85EF-9CB3FD4B0DAB}"/>
              </a:ext>
            </a:extLst>
          </p:cNvPr>
          <p:cNvSpPr txBox="1"/>
          <p:nvPr/>
        </p:nvSpPr>
        <p:spPr>
          <a:xfrm>
            <a:off x="2474772" y="6313716"/>
            <a:ext cx="10764982" cy="215444"/>
          </a:xfrm>
          <a:prstGeom prst="rect">
            <a:avLst/>
          </a:prstGeom>
          <a:noFill/>
        </p:spPr>
        <p:txBody>
          <a:bodyPr wrap="square" rtlCol="0">
            <a:spAutoFit/>
          </a:bodyPr>
          <a:lstStyle/>
          <a:p>
            <a:r>
              <a:rPr lang="en-US" altLang="zh-CN" sz="800" b="0" i="0" dirty="0" err="1">
                <a:solidFill>
                  <a:srgbClr val="2D4664"/>
                </a:solidFill>
                <a:effectLst/>
                <a:latin typeface="BlinkMacSystemFont"/>
              </a:rPr>
              <a:t>Nikolova</a:t>
            </a:r>
            <a:r>
              <a:rPr lang="en-US" altLang="zh-CN" sz="800" b="0" i="0" dirty="0">
                <a:solidFill>
                  <a:srgbClr val="2D4664"/>
                </a:solidFill>
                <a:effectLst/>
                <a:latin typeface="BlinkMacSystemFont"/>
              </a:rPr>
              <a:t>, Y. S., &amp; Hariri, A. R. (2015). Can we observe epigenetic effects on human brain function?. </a:t>
            </a:r>
            <a:r>
              <a:rPr lang="en-US" altLang="zh-CN" sz="800" b="0" i="1" dirty="0">
                <a:solidFill>
                  <a:srgbClr val="2D4664"/>
                </a:solidFill>
                <a:effectLst/>
                <a:latin typeface="BlinkMacSystemFont"/>
              </a:rPr>
              <a:t>Trends in cognitive sciences</a:t>
            </a:r>
            <a:r>
              <a:rPr lang="en-US" altLang="zh-CN" sz="800" b="0" i="0" dirty="0">
                <a:solidFill>
                  <a:srgbClr val="2D4664"/>
                </a:solidFill>
                <a:effectLst/>
                <a:latin typeface="BlinkMacSystemFont"/>
              </a:rPr>
              <a:t>, </a:t>
            </a:r>
            <a:r>
              <a:rPr lang="en-US" altLang="zh-CN" sz="800" b="0" i="1" dirty="0">
                <a:solidFill>
                  <a:srgbClr val="2D4664"/>
                </a:solidFill>
                <a:effectLst/>
                <a:latin typeface="BlinkMacSystemFont"/>
              </a:rPr>
              <a:t>19</a:t>
            </a:r>
            <a:r>
              <a:rPr lang="en-US" altLang="zh-CN" sz="800" b="0" i="0" dirty="0">
                <a:solidFill>
                  <a:srgbClr val="2D4664"/>
                </a:solidFill>
                <a:effectLst/>
                <a:latin typeface="BlinkMacSystemFont"/>
              </a:rPr>
              <a:t>(7), 366–373. https://doi.org/10.1016/j.tics.2015.05.003</a:t>
            </a:r>
            <a:endParaRPr lang="zh-CN" altLang="en-US" sz="800" dirty="0">
              <a:solidFill>
                <a:srgbClr val="2D4664"/>
              </a:solidFill>
            </a:endParaRPr>
          </a:p>
        </p:txBody>
      </p:sp>
      <p:sp>
        <p:nvSpPr>
          <p:cNvPr id="23" name="AutoShape 4">
            <a:extLst>
              <a:ext uri="{FF2B5EF4-FFF2-40B4-BE49-F238E27FC236}">
                <a16:creationId xmlns:a16="http://schemas.microsoft.com/office/drawing/2014/main" id="{88065A28-DBCB-4BAA-AE84-56E077C94A86}"/>
              </a:ext>
            </a:extLst>
          </p:cNvPr>
          <p:cNvSpPr>
            <a:spLocks noChangeAspect="1" noChangeArrowheads="1"/>
          </p:cNvSpPr>
          <p:nvPr>
            <p:custDataLst>
              <p:tags r:id="rId5"/>
            </p:custDataLst>
          </p:nvPr>
        </p:nvSpPr>
        <p:spPr bwMode="auto">
          <a:xfrm>
            <a:off x="11525638" y="19192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6" name="图片 25">
            <a:extLst>
              <a:ext uri="{FF2B5EF4-FFF2-40B4-BE49-F238E27FC236}">
                <a16:creationId xmlns:a16="http://schemas.microsoft.com/office/drawing/2014/main" id="{356B25DF-D152-2BE7-AB41-92D3C659FF47}"/>
              </a:ext>
            </a:extLst>
          </p:cNvPr>
          <p:cNvPicPr>
            <a:picLocks noChangeAspect="1"/>
          </p:cNvPicPr>
          <p:nvPr>
            <p:custDataLst>
              <p:tags r:id="rId6"/>
            </p:custDataLst>
          </p:nvPr>
        </p:nvPicPr>
        <p:blipFill rotWithShape="1">
          <a:blip r:embed="rId13"/>
          <a:srcRect r="66081" b="31506"/>
          <a:stretch/>
        </p:blipFill>
        <p:spPr>
          <a:xfrm>
            <a:off x="3780105" y="1040753"/>
            <a:ext cx="1770171" cy="1822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文本框 28">
            <a:extLst>
              <a:ext uri="{FF2B5EF4-FFF2-40B4-BE49-F238E27FC236}">
                <a16:creationId xmlns:a16="http://schemas.microsoft.com/office/drawing/2014/main" id="{C4491E71-F32E-99E3-2BCA-26B7E0A5E5E5}"/>
              </a:ext>
            </a:extLst>
          </p:cNvPr>
          <p:cNvSpPr txBox="1"/>
          <p:nvPr>
            <p:custDataLst>
              <p:tags r:id="rId7"/>
            </p:custDataLst>
          </p:nvPr>
        </p:nvSpPr>
        <p:spPr>
          <a:xfrm>
            <a:off x="4082128" y="2914379"/>
            <a:ext cx="1370278" cy="369332"/>
          </a:xfrm>
          <a:prstGeom prst="rect">
            <a:avLst/>
          </a:prstGeom>
          <a:noFill/>
        </p:spPr>
        <p:txBody>
          <a:bodyPr wrap="square">
            <a:spAutoFit/>
          </a:bodyPr>
          <a:lstStyle/>
          <a:p>
            <a:r>
              <a:rPr lang="zh-CN" altLang="en-US" b="0" i="0" dirty="0">
                <a:effectLst/>
                <a:latin typeface="Helvetica Neue"/>
              </a:rPr>
              <a:t>胞嘧啶（</a:t>
            </a:r>
            <a:r>
              <a:rPr lang="en-US" altLang="zh-CN" b="0" i="0" dirty="0">
                <a:effectLst/>
                <a:latin typeface="Helvetica Neue"/>
              </a:rPr>
              <a:t>C</a:t>
            </a:r>
            <a:r>
              <a:rPr lang="zh-CN" altLang="en-US" b="0" i="0" dirty="0">
                <a:effectLst/>
                <a:latin typeface="Helvetica Neue"/>
              </a:rPr>
              <a:t>）</a:t>
            </a:r>
            <a:endParaRPr lang="zh-CN" altLang="en-US" dirty="0"/>
          </a:p>
        </p:txBody>
      </p:sp>
      <p:sp>
        <p:nvSpPr>
          <p:cNvPr id="22" name="文本框 21">
            <a:extLst>
              <a:ext uri="{FF2B5EF4-FFF2-40B4-BE49-F238E27FC236}">
                <a16:creationId xmlns:a16="http://schemas.microsoft.com/office/drawing/2014/main" id="{8AF4264F-CD53-C112-E92D-846551B94F76}"/>
              </a:ext>
            </a:extLst>
          </p:cNvPr>
          <p:cNvSpPr txBox="1"/>
          <p:nvPr>
            <p:custDataLst>
              <p:tags r:id="rId8"/>
            </p:custDataLst>
          </p:nvPr>
        </p:nvSpPr>
        <p:spPr>
          <a:xfrm>
            <a:off x="3768637" y="5833108"/>
            <a:ext cx="2362497" cy="369332"/>
          </a:xfrm>
          <a:prstGeom prst="rect">
            <a:avLst/>
          </a:prstGeom>
          <a:noFill/>
        </p:spPr>
        <p:txBody>
          <a:bodyPr wrap="square">
            <a:spAutoFit/>
          </a:bodyPr>
          <a:lstStyle/>
          <a:p>
            <a:r>
              <a:rPr lang="en-US" altLang="zh-CN" b="0" i="0" dirty="0">
                <a:effectLst/>
                <a:latin typeface="Helvetica Neue"/>
              </a:rPr>
              <a:t>5-</a:t>
            </a:r>
            <a:r>
              <a:rPr lang="zh-CN" altLang="en-US" b="0" i="0" dirty="0">
                <a:effectLst/>
                <a:latin typeface="Helvetica Neue"/>
              </a:rPr>
              <a:t>甲基胞嘧啶（</a:t>
            </a:r>
            <a:r>
              <a:rPr lang="en-US" altLang="zh-CN" b="0" i="0" dirty="0">
                <a:effectLst/>
                <a:latin typeface="Helvetica Neue"/>
              </a:rPr>
              <a:t>5mC</a:t>
            </a:r>
            <a:r>
              <a:rPr lang="zh-CN" altLang="en-US" b="0" i="0" dirty="0">
                <a:solidFill>
                  <a:srgbClr val="333333"/>
                </a:solidFill>
                <a:effectLst/>
                <a:latin typeface="Helvetica Neue"/>
              </a:rPr>
              <a:t>）</a:t>
            </a:r>
            <a:endParaRPr lang="zh-CN" altLang="en-US" dirty="0"/>
          </a:p>
        </p:txBody>
      </p:sp>
      <p:pic>
        <p:nvPicPr>
          <p:cNvPr id="30" name="图片 29">
            <a:extLst>
              <a:ext uri="{FF2B5EF4-FFF2-40B4-BE49-F238E27FC236}">
                <a16:creationId xmlns:a16="http://schemas.microsoft.com/office/drawing/2014/main" id="{F7DDBF2D-2E59-4DF0-7272-AF57E16E75B0}"/>
              </a:ext>
            </a:extLst>
          </p:cNvPr>
          <p:cNvPicPr>
            <a:picLocks noChangeAspect="1"/>
          </p:cNvPicPr>
          <p:nvPr>
            <p:custDataLst>
              <p:tags r:id="rId9"/>
            </p:custDataLst>
          </p:nvPr>
        </p:nvPicPr>
        <p:blipFill rotWithShape="1">
          <a:blip r:embed="rId13"/>
          <a:srcRect l="66081" r="-692" b="36279"/>
          <a:stretch/>
        </p:blipFill>
        <p:spPr>
          <a:xfrm>
            <a:off x="3840987" y="3994095"/>
            <a:ext cx="1806280" cy="1695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箭头: 下 30">
            <a:extLst>
              <a:ext uri="{FF2B5EF4-FFF2-40B4-BE49-F238E27FC236}">
                <a16:creationId xmlns:a16="http://schemas.microsoft.com/office/drawing/2014/main" id="{20493967-AC82-949F-AE77-353EF0F1BD02}"/>
              </a:ext>
            </a:extLst>
          </p:cNvPr>
          <p:cNvSpPr/>
          <p:nvPr/>
        </p:nvSpPr>
        <p:spPr>
          <a:xfrm>
            <a:off x="4673392" y="3321380"/>
            <a:ext cx="121429" cy="545724"/>
          </a:xfrm>
          <a:prstGeom prst="downArrow">
            <a:avLst>
              <a:gd name="adj1" fmla="val 50000"/>
              <a:gd name="adj2" fmla="val 121429"/>
            </a:avLst>
          </a:prstGeom>
          <a:solidFill>
            <a:srgbClr val="2C45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3730620D-0721-4B75-F5F6-63101C00D6F9}"/>
              </a:ext>
            </a:extLst>
          </p:cNvPr>
          <p:cNvSpPr>
            <a:spLocks noGrp="1"/>
          </p:cNvSpPr>
          <p:nvPr>
            <p:ph type="sldNum" sz="quarter" idx="12"/>
          </p:nvPr>
        </p:nvSpPr>
        <p:spPr/>
        <p:txBody>
          <a:bodyPr/>
          <a:lstStyle/>
          <a:p>
            <a:fld id="{9B0AA56C-FDBB-4B9D-9C2E-319D0C8E1A73}" type="slidenum">
              <a:rPr lang="zh-CN" altLang="en-US" smtClean="0"/>
              <a:t>9</a:t>
            </a:fld>
            <a:endParaRPr lang="zh-CN" altLang="en-US"/>
          </a:p>
        </p:txBody>
      </p:sp>
    </p:spTree>
    <p:extLst>
      <p:ext uri="{BB962C8B-B14F-4D97-AF65-F5344CB8AC3E}">
        <p14:creationId xmlns:p14="http://schemas.microsoft.com/office/powerpoint/2010/main" val="42777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c9ba96d-a2c8-42c8-9e94-45bc882d276f"/>
  <p:tag name="COMMONDATA" val="eyJoZGlkIjoiNjhlOWIxN2M3MGE1YmU0MTZkYWQ0NGJiYTUyZjExMG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PA" val="v4.0.0"/>
</p:tagLst>
</file>

<file path=ppt/tags/tag101.xml><?xml version="1.0" encoding="utf-8"?>
<p:tagLst xmlns:a="http://schemas.openxmlformats.org/drawingml/2006/main" xmlns:r="http://schemas.openxmlformats.org/officeDocument/2006/relationships" xmlns:p="http://schemas.openxmlformats.org/presentationml/2006/main">
  <p:tag name="PA" val="v4.0.0"/>
</p:tagLst>
</file>

<file path=ppt/tags/tag102.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0_3*l_h_f*1_3_1"/>
  <p:tag name="KSO_WM_TEMPLATE_CATEGORY" val="custom"/>
  <p:tag name="KSO_WM_TEMPLATE_INDEX" val="20202540"/>
  <p:tag name="KSO_WM_UNIT_LAYERLEVEL" val="1_1_1"/>
  <p:tag name="KSO_WM_TAG_VERSION" val="1.0"/>
  <p:tag name="KSO_WM_BEAUTIFY_FLAG" val=""/>
  <p:tag name="KSO_WM_UNIT_TEXT_FILL_FORE_SCHEMECOLOR_INDEX" val="13"/>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0_3*l_h_f*1_3_1"/>
  <p:tag name="KSO_WM_TEMPLATE_CATEGORY" val="custom"/>
  <p:tag name="KSO_WM_TEMPLATE_INDEX" val="20202540"/>
  <p:tag name="KSO_WM_UNIT_LAYERLEVEL" val="1_1_1"/>
  <p:tag name="KSO_WM_TAG_VERSION" val="1.0"/>
  <p:tag name="KSO_WM_BEAUTIFY_FLAG" val=""/>
  <p:tag name="KSO_WM_UNIT_TEXT_FILL_FORE_SCHEMECOLOR_INDEX" val="13"/>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0_3*l_h_f*1_3_1"/>
  <p:tag name="KSO_WM_TEMPLATE_CATEGORY" val="custom"/>
  <p:tag name="KSO_WM_TEMPLATE_INDEX" val="20202540"/>
  <p:tag name="KSO_WM_UNIT_LAYERLEVEL" val="1_1_1"/>
  <p:tag name="KSO_WM_TAG_VERSION" val="1.0"/>
  <p:tag name="KSO_WM_BEAUTIFY_FLAG" val=""/>
  <p:tag name="KSO_WM_UNIT_TEXT_FILL_FORE_SCHEMECOLOR_INDEX" val="13"/>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0_3*l_h_f*1_3_1"/>
  <p:tag name="KSO_WM_TEMPLATE_CATEGORY" val="custom"/>
  <p:tag name="KSO_WM_TEMPLATE_INDEX" val="20202540"/>
  <p:tag name="KSO_WM_UNIT_LAYERLEVEL" val="1_1_1"/>
  <p:tag name="KSO_WM_TAG_VERSION" val="1.0"/>
  <p:tag name="KSO_WM_BEAUTIFY_FLAG" val=""/>
  <p:tag name="KSO_WM_UNIT_TEXT_FILL_FORE_SCHEMECOLOR_INDEX" val="13"/>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0_3*l_h_f*1_3_1"/>
  <p:tag name="KSO_WM_TEMPLATE_CATEGORY" val="custom"/>
  <p:tag name="KSO_WM_TEMPLATE_INDEX" val="20202540"/>
  <p:tag name="KSO_WM_UNIT_LAYERLEVEL" val="1_1_1"/>
  <p:tag name="KSO_WM_TAG_VERSION" val="1.0"/>
  <p:tag name="KSO_WM_BEAUTIFY_FLAG" val=""/>
  <p:tag name="KSO_WM_UNIT_TEXT_FILL_FORE_SCHEMECOLOR_INDEX" val="13"/>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PA" val="v4.0.0"/>
</p:tagLst>
</file>

<file path=ppt/tags/tag9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2830</Words>
  <Application>Microsoft Office PowerPoint</Application>
  <PresentationFormat>宽屏</PresentationFormat>
  <Paragraphs>532</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45</vt:i4>
      </vt:variant>
    </vt:vector>
  </HeadingPairs>
  <TitlesOfParts>
    <vt:vector size="56" baseType="lpstr">
      <vt:lpstr>BlinkMacSystemFont</vt:lpstr>
      <vt:lpstr>Helvetica Neue</vt:lpstr>
      <vt:lpstr>等线</vt:lpstr>
      <vt:lpstr>等线 Light</vt:lpstr>
      <vt:lpstr>黑体</vt:lpstr>
      <vt:lpstr>宋体</vt:lpstr>
      <vt:lpstr>微软雅黑</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dc:creator>
  <cp:lastModifiedBy>cheng</cp:lastModifiedBy>
  <cp:revision>107</cp:revision>
  <dcterms:created xsi:type="dcterms:W3CDTF">2023-05-02T12:39:00Z</dcterms:created>
  <dcterms:modified xsi:type="dcterms:W3CDTF">2023-05-09T17:37:09Z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7B6A87C633A742F5870FF8C13BBD8E10_12</vt:lpwstr>
  </property>
  <property fmtid="{D5CDD505-2E9C-101B-9397-08002B2CF9AE}" pid="3" name="KSOProductBuildVer">
    <vt:lpwstr>2052-11.1.0.14036</vt:lpwstr>
  </property>
</Properties>
</file>