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Default Extension="vsdx" ContentType="application/vnd.ms-visio.drawing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2521" r:id="rId2"/>
    <p:sldId id="2436" r:id="rId3"/>
    <p:sldId id="2535" r:id="rId4"/>
    <p:sldId id="2717" r:id="rId5"/>
    <p:sldId id="2674" r:id="rId6"/>
    <p:sldId id="2676" r:id="rId7"/>
    <p:sldId id="2677" r:id="rId8"/>
    <p:sldId id="2718" r:id="rId9"/>
    <p:sldId id="2680" r:id="rId10"/>
    <p:sldId id="2715" r:id="rId11"/>
    <p:sldId id="2716" r:id="rId12"/>
    <p:sldId id="2683" r:id="rId13"/>
    <p:sldId id="2686" r:id="rId14"/>
    <p:sldId id="2685" r:id="rId15"/>
    <p:sldId id="2684" r:id="rId16"/>
    <p:sldId id="2688" r:id="rId17"/>
    <p:sldId id="2689" r:id="rId18"/>
    <p:sldId id="2719" r:id="rId19"/>
    <p:sldId id="2720" r:id="rId20"/>
    <p:sldId id="2694" r:id="rId21"/>
    <p:sldId id="2721" r:id="rId22"/>
    <p:sldId id="2698" r:id="rId23"/>
    <p:sldId id="2699" r:id="rId24"/>
    <p:sldId id="2700" r:id="rId25"/>
    <p:sldId id="2702" r:id="rId26"/>
    <p:sldId id="2701" r:id="rId27"/>
    <p:sldId id="2703" r:id="rId28"/>
    <p:sldId id="2704" r:id="rId29"/>
    <p:sldId id="2705" r:id="rId30"/>
    <p:sldId id="2706" r:id="rId31"/>
    <p:sldId id="2707" r:id="rId32"/>
    <p:sldId id="2708" r:id="rId33"/>
    <p:sldId id="2709" r:id="rId34"/>
    <p:sldId id="2722" r:id="rId35"/>
    <p:sldId id="2713" r:id="rId36"/>
    <p:sldId id="2714" r:id="rId37"/>
    <p:sldId id="2671" r:id="rId38"/>
  </p:sldIdLst>
  <p:sldSz cx="9144000" cy="6858000" type="screen4x3"/>
  <p:notesSz cx="6834188" cy="99790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b="1" kern="1200">
        <a:solidFill>
          <a:srgbClr val="133984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rgbClr val="133984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rgbClr val="133984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rgbClr val="133984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rgbClr val="133984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rgbClr val="133984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rgbClr val="133984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rgbClr val="133984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rgbClr val="133984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42">
          <p15:clr>
            <a:srgbClr val="A4A3A4"/>
          </p15:clr>
        </p15:guide>
        <p15:guide id="2" pos="215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C9204"/>
    <a:srgbClr val="FFCCFF"/>
    <a:srgbClr val="FF6699"/>
    <a:srgbClr val="6699FF"/>
    <a:srgbClr val="996633"/>
    <a:srgbClr val="0099FF"/>
    <a:srgbClr val="9933FF"/>
    <a:srgbClr val="FFCCCC"/>
    <a:srgbClr val="CCFFFF"/>
    <a:srgbClr val="891B0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60" autoAdjust="0"/>
    <p:restoredTop sz="94039" autoAdjust="0"/>
  </p:normalViewPr>
  <p:slideViewPr>
    <p:cSldViewPr>
      <p:cViewPr varScale="1">
        <p:scale>
          <a:sx n="89" d="100"/>
          <a:sy n="89" d="100"/>
        </p:scale>
        <p:origin x="-8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96" y="-90"/>
      </p:cViewPr>
      <p:guideLst>
        <p:guide orient="horz" pos="3142"/>
        <p:guide pos="215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3" tIns="46311" rIns="92623" bIns="46311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1913" y="0"/>
            <a:ext cx="296068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3" tIns="46311" rIns="92623" bIns="4631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7375"/>
            <a:ext cx="29606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3" tIns="46311" rIns="92623" bIns="46311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1913" y="9477375"/>
            <a:ext cx="296068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3" tIns="46311" rIns="92623" bIns="4631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294A0E3-A511-4E0F-8A8F-F6B187D73B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076936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3" tIns="46311" rIns="92623" bIns="46311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068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3" tIns="46311" rIns="92623" bIns="4631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7713"/>
            <a:ext cx="4989512" cy="3741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38688"/>
            <a:ext cx="5468938" cy="449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3" tIns="46311" rIns="92623" bIns="46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7375"/>
            <a:ext cx="29606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3" tIns="46311" rIns="92623" bIns="46311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77375"/>
            <a:ext cx="296068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3" tIns="46311" rIns="92623" bIns="4631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24B8792-1999-40B7-8A72-040B5B3E52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391671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40"/>
          <p:cNvSpPr>
            <a:spLocks noChangeShapeType="1"/>
          </p:cNvSpPr>
          <p:nvPr userDrawn="1"/>
        </p:nvSpPr>
        <p:spPr bwMode="auto">
          <a:xfrm flipV="1">
            <a:off x="6116638" y="225425"/>
            <a:ext cx="0" cy="57626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tIns="54000" anchorCtr="1"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Line 41"/>
          <p:cNvSpPr>
            <a:spLocks noChangeShapeType="1"/>
          </p:cNvSpPr>
          <p:nvPr userDrawn="1"/>
        </p:nvSpPr>
        <p:spPr bwMode="auto">
          <a:xfrm flipV="1">
            <a:off x="6872288" y="225425"/>
            <a:ext cx="0" cy="57626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tIns="54000" anchorCtr="1"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Line 42"/>
          <p:cNvSpPr>
            <a:spLocks noChangeShapeType="1"/>
          </p:cNvSpPr>
          <p:nvPr userDrawn="1"/>
        </p:nvSpPr>
        <p:spPr bwMode="auto">
          <a:xfrm flipV="1">
            <a:off x="7631113" y="225425"/>
            <a:ext cx="0" cy="57626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tIns="54000" anchorCtr="1"/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Line 43"/>
          <p:cNvSpPr>
            <a:spLocks noChangeShapeType="1"/>
          </p:cNvSpPr>
          <p:nvPr userDrawn="1"/>
        </p:nvSpPr>
        <p:spPr bwMode="auto">
          <a:xfrm flipV="1">
            <a:off x="8385175" y="225425"/>
            <a:ext cx="0" cy="57626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tIns="54000" anchorCtr="1"/>
          <a:lstStyle/>
          <a:p>
            <a:pPr>
              <a:defRPr/>
            </a:pPr>
            <a:endParaRPr lang="zh-CN" alt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 anchor="ctr" anchorCtr="0"/>
          <a:lstStyle>
            <a:lvl1pPr>
              <a:defRPr sz="4000" smtClean="0">
                <a:ea typeface="华文新魏" pitchFamily="2" charset="-122"/>
              </a:defRPr>
            </a:lvl1pPr>
          </a:lstStyle>
          <a:p>
            <a:r>
              <a:rPr lang="zh-CN" altLang="en-US" dirty="0" smtClean="0"/>
              <a:t>上海交通大学</a:t>
            </a:r>
            <a:r>
              <a:rPr lang="en-US" altLang="zh-CN" dirty="0" smtClean="0"/>
              <a:t>2020</a:t>
            </a:r>
            <a:r>
              <a:rPr lang="zh-CN" altLang="en-US" dirty="0" smtClean="0"/>
              <a:t>年发展战略规划</a:t>
            </a:r>
            <a:endParaRPr lang="en-US" altLang="zh-CN" dirty="0" smtClean="0"/>
          </a:p>
        </p:txBody>
      </p:sp>
      <p:sp>
        <p:nvSpPr>
          <p:cNvPr id="2867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/>
          <a:lstStyle>
            <a:lvl1pPr marL="0" indent="0" algn="ctr">
              <a:buFontTx/>
              <a:buNone/>
              <a:defRPr smtClean="0">
                <a:solidFill>
                  <a:srgbClr val="333333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</a:p>
        </p:txBody>
      </p:sp>
      <p:pic>
        <p:nvPicPr>
          <p:cNvPr id="13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16632"/>
            <a:ext cx="8243887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 descr="红色系校徽标准版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79512" y="260648"/>
            <a:ext cx="720080" cy="720080"/>
          </a:xfrm>
          <a:prstGeom prst="rect">
            <a:avLst/>
          </a:prstGeom>
        </p:spPr>
      </p:pic>
      <p:pic>
        <p:nvPicPr>
          <p:cNvPr id="15" name="图片 11"/>
          <p:cNvPicPr>
            <a:picLocks noChangeAspect="1" noChangeArrowheads="1"/>
          </p:cNvPicPr>
          <p:nvPr userDrawn="1"/>
        </p:nvPicPr>
        <p:blipFill>
          <a:blip r:embed="rId5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3" y="1301750"/>
            <a:ext cx="5032375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9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9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9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31800" y="1268413"/>
            <a:ext cx="8229600" cy="50657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9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31800" y="1268413"/>
            <a:ext cx="8229600" cy="50657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125538"/>
            <a:ext cx="8229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3" y="3733800"/>
            <a:ext cx="8229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图片6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91440" tIns="36000" rIns="91440" bIns="45720" numCol="1" anchor="b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29600" cy="5065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endParaRPr lang="zh-CN" altLang="en-US" smtClean="0"/>
          </a:p>
        </p:txBody>
      </p:sp>
      <p:sp>
        <p:nvSpPr>
          <p:cNvPr id="1029" name="Line 10"/>
          <p:cNvSpPr>
            <a:spLocks noChangeShapeType="1"/>
          </p:cNvSpPr>
          <p:nvPr/>
        </p:nvSpPr>
        <p:spPr bwMode="auto">
          <a:xfrm>
            <a:off x="573088" y="941388"/>
            <a:ext cx="6478587" cy="0"/>
          </a:xfrm>
          <a:prstGeom prst="line">
            <a:avLst/>
          </a:prstGeom>
          <a:noFill/>
          <a:ln w="15875" cmpd="thinThick">
            <a:solidFill>
              <a:srgbClr val="8F1120"/>
            </a:solidFill>
            <a:round/>
            <a:headEnd/>
            <a:tailEnd/>
          </a:ln>
        </p:spPr>
        <p:txBody>
          <a:bodyPr tIns="54000" anchorCtr="1"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黑体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8"/>
        </a:buBlip>
        <a:defRPr sz="2400" b="1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A50021"/>
        </a:buClr>
        <a:buFont typeface="Arial" charset="0"/>
        <a:buChar char="—"/>
        <a:defRPr sz="2000" b="1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133984"/>
          </a:solidFill>
          <a:latin typeface="+mn-lt"/>
          <a:ea typeface="黑体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heck.cnki.net/tmlc/Login.aspx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s.sjtu.edu.cn/zwgk/gzzd/xw.ht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1560" y="1916832"/>
            <a:ext cx="8064500" cy="1973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91440" tIns="3600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+mj-lt"/>
                <a:ea typeface="华文新魏" pitchFamily="2" charset="-122"/>
                <a:cs typeface="+mj-cs"/>
              </a:rPr>
              <a:t>研究生学位申请</a:t>
            </a:r>
            <a:endParaRPr kumimoji="0" lang="en-US" altLang="zh-CN" sz="4800" b="1" i="0" u="none" strike="noStrike" kern="0" cap="none" spc="0" normalizeH="0" baseline="0" noProof="0" dirty="0" smtClean="0">
              <a:ln>
                <a:noFill/>
              </a:ln>
              <a:solidFill>
                <a:srgbClr val="133984"/>
              </a:solidFill>
              <a:effectLst/>
              <a:uLnTx/>
              <a:uFillTx/>
              <a:latin typeface="+mj-lt"/>
              <a:ea typeface="华文新魏" pitchFamily="2" charset="-122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133984"/>
                </a:solidFill>
                <a:effectLst/>
                <a:uLnTx/>
                <a:uFillTx/>
                <a:latin typeface="+mj-lt"/>
                <a:ea typeface="华文新魏" pitchFamily="2" charset="-122"/>
                <a:cs typeface="+mj-cs"/>
              </a:rPr>
              <a:t>操作流程</a:t>
            </a:r>
            <a:endParaRPr kumimoji="0" lang="zh-CN" altLang="zh-CN" sz="4800" b="1" i="0" u="none" strike="noStrike" kern="0" cap="none" spc="0" normalizeH="0" baseline="0" noProof="0" dirty="0">
              <a:ln>
                <a:noFill/>
              </a:ln>
              <a:solidFill>
                <a:srgbClr val="133984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251937"/>
            <a:ext cx="75608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三、论文评审</a:t>
            </a:r>
            <a:endParaRPr lang="en-US" altLang="zh-CN" sz="3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064896" cy="3240360"/>
          </a:xfrm>
        </p:spPr>
        <p:txBody>
          <a:bodyPr/>
          <a:lstStyle/>
          <a:p>
            <a:pPr lvl="0">
              <a:lnSpc>
                <a:spcPts val="3500"/>
              </a:lnSpc>
              <a:buBlip>
                <a:blip r:embed="rId2"/>
              </a:buBlip>
            </a:pPr>
            <a:r>
              <a:rPr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答辩秘书指定</a:t>
            </a:r>
            <a:endParaRPr lang="en-US" altLang="zh-CN" sz="28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ts val="3500"/>
              </a:lnSpc>
              <a:buNone/>
            </a:pPr>
            <a:r>
              <a:rPr lang="en-US" altLang="zh-CN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操作身份：教务员</a:t>
            </a:r>
            <a:endParaRPr lang="en-US" altLang="zh-CN" sz="28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500"/>
              </a:lnSpc>
              <a:buNone/>
            </a:pPr>
            <a:r>
              <a:rPr lang="en-US" altLang="zh-CN" sz="3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进入菜单栏“学位管理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答辩秘书指定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学生答辩秘书指定”栏，输入学号，指定答辩秘书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500"/>
              </a:lnSpc>
              <a:buNone/>
            </a:pP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注：目前医学院答辩秘书为每位导师名下学生共有一个答辩秘书账号（导师工号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+MS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lang="zh-CN" altLang="en-US" sz="1800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221088"/>
            <a:ext cx="6633426" cy="242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251937"/>
            <a:ext cx="75608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三、论文评审</a:t>
            </a:r>
            <a:endParaRPr lang="en-US" altLang="zh-CN" sz="3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064896" cy="4104456"/>
          </a:xfrm>
        </p:spPr>
        <p:txBody>
          <a:bodyPr/>
          <a:lstStyle/>
          <a:p>
            <a:pPr lvl="0">
              <a:lnSpc>
                <a:spcPts val="3500"/>
              </a:lnSpc>
              <a:buBlip>
                <a:blip r:embed="rId2"/>
              </a:buBlip>
            </a:pPr>
            <a:r>
              <a:rPr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评审申请</a:t>
            </a:r>
            <a:endParaRPr lang="en-US" altLang="zh-CN" sz="28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ts val="3500"/>
              </a:lnSpc>
              <a:buNone/>
            </a:pPr>
            <a:r>
              <a:rPr lang="en-US" altLang="zh-CN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操作身份：博士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硕士</a:t>
            </a:r>
            <a:endParaRPr lang="en-US" altLang="zh-CN" sz="28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500"/>
              </a:lnSpc>
              <a:buNone/>
            </a:pPr>
            <a:r>
              <a:rPr lang="en-US" altLang="zh-CN" sz="3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进入菜单栏“学位管理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抽检申请”栏，填写论文信息，并上传学位论文盲审稿（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PDF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格式）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500"/>
              </a:lnSpc>
              <a:buNone/>
            </a:pP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注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：博士论文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题目将从预答辩信息中读取，若已修改题目者请更正。论文上传后可下载检查，如有问题仍可撤回重新上传，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一担提交则无法修改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ts val="3500"/>
              </a:lnSpc>
              <a:buNone/>
            </a:pPr>
            <a:endParaRPr lang="en-US" altLang="zh-CN" sz="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251937"/>
            <a:ext cx="75608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三、论文评审</a:t>
            </a:r>
            <a:endParaRPr lang="en-US" altLang="zh-CN" sz="3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5" y="1124744"/>
            <a:ext cx="8280920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2123728" y="5445224"/>
            <a:ext cx="1616879" cy="65225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square" lIns="90000" tIns="46800" rIns="90000" bIns="46800">
            <a:spAutoFit/>
          </a:bodyPr>
          <a:lstStyle/>
          <a:p>
            <a:endParaRPr lang="zh-CN" altLang="en-US" sz="2400"/>
          </a:p>
        </p:txBody>
      </p:sp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395536" y="3284984"/>
            <a:ext cx="1616879" cy="65225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square" lIns="90000" tIns="46800" rIns="90000" bIns="46800">
            <a:spAutoFit/>
          </a:bodyPr>
          <a:lstStyle/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251937"/>
            <a:ext cx="75608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三、论文评审</a:t>
            </a:r>
            <a:endParaRPr lang="en-US" altLang="zh-CN" sz="3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064896" cy="5184576"/>
          </a:xfrm>
        </p:spPr>
        <p:txBody>
          <a:bodyPr/>
          <a:lstStyle/>
          <a:p>
            <a:pPr lvl="0">
              <a:lnSpc>
                <a:spcPts val="3500"/>
              </a:lnSpc>
              <a:buBlip>
                <a:blip r:embed="rId2"/>
              </a:buBlip>
            </a:pPr>
            <a:r>
              <a:rPr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学院查重</a:t>
            </a:r>
            <a:endParaRPr lang="en-US" altLang="zh-CN" sz="28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ts val="3500"/>
              </a:lnSpc>
              <a:buNone/>
            </a:pPr>
            <a:r>
              <a:rPr lang="en-US" altLang="zh-CN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操作身份：教务员</a:t>
            </a:r>
            <a:endParaRPr lang="en-US" altLang="zh-CN" sz="28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  <a:defRPr/>
            </a:pP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进入菜单栏“学位管理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论文重复率检测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院系重复率百分比设置”栏，设置各附属医院查重警界线（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建议设置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  <a:defRPr/>
            </a:pP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进入菜单栏“论文重复率检测院系录入”栏，下载论文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  <a:defRPr/>
            </a:pP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至知网上传论文查重并下载查重结果（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表格），知网：</a:t>
            </a:r>
            <a:r>
              <a:rPr lang="en-US" altLang="zh-CN" u="sng" dirty="0" smtClean="0">
                <a:hlinkClick r:id="rId4"/>
              </a:rPr>
              <a:t> http://check.cnki.net/tmlc/Login.aspx</a:t>
            </a:r>
            <a:endParaRPr lang="en-US" altLang="zh-CN" u="sng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  <a:defRPr/>
            </a:pP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将查重结果上传至信息系统，上传请勿修改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文件名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  <a:defRPr/>
            </a:pP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可批量下载论文，批量查重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每个附属医院共用一个子账号</a:t>
            </a:r>
            <a:endParaRPr lang="zh-CN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Blip>
                <a:blip r:embed="rId3"/>
              </a:buBlip>
              <a:defRPr/>
            </a:pPr>
            <a:endParaRPr lang="en-US" altLang="zh-CN" sz="2400" b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500"/>
              </a:lnSpc>
              <a:buNone/>
            </a:pP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ts val="3500"/>
              </a:lnSpc>
              <a:buNone/>
            </a:pPr>
            <a:endParaRPr lang="en-US" altLang="zh-CN" sz="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251937"/>
            <a:ext cx="75608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三、论文评审</a:t>
            </a:r>
            <a:endParaRPr lang="en-US" altLang="zh-CN" sz="3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4744"/>
            <a:ext cx="8532440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0" y="3356992"/>
            <a:ext cx="1616879" cy="65225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square" lIns="90000" tIns="46800" rIns="90000" bIns="46800">
            <a:spAutoFit/>
          </a:bodyPr>
          <a:lstStyle/>
          <a:p>
            <a:endParaRPr lang="zh-CN" altLang="en-US" sz="2400"/>
          </a:p>
        </p:txBody>
      </p:sp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7308304" y="2780928"/>
            <a:ext cx="1616879" cy="65225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square" lIns="90000" tIns="46800" rIns="90000" bIns="46800">
            <a:spAutoFit/>
          </a:bodyPr>
          <a:lstStyle/>
          <a:p>
            <a:endParaRPr lang="zh-CN" altLang="en-US" sz="2400"/>
          </a:p>
        </p:txBody>
      </p: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1403648" y="2204864"/>
            <a:ext cx="1616879" cy="65225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square" lIns="90000" tIns="46800" rIns="90000" bIns="46800">
            <a:spAutoFit/>
          </a:bodyPr>
          <a:lstStyle/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251937"/>
            <a:ext cx="75608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三、论文评审</a:t>
            </a:r>
            <a:endParaRPr lang="en-US" altLang="zh-CN" sz="3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064896" cy="4608512"/>
          </a:xfrm>
        </p:spPr>
        <p:txBody>
          <a:bodyPr/>
          <a:lstStyle/>
          <a:p>
            <a:pPr lvl="0">
              <a:lnSpc>
                <a:spcPts val="3500"/>
              </a:lnSpc>
              <a:buBlip>
                <a:blip r:embed="rId2"/>
              </a:buBlip>
            </a:pPr>
            <a:r>
              <a:rPr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查重结果查询及导师线下审核</a:t>
            </a:r>
            <a:endParaRPr lang="en-US" altLang="zh-CN" sz="28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ts val="3500"/>
              </a:lnSpc>
              <a:buNone/>
            </a:pPr>
            <a:r>
              <a:rPr lang="en-US" altLang="zh-CN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操作身份：研究生，导师</a:t>
            </a:r>
            <a:endParaRPr lang="en-US" altLang="zh-CN" sz="28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  <a:defRPr/>
            </a:pP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进入菜单栏“学位管理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抽检申请”栏，查看查重结果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  <a:defRPr/>
            </a:pPr>
            <a:r>
              <a:rPr lang="zh-CN" altLang="en-US" i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研究生填写医学院相关表格并由导师签字审核</a:t>
            </a:r>
            <a:endParaRPr lang="en-US" altLang="zh-CN" i="1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  <a:defRPr/>
            </a:pPr>
            <a:r>
              <a:rPr lang="zh-CN" altLang="en-US" i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博士生亦可下载</a:t>
            </a:r>
            <a:r>
              <a:rPr lang="en-US" altLang="zh-CN" i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i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通讯评议审核表</a:t>
            </a:r>
            <a:r>
              <a:rPr lang="en-US" altLang="zh-CN" i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  <a:defRPr/>
            </a:pP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建议此时检查系统中是否有学位照片，若未拍摄或上传尽快完成，否则将影响答辩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Blip>
                <a:blip r:embed="rId3"/>
              </a:buBlip>
              <a:defRPr/>
            </a:pPr>
            <a:endParaRPr lang="en-US" altLang="zh-CN" sz="2400" b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500"/>
              </a:lnSpc>
              <a:buNone/>
            </a:pP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ts val="3500"/>
              </a:lnSpc>
              <a:buNone/>
            </a:pPr>
            <a:endParaRPr lang="en-US" altLang="zh-CN" sz="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251937"/>
            <a:ext cx="75608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三、论文评审</a:t>
            </a:r>
            <a:endParaRPr lang="en-US" altLang="zh-CN" sz="3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352928" cy="4608512"/>
          </a:xfrm>
        </p:spPr>
        <p:txBody>
          <a:bodyPr/>
          <a:lstStyle/>
          <a:p>
            <a:pPr lvl="0">
              <a:lnSpc>
                <a:spcPts val="3500"/>
              </a:lnSpc>
              <a:buBlip>
                <a:blip r:embed="rId2"/>
              </a:buBlip>
            </a:pPr>
            <a:r>
              <a:rPr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论文评审学院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审核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ts val="3500"/>
              </a:lnSpc>
              <a:buNone/>
            </a:pPr>
            <a:r>
              <a:rPr lang="en-US" altLang="zh-CN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操作身份：教务员</a:t>
            </a:r>
            <a:endParaRPr lang="en-US" altLang="zh-CN" sz="28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  <a:defRPr/>
            </a:pPr>
            <a:r>
              <a:rPr lang="zh-CN" altLang="en-US" i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凭医学院相关表格上导师的签字，审核研究生论文评审申请</a:t>
            </a:r>
            <a:endParaRPr lang="en-US" altLang="zh-CN" i="1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  <a:defRPr/>
            </a:pP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进入菜单栏“学位管理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论文抽检（新版）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院系审核”，进行审核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  <a:defRPr/>
            </a:pP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院系审核一旦通过，即刻派发盲审号，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论文不可退换，因此审核前请务必确认，并谨慎操作！！！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审核不通过，研究生可重新申请论文评阅，每个研究生可申请论文评阅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次，但第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次和第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次之间有一个月的强制修改论文时间，请务必事先提醒研究生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Blip>
                <a:blip r:embed="rId3"/>
              </a:buBlip>
              <a:defRPr/>
            </a:pPr>
            <a:endParaRPr lang="en-US" altLang="zh-CN" sz="2400" b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500"/>
              </a:lnSpc>
              <a:buNone/>
            </a:pP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ts val="3500"/>
              </a:lnSpc>
              <a:buNone/>
            </a:pPr>
            <a:endParaRPr lang="en-US" altLang="zh-CN" sz="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251937"/>
            <a:ext cx="75608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三、论文评审</a:t>
            </a:r>
            <a:endParaRPr lang="en-US" altLang="zh-CN" sz="3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4744"/>
            <a:ext cx="853244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1331640" y="2204864"/>
            <a:ext cx="1616879" cy="65225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square" lIns="90000" tIns="46800" rIns="90000" bIns="46800">
            <a:spAutoFit/>
          </a:bodyPr>
          <a:lstStyle/>
          <a:p>
            <a:endParaRPr lang="zh-CN" altLang="en-US" sz="2400"/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179512" y="4005064"/>
            <a:ext cx="1616879" cy="65225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square" lIns="90000" tIns="46800" rIns="90000" bIns="46800">
            <a:spAutoFit/>
          </a:bodyPr>
          <a:lstStyle/>
          <a:p>
            <a:endParaRPr lang="zh-CN" altLang="en-US" sz="2400"/>
          </a:p>
        </p:txBody>
      </p:sp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3131840" y="1844824"/>
            <a:ext cx="1616879" cy="65225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square" lIns="90000" tIns="46800" rIns="90000" bIns="46800">
            <a:spAutoFit/>
          </a:bodyPr>
          <a:lstStyle/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251937"/>
            <a:ext cx="75608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三、论文评审</a:t>
            </a:r>
            <a:endParaRPr lang="en-US" altLang="zh-CN" sz="3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064896" cy="4608512"/>
          </a:xfrm>
        </p:spPr>
        <p:txBody>
          <a:bodyPr/>
          <a:lstStyle/>
          <a:p>
            <a:pPr lvl="0">
              <a:lnSpc>
                <a:spcPts val="3500"/>
              </a:lnSpc>
              <a:buBlip>
                <a:blip r:embed="rId2"/>
              </a:buBlip>
            </a:pPr>
            <a:r>
              <a:rPr lang="zh-CN" altLang="en-US" sz="26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论文</a:t>
            </a:r>
            <a:r>
              <a:rPr lang="zh-CN" altLang="en-US" sz="26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抽检</a:t>
            </a:r>
            <a:endParaRPr lang="en-US" altLang="zh-CN" sz="26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ts val="3500"/>
              </a:lnSpc>
              <a:buNone/>
            </a:pPr>
            <a:r>
              <a:rPr lang="en-US" altLang="zh-CN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操作身份：研究生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  <a:defRPr/>
            </a:pP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进入菜单栏“学位管理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抽检申请”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栏，进行论文抽检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医学院博士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无论抽检结果如何，请勿缴费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ts val="3500"/>
              </a:lnSpc>
              <a:buNone/>
            </a:pPr>
            <a:endParaRPr lang="en-US" altLang="zh-CN" sz="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lang="zh-CN" altLang="en-US" sz="1800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212976"/>
            <a:ext cx="8717264" cy="33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251937"/>
            <a:ext cx="75608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三、论文评审</a:t>
            </a:r>
            <a:endParaRPr lang="en-US" altLang="zh-CN" sz="3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064896" cy="3024336"/>
          </a:xfrm>
        </p:spPr>
        <p:txBody>
          <a:bodyPr/>
          <a:lstStyle/>
          <a:p>
            <a:pPr lvl="0">
              <a:lnSpc>
                <a:spcPts val="3500"/>
              </a:lnSpc>
              <a:buBlip>
                <a:blip r:embed="rId2"/>
              </a:buBlip>
            </a:pPr>
            <a:r>
              <a:rPr lang="zh-CN" altLang="en-US" sz="26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26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审（评阅评议</a:t>
            </a:r>
            <a:r>
              <a:rPr lang="zh-CN" altLang="en-US" sz="26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）与盲审派送及结果返回</a:t>
            </a:r>
            <a:endParaRPr lang="en-US" altLang="zh-CN" sz="26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ts val="3500"/>
              </a:lnSpc>
              <a:buNone/>
            </a:pPr>
            <a:r>
              <a:rPr lang="en-US" altLang="zh-CN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操作身份：答辩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秘书（或教务员）、研究生院、专家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  <a:defRPr/>
            </a:pP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答辩秘书（或教务员）派送明审，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博士抽检抽中不用派明审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  <a:defRPr/>
            </a:pP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研究生院派送盲审及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抽检并录入返回意见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  <a:defRPr/>
            </a:pP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明审专家、或答辩秘书、或教务员录入返回意见</a:t>
            </a:r>
            <a:endParaRPr lang="zh-CN" altLang="en-US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5373216"/>
            <a:ext cx="8064896" cy="1249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3861048"/>
            <a:ext cx="7992888" cy="1373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188640"/>
            <a:ext cx="46805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4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操作流程</a:t>
            </a:r>
            <a:endParaRPr lang="en-US" altLang="zh-CN" sz="40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13" name="Group 92"/>
          <p:cNvGrpSpPr>
            <a:grpSpLocks/>
          </p:cNvGrpSpPr>
          <p:nvPr/>
        </p:nvGrpSpPr>
        <p:grpSpPr bwMode="auto">
          <a:xfrm>
            <a:off x="1557841" y="3141154"/>
            <a:ext cx="2905887" cy="594732"/>
            <a:chOff x="1351" y="1182"/>
            <a:chExt cx="1392" cy="400"/>
          </a:xfrm>
        </p:grpSpPr>
        <p:sp>
          <p:nvSpPr>
            <p:cNvPr id="15" name="Rectangle 94"/>
            <p:cNvSpPr>
              <a:spLocks noChangeArrowheads="1"/>
            </p:cNvSpPr>
            <p:nvPr/>
          </p:nvSpPr>
          <p:spPr bwMode="gray">
            <a:xfrm rot="3419336">
              <a:off x="1364" y="1255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1818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2800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16" name="Text Box 95"/>
            <p:cNvSpPr txBox="1">
              <a:spLocks noChangeArrowheads="1"/>
            </p:cNvSpPr>
            <p:nvPr/>
          </p:nvSpPr>
          <p:spPr bwMode="gray">
            <a:xfrm>
              <a:off x="1868" y="1182"/>
              <a:ext cx="875" cy="3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 dirty="0" smtClean="0">
                  <a:solidFill>
                    <a:schemeClr val="tx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论文评审</a:t>
              </a:r>
              <a:endParaRPr lang="zh-CN" altLang="zh-CN" sz="32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17" name="Text Box 96"/>
            <p:cNvSpPr txBox="1">
              <a:spLocks noChangeArrowheads="1"/>
            </p:cNvSpPr>
            <p:nvPr/>
          </p:nvSpPr>
          <p:spPr bwMode="gray">
            <a:xfrm>
              <a:off x="1363" y="1230"/>
              <a:ext cx="260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三</a:t>
              </a:r>
              <a:endParaRPr lang="zh-CN" altLang="en-US" sz="28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18" name="Group 92"/>
          <p:cNvGrpSpPr>
            <a:grpSpLocks/>
          </p:cNvGrpSpPr>
          <p:nvPr/>
        </p:nvGrpSpPr>
        <p:grpSpPr bwMode="auto">
          <a:xfrm>
            <a:off x="1557841" y="3986582"/>
            <a:ext cx="2906130" cy="594732"/>
            <a:chOff x="1351" y="1182"/>
            <a:chExt cx="1392" cy="400"/>
          </a:xfrm>
        </p:grpSpPr>
        <p:sp>
          <p:nvSpPr>
            <p:cNvPr id="20" name="Rectangle 94"/>
            <p:cNvSpPr>
              <a:spLocks noChangeArrowheads="1"/>
            </p:cNvSpPr>
            <p:nvPr/>
          </p:nvSpPr>
          <p:spPr bwMode="gray">
            <a:xfrm rot="3419336">
              <a:off x="1364" y="1255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1818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2800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21" name="Text Box 95"/>
            <p:cNvSpPr txBox="1">
              <a:spLocks noChangeArrowheads="1"/>
            </p:cNvSpPr>
            <p:nvPr/>
          </p:nvSpPr>
          <p:spPr bwMode="gray">
            <a:xfrm>
              <a:off x="1868" y="1182"/>
              <a:ext cx="875" cy="3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 dirty="0" smtClean="0">
                  <a:solidFill>
                    <a:schemeClr val="tx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论文答辩</a:t>
              </a:r>
              <a:endParaRPr lang="zh-CN" altLang="en-US" sz="32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22" name="Text Box 96"/>
            <p:cNvSpPr txBox="1">
              <a:spLocks noChangeArrowheads="1"/>
            </p:cNvSpPr>
            <p:nvPr/>
          </p:nvSpPr>
          <p:spPr bwMode="gray">
            <a:xfrm>
              <a:off x="1363" y="1230"/>
              <a:ext cx="260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四</a:t>
              </a:r>
              <a:endParaRPr lang="zh-CN" altLang="en-US" sz="28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23" name="Group 92"/>
          <p:cNvGrpSpPr>
            <a:grpSpLocks/>
          </p:cNvGrpSpPr>
          <p:nvPr/>
        </p:nvGrpSpPr>
        <p:grpSpPr bwMode="auto">
          <a:xfrm>
            <a:off x="1557841" y="4850678"/>
            <a:ext cx="2906130" cy="594732"/>
            <a:chOff x="1351" y="1182"/>
            <a:chExt cx="1392" cy="400"/>
          </a:xfrm>
        </p:grpSpPr>
        <p:sp>
          <p:nvSpPr>
            <p:cNvPr id="25" name="Rectangle 94"/>
            <p:cNvSpPr>
              <a:spLocks noChangeArrowheads="1"/>
            </p:cNvSpPr>
            <p:nvPr/>
          </p:nvSpPr>
          <p:spPr bwMode="gray">
            <a:xfrm rot="3419336">
              <a:off x="1364" y="1255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1818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2800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26" name="Text Box 95"/>
            <p:cNvSpPr txBox="1">
              <a:spLocks noChangeArrowheads="1"/>
            </p:cNvSpPr>
            <p:nvPr/>
          </p:nvSpPr>
          <p:spPr bwMode="gray">
            <a:xfrm>
              <a:off x="1868" y="1182"/>
              <a:ext cx="875" cy="3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 dirty="0" smtClean="0">
                  <a:solidFill>
                    <a:schemeClr val="tx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学位审核</a:t>
              </a:r>
              <a:endParaRPr lang="zh-CN" altLang="en-US" sz="32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27" name="Text Box 96"/>
            <p:cNvSpPr txBox="1">
              <a:spLocks noChangeArrowheads="1"/>
            </p:cNvSpPr>
            <p:nvPr/>
          </p:nvSpPr>
          <p:spPr bwMode="gray">
            <a:xfrm>
              <a:off x="1363" y="1230"/>
              <a:ext cx="260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五</a:t>
              </a:r>
              <a:endParaRPr lang="zh-CN" altLang="en-US" sz="28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33" name="Group 92"/>
          <p:cNvGrpSpPr>
            <a:grpSpLocks/>
          </p:cNvGrpSpPr>
          <p:nvPr/>
        </p:nvGrpSpPr>
        <p:grpSpPr bwMode="auto">
          <a:xfrm>
            <a:off x="1557841" y="1412776"/>
            <a:ext cx="4958375" cy="594732"/>
            <a:chOff x="1351" y="1182"/>
            <a:chExt cx="2375" cy="400"/>
          </a:xfrm>
        </p:grpSpPr>
        <p:sp>
          <p:nvSpPr>
            <p:cNvPr id="35" name="Rectangle 94"/>
            <p:cNvSpPr>
              <a:spLocks noChangeArrowheads="1"/>
            </p:cNvSpPr>
            <p:nvPr/>
          </p:nvSpPr>
          <p:spPr bwMode="gray">
            <a:xfrm rot="3419336">
              <a:off x="1364" y="1255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1818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2800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36" name="Text Box 95"/>
            <p:cNvSpPr txBox="1">
              <a:spLocks noChangeArrowheads="1"/>
            </p:cNvSpPr>
            <p:nvPr/>
          </p:nvSpPr>
          <p:spPr bwMode="gray">
            <a:xfrm>
              <a:off x="1868" y="1182"/>
              <a:ext cx="1858" cy="3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 dirty="0" smtClean="0">
                  <a:solidFill>
                    <a:srgbClr val="FF0000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基本信息填写与修改</a:t>
              </a:r>
              <a:endParaRPr lang="zh-CN" altLang="en-US" sz="32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37" name="Text Box 96"/>
            <p:cNvSpPr txBox="1">
              <a:spLocks noChangeArrowheads="1"/>
            </p:cNvSpPr>
            <p:nvPr/>
          </p:nvSpPr>
          <p:spPr bwMode="gray">
            <a:xfrm>
              <a:off x="1363" y="1230"/>
              <a:ext cx="260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一</a:t>
              </a:r>
              <a:endParaRPr lang="zh-CN" altLang="en-US" sz="28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38" name="Group 92"/>
          <p:cNvGrpSpPr>
            <a:grpSpLocks/>
          </p:cNvGrpSpPr>
          <p:nvPr/>
        </p:nvGrpSpPr>
        <p:grpSpPr bwMode="auto">
          <a:xfrm>
            <a:off x="1557841" y="2277058"/>
            <a:ext cx="4546711" cy="594732"/>
            <a:chOff x="1351" y="1182"/>
            <a:chExt cx="2178" cy="400"/>
          </a:xfrm>
        </p:grpSpPr>
        <p:sp>
          <p:nvSpPr>
            <p:cNvPr id="39" name="Rectangle 94"/>
            <p:cNvSpPr>
              <a:spLocks noChangeArrowheads="1"/>
            </p:cNvSpPr>
            <p:nvPr/>
          </p:nvSpPr>
          <p:spPr bwMode="gray">
            <a:xfrm rot="3419336">
              <a:off x="1364" y="1255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1818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2800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40" name="Text Box 95"/>
            <p:cNvSpPr txBox="1">
              <a:spLocks noChangeArrowheads="1"/>
            </p:cNvSpPr>
            <p:nvPr/>
          </p:nvSpPr>
          <p:spPr bwMode="gray">
            <a:xfrm>
              <a:off x="1868" y="1182"/>
              <a:ext cx="1661" cy="3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 dirty="0" smtClean="0">
                  <a:solidFill>
                    <a:schemeClr val="tx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预答辩（仅博士）</a:t>
              </a:r>
              <a:endParaRPr lang="zh-CN" altLang="zh-CN" sz="32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41" name="Text Box 96"/>
            <p:cNvSpPr txBox="1">
              <a:spLocks noChangeArrowheads="1"/>
            </p:cNvSpPr>
            <p:nvPr/>
          </p:nvSpPr>
          <p:spPr bwMode="gray">
            <a:xfrm>
              <a:off x="1363" y="1230"/>
              <a:ext cx="260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二</a:t>
              </a:r>
              <a:endParaRPr lang="zh-CN" altLang="en-US" sz="28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5238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251937"/>
            <a:ext cx="75608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三、论文评审</a:t>
            </a:r>
            <a:endParaRPr lang="en-US" altLang="zh-CN" sz="3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064896" cy="4608512"/>
          </a:xfrm>
        </p:spPr>
        <p:txBody>
          <a:bodyPr/>
          <a:lstStyle/>
          <a:p>
            <a:pPr lvl="0">
              <a:lnSpc>
                <a:spcPts val="3500"/>
              </a:lnSpc>
              <a:buBlip>
                <a:blip r:embed="rId2"/>
              </a:buBlip>
            </a:pPr>
            <a:r>
              <a:rPr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评审结果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  <a:endParaRPr lang="en-US" altLang="zh-CN" sz="28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ts val="3500"/>
              </a:lnSpc>
              <a:buNone/>
            </a:pPr>
            <a:r>
              <a:rPr lang="en-US" altLang="zh-CN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操作身份：研究生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  <a:defRPr/>
            </a:pP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至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菜单栏“学位管理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学位论文评阅与通讯评议”查看盲审及明审结果，若结果均返回可下载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评审意见反馈表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 lvl="0">
              <a:lnSpc>
                <a:spcPts val="3500"/>
              </a:lnSpc>
              <a:buNone/>
            </a:pPr>
            <a:endParaRPr lang="en-US" altLang="zh-CN" sz="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lang="zh-CN" altLang="en-US" sz="1800" dirty="0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3284984"/>
            <a:ext cx="8025112" cy="1831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188640"/>
            <a:ext cx="46805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4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操作流程</a:t>
            </a:r>
            <a:endParaRPr lang="en-US" altLang="zh-CN" sz="40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1557841" y="3141154"/>
            <a:ext cx="2905887" cy="594732"/>
            <a:chOff x="1351" y="1182"/>
            <a:chExt cx="1392" cy="400"/>
          </a:xfrm>
        </p:grpSpPr>
        <p:sp>
          <p:nvSpPr>
            <p:cNvPr id="15" name="Rectangle 94"/>
            <p:cNvSpPr>
              <a:spLocks noChangeArrowheads="1"/>
            </p:cNvSpPr>
            <p:nvPr/>
          </p:nvSpPr>
          <p:spPr bwMode="gray">
            <a:xfrm rot="3419336">
              <a:off x="1364" y="1255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1818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2800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16" name="Text Box 95"/>
            <p:cNvSpPr txBox="1">
              <a:spLocks noChangeArrowheads="1"/>
            </p:cNvSpPr>
            <p:nvPr/>
          </p:nvSpPr>
          <p:spPr bwMode="gray">
            <a:xfrm>
              <a:off x="1868" y="1182"/>
              <a:ext cx="875" cy="3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 dirty="0" smtClean="0">
                  <a:solidFill>
                    <a:schemeClr val="tx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论文评审</a:t>
              </a:r>
              <a:endParaRPr lang="zh-CN" altLang="zh-CN" sz="32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17" name="Text Box 96"/>
            <p:cNvSpPr txBox="1">
              <a:spLocks noChangeArrowheads="1"/>
            </p:cNvSpPr>
            <p:nvPr/>
          </p:nvSpPr>
          <p:spPr bwMode="gray">
            <a:xfrm>
              <a:off x="1363" y="1230"/>
              <a:ext cx="260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三</a:t>
              </a:r>
              <a:endParaRPr lang="zh-CN" altLang="en-US" sz="28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3" name="Group 92"/>
          <p:cNvGrpSpPr>
            <a:grpSpLocks/>
          </p:cNvGrpSpPr>
          <p:nvPr/>
        </p:nvGrpSpPr>
        <p:grpSpPr bwMode="auto">
          <a:xfrm>
            <a:off x="1557841" y="3986582"/>
            <a:ext cx="2906130" cy="594732"/>
            <a:chOff x="1351" y="1182"/>
            <a:chExt cx="1392" cy="400"/>
          </a:xfrm>
        </p:grpSpPr>
        <p:sp>
          <p:nvSpPr>
            <p:cNvPr id="20" name="Rectangle 94"/>
            <p:cNvSpPr>
              <a:spLocks noChangeArrowheads="1"/>
            </p:cNvSpPr>
            <p:nvPr/>
          </p:nvSpPr>
          <p:spPr bwMode="gray">
            <a:xfrm rot="3419336">
              <a:off x="1364" y="1255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1818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2800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21" name="Text Box 95"/>
            <p:cNvSpPr txBox="1">
              <a:spLocks noChangeArrowheads="1"/>
            </p:cNvSpPr>
            <p:nvPr/>
          </p:nvSpPr>
          <p:spPr bwMode="gray">
            <a:xfrm>
              <a:off x="1868" y="1182"/>
              <a:ext cx="875" cy="3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 dirty="0" smtClean="0">
                  <a:solidFill>
                    <a:srgbClr val="FF0000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论文答辩</a:t>
              </a:r>
              <a:endParaRPr lang="zh-CN" altLang="en-US" sz="32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22" name="Text Box 96"/>
            <p:cNvSpPr txBox="1">
              <a:spLocks noChangeArrowheads="1"/>
            </p:cNvSpPr>
            <p:nvPr/>
          </p:nvSpPr>
          <p:spPr bwMode="gray">
            <a:xfrm>
              <a:off x="1363" y="1230"/>
              <a:ext cx="260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四</a:t>
              </a:r>
              <a:endParaRPr lang="zh-CN" altLang="en-US" sz="28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1557841" y="4850678"/>
            <a:ext cx="2906130" cy="594732"/>
            <a:chOff x="1351" y="1182"/>
            <a:chExt cx="1392" cy="400"/>
          </a:xfrm>
        </p:grpSpPr>
        <p:sp>
          <p:nvSpPr>
            <p:cNvPr id="25" name="Rectangle 94"/>
            <p:cNvSpPr>
              <a:spLocks noChangeArrowheads="1"/>
            </p:cNvSpPr>
            <p:nvPr/>
          </p:nvSpPr>
          <p:spPr bwMode="gray">
            <a:xfrm rot="3419336">
              <a:off x="1364" y="1255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1818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2800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26" name="Text Box 95"/>
            <p:cNvSpPr txBox="1">
              <a:spLocks noChangeArrowheads="1"/>
            </p:cNvSpPr>
            <p:nvPr/>
          </p:nvSpPr>
          <p:spPr bwMode="gray">
            <a:xfrm>
              <a:off x="1868" y="1182"/>
              <a:ext cx="875" cy="3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 dirty="0" smtClean="0">
                  <a:solidFill>
                    <a:schemeClr val="tx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学位审核</a:t>
              </a:r>
              <a:endParaRPr lang="zh-CN" altLang="en-US" sz="32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27" name="Text Box 96"/>
            <p:cNvSpPr txBox="1">
              <a:spLocks noChangeArrowheads="1"/>
            </p:cNvSpPr>
            <p:nvPr/>
          </p:nvSpPr>
          <p:spPr bwMode="gray">
            <a:xfrm>
              <a:off x="1363" y="1230"/>
              <a:ext cx="260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五</a:t>
              </a:r>
              <a:endParaRPr lang="zh-CN" altLang="en-US" sz="28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1557841" y="1412776"/>
            <a:ext cx="4958375" cy="594732"/>
            <a:chOff x="1351" y="1182"/>
            <a:chExt cx="2375" cy="400"/>
          </a:xfrm>
        </p:grpSpPr>
        <p:sp>
          <p:nvSpPr>
            <p:cNvPr id="35" name="Rectangle 94"/>
            <p:cNvSpPr>
              <a:spLocks noChangeArrowheads="1"/>
            </p:cNvSpPr>
            <p:nvPr/>
          </p:nvSpPr>
          <p:spPr bwMode="gray">
            <a:xfrm rot="3419336">
              <a:off x="1364" y="1255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1818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2800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36" name="Text Box 95"/>
            <p:cNvSpPr txBox="1">
              <a:spLocks noChangeArrowheads="1"/>
            </p:cNvSpPr>
            <p:nvPr/>
          </p:nvSpPr>
          <p:spPr bwMode="gray">
            <a:xfrm>
              <a:off x="1868" y="1182"/>
              <a:ext cx="1858" cy="3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 dirty="0" smtClean="0">
                  <a:solidFill>
                    <a:schemeClr val="tx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基本信息填写与修改</a:t>
              </a:r>
              <a:endParaRPr lang="zh-CN" altLang="en-US" sz="32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37" name="Text Box 96"/>
            <p:cNvSpPr txBox="1">
              <a:spLocks noChangeArrowheads="1"/>
            </p:cNvSpPr>
            <p:nvPr/>
          </p:nvSpPr>
          <p:spPr bwMode="gray">
            <a:xfrm>
              <a:off x="1363" y="1230"/>
              <a:ext cx="260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一</a:t>
              </a:r>
              <a:endParaRPr lang="zh-CN" altLang="en-US" sz="28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7" name="Group 92"/>
          <p:cNvGrpSpPr>
            <a:grpSpLocks/>
          </p:cNvGrpSpPr>
          <p:nvPr/>
        </p:nvGrpSpPr>
        <p:grpSpPr bwMode="auto">
          <a:xfrm>
            <a:off x="1557841" y="2277058"/>
            <a:ext cx="4546711" cy="594732"/>
            <a:chOff x="1351" y="1182"/>
            <a:chExt cx="2178" cy="400"/>
          </a:xfrm>
        </p:grpSpPr>
        <p:sp>
          <p:nvSpPr>
            <p:cNvPr id="39" name="Rectangle 94"/>
            <p:cNvSpPr>
              <a:spLocks noChangeArrowheads="1"/>
            </p:cNvSpPr>
            <p:nvPr/>
          </p:nvSpPr>
          <p:spPr bwMode="gray">
            <a:xfrm rot="3419336">
              <a:off x="1364" y="1255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1818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2800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40" name="Text Box 95"/>
            <p:cNvSpPr txBox="1">
              <a:spLocks noChangeArrowheads="1"/>
            </p:cNvSpPr>
            <p:nvPr/>
          </p:nvSpPr>
          <p:spPr bwMode="gray">
            <a:xfrm>
              <a:off x="1868" y="1182"/>
              <a:ext cx="1661" cy="3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 dirty="0" smtClean="0">
                  <a:solidFill>
                    <a:schemeClr val="tx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预答辩（仅博士）</a:t>
              </a:r>
              <a:endParaRPr lang="zh-CN" altLang="zh-CN" sz="32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41" name="Text Box 96"/>
            <p:cNvSpPr txBox="1">
              <a:spLocks noChangeArrowheads="1"/>
            </p:cNvSpPr>
            <p:nvPr/>
          </p:nvSpPr>
          <p:spPr bwMode="gray">
            <a:xfrm>
              <a:off x="1363" y="1230"/>
              <a:ext cx="260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二</a:t>
              </a:r>
              <a:endParaRPr lang="zh-CN" altLang="en-US" sz="28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5238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251937"/>
            <a:ext cx="75608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四、论文答辩</a:t>
            </a:r>
            <a:endParaRPr lang="en-US" altLang="zh-CN" sz="3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064896" cy="4608512"/>
          </a:xfrm>
        </p:spPr>
        <p:txBody>
          <a:bodyPr/>
          <a:lstStyle/>
          <a:p>
            <a:pPr lvl="0">
              <a:lnSpc>
                <a:spcPts val="3500"/>
              </a:lnSpc>
              <a:buBlip>
                <a:blip r:embed="rId2"/>
              </a:buBlip>
            </a:pPr>
            <a:r>
              <a:rPr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学术论文维护</a:t>
            </a:r>
            <a:endParaRPr lang="en-US" altLang="zh-CN" sz="28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ts val="3500"/>
              </a:lnSpc>
              <a:buNone/>
            </a:pPr>
            <a:r>
              <a:rPr lang="en-US" altLang="zh-CN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操作身份：研究生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  <a:defRPr/>
            </a:pP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博士生明审及盲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审（或抽检）结果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均返回且通过，硕士明审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通过，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可申请答辩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  <a:defRPr/>
            </a:pP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答辩前至菜单栏“学术成果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学术论文维护”，完成学术论文维护，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该菜单栏答辩前、答辩后均可新增、编辑、删除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  <a:defRPr/>
            </a:pP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新增论文时，答辩是否使用及答辩排序意指：是否显示在学位申请表上，以及显示的排序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若暂无学术论文者，可新增一条空白记录，待申请学位时再作修改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  <a:defRPr/>
            </a:pP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ts val="3500"/>
              </a:lnSpc>
              <a:buNone/>
            </a:pPr>
            <a:endParaRPr lang="en-US" altLang="zh-CN" sz="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251937"/>
            <a:ext cx="75608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四、论文答辩</a:t>
            </a:r>
            <a:endParaRPr lang="en-US" altLang="zh-CN" sz="3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8424936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0" y="2708920"/>
            <a:ext cx="1616879" cy="65225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square" lIns="90000" tIns="46800" rIns="90000" bIns="46800">
            <a:spAutoFit/>
          </a:bodyPr>
          <a:lstStyle/>
          <a:p>
            <a:endParaRPr lang="zh-CN" altLang="en-US" sz="2400"/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7527121" y="2852936"/>
            <a:ext cx="1616879" cy="65225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square" lIns="90000" tIns="46800" rIns="90000" bIns="46800">
            <a:spAutoFit/>
          </a:bodyPr>
          <a:lstStyle/>
          <a:p>
            <a:endParaRPr lang="zh-CN" altLang="en-US" sz="2400"/>
          </a:p>
        </p:txBody>
      </p:sp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1043608" y="1844824"/>
            <a:ext cx="1616879" cy="65225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square" lIns="90000" tIns="46800" rIns="90000" bIns="46800">
            <a:spAutoFit/>
          </a:bodyPr>
          <a:lstStyle/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251937"/>
            <a:ext cx="75608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四、论文答辩</a:t>
            </a:r>
            <a:endParaRPr lang="en-US" altLang="zh-CN" sz="3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96752"/>
            <a:ext cx="8640960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>
            <a:spLocks noChangeArrowheads="1"/>
          </p:cNvSpPr>
          <p:nvPr/>
        </p:nvSpPr>
        <p:spPr bwMode="auto">
          <a:xfrm>
            <a:off x="4427984" y="4941168"/>
            <a:ext cx="1616879" cy="65225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square" lIns="90000" tIns="46800" rIns="90000" bIns="46800">
            <a:spAutoFit/>
          </a:bodyPr>
          <a:lstStyle/>
          <a:p>
            <a:endParaRPr lang="zh-CN" altLang="en-US" sz="2400"/>
          </a:p>
        </p:txBody>
      </p:sp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0" y="5445224"/>
            <a:ext cx="1616879" cy="65225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square" lIns="90000" tIns="46800" rIns="90000" bIns="46800">
            <a:spAutoFit/>
          </a:bodyPr>
          <a:lstStyle/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251937"/>
            <a:ext cx="75608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四、论文答辩</a:t>
            </a:r>
            <a:endParaRPr lang="en-US" altLang="zh-CN" sz="3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064896" cy="4608512"/>
          </a:xfrm>
        </p:spPr>
        <p:txBody>
          <a:bodyPr/>
          <a:lstStyle/>
          <a:p>
            <a:pPr lvl="0">
              <a:lnSpc>
                <a:spcPts val="3500"/>
              </a:lnSpc>
              <a:buBlip>
                <a:blip r:embed="rId2"/>
              </a:buBlip>
            </a:pPr>
            <a:r>
              <a:rPr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论文答辩申请</a:t>
            </a:r>
            <a:endParaRPr lang="en-US" altLang="zh-CN" sz="28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ts val="3500"/>
              </a:lnSpc>
              <a:buNone/>
            </a:pPr>
            <a:r>
              <a:rPr lang="en-US" altLang="zh-CN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操作身份：研究生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  <a:defRPr/>
            </a:pP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研究生至菜单栏“学位管理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答辩申请”申请论文答辩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  <a:defRPr/>
            </a:pP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完成所有相关信息录入及校对，上传学位论文答辩稿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  <a:defRPr/>
            </a:pP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答辩申请时必须完成学位照片拍摄及上传，否则申请无法提交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  <a:defRPr/>
            </a:pP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论文题目将从评审申请处读取，若已修改题目者请更正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  <a:defRPr/>
            </a:pP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ts val="3500"/>
              </a:lnSpc>
              <a:buNone/>
            </a:pPr>
            <a:endParaRPr lang="en-US" altLang="zh-CN" sz="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251937"/>
            <a:ext cx="75608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四、论文答辩</a:t>
            </a:r>
            <a:endParaRPr lang="en-US" altLang="zh-CN" sz="3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96752"/>
            <a:ext cx="846043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>
            <a:spLocks noChangeArrowheads="1"/>
          </p:cNvSpPr>
          <p:nvPr/>
        </p:nvSpPr>
        <p:spPr bwMode="auto">
          <a:xfrm>
            <a:off x="251520" y="5661248"/>
            <a:ext cx="1616879" cy="65225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square" lIns="90000" tIns="46800" rIns="90000" bIns="46800">
            <a:spAutoFit/>
          </a:bodyPr>
          <a:lstStyle/>
          <a:p>
            <a:endParaRPr lang="zh-CN" altLang="en-US" sz="2400"/>
          </a:p>
        </p:txBody>
      </p:sp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0" y="1268760"/>
            <a:ext cx="5724128" cy="65225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square" lIns="90000" tIns="46800" rIns="90000" bIns="46800">
            <a:spAutoFit/>
          </a:bodyPr>
          <a:lstStyle/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251937"/>
            <a:ext cx="75608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四、论文答辩</a:t>
            </a:r>
            <a:endParaRPr lang="en-US" altLang="zh-CN" sz="3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064896" cy="4608512"/>
          </a:xfrm>
        </p:spPr>
        <p:txBody>
          <a:bodyPr/>
          <a:lstStyle/>
          <a:p>
            <a:pPr lvl="0">
              <a:lnSpc>
                <a:spcPts val="3500"/>
              </a:lnSpc>
              <a:buBlip>
                <a:blip r:embed="rId2"/>
              </a:buBlip>
            </a:pPr>
            <a:r>
              <a:rPr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论文答辩安排</a:t>
            </a:r>
            <a:endParaRPr lang="en-US" altLang="zh-CN" sz="28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ts val="3500"/>
              </a:lnSpc>
              <a:buNone/>
            </a:pPr>
            <a:r>
              <a:rPr lang="en-US" altLang="zh-CN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操作身份：答辩秘书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  <a:defRPr/>
            </a:pP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答辩秘书至菜单栏“学位管理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论文答辩管理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答辩安排信息录入”及“答辩秘书相关材料打印”录入答辩安排及打印相关材料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ts val="3500"/>
              </a:lnSpc>
              <a:buNone/>
            </a:pPr>
            <a:endParaRPr lang="en-US" altLang="zh-CN" sz="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251937"/>
            <a:ext cx="75608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四、论文答辩</a:t>
            </a:r>
            <a:endParaRPr lang="en-US" altLang="zh-CN" sz="3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064896" cy="4608512"/>
          </a:xfrm>
        </p:spPr>
        <p:txBody>
          <a:bodyPr/>
          <a:lstStyle/>
          <a:p>
            <a:pPr lvl="0">
              <a:lnSpc>
                <a:spcPts val="3500"/>
              </a:lnSpc>
              <a:buBlip>
                <a:blip r:embed="rId2"/>
              </a:buBlip>
            </a:pPr>
            <a:r>
              <a:rPr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论文答辩审核</a:t>
            </a:r>
            <a:endParaRPr lang="en-US" altLang="zh-CN" sz="28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ts val="3500"/>
              </a:lnSpc>
              <a:buNone/>
            </a:pPr>
            <a:r>
              <a:rPr lang="en-US" altLang="zh-CN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操作身份：教务员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  <a:defRPr/>
            </a:pP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教务员至菜单栏“学位管理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论文答辩管理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答辩申请院系审核”审核论文答辩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  <a:defRPr/>
            </a:pP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若审核不通过，研究生可重新提交答辩申请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ts val="3500"/>
              </a:lnSpc>
              <a:buNone/>
            </a:pPr>
            <a:endParaRPr lang="en-US" altLang="zh-CN" sz="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251937"/>
            <a:ext cx="75608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四、论文答辩</a:t>
            </a:r>
            <a:endParaRPr lang="en-US" altLang="zh-CN" sz="3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4744"/>
            <a:ext cx="8640960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0" y="4365104"/>
            <a:ext cx="1616879" cy="65225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square" lIns="90000" tIns="46800" rIns="90000" bIns="46800">
            <a:spAutoFit/>
          </a:bodyPr>
          <a:lstStyle/>
          <a:p>
            <a:endParaRPr lang="zh-CN" altLang="en-US" sz="2400"/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7527121" y="3140968"/>
            <a:ext cx="1616879" cy="65225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square" lIns="90000" tIns="46800" rIns="90000" bIns="46800">
            <a:spAutoFit/>
          </a:bodyPr>
          <a:lstStyle/>
          <a:p>
            <a:endParaRPr lang="zh-CN" altLang="en-US" sz="2400"/>
          </a:p>
        </p:txBody>
      </p:sp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1763688" y="2420888"/>
            <a:ext cx="1616879" cy="65225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square" lIns="90000" tIns="46800" rIns="90000" bIns="46800">
            <a:spAutoFit/>
          </a:bodyPr>
          <a:lstStyle/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251937"/>
            <a:ext cx="75608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一、基本信息填写与修改</a:t>
            </a:r>
            <a:endParaRPr lang="en-US" altLang="zh-CN" sz="3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4248472" cy="5256584"/>
          </a:xfrm>
        </p:spPr>
        <p:txBody>
          <a:bodyPr/>
          <a:lstStyle/>
          <a:p>
            <a:pPr lvl="0">
              <a:lnSpc>
                <a:spcPts val="3500"/>
              </a:lnSpc>
              <a:buBlip>
                <a:blip r:embed="rId2"/>
              </a:buBlip>
            </a:pPr>
            <a:r>
              <a:rPr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操作身份：研究生</a:t>
            </a:r>
            <a:endParaRPr lang="en-US" altLang="zh-CN" sz="28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500"/>
              </a:lnSpc>
              <a:buNone/>
            </a:pPr>
            <a:r>
              <a:rPr lang="en-US" altLang="zh-CN" sz="3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博士预答辩前、硕士论文评审前，应进入信息系统对“基本信息”进行填写与修改。将能够填写和修改的基本信息进行更新。如不能填写，进入左侧菜单“基本信息变更查询”点击“撤销变更记录”即可。（若仍无法修改，请联系培养办）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ts val="3500"/>
              </a:lnSpc>
              <a:buNone/>
            </a:pPr>
            <a:endParaRPr lang="en-US" altLang="zh-CN" sz="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lang="zh-CN" altLang="en-US" sz="1800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066800"/>
            <a:ext cx="2667000" cy="57070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sp>
        <p:nvSpPr>
          <p:cNvPr id="8" name="椭圆 6"/>
          <p:cNvSpPr>
            <a:spLocks noChangeArrowheads="1"/>
          </p:cNvSpPr>
          <p:nvPr/>
        </p:nvSpPr>
        <p:spPr bwMode="auto">
          <a:xfrm>
            <a:off x="5410200" y="1828800"/>
            <a:ext cx="3124200" cy="13716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251937"/>
            <a:ext cx="75608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四、论文答辩</a:t>
            </a:r>
            <a:endParaRPr lang="en-US" altLang="zh-CN" sz="3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064896" cy="4608512"/>
          </a:xfrm>
        </p:spPr>
        <p:txBody>
          <a:bodyPr/>
          <a:lstStyle/>
          <a:p>
            <a:pPr lvl="0">
              <a:lnSpc>
                <a:spcPts val="3500"/>
              </a:lnSpc>
              <a:buBlip>
                <a:blip r:embed="rId2"/>
              </a:buBlip>
            </a:pPr>
            <a:r>
              <a:rPr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归档论文上传</a:t>
            </a:r>
            <a:endParaRPr lang="en-US" altLang="zh-CN" sz="28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ts val="3500"/>
              </a:lnSpc>
              <a:buNone/>
            </a:pPr>
            <a:r>
              <a:rPr lang="en-US" altLang="zh-CN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操作身份：研究生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  <a:defRPr/>
            </a:pP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研究生通过答辩后至菜单栏“学位管理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归档学位论文”完成相关信息录入，并上传归档论文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  <a:defRPr/>
            </a:pP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归档论文应分为三部分上传，其中答辩决议书及原创性声明应上传签字后的扫描件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  <a:defRPr/>
            </a:pP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上传论文后请下载核对无误后再提交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  <a:defRPr/>
            </a:pP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归档论文应在答辩后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内上传，否则答辩结果将无法录入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  <a:defRPr/>
            </a:pP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若答辩未通过，也请提交一稿论文，否则答辩结果无法录入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ts val="3500"/>
              </a:lnSpc>
              <a:buNone/>
            </a:pPr>
            <a:endParaRPr lang="en-US" altLang="zh-CN" sz="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251937"/>
            <a:ext cx="75608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四、论文答辩</a:t>
            </a:r>
            <a:endParaRPr lang="en-US" altLang="zh-CN" sz="3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8388424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1547664" y="2636912"/>
            <a:ext cx="2304256" cy="65225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square" lIns="90000" tIns="46800" rIns="90000" bIns="46800">
            <a:spAutoFit/>
          </a:bodyPr>
          <a:lstStyle/>
          <a:p>
            <a:endParaRPr lang="zh-CN" altLang="en-US" sz="2400"/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0" y="5085184"/>
            <a:ext cx="1616879" cy="65225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square" lIns="90000" tIns="46800" rIns="90000" bIns="46800">
            <a:spAutoFit/>
          </a:bodyPr>
          <a:lstStyle/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251937"/>
            <a:ext cx="75608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四、论文答辩</a:t>
            </a:r>
            <a:endParaRPr lang="en-US" altLang="zh-CN" sz="3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064896" cy="4608512"/>
          </a:xfrm>
        </p:spPr>
        <p:txBody>
          <a:bodyPr/>
          <a:lstStyle/>
          <a:p>
            <a:pPr lvl="0">
              <a:lnSpc>
                <a:spcPts val="3500"/>
              </a:lnSpc>
              <a:buBlip>
                <a:blip r:embed="rId2"/>
              </a:buBlip>
            </a:pPr>
            <a:r>
              <a:rPr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答辩结果录入及审核</a:t>
            </a:r>
            <a:endParaRPr lang="en-US" altLang="zh-CN" sz="28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ts val="3500"/>
              </a:lnSpc>
              <a:buNone/>
            </a:pPr>
            <a:r>
              <a:rPr lang="en-US" altLang="zh-CN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操作身份：答辩秘书、教务员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  <a:defRPr/>
            </a:pP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研究生上传归档论文后，由答辩秘书至“学位管理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论文答辩管理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答辩结果答辩秘书录入”录入答辩结果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  <a:defRPr/>
            </a:pP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由教务员至“学位管理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论文答辩管理”审核最终答辩结果，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审核前请检查归档学位论文是否符合要求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ts val="3500"/>
              </a:lnSpc>
              <a:buNone/>
            </a:pPr>
            <a:endParaRPr lang="en-US" altLang="zh-CN" sz="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251937"/>
            <a:ext cx="75608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四、论文答辩</a:t>
            </a:r>
            <a:endParaRPr lang="en-US" altLang="zh-CN" sz="3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052736"/>
            <a:ext cx="8748464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0" y="4149080"/>
            <a:ext cx="1616879" cy="65225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square" lIns="90000" tIns="46800" rIns="90000" bIns="46800">
            <a:spAutoFit/>
          </a:bodyPr>
          <a:lstStyle/>
          <a:p>
            <a:endParaRPr lang="zh-CN" altLang="en-US" sz="2400"/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1691680" y="2204864"/>
            <a:ext cx="1616879" cy="65225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square" lIns="90000" tIns="46800" rIns="90000" bIns="46800">
            <a:spAutoFit/>
          </a:bodyPr>
          <a:lstStyle/>
          <a:p>
            <a:endParaRPr lang="zh-CN" altLang="en-US" sz="2400"/>
          </a:p>
        </p:txBody>
      </p:sp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7236296" y="2708920"/>
            <a:ext cx="1616879" cy="65225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square" lIns="90000" tIns="46800" rIns="90000" bIns="46800">
            <a:spAutoFit/>
          </a:bodyPr>
          <a:lstStyle/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188640"/>
            <a:ext cx="46805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4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操作流程</a:t>
            </a:r>
            <a:endParaRPr lang="en-US" altLang="zh-CN" sz="40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1557841" y="3141154"/>
            <a:ext cx="2905887" cy="594732"/>
            <a:chOff x="1351" y="1182"/>
            <a:chExt cx="1392" cy="400"/>
          </a:xfrm>
        </p:grpSpPr>
        <p:sp>
          <p:nvSpPr>
            <p:cNvPr id="15" name="Rectangle 94"/>
            <p:cNvSpPr>
              <a:spLocks noChangeArrowheads="1"/>
            </p:cNvSpPr>
            <p:nvPr/>
          </p:nvSpPr>
          <p:spPr bwMode="gray">
            <a:xfrm rot="3419336">
              <a:off x="1364" y="1255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1818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2800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16" name="Text Box 95"/>
            <p:cNvSpPr txBox="1">
              <a:spLocks noChangeArrowheads="1"/>
            </p:cNvSpPr>
            <p:nvPr/>
          </p:nvSpPr>
          <p:spPr bwMode="gray">
            <a:xfrm>
              <a:off x="1868" y="1182"/>
              <a:ext cx="875" cy="3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 dirty="0" smtClean="0">
                  <a:solidFill>
                    <a:schemeClr val="tx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论文评审</a:t>
              </a:r>
              <a:endParaRPr lang="zh-CN" altLang="zh-CN" sz="32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17" name="Text Box 96"/>
            <p:cNvSpPr txBox="1">
              <a:spLocks noChangeArrowheads="1"/>
            </p:cNvSpPr>
            <p:nvPr/>
          </p:nvSpPr>
          <p:spPr bwMode="gray">
            <a:xfrm>
              <a:off x="1363" y="1230"/>
              <a:ext cx="260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三</a:t>
              </a:r>
              <a:endParaRPr lang="zh-CN" altLang="en-US" sz="28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3" name="Group 92"/>
          <p:cNvGrpSpPr>
            <a:grpSpLocks/>
          </p:cNvGrpSpPr>
          <p:nvPr/>
        </p:nvGrpSpPr>
        <p:grpSpPr bwMode="auto">
          <a:xfrm>
            <a:off x="1557841" y="3986582"/>
            <a:ext cx="2906130" cy="594732"/>
            <a:chOff x="1351" y="1182"/>
            <a:chExt cx="1392" cy="400"/>
          </a:xfrm>
        </p:grpSpPr>
        <p:sp>
          <p:nvSpPr>
            <p:cNvPr id="20" name="Rectangle 94"/>
            <p:cNvSpPr>
              <a:spLocks noChangeArrowheads="1"/>
            </p:cNvSpPr>
            <p:nvPr/>
          </p:nvSpPr>
          <p:spPr bwMode="gray">
            <a:xfrm rot="3419336">
              <a:off x="1364" y="1255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1818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2800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21" name="Text Box 95"/>
            <p:cNvSpPr txBox="1">
              <a:spLocks noChangeArrowheads="1"/>
            </p:cNvSpPr>
            <p:nvPr/>
          </p:nvSpPr>
          <p:spPr bwMode="gray">
            <a:xfrm>
              <a:off x="1868" y="1182"/>
              <a:ext cx="875" cy="3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 dirty="0" smtClean="0">
                  <a:solidFill>
                    <a:schemeClr val="tx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论文答辩</a:t>
              </a:r>
              <a:endParaRPr lang="zh-CN" altLang="en-US" sz="32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22" name="Text Box 96"/>
            <p:cNvSpPr txBox="1">
              <a:spLocks noChangeArrowheads="1"/>
            </p:cNvSpPr>
            <p:nvPr/>
          </p:nvSpPr>
          <p:spPr bwMode="gray">
            <a:xfrm>
              <a:off x="1363" y="1230"/>
              <a:ext cx="260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四</a:t>
              </a:r>
              <a:endParaRPr lang="zh-CN" altLang="en-US" sz="28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1557841" y="4850678"/>
            <a:ext cx="5367570" cy="594732"/>
            <a:chOff x="1351" y="1182"/>
            <a:chExt cx="2571" cy="400"/>
          </a:xfrm>
        </p:grpSpPr>
        <p:sp>
          <p:nvSpPr>
            <p:cNvPr id="25" name="Rectangle 94"/>
            <p:cNvSpPr>
              <a:spLocks noChangeArrowheads="1"/>
            </p:cNvSpPr>
            <p:nvPr/>
          </p:nvSpPr>
          <p:spPr bwMode="gray">
            <a:xfrm rot="3419336">
              <a:off x="1364" y="1255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1818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2800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26" name="Text Box 95"/>
            <p:cNvSpPr txBox="1">
              <a:spLocks noChangeArrowheads="1"/>
            </p:cNvSpPr>
            <p:nvPr/>
          </p:nvSpPr>
          <p:spPr bwMode="gray">
            <a:xfrm>
              <a:off x="1868" y="1182"/>
              <a:ext cx="2054" cy="3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 dirty="0" smtClean="0">
                  <a:solidFill>
                    <a:srgbClr val="FF0000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学位</a:t>
              </a:r>
              <a:r>
                <a:rPr lang="zh-CN" altLang="en-US" sz="3200" dirty="0" smtClean="0">
                  <a:solidFill>
                    <a:srgbClr val="FF0000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审核（暂不操作）</a:t>
              </a:r>
              <a:endParaRPr lang="zh-CN" altLang="en-US" sz="32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27" name="Text Box 96"/>
            <p:cNvSpPr txBox="1">
              <a:spLocks noChangeArrowheads="1"/>
            </p:cNvSpPr>
            <p:nvPr/>
          </p:nvSpPr>
          <p:spPr bwMode="gray">
            <a:xfrm>
              <a:off x="1363" y="1230"/>
              <a:ext cx="260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五</a:t>
              </a:r>
              <a:endParaRPr lang="zh-CN" altLang="en-US" sz="28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1557841" y="1412776"/>
            <a:ext cx="4958375" cy="594732"/>
            <a:chOff x="1351" y="1182"/>
            <a:chExt cx="2375" cy="400"/>
          </a:xfrm>
        </p:grpSpPr>
        <p:sp>
          <p:nvSpPr>
            <p:cNvPr id="35" name="Rectangle 94"/>
            <p:cNvSpPr>
              <a:spLocks noChangeArrowheads="1"/>
            </p:cNvSpPr>
            <p:nvPr/>
          </p:nvSpPr>
          <p:spPr bwMode="gray">
            <a:xfrm rot="3419336">
              <a:off x="1364" y="1255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1818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2800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36" name="Text Box 95"/>
            <p:cNvSpPr txBox="1">
              <a:spLocks noChangeArrowheads="1"/>
            </p:cNvSpPr>
            <p:nvPr/>
          </p:nvSpPr>
          <p:spPr bwMode="gray">
            <a:xfrm>
              <a:off x="1868" y="1182"/>
              <a:ext cx="1858" cy="3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 dirty="0" smtClean="0">
                  <a:solidFill>
                    <a:schemeClr val="tx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基本信息填写与修改</a:t>
              </a:r>
              <a:endParaRPr lang="zh-CN" altLang="en-US" sz="32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37" name="Text Box 96"/>
            <p:cNvSpPr txBox="1">
              <a:spLocks noChangeArrowheads="1"/>
            </p:cNvSpPr>
            <p:nvPr/>
          </p:nvSpPr>
          <p:spPr bwMode="gray">
            <a:xfrm>
              <a:off x="1363" y="1230"/>
              <a:ext cx="260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一</a:t>
              </a:r>
              <a:endParaRPr lang="zh-CN" altLang="en-US" sz="28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7" name="Group 92"/>
          <p:cNvGrpSpPr>
            <a:grpSpLocks/>
          </p:cNvGrpSpPr>
          <p:nvPr/>
        </p:nvGrpSpPr>
        <p:grpSpPr bwMode="auto">
          <a:xfrm>
            <a:off x="1557841" y="2277058"/>
            <a:ext cx="4546711" cy="594732"/>
            <a:chOff x="1351" y="1182"/>
            <a:chExt cx="2178" cy="400"/>
          </a:xfrm>
        </p:grpSpPr>
        <p:sp>
          <p:nvSpPr>
            <p:cNvPr id="39" name="Rectangle 94"/>
            <p:cNvSpPr>
              <a:spLocks noChangeArrowheads="1"/>
            </p:cNvSpPr>
            <p:nvPr/>
          </p:nvSpPr>
          <p:spPr bwMode="gray">
            <a:xfrm rot="3419336">
              <a:off x="1364" y="1255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1818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2800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40" name="Text Box 95"/>
            <p:cNvSpPr txBox="1">
              <a:spLocks noChangeArrowheads="1"/>
            </p:cNvSpPr>
            <p:nvPr/>
          </p:nvSpPr>
          <p:spPr bwMode="gray">
            <a:xfrm>
              <a:off x="1868" y="1182"/>
              <a:ext cx="1661" cy="3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 dirty="0" smtClean="0">
                  <a:solidFill>
                    <a:schemeClr val="tx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预答辩（仅博士）</a:t>
              </a:r>
              <a:endParaRPr lang="zh-CN" altLang="zh-CN" sz="32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41" name="Text Box 96"/>
            <p:cNvSpPr txBox="1">
              <a:spLocks noChangeArrowheads="1"/>
            </p:cNvSpPr>
            <p:nvPr/>
          </p:nvSpPr>
          <p:spPr bwMode="gray">
            <a:xfrm>
              <a:off x="1363" y="1230"/>
              <a:ext cx="260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二</a:t>
              </a:r>
              <a:endParaRPr lang="zh-CN" altLang="en-US" sz="28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5238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251937"/>
            <a:ext cx="7560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其他</a:t>
            </a:r>
            <a:endParaRPr lang="en-US" altLang="zh-CN" sz="3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064896" cy="4608512"/>
          </a:xfrm>
        </p:spPr>
        <p:txBody>
          <a:bodyPr/>
          <a:lstStyle/>
          <a:p>
            <a:pPr lvl="0">
              <a:lnSpc>
                <a:spcPts val="3500"/>
              </a:lnSpc>
              <a:buBlip>
                <a:blip r:embed="rId2"/>
              </a:buBlip>
            </a:pP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信息系统使用时可能需要安装一些插件，系统首页可以下载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ts val="3500"/>
              </a:lnSpc>
              <a:buBlip>
                <a:blip r:embed="rId2"/>
              </a:buBlip>
            </a:pP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相关学位规定可以详见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研究生工作手册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，手册内容也可以网上下载：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http://www.gs.sjtu.edu.cn/zwgk/gzzd/xw.htm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ts val="3500"/>
              </a:lnSpc>
              <a:buBlip>
                <a:blip r:embed="rId2"/>
              </a:buBlip>
            </a:pP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现行的学位流程也可在信息系统首页右上角下载</a:t>
            </a:r>
            <a:endParaRPr lang="en-US" altLang="zh-CN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ts val="3500"/>
              </a:lnSpc>
              <a:buNone/>
            </a:pPr>
            <a:r>
              <a:rPr lang="en-US" altLang="zh-CN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251937"/>
            <a:ext cx="7560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其他</a:t>
            </a:r>
            <a:endParaRPr lang="en-US" altLang="zh-CN" sz="3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41376"/>
            <a:ext cx="835292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1331640" y="2492896"/>
            <a:ext cx="2880320" cy="65225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square" lIns="90000" tIns="46800" rIns="90000" bIns="46800">
            <a:spAutoFit/>
          </a:bodyPr>
          <a:lstStyle/>
          <a:p>
            <a:endParaRPr lang="zh-CN" altLang="en-US" sz="2400"/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6372200" y="1340768"/>
            <a:ext cx="1944216" cy="65225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square" lIns="90000" tIns="46800" rIns="90000" bIns="46800">
            <a:spAutoFit/>
          </a:bodyPr>
          <a:lstStyle/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09600" y="2259013"/>
            <a:ext cx="8229600" cy="1093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2"/>
              </a:buBlip>
              <a:defRPr sz="2400" b="1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Arial" charset="0"/>
              <a:buChar char="—"/>
              <a:defRPr sz="2000" b="1">
                <a:solidFill>
                  <a:srgbClr val="133984"/>
                </a:solidFill>
                <a:latin typeface="+mn-lt"/>
                <a:ea typeface="+mn-ea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33984"/>
                </a:solidFill>
                <a:latin typeface="+mn-lt"/>
                <a:ea typeface="+mn-ea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  <a:ea typeface="宋体" pitchFamily="2" charset="-122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宋体" pitchFamily="2" charset="-122"/>
              </a:defRPr>
            </a:lvl5pPr>
            <a:lvl6pPr marL="25955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宋体" pitchFamily="2" charset="-122"/>
              </a:defRPr>
            </a:lvl6pPr>
            <a:lvl7pPr marL="3052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宋体" pitchFamily="2" charset="-122"/>
              </a:defRPr>
            </a:lvl7pPr>
            <a:lvl8pPr marL="3509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宋体" pitchFamily="2" charset="-122"/>
              </a:defRPr>
            </a:lvl8pPr>
            <a:lvl9pPr marL="39671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宋体" pitchFamily="2" charset="-122"/>
              </a:defRPr>
            </a:lvl9pPr>
          </a:lstStyle>
          <a:p>
            <a:pPr algn="ctr">
              <a:buFontTx/>
              <a:buNone/>
              <a:defRPr/>
            </a:pPr>
            <a:r>
              <a:rPr lang="zh-CN" altLang="en-US" sz="400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r>
              <a:rPr lang="zh-CN" altLang="en-US" sz="4000" kern="0" dirty="0" smtClean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谢！</a:t>
            </a:r>
          </a:p>
        </p:txBody>
      </p:sp>
      <p:pic>
        <p:nvPicPr>
          <p:cNvPr id="5" name="Picture 10" descr="LS9V040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5" y="3717032"/>
            <a:ext cx="91408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63" presetClass="pat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1.25642 0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28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188640"/>
            <a:ext cx="46805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4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操作流程</a:t>
            </a:r>
            <a:endParaRPr lang="en-US" altLang="zh-CN" sz="40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1557841" y="3141154"/>
            <a:ext cx="2905887" cy="594732"/>
            <a:chOff x="1351" y="1182"/>
            <a:chExt cx="1392" cy="400"/>
          </a:xfrm>
        </p:grpSpPr>
        <p:sp>
          <p:nvSpPr>
            <p:cNvPr id="15" name="Rectangle 94"/>
            <p:cNvSpPr>
              <a:spLocks noChangeArrowheads="1"/>
            </p:cNvSpPr>
            <p:nvPr/>
          </p:nvSpPr>
          <p:spPr bwMode="gray">
            <a:xfrm rot="3419336">
              <a:off x="1364" y="1255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1818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2800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16" name="Text Box 95"/>
            <p:cNvSpPr txBox="1">
              <a:spLocks noChangeArrowheads="1"/>
            </p:cNvSpPr>
            <p:nvPr/>
          </p:nvSpPr>
          <p:spPr bwMode="gray">
            <a:xfrm>
              <a:off x="1868" y="1182"/>
              <a:ext cx="875" cy="3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 dirty="0" smtClean="0">
                  <a:solidFill>
                    <a:schemeClr val="tx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论文评审</a:t>
              </a:r>
              <a:endParaRPr lang="zh-CN" altLang="zh-CN" sz="32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17" name="Text Box 96"/>
            <p:cNvSpPr txBox="1">
              <a:spLocks noChangeArrowheads="1"/>
            </p:cNvSpPr>
            <p:nvPr/>
          </p:nvSpPr>
          <p:spPr bwMode="gray">
            <a:xfrm>
              <a:off x="1363" y="1230"/>
              <a:ext cx="260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三</a:t>
              </a:r>
              <a:endParaRPr lang="zh-CN" altLang="en-US" sz="28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3" name="Group 92"/>
          <p:cNvGrpSpPr>
            <a:grpSpLocks/>
          </p:cNvGrpSpPr>
          <p:nvPr/>
        </p:nvGrpSpPr>
        <p:grpSpPr bwMode="auto">
          <a:xfrm>
            <a:off x="1557841" y="3986582"/>
            <a:ext cx="2906130" cy="594732"/>
            <a:chOff x="1351" y="1182"/>
            <a:chExt cx="1392" cy="400"/>
          </a:xfrm>
        </p:grpSpPr>
        <p:sp>
          <p:nvSpPr>
            <p:cNvPr id="20" name="Rectangle 94"/>
            <p:cNvSpPr>
              <a:spLocks noChangeArrowheads="1"/>
            </p:cNvSpPr>
            <p:nvPr/>
          </p:nvSpPr>
          <p:spPr bwMode="gray">
            <a:xfrm rot="3419336">
              <a:off x="1364" y="1255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1818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2800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21" name="Text Box 95"/>
            <p:cNvSpPr txBox="1">
              <a:spLocks noChangeArrowheads="1"/>
            </p:cNvSpPr>
            <p:nvPr/>
          </p:nvSpPr>
          <p:spPr bwMode="gray">
            <a:xfrm>
              <a:off x="1868" y="1182"/>
              <a:ext cx="875" cy="3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 dirty="0" smtClean="0">
                  <a:solidFill>
                    <a:schemeClr val="tx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论文答辩</a:t>
              </a:r>
              <a:endParaRPr lang="zh-CN" altLang="en-US" sz="32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22" name="Text Box 96"/>
            <p:cNvSpPr txBox="1">
              <a:spLocks noChangeArrowheads="1"/>
            </p:cNvSpPr>
            <p:nvPr/>
          </p:nvSpPr>
          <p:spPr bwMode="gray">
            <a:xfrm>
              <a:off x="1363" y="1230"/>
              <a:ext cx="260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四</a:t>
              </a:r>
              <a:endParaRPr lang="zh-CN" altLang="en-US" sz="28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1557841" y="4850678"/>
            <a:ext cx="2906130" cy="594732"/>
            <a:chOff x="1351" y="1182"/>
            <a:chExt cx="1392" cy="400"/>
          </a:xfrm>
        </p:grpSpPr>
        <p:sp>
          <p:nvSpPr>
            <p:cNvPr id="25" name="Rectangle 94"/>
            <p:cNvSpPr>
              <a:spLocks noChangeArrowheads="1"/>
            </p:cNvSpPr>
            <p:nvPr/>
          </p:nvSpPr>
          <p:spPr bwMode="gray">
            <a:xfrm rot="3419336">
              <a:off x="1364" y="1255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1818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2800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26" name="Text Box 95"/>
            <p:cNvSpPr txBox="1">
              <a:spLocks noChangeArrowheads="1"/>
            </p:cNvSpPr>
            <p:nvPr/>
          </p:nvSpPr>
          <p:spPr bwMode="gray">
            <a:xfrm>
              <a:off x="1868" y="1182"/>
              <a:ext cx="875" cy="3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 dirty="0" smtClean="0">
                  <a:solidFill>
                    <a:schemeClr val="tx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学位审核</a:t>
              </a:r>
              <a:endParaRPr lang="zh-CN" altLang="en-US" sz="32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27" name="Text Box 96"/>
            <p:cNvSpPr txBox="1">
              <a:spLocks noChangeArrowheads="1"/>
            </p:cNvSpPr>
            <p:nvPr/>
          </p:nvSpPr>
          <p:spPr bwMode="gray">
            <a:xfrm>
              <a:off x="1363" y="1230"/>
              <a:ext cx="260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五</a:t>
              </a:r>
              <a:endParaRPr lang="zh-CN" altLang="en-US" sz="28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1557841" y="1412776"/>
            <a:ext cx="4958375" cy="594732"/>
            <a:chOff x="1351" y="1182"/>
            <a:chExt cx="2375" cy="400"/>
          </a:xfrm>
        </p:grpSpPr>
        <p:sp>
          <p:nvSpPr>
            <p:cNvPr id="35" name="Rectangle 94"/>
            <p:cNvSpPr>
              <a:spLocks noChangeArrowheads="1"/>
            </p:cNvSpPr>
            <p:nvPr/>
          </p:nvSpPr>
          <p:spPr bwMode="gray">
            <a:xfrm rot="3419336">
              <a:off x="1364" y="1255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1818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2800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36" name="Text Box 95"/>
            <p:cNvSpPr txBox="1">
              <a:spLocks noChangeArrowheads="1"/>
            </p:cNvSpPr>
            <p:nvPr/>
          </p:nvSpPr>
          <p:spPr bwMode="gray">
            <a:xfrm>
              <a:off x="1868" y="1182"/>
              <a:ext cx="1858" cy="3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 dirty="0" smtClean="0">
                  <a:solidFill>
                    <a:schemeClr val="tx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基本信息填写与修改</a:t>
              </a:r>
              <a:endParaRPr lang="zh-CN" altLang="en-US" sz="32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37" name="Text Box 96"/>
            <p:cNvSpPr txBox="1">
              <a:spLocks noChangeArrowheads="1"/>
            </p:cNvSpPr>
            <p:nvPr/>
          </p:nvSpPr>
          <p:spPr bwMode="gray">
            <a:xfrm>
              <a:off x="1363" y="1230"/>
              <a:ext cx="260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一</a:t>
              </a:r>
              <a:endParaRPr lang="zh-CN" altLang="en-US" sz="28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7" name="Group 92"/>
          <p:cNvGrpSpPr>
            <a:grpSpLocks/>
          </p:cNvGrpSpPr>
          <p:nvPr/>
        </p:nvGrpSpPr>
        <p:grpSpPr bwMode="auto">
          <a:xfrm>
            <a:off x="1557841" y="2277058"/>
            <a:ext cx="4546711" cy="594732"/>
            <a:chOff x="1351" y="1182"/>
            <a:chExt cx="2178" cy="400"/>
          </a:xfrm>
        </p:grpSpPr>
        <p:sp>
          <p:nvSpPr>
            <p:cNvPr id="39" name="Rectangle 94"/>
            <p:cNvSpPr>
              <a:spLocks noChangeArrowheads="1"/>
            </p:cNvSpPr>
            <p:nvPr/>
          </p:nvSpPr>
          <p:spPr bwMode="gray">
            <a:xfrm rot="3419336">
              <a:off x="1364" y="1255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1818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2800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40" name="Text Box 95"/>
            <p:cNvSpPr txBox="1">
              <a:spLocks noChangeArrowheads="1"/>
            </p:cNvSpPr>
            <p:nvPr/>
          </p:nvSpPr>
          <p:spPr bwMode="gray">
            <a:xfrm>
              <a:off x="1868" y="1182"/>
              <a:ext cx="1661" cy="3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 dirty="0" smtClean="0">
                  <a:solidFill>
                    <a:srgbClr val="FF0000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预答辩（仅博士）</a:t>
              </a:r>
              <a:endParaRPr lang="zh-CN" altLang="zh-CN" sz="32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41" name="Text Box 96"/>
            <p:cNvSpPr txBox="1">
              <a:spLocks noChangeArrowheads="1"/>
            </p:cNvSpPr>
            <p:nvPr/>
          </p:nvSpPr>
          <p:spPr bwMode="gray">
            <a:xfrm>
              <a:off x="1363" y="1230"/>
              <a:ext cx="260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二</a:t>
              </a:r>
              <a:endParaRPr lang="zh-CN" altLang="en-US" sz="28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5238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251937"/>
            <a:ext cx="75608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二、预答辩（仅博士）</a:t>
            </a:r>
            <a:endParaRPr lang="en-US" altLang="zh-CN" sz="3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064896" cy="4104456"/>
          </a:xfrm>
        </p:spPr>
        <p:txBody>
          <a:bodyPr/>
          <a:lstStyle/>
          <a:p>
            <a:pPr lvl="0">
              <a:lnSpc>
                <a:spcPts val="3500"/>
              </a:lnSpc>
              <a:buBlip>
                <a:blip r:embed="rId2"/>
              </a:buBlip>
            </a:pPr>
            <a:r>
              <a:rPr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预答辩信息录入</a:t>
            </a:r>
            <a:endParaRPr lang="en-US" altLang="zh-CN" sz="28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ts val="3500"/>
              </a:lnSpc>
              <a:buNone/>
            </a:pPr>
            <a:r>
              <a:rPr lang="en-US" altLang="zh-CN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操作身份：研究生</a:t>
            </a:r>
            <a:endParaRPr lang="en-US" altLang="zh-CN" sz="28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  <a:defRPr/>
            </a:pPr>
            <a:r>
              <a:rPr lang="zh-CN" altLang="en-US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进入菜单栏“学位管理</a:t>
            </a:r>
            <a:r>
              <a:rPr lang="en-US" altLang="zh-CN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预答辩”栏，填写预答辩信息，并上传学位论文预答辩稿（</a:t>
            </a:r>
            <a:r>
              <a:rPr lang="en-US" altLang="zh-CN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PDF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格式）</a:t>
            </a:r>
            <a:endParaRPr lang="en-US" altLang="zh-CN" sz="24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  <a:defRPr/>
            </a:pPr>
            <a:r>
              <a:rPr lang="zh-CN" altLang="en-US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附属医院专家请选择：医学院及附属医院，医学院专家工号一般以</a:t>
            </a:r>
            <a:r>
              <a:rPr lang="en-US" altLang="zh-CN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开头</a:t>
            </a:r>
            <a:endParaRPr lang="en-US" altLang="zh-CN" sz="24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  <a:defRPr/>
            </a:pPr>
            <a:r>
              <a:rPr lang="zh-CN" altLang="en-US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若搜索不到请暂时以校外专家填写。</a:t>
            </a:r>
            <a:endParaRPr lang="en-US" altLang="zh-CN" sz="24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注：预答辩期间，答辩秘书可以不维护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ts val="3500"/>
              </a:lnSpc>
              <a:buNone/>
            </a:pPr>
            <a:endParaRPr lang="en-US" altLang="zh-CN" sz="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052736"/>
            <a:ext cx="8210027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1259632" y="251937"/>
            <a:ext cx="75608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二、预答辩（仅博士）</a:t>
            </a:r>
            <a:endParaRPr lang="en-US" altLang="zh-CN" sz="3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" name="椭圆 6"/>
          <p:cNvSpPr>
            <a:spLocks noChangeArrowheads="1"/>
          </p:cNvSpPr>
          <p:nvPr/>
        </p:nvSpPr>
        <p:spPr bwMode="auto">
          <a:xfrm>
            <a:off x="4211960" y="2060848"/>
            <a:ext cx="1616879" cy="65225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square" lIns="90000" tIns="46800" rIns="90000" bIns="46800">
            <a:spAutoFit/>
          </a:bodyPr>
          <a:lstStyle/>
          <a:p>
            <a:endParaRPr lang="zh-CN" altLang="en-US" sz="2400"/>
          </a:p>
        </p:txBody>
      </p:sp>
      <p:sp>
        <p:nvSpPr>
          <p:cNvPr id="10" name="椭圆 6"/>
          <p:cNvSpPr>
            <a:spLocks noChangeArrowheads="1"/>
          </p:cNvSpPr>
          <p:nvPr/>
        </p:nvSpPr>
        <p:spPr bwMode="auto">
          <a:xfrm>
            <a:off x="1979712" y="3933056"/>
            <a:ext cx="1616879" cy="65225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square" lIns="90000" tIns="46800" rIns="90000" bIns="46800">
            <a:spAutoFit/>
          </a:bodyPr>
          <a:lstStyle/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251937"/>
            <a:ext cx="75608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二、预答辩（仅博士）</a:t>
            </a:r>
            <a:endParaRPr lang="en-US" altLang="zh-CN" sz="3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064896" cy="4104456"/>
          </a:xfrm>
        </p:spPr>
        <p:txBody>
          <a:bodyPr/>
          <a:lstStyle/>
          <a:p>
            <a:pPr lvl="0">
              <a:lnSpc>
                <a:spcPts val="3500"/>
              </a:lnSpc>
              <a:buBlip>
                <a:blip r:embed="rId2"/>
              </a:buBlip>
            </a:pPr>
            <a:r>
              <a:rPr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预答辩审核</a:t>
            </a:r>
            <a:endParaRPr lang="en-US" altLang="zh-CN" sz="28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ts val="3500"/>
              </a:lnSpc>
              <a:buNone/>
            </a:pPr>
            <a:r>
              <a:rPr lang="en-US" altLang="zh-CN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操作身份：教务员</a:t>
            </a:r>
            <a:endParaRPr lang="en-US" altLang="zh-CN" sz="28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500"/>
              </a:lnSpc>
              <a:buNone/>
            </a:pPr>
            <a:r>
              <a:rPr lang="en-US" altLang="zh-CN" sz="3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进入菜单栏“学位管理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博士预答辩管理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预答辩申请审核”栏，输入学号，录入预答辩结果，并审核。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ts val="3500"/>
              </a:lnSpc>
              <a:buNone/>
            </a:pPr>
            <a:endParaRPr lang="en-US" altLang="zh-CN" sz="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lang="zh-CN" altLang="en-US" sz="1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3284984"/>
            <a:ext cx="4932040" cy="3259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2123728" y="4005064"/>
            <a:ext cx="1224135" cy="65225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square" lIns="90000" tIns="46800" rIns="90000" bIns="46800">
            <a:spAutoFit/>
          </a:bodyPr>
          <a:lstStyle/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188640"/>
            <a:ext cx="46805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4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操作流程</a:t>
            </a:r>
            <a:endParaRPr lang="en-US" altLang="zh-CN" sz="40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1557841" y="3141154"/>
            <a:ext cx="2905887" cy="594732"/>
            <a:chOff x="1351" y="1182"/>
            <a:chExt cx="1392" cy="400"/>
          </a:xfrm>
        </p:grpSpPr>
        <p:sp>
          <p:nvSpPr>
            <p:cNvPr id="15" name="Rectangle 94"/>
            <p:cNvSpPr>
              <a:spLocks noChangeArrowheads="1"/>
            </p:cNvSpPr>
            <p:nvPr/>
          </p:nvSpPr>
          <p:spPr bwMode="gray">
            <a:xfrm rot="3419336">
              <a:off x="1364" y="1255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1818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2800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16" name="Text Box 95"/>
            <p:cNvSpPr txBox="1">
              <a:spLocks noChangeArrowheads="1"/>
            </p:cNvSpPr>
            <p:nvPr/>
          </p:nvSpPr>
          <p:spPr bwMode="gray">
            <a:xfrm>
              <a:off x="1868" y="1182"/>
              <a:ext cx="875" cy="3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 dirty="0" smtClean="0">
                  <a:solidFill>
                    <a:srgbClr val="FF0000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论文评审</a:t>
              </a:r>
              <a:endParaRPr lang="zh-CN" altLang="zh-CN" sz="32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17" name="Text Box 96"/>
            <p:cNvSpPr txBox="1">
              <a:spLocks noChangeArrowheads="1"/>
            </p:cNvSpPr>
            <p:nvPr/>
          </p:nvSpPr>
          <p:spPr bwMode="gray">
            <a:xfrm>
              <a:off x="1363" y="1230"/>
              <a:ext cx="260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三</a:t>
              </a:r>
              <a:endParaRPr lang="zh-CN" altLang="en-US" sz="28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3" name="Group 92"/>
          <p:cNvGrpSpPr>
            <a:grpSpLocks/>
          </p:cNvGrpSpPr>
          <p:nvPr/>
        </p:nvGrpSpPr>
        <p:grpSpPr bwMode="auto">
          <a:xfrm>
            <a:off x="1557841" y="3986582"/>
            <a:ext cx="2906130" cy="594732"/>
            <a:chOff x="1351" y="1182"/>
            <a:chExt cx="1392" cy="400"/>
          </a:xfrm>
        </p:grpSpPr>
        <p:sp>
          <p:nvSpPr>
            <p:cNvPr id="20" name="Rectangle 94"/>
            <p:cNvSpPr>
              <a:spLocks noChangeArrowheads="1"/>
            </p:cNvSpPr>
            <p:nvPr/>
          </p:nvSpPr>
          <p:spPr bwMode="gray">
            <a:xfrm rot="3419336">
              <a:off x="1364" y="1255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1818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2800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21" name="Text Box 95"/>
            <p:cNvSpPr txBox="1">
              <a:spLocks noChangeArrowheads="1"/>
            </p:cNvSpPr>
            <p:nvPr/>
          </p:nvSpPr>
          <p:spPr bwMode="gray">
            <a:xfrm>
              <a:off x="1868" y="1182"/>
              <a:ext cx="875" cy="3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 dirty="0" smtClean="0">
                  <a:solidFill>
                    <a:schemeClr val="tx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论文答辩</a:t>
              </a:r>
              <a:endParaRPr lang="zh-CN" altLang="en-US" sz="32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22" name="Text Box 96"/>
            <p:cNvSpPr txBox="1">
              <a:spLocks noChangeArrowheads="1"/>
            </p:cNvSpPr>
            <p:nvPr/>
          </p:nvSpPr>
          <p:spPr bwMode="gray">
            <a:xfrm>
              <a:off x="1363" y="1230"/>
              <a:ext cx="260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四</a:t>
              </a:r>
              <a:endParaRPr lang="zh-CN" altLang="en-US" sz="28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1557841" y="4850678"/>
            <a:ext cx="2906130" cy="594732"/>
            <a:chOff x="1351" y="1182"/>
            <a:chExt cx="1392" cy="400"/>
          </a:xfrm>
        </p:grpSpPr>
        <p:sp>
          <p:nvSpPr>
            <p:cNvPr id="25" name="Rectangle 94"/>
            <p:cNvSpPr>
              <a:spLocks noChangeArrowheads="1"/>
            </p:cNvSpPr>
            <p:nvPr/>
          </p:nvSpPr>
          <p:spPr bwMode="gray">
            <a:xfrm rot="3419336">
              <a:off x="1364" y="1255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1818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2800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26" name="Text Box 95"/>
            <p:cNvSpPr txBox="1">
              <a:spLocks noChangeArrowheads="1"/>
            </p:cNvSpPr>
            <p:nvPr/>
          </p:nvSpPr>
          <p:spPr bwMode="gray">
            <a:xfrm>
              <a:off x="1868" y="1182"/>
              <a:ext cx="875" cy="3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 dirty="0" smtClean="0">
                  <a:solidFill>
                    <a:schemeClr val="tx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学位审核</a:t>
              </a:r>
              <a:endParaRPr lang="zh-CN" altLang="en-US" sz="32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27" name="Text Box 96"/>
            <p:cNvSpPr txBox="1">
              <a:spLocks noChangeArrowheads="1"/>
            </p:cNvSpPr>
            <p:nvPr/>
          </p:nvSpPr>
          <p:spPr bwMode="gray">
            <a:xfrm>
              <a:off x="1363" y="1230"/>
              <a:ext cx="260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五</a:t>
              </a:r>
              <a:endParaRPr lang="zh-CN" altLang="en-US" sz="28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1557841" y="1412776"/>
            <a:ext cx="4958375" cy="594732"/>
            <a:chOff x="1351" y="1182"/>
            <a:chExt cx="2375" cy="400"/>
          </a:xfrm>
        </p:grpSpPr>
        <p:sp>
          <p:nvSpPr>
            <p:cNvPr id="35" name="Rectangle 94"/>
            <p:cNvSpPr>
              <a:spLocks noChangeArrowheads="1"/>
            </p:cNvSpPr>
            <p:nvPr/>
          </p:nvSpPr>
          <p:spPr bwMode="gray">
            <a:xfrm rot="3419336">
              <a:off x="1364" y="1255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1818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2800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36" name="Text Box 95"/>
            <p:cNvSpPr txBox="1">
              <a:spLocks noChangeArrowheads="1"/>
            </p:cNvSpPr>
            <p:nvPr/>
          </p:nvSpPr>
          <p:spPr bwMode="gray">
            <a:xfrm>
              <a:off x="1868" y="1182"/>
              <a:ext cx="1858" cy="3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 dirty="0" smtClean="0">
                  <a:solidFill>
                    <a:schemeClr val="tx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基本信息填写与修改</a:t>
              </a:r>
              <a:endParaRPr lang="zh-CN" altLang="en-US" sz="32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37" name="Text Box 96"/>
            <p:cNvSpPr txBox="1">
              <a:spLocks noChangeArrowheads="1"/>
            </p:cNvSpPr>
            <p:nvPr/>
          </p:nvSpPr>
          <p:spPr bwMode="gray">
            <a:xfrm>
              <a:off x="1363" y="1230"/>
              <a:ext cx="260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一</a:t>
              </a:r>
              <a:endParaRPr lang="zh-CN" altLang="en-US" sz="28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7" name="Group 92"/>
          <p:cNvGrpSpPr>
            <a:grpSpLocks/>
          </p:cNvGrpSpPr>
          <p:nvPr/>
        </p:nvGrpSpPr>
        <p:grpSpPr bwMode="auto">
          <a:xfrm>
            <a:off x="1557841" y="2277058"/>
            <a:ext cx="4546711" cy="594732"/>
            <a:chOff x="1351" y="1182"/>
            <a:chExt cx="2178" cy="400"/>
          </a:xfrm>
        </p:grpSpPr>
        <p:sp>
          <p:nvSpPr>
            <p:cNvPr id="39" name="Rectangle 94"/>
            <p:cNvSpPr>
              <a:spLocks noChangeArrowheads="1"/>
            </p:cNvSpPr>
            <p:nvPr/>
          </p:nvSpPr>
          <p:spPr bwMode="gray">
            <a:xfrm rot="3419336">
              <a:off x="1364" y="1255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1818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2800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40" name="Text Box 95"/>
            <p:cNvSpPr txBox="1">
              <a:spLocks noChangeArrowheads="1"/>
            </p:cNvSpPr>
            <p:nvPr/>
          </p:nvSpPr>
          <p:spPr bwMode="gray">
            <a:xfrm>
              <a:off x="1868" y="1182"/>
              <a:ext cx="1661" cy="3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 dirty="0" smtClean="0">
                  <a:solidFill>
                    <a:schemeClr val="tx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预答辩（仅博士）</a:t>
              </a:r>
              <a:endParaRPr lang="zh-CN" altLang="zh-CN" sz="32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41" name="Text Box 96"/>
            <p:cNvSpPr txBox="1">
              <a:spLocks noChangeArrowheads="1"/>
            </p:cNvSpPr>
            <p:nvPr/>
          </p:nvSpPr>
          <p:spPr bwMode="gray">
            <a:xfrm>
              <a:off x="1363" y="1230"/>
              <a:ext cx="260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二</a:t>
              </a:r>
              <a:endParaRPr lang="zh-CN" altLang="en-US" sz="280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5238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251937"/>
            <a:ext cx="75608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三、论文评审</a:t>
            </a:r>
            <a:endParaRPr lang="en-US" altLang="zh-CN" sz="3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817" name="Object 1"/>
          <p:cNvGraphicFramePr>
            <a:graphicFrameLocks noChangeAspect="1"/>
          </p:cNvGraphicFramePr>
          <p:nvPr/>
        </p:nvGraphicFramePr>
        <p:xfrm>
          <a:off x="2051720" y="1124744"/>
          <a:ext cx="4139952" cy="5343079"/>
        </p:xfrm>
        <a:graphic>
          <a:graphicData uri="http://schemas.openxmlformats.org/presentationml/2006/ole">
            <p:oleObj spid="_x0000_s34817" r:id="rId3" imgW="6838956" imgH="88392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中国发展论坛张杰校长报告070930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7500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25400" cap="flat" cmpd="sng" algn="ctr">
          <a:solidFill>
            <a:srgbClr val="133984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中国发展论坛张杰校长报告070930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49127</TotalTime>
  <Words>379</Words>
  <Application>Microsoft Office PowerPoint</Application>
  <PresentationFormat>全屏显示(4:3)</PresentationFormat>
  <Paragraphs>181</Paragraphs>
  <Slides>37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中国发展论坛张杰校长报告070930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</vt:vector>
  </TitlesOfParts>
  <Company>sjtu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360ip框架协议工作汇报</dc:title>
  <dc:creator>hanqi</dc:creator>
  <cp:lastModifiedBy>hc</cp:lastModifiedBy>
  <cp:revision>4763</cp:revision>
  <cp:lastPrinted>2011-06-14T00:01:22Z</cp:lastPrinted>
  <dcterms:created xsi:type="dcterms:W3CDTF">2007-10-04T06:04:40Z</dcterms:created>
  <dcterms:modified xsi:type="dcterms:W3CDTF">2019-01-10T03:42:33Z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