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Lst>
  <p:sldSz cx="13717588" cy="24385588"/>
  <p:notesSz cx="6858000" cy="9144000"/>
  <p:defaultTextStyle>
    <a:defPPr>
      <a:defRPr lang="zh-CN"/>
    </a:defPPr>
    <a:lvl1pPr marL="0" algn="l" defTabSz="2176780" rtl="0" eaLnBrk="1" latinLnBrk="0" hangingPunct="1">
      <a:defRPr sz="4300" kern="1200">
        <a:solidFill>
          <a:schemeClr val="tx1"/>
        </a:solidFill>
        <a:latin typeface="+mn-lt"/>
        <a:ea typeface="+mn-ea"/>
        <a:cs typeface="+mn-cs"/>
      </a:defRPr>
    </a:lvl1pPr>
    <a:lvl2pPr marL="1088390" algn="l" defTabSz="2176780" rtl="0" eaLnBrk="1" latinLnBrk="0" hangingPunct="1">
      <a:defRPr sz="4300" kern="1200">
        <a:solidFill>
          <a:schemeClr val="tx1"/>
        </a:solidFill>
        <a:latin typeface="+mn-lt"/>
        <a:ea typeface="+mn-ea"/>
        <a:cs typeface="+mn-cs"/>
      </a:defRPr>
    </a:lvl2pPr>
    <a:lvl3pPr marL="2176780" algn="l" defTabSz="2176780" rtl="0" eaLnBrk="1" latinLnBrk="0" hangingPunct="1">
      <a:defRPr sz="4300" kern="1200">
        <a:solidFill>
          <a:schemeClr val="tx1"/>
        </a:solidFill>
        <a:latin typeface="+mn-lt"/>
        <a:ea typeface="+mn-ea"/>
        <a:cs typeface="+mn-cs"/>
      </a:defRPr>
    </a:lvl3pPr>
    <a:lvl4pPr marL="3265170" algn="l" defTabSz="2176780" rtl="0" eaLnBrk="1" latinLnBrk="0" hangingPunct="1">
      <a:defRPr sz="4300" kern="1200">
        <a:solidFill>
          <a:schemeClr val="tx1"/>
        </a:solidFill>
        <a:latin typeface="+mn-lt"/>
        <a:ea typeface="+mn-ea"/>
        <a:cs typeface="+mn-cs"/>
      </a:defRPr>
    </a:lvl4pPr>
    <a:lvl5pPr marL="4353560" algn="l" defTabSz="2176780" rtl="0" eaLnBrk="1" latinLnBrk="0" hangingPunct="1">
      <a:defRPr sz="4300" kern="1200">
        <a:solidFill>
          <a:schemeClr val="tx1"/>
        </a:solidFill>
        <a:latin typeface="+mn-lt"/>
        <a:ea typeface="+mn-ea"/>
        <a:cs typeface="+mn-cs"/>
      </a:defRPr>
    </a:lvl5pPr>
    <a:lvl6pPr marL="5442585" algn="l" defTabSz="2176780" rtl="0" eaLnBrk="1" latinLnBrk="0" hangingPunct="1">
      <a:defRPr sz="4300" kern="1200">
        <a:solidFill>
          <a:schemeClr val="tx1"/>
        </a:solidFill>
        <a:latin typeface="+mn-lt"/>
        <a:ea typeface="+mn-ea"/>
        <a:cs typeface="+mn-cs"/>
      </a:defRPr>
    </a:lvl6pPr>
    <a:lvl7pPr marL="6530975" algn="l" defTabSz="2176780" rtl="0" eaLnBrk="1" latinLnBrk="0" hangingPunct="1">
      <a:defRPr sz="4300" kern="1200">
        <a:solidFill>
          <a:schemeClr val="tx1"/>
        </a:solidFill>
        <a:latin typeface="+mn-lt"/>
        <a:ea typeface="+mn-ea"/>
        <a:cs typeface="+mn-cs"/>
      </a:defRPr>
    </a:lvl7pPr>
    <a:lvl8pPr marL="7619365" algn="l" defTabSz="2176780" rtl="0" eaLnBrk="1" latinLnBrk="0" hangingPunct="1">
      <a:defRPr sz="4300" kern="1200">
        <a:solidFill>
          <a:schemeClr val="tx1"/>
        </a:solidFill>
        <a:latin typeface="+mn-lt"/>
        <a:ea typeface="+mn-ea"/>
        <a:cs typeface="+mn-cs"/>
      </a:defRPr>
    </a:lvl8pPr>
    <a:lvl9pPr marL="8707755" algn="l" defTabSz="2176780" rtl="0" eaLnBrk="1" latinLnBrk="0" hangingPunct="1">
      <a:defRPr sz="4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55">
          <p15:clr>
            <a:srgbClr val="A4A3A4"/>
          </p15:clr>
        </p15:guide>
        <p15:guide id="2" pos="43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6" autoAdjust="0"/>
  </p:normalViewPr>
  <p:slideViewPr>
    <p:cSldViewPr>
      <p:cViewPr>
        <p:scale>
          <a:sx n="75" d="100"/>
          <a:sy n="75" d="100"/>
        </p:scale>
        <p:origin x="480" y="-504"/>
      </p:cViewPr>
      <p:guideLst>
        <p:guide orient="horz" pos="7655"/>
        <p:guide pos="43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26700;&#38754;\&#20013;&#20171;&#25928;&#24212;&#32472;&#2227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46981627296584"/>
          <c:y val="6.4814814814814811E-2"/>
          <c:w val="0.81237751531058622"/>
          <c:h val="0.73577136191309422"/>
        </c:manualLayout>
      </c:layout>
      <c:barChart>
        <c:barDir val="bar"/>
        <c:grouping val="stacked"/>
        <c:varyColors val="0"/>
        <c:ser>
          <c:idx val="0"/>
          <c:order val="0"/>
          <c:tx>
            <c:strRef>
              <c:f>Sheet2!$B$1</c:f>
              <c:strCache>
                <c:ptCount val="1"/>
                <c:pt idx="0">
                  <c:v>直接效应</c:v>
                </c:pt>
              </c:strCache>
            </c:strRef>
          </c:tx>
          <c:spPr>
            <a:solidFill>
              <a:srgbClr val="0070C0"/>
            </a:solidFill>
            <a:ln>
              <a:noFill/>
            </a:ln>
            <a:effectLst/>
          </c:spPr>
          <c:invertIfNegative val="0"/>
          <c:cat>
            <c:strRef>
              <c:f>Sheet2!$A$2:$A$4</c:f>
              <c:strCache>
                <c:ptCount val="3"/>
                <c:pt idx="0">
                  <c:v>情感虐待</c:v>
                </c:pt>
                <c:pt idx="1">
                  <c:v>情感表达</c:v>
                </c:pt>
                <c:pt idx="2">
                  <c:v>亲密度</c:v>
                </c:pt>
              </c:strCache>
            </c:strRef>
          </c:cat>
          <c:val>
            <c:numRef>
              <c:f>Sheet2!$B$2:$B$4</c:f>
              <c:numCache>
                <c:formatCode>General</c:formatCode>
                <c:ptCount val="3"/>
                <c:pt idx="0">
                  <c:v>0.248</c:v>
                </c:pt>
                <c:pt idx="1">
                  <c:v>4.6399999999999997E-2</c:v>
                </c:pt>
                <c:pt idx="2">
                  <c:v>8.5800000000000001E-2</c:v>
                </c:pt>
              </c:numCache>
            </c:numRef>
          </c:val>
          <c:extLst>
            <c:ext xmlns:c16="http://schemas.microsoft.com/office/drawing/2014/chart" uri="{C3380CC4-5D6E-409C-BE32-E72D297353CC}">
              <c16:uniqueId val="{00000000-E43D-4D23-A2AC-A822B1460A3E}"/>
            </c:ext>
          </c:extLst>
        </c:ser>
        <c:ser>
          <c:idx val="1"/>
          <c:order val="1"/>
          <c:tx>
            <c:strRef>
              <c:f>Sheet2!$C$1</c:f>
              <c:strCache>
                <c:ptCount val="1"/>
                <c:pt idx="0">
                  <c:v>中介效应</c:v>
                </c:pt>
              </c:strCache>
            </c:strRef>
          </c:tx>
          <c:spPr>
            <a:solidFill>
              <a:srgbClr val="C00000"/>
            </a:solidFill>
            <a:ln>
              <a:noFill/>
            </a:ln>
            <a:effectLst/>
          </c:spPr>
          <c:invertIfNegative val="0"/>
          <c:cat>
            <c:strRef>
              <c:f>Sheet2!$A$2:$A$4</c:f>
              <c:strCache>
                <c:ptCount val="3"/>
                <c:pt idx="0">
                  <c:v>情感虐待</c:v>
                </c:pt>
                <c:pt idx="1">
                  <c:v>情感表达</c:v>
                </c:pt>
                <c:pt idx="2">
                  <c:v>亲密度</c:v>
                </c:pt>
              </c:strCache>
            </c:strRef>
          </c:cat>
          <c:val>
            <c:numRef>
              <c:f>Sheet2!$C$2:$C$4</c:f>
              <c:numCache>
                <c:formatCode>General</c:formatCode>
                <c:ptCount val="3"/>
                <c:pt idx="0">
                  <c:v>3.3590000000000002E-2</c:v>
                </c:pt>
                <c:pt idx="1">
                  <c:v>2.9899999999999999E-2</c:v>
                </c:pt>
                <c:pt idx="2">
                  <c:v>2.92E-2</c:v>
                </c:pt>
              </c:numCache>
            </c:numRef>
          </c:val>
          <c:extLst>
            <c:ext xmlns:c16="http://schemas.microsoft.com/office/drawing/2014/chart" uri="{C3380CC4-5D6E-409C-BE32-E72D297353CC}">
              <c16:uniqueId val="{00000001-E43D-4D23-A2AC-A822B1460A3E}"/>
            </c:ext>
          </c:extLst>
        </c:ser>
        <c:dLbls>
          <c:showLegendKey val="0"/>
          <c:showVal val="0"/>
          <c:showCatName val="0"/>
          <c:showSerName val="0"/>
          <c:showPercent val="0"/>
          <c:showBubbleSize val="0"/>
        </c:dLbls>
        <c:gapWidth val="150"/>
        <c:overlap val="100"/>
        <c:axId val="179439695"/>
        <c:axId val="175106927"/>
      </c:barChart>
      <c:catAx>
        <c:axId val="179439695"/>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zh-CN"/>
          </a:p>
        </c:txPr>
        <c:crossAx val="175106927"/>
        <c:crosses val="autoZero"/>
        <c:auto val="1"/>
        <c:lblAlgn val="ctr"/>
        <c:lblOffset val="100"/>
        <c:noMultiLvlLbl val="0"/>
      </c:catAx>
      <c:valAx>
        <c:axId val="1751069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zh-CN"/>
          </a:p>
        </c:txPr>
        <c:crossAx val="179439695"/>
        <c:crosses val="autoZero"/>
        <c:crossBetween val="between"/>
      </c:valAx>
      <c:spPr>
        <a:noFill/>
        <a:ln>
          <a:noFill/>
        </a:ln>
        <a:effectLst/>
      </c:spPr>
    </c:plotArea>
    <c:legend>
      <c:legendPos val="b"/>
      <c:layout>
        <c:manualLayout>
          <c:xMode val="edge"/>
          <c:yMode val="edge"/>
          <c:x val="0.3171049868766404"/>
          <c:y val="3.7510936132983334E-4"/>
          <c:w val="0.47733945756780405"/>
          <c:h val="0.10610637212015164"/>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28819" y="7575340"/>
            <a:ext cx="11659950" cy="5227096"/>
          </a:xfrm>
        </p:spPr>
        <p:txBody>
          <a:bodyPr/>
          <a:lstStyle/>
          <a:p>
            <a:r>
              <a:rPr lang="zh-CN" altLang="en-US"/>
              <a:t>单击此处编辑母版标题样式</a:t>
            </a:r>
          </a:p>
        </p:txBody>
      </p:sp>
      <p:sp>
        <p:nvSpPr>
          <p:cNvPr id="3" name="副标题 2"/>
          <p:cNvSpPr>
            <a:spLocks noGrp="1"/>
          </p:cNvSpPr>
          <p:nvPr>
            <p:ph type="subTitle" idx="1"/>
          </p:nvPr>
        </p:nvSpPr>
        <p:spPr>
          <a:xfrm>
            <a:off x="2057638" y="13818500"/>
            <a:ext cx="9602312" cy="6231872"/>
          </a:xfrm>
        </p:spPr>
        <p:txBody>
          <a:bodyPr/>
          <a:lstStyle>
            <a:lvl1pPr marL="0" indent="0" algn="ctr">
              <a:buNone/>
              <a:defRPr>
                <a:solidFill>
                  <a:schemeClr val="tx1">
                    <a:tint val="75000"/>
                  </a:schemeClr>
                </a:solidFill>
              </a:defRPr>
            </a:lvl1pPr>
            <a:lvl2pPr marL="1088390" indent="0" algn="ctr">
              <a:buNone/>
              <a:defRPr>
                <a:solidFill>
                  <a:schemeClr val="tx1">
                    <a:tint val="75000"/>
                  </a:schemeClr>
                </a:solidFill>
              </a:defRPr>
            </a:lvl2pPr>
            <a:lvl3pPr marL="2176780" indent="0" algn="ctr">
              <a:buNone/>
              <a:defRPr>
                <a:solidFill>
                  <a:schemeClr val="tx1">
                    <a:tint val="75000"/>
                  </a:schemeClr>
                </a:solidFill>
              </a:defRPr>
            </a:lvl3pPr>
            <a:lvl4pPr marL="3265170" indent="0" algn="ctr">
              <a:buNone/>
              <a:defRPr>
                <a:solidFill>
                  <a:schemeClr val="tx1">
                    <a:tint val="75000"/>
                  </a:schemeClr>
                </a:solidFill>
              </a:defRPr>
            </a:lvl4pPr>
            <a:lvl5pPr marL="4353560" indent="0" algn="ctr">
              <a:buNone/>
              <a:defRPr>
                <a:solidFill>
                  <a:schemeClr val="tx1">
                    <a:tint val="75000"/>
                  </a:schemeClr>
                </a:solidFill>
              </a:defRPr>
            </a:lvl5pPr>
            <a:lvl6pPr marL="5442585" indent="0" algn="ctr">
              <a:buNone/>
              <a:defRPr>
                <a:solidFill>
                  <a:schemeClr val="tx1">
                    <a:tint val="75000"/>
                  </a:schemeClr>
                </a:solidFill>
              </a:defRPr>
            </a:lvl6pPr>
            <a:lvl7pPr marL="6530975" indent="0" algn="ctr">
              <a:buNone/>
              <a:defRPr>
                <a:solidFill>
                  <a:schemeClr val="tx1">
                    <a:tint val="75000"/>
                  </a:schemeClr>
                </a:solidFill>
              </a:defRPr>
            </a:lvl7pPr>
            <a:lvl8pPr marL="7619365" indent="0" algn="ctr">
              <a:buNone/>
              <a:defRPr>
                <a:solidFill>
                  <a:schemeClr val="tx1">
                    <a:tint val="75000"/>
                  </a:schemeClr>
                </a:solidFill>
              </a:defRPr>
            </a:lvl8pPr>
            <a:lvl9pPr marL="870775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201813" y="7293099"/>
            <a:ext cx="11545636" cy="15535651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64904" y="7293099"/>
            <a:ext cx="34408283" cy="1553565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83595" y="15670000"/>
            <a:ext cx="11659950" cy="4843249"/>
          </a:xfrm>
        </p:spPr>
        <p:txBody>
          <a:bodyPr anchor="t"/>
          <a:lstStyle>
            <a:lvl1pPr algn="l">
              <a:defRPr sz="9500" b="1" cap="all"/>
            </a:lvl1pPr>
          </a:lstStyle>
          <a:p>
            <a:r>
              <a:rPr lang="zh-CN" altLang="en-US"/>
              <a:t>单击此处编辑母版标题样式</a:t>
            </a:r>
          </a:p>
        </p:txBody>
      </p:sp>
      <p:sp>
        <p:nvSpPr>
          <p:cNvPr id="3" name="文本占位符 2"/>
          <p:cNvSpPr>
            <a:spLocks noGrp="1"/>
          </p:cNvSpPr>
          <p:nvPr>
            <p:ph type="body" idx="1"/>
          </p:nvPr>
        </p:nvSpPr>
        <p:spPr>
          <a:xfrm>
            <a:off x="1083595" y="10335655"/>
            <a:ext cx="11659950" cy="5334345"/>
          </a:xfrm>
        </p:spPr>
        <p:txBody>
          <a:bodyPr anchor="b"/>
          <a:lstStyle>
            <a:lvl1pPr marL="0" indent="0">
              <a:buNone/>
              <a:defRPr sz="4800">
                <a:solidFill>
                  <a:schemeClr val="tx1">
                    <a:tint val="75000"/>
                  </a:schemeClr>
                </a:solidFill>
              </a:defRPr>
            </a:lvl1pPr>
            <a:lvl2pPr marL="1088390" indent="0">
              <a:buNone/>
              <a:defRPr sz="4300">
                <a:solidFill>
                  <a:schemeClr val="tx1">
                    <a:tint val="75000"/>
                  </a:schemeClr>
                </a:solidFill>
              </a:defRPr>
            </a:lvl2pPr>
            <a:lvl3pPr marL="2176780" indent="0">
              <a:buNone/>
              <a:defRPr sz="3800">
                <a:solidFill>
                  <a:schemeClr val="tx1">
                    <a:tint val="75000"/>
                  </a:schemeClr>
                </a:solidFill>
              </a:defRPr>
            </a:lvl3pPr>
            <a:lvl4pPr marL="3265170" indent="0">
              <a:buNone/>
              <a:defRPr sz="3400">
                <a:solidFill>
                  <a:schemeClr val="tx1">
                    <a:tint val="75000"/>
                  </a:schemeClr>
                </a:solidFill>
              </a:defRPr>
            </a:lvl4pPr>
            <a:lvl5pPr marL="4353560" indent="0">
              <a:buNone/>
              <a:defRPr sz="3400">
                <a:solidFill>
                  <a:schemeClr val="tx1">
                    <a:tint val="75000"/>
                  </a:schemeClr>
                </a:solidFill>
              </a:defRPr>
            </a:lvl5pPr>
            <a:lvl6pPr marL="5442585" indent="0">
              <a:buNone/>
              <a:defRPr sz="3400">
                <a:solidFill>
                  <a:schemeClr val="tx1">
                    <a:tint val="75000"/>
                  </a:schemeClr>
                </a:solidFill>
              </a:defRPr>
            </a:lvl6pPr>
            <a:lvl7pPr marL="6530975" indent="0">
              <a:buNone/>
              <a:defRPr sz="3400">
                <a:solidFill>
                  <a:schemeClr val="tx1">
                    <a:tint val="75000"/>
                  </a:schemeClr>
                </a:solidFill>
              </a:defRPr>
            </a:lvl7pPr>
            <a:lvl8pPr marL="7619365" indent="0">
              <a:buNone/>
              <a:defRPr sz="3400">
                <a:solidFill>
                  <a:schemeClr val="tx1">
                    <a:tint val="75000"/>
                  </a:schemeClr>
                </a:solidFill>
              </a:defRPr>
            </a:lvl8pPr>
            <a:lvl9pPr marL="8707755" indent="0">
              <a:buNone/>
              <a:defRPr sz="3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64905" y="42482856"/>
            <a:ext cx="22976960" cy="120166759"/>
          </a:xfrm>
        </p:spPr>
        <p:txBody>
          <a:bodyPr/>
          <a:lstStyle>
            <a:lvl1pPr>
              <a:defRPr sz="66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770491" y="42482856"/>
            <a:ext cx="22976960" cy="120166759"/>
          </a:xfrm>
        </p:spPr>
        <p:txBody>
          <a:bodyPr/>
          <a:lstStyle>
            <a:lvl1pPr>
              <a:defRPr sz="66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5879" y="976554"/>
            <a:ext cx="12345830" cy="406426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85881" y="5458535"/>
            <a:ext cx="6060983" cy="2274857"/>
          </a:xfrm>
        </p:spPr>
        <p:txBody>
          <a:bodyPr anchor="b"/>
          <a:lstStyle>
            <a:lvl1pPr marL="0" indent="0">
              <a:buNone/>
              <a:defRPr sz="5700" b="1"/>
            </a:lvl1pPr>
            <a:lvl2pPr marL="1088390" indent="0">
              <a:buNone/>
              <a:defRPr sz="4800" b="1"/>
            </a:lvl2pPr>
            <a:lvl3pPr marL="2176780" indent="0">
              <a:buNone/>
              <a:defRPr sz="4300" b="1"/>
            </a:lvl3pPr>
            <a:lvl4pPr marL="3265170" indent="0">
              <a:buNone/>
              <a:defRPr sz="3800" b="1"/>
            </a:lvl4pPr>
            <a:lvl5pPr marL="4353560" indent="0">
              <a:buNone/>
              <a:defRPr sz="3800" b="1"/>
            </a:lvl5pPr>
            <a:lvl6pPr marL="5442585" indent="0">
              <a:buNone/>
              <a:defRPr sz="3800" b="1"/>
            </a:lvl6pPr>
            <a:lvl7pPr marL="6530975" indent="0">
              <a:buNone/>
              <a:defRPr sz="3800" b="1"/>
            </a:lvl7pPr>
            <a:lvl8pPr marL="7619365" indent="0">
              <a:buNone/>
              <a:defRPr sz="3800" b="1"/>
            </a:lvl8pPr>
            <a:lvl9pPr marL="8707755" indent="0">
              <a:buNone/>
              <a:defRPr sz="3800" b="1"/>
            </a:lvl9pPr>
          </a:lstStyle>
          <a:p>
            <a:pPr lvl="0"/>
            <a:r>
              <a:rPr lang="zh-CN" altLang="en-US"/>
              <a:t>单击此处编辑母版文本样式</a:t>
            </a:r>
          </a:p>
        </p:txBody>
      </p:sp>
      <p:sp>
        <p:nvSpPr>
          <p:cNvPr id="4" name="内容占位符 3"/>
          <p:cNvSpPr>
            <a:spLocks noGrp="1"/>
          </p:cNvSpPr>
          <p:nvPr>
            <p:ph sz="half" idx="2"/>
          </p:nvPr>
        </p:nvSpPr>
        <p:spPr>
          <a:xfrm>
            <a:off x="685881" y="7733393"/>
            <a:ext cx="6060983" cy="14049938"/>
          </a:xfrm>
        </p:spPr>
        <p:txBody>
          <a:bodyPr/>
          <a:lstStyle>
            <a:lvl1pPr>
              <a:defRPr sz="5700"/>
            </a:lvl1pPr>
            <a:lvl2pPr>
              <a:defRPr sz="4800"/>
            </a:lvl2pPr>
            <a:lvl3pPr>
              <a:defRPr sz="4300"/>
            </a:lvl3pPr>
            <a:lvl4pPr>
              <a:defRPr sz="3800"/>
            </a:lvl4pPr>
            <a:lvl5pPr>
              <a:defRPr sz="3800"/>
            </a:lvl5pPr>
            <a:lvl6pPr>
              <a:defRPr sz="3800"/>
            </a:lvl6pPr>
            <a:lvl7pPr>
              <a:defRPr sz="3800"/>
            </a:lvl7pPr>
            <a:lvl8pPr>
              <a:defRPr sz="3800"/>
            </a:lvl8pPr>
            <a:lvl9pPr>
              <a:defRPr sz="3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968345" y="5458535"/>
            <a:ext cx="6063365" cy="2274857"/>
          </a:xfrm>
        </p:spPr>
        <p:txBody>
          <a:bodyPr anchor="b"/>
          <a:lstStyle>
            <a:lvl1pPr marL="0" indent="0">
              <a:buNone/>
              <a:defRPr sz="5700" b="1"/>
            </a:lvl1pPr>
            <a:lvl2pPr marL="1088390" indent="0">
              <a:buNone/>
              <a:defRPr sz="4800" b="1"/>
            </a:lvl2pPr>
            <a:lvl3pPr marL="2176780" indent="0">
              <a:buNone/>
              <a:defRPr sz="4300" b="1"/>
            </a:lvl3pPr>
            <a:lvl4pPr marL="3265170" indent="0">
              <a:buNone/>
              <a:defRPr sz="3800" b="1"/>
            </a:lvl4pPr>
            <a:lvl5pPr marL="4353560" indent="0">
              <a:buNone/>
              <a:defRPr sz="3800" b="1"/>
            </a:lvl5pPr>
            <a:lvl6pPr marL="5442585" indent="0">
              <a:buNone/>
              <a:defRPr sz="3800" b="1"/>
            </a:lvl6pPr>
            <a:lvl7pPr marL="6530975" indent="0">
              <a:buNone/>
              <a:defRPr sz="3800" b="1"/>
            </a:lvl7pPr>
            <a:lvl8pPr marL="7619365" indent="0">
              <a:buNone/>
              <a:defRPr sz="3800" b="1"/>
            </a:lvl8pPr>
            <a:lvl9pPr marL="8707755" indent="0">
              <a:buNone/>
              <a:defRPr sz="3800" b="1"/>
            </a:lvl9pPr>
          </a:lstStyle>
          <a:p>
            <a:pPr lvl="0"/>
            <a:r>
              <a:rPr lang="zh-CN" altLang="en-US"/>
              <a:t>单击此处编辑母版文本样式</a:t>
            </a:r>
          </a:p>
        </p:txBody>
      </p:sp>
      <p:sp>
        <p:nvSpPr>
          <p:cNvPr id="6" name="内容占位符 5"/>
          <p:cNvSpPr>
            <a:spLocks noGrp="1"/>
          </p:cNvSpPr>
          <p:nvPr>
            <p:ph sz="quarter" idx="4"/>
          </p:nvPr>
        </p:nvSpPr>
        <p:spPr>
          <a:xfrm>
            <a:off x="6968345" y="7733393"/>
            <a:ext cx="6063365" cy="14049938"/>
          </a:xfrm>
        </p:spPr>
        <p:txBody>
          <a:bodyPr/>
          <a:lstStyle>
            <a:lvl1pPr>
              <a:defRPr sz="5700"/>
            </a:lvl1pPr>
            <a:lvl2pPr>
              <a:defRPr sz="4800"/>
            </a:lvl2pPr>
            <a:lvl3pPr>
              <a:defRPr sz="4300"/>
            </a:lvl3pPr>
            <a:lvl4pPr>
              <a:defRPr sz="3800"/>
            </a:lvl4pPr>
            <a:lvl5pPr>
              <a:defRPr sz="3800"/>
            </a:lvl5pPr>
            <a:lvl6pPr>
              <a:defRPr sz="3800"/>
            </a:lvl6pPr>
            <a:lvl7pPr>
              <a:defRPr sz="3800"/>
            </a:lvl7pPr>
            <a:lvl8pPr>
              <a:defRPr sz="3800"/>
            </a:lvl8pPr>
            <a:lvl9pPr>
              <a:defRPr sz="3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81" y="970908"/>
            <a:ext cx="4512992" cy="4132003"/>
          </a:xfrm>
        </p:spPr>
        <p:txBody>
          <a:bodyPr anchor="b"/>
          <a:lstStyle>
            <a:lvl1pPr algn="l">
              <a:defRPr sz="4800" b="1"/>
            </a:lvl1pPr>
          </a:lstStyle>
          <a:p>
            <a:r>
              <a:rPr lang="zh-CN" altLang="en-US"/>
              <a:t>单击此处编辑母版标题样式</a:t>
            </a:r>
          </a:p>
        </p:txBody>
      </p:sp>
      <p:sp>
        <p:nvSpPr>
          <p:cNvPr id="3" name="内容占位符 2"/>
          <p:cNvSpPr>
            <a:spLocks noGrp="1"/>
          </p:cNvSpPr>
          <p:nvPr>
            <p:ph idx="1"/>
          </p:nvPr>
        </p:nvSpPr>
        <p:spPr>
          <a:xfrm>
            <a:off x="5363196" y="970910"/>
            <a:ext cx="7668513" cy="20812424"/>
          </a:xfrm>
        </p:spPr>
        <p:txBody>
          <a:bodyPr/>
          <a:lstStyle>
            <a:lvl1pPr>
              <a:defRPr sz="7700"/>
            </a:lvl1pPr>
            <a:lvl2pPr>
              <a:defRPr sz="6600"/>
            </a:lvl2pPr>
            <a:lvl3pPr>
              <a:defRPr sz="57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85881" y="5102912"/>
            <a:ext cx="4512992" cy="16680422"/>
          </a:xfrm>
        </p:spPr>
        <p:txBody>
          <a:bodyPr/>
          <a:lstStyle>
            <a:lvl1pPr marL="0" indent="0">
              <a:buNone/>
              <a:defRPr sz="3400"/>
            </a:lvl1pPr>
            <a:lvl2pPr marL="1088390" indent="0">
              <a:buNone/>
              <a:defRPr sz="2900"/>
            </a:lvl2pPr>
            <a:lvl3pPr marL="2176780" indent="0">
              <a:buNone/>
              <a:defRPr sz="2300"/>
            </a:lvl3pPr>
            <a:lvl4pPr marL="3265170" indent="0">
              <a:buNone/>
              <a:defRPr sz="2100"/>
            </a:lvl4pPr>
            <a:lvl5pPr marL="4353560" indent="0">
              <a:buNone/>
              <a:defRPr sz="2100"/>
            </a:lvl5pPr>
            <a:lvl6pPr marL="5442585" indent="0">
              <a:buNone/>
              <a:defRPr sz="2100"/>
            </a:lvl6pPr>
            <a:lvl7pPr marL="6530975" indent="0">
              <a:buNone/>
              <a:defRPr sz="2100"/>
            </a:lvl7pPr>
            <a:lvl8pPr marL="7619365" indent="0">
              <a:buNone/>
              <a:defRPr sz="2100"/>
            </a:lvl8pPr>
            <a:lvl9pPr marL="8707755" indent="0">
              <a:buNone/>
              <a:defRPr sz="2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688743" y="17069912"/>
            <a:ext cx="8230553" cy="2015200"/>
          </a:xfrm>
        </p:spPr>
        <p:txBody>
          <a:bodyPr anchor="b"/>
          <a:lstStyle>
            <a:lvl1pPr algn="l">
              <a:defRPr sz="4800" b="1"/>
            </a:lvl1pPr>
          </a:lstStyle>
          <a:p>
            <a:r>
              <a:rPr lang="zh-CN" altLang="en-US"/>
              <a:t>单击此处编辑母版标题样式</a:t>
            </a:r>
          </a:p>
        </p:txBody>
      </p:sp>
      <p:sp>
        <p:nvSpPr>
          <p:cNvPr id="3" name="图片占位符 2"/>
          <p:cNvSpPr>
            <a:spLocks noGrp="1"/>
          </p:cNvSpPr>
          <p:nvPr>
            <p:ph type="pic" idx="1"/>
          </p:nvPr>
        </p:nvSpPr>
        <p:spPr>
          <a:xfrm>
            <a:off x="2688743" y="2178898"/>
            <a:ext cx="8230553" cy="14631353"/>
          </a:xfrm>
        </p:spPr>
        <p:txBody>
          <a:bodyPr/>
          <a:lstStyle>
            <a:lvl1pPr marL="0" indent="0">
              <a:buNone/>
              <a:defRPr sz="7700"/>
            </a:lvl1pPr>
            <a:lvl2pPr marL="1088390" indent="0">
              <a:buNone/>
              <a:defRPr sz="6600"/>
            </a:lvl2pPr>
            <a:lvl3pPr marL="2176780" indent="0">
              <a:buNone/>
              <a:defRPr sz="5700"/>
            </a:lvl3pPr>
            <a:lvl4pPr marL="3265170" indent="0">
              <a:buNone/>
              <a:defRPr sz="4800"/>
            </a:lvl4pPr>
            <a:lvl5pPr marL="4353560" indent="0">
              <a:buNone/>
              <a:defRPr sz="4800"/>
            </a:lvl5pPr>
            <a:lvl6pPr marL="5442585" indent="0">
              <a:buNone/>
              <a:defRPr sz="4800"/>
            </a:lvl6pPr>
            <a:lvl7pPr marL="6530975" indent="0">
              <a:buNone/>
              <a:defRPr sz="4800"/>
            </a:lvl7pPr>
            <a:lvl8pPr marL="7619365" indent="0">
              <a:buNone/>
              <a:defRPr sz="4800"/>
            </a:lvl8pPr>
            <a:lvl9pPr marL="8707755" indent="0">
              <a:buNone/>
              <a:defRPr sz="4800"/>
            </a:lvl9pPr>
          </a:lstStyle>
          <a:p>
            <a:endParaRPr lang="zh-CN" altLang="en-US"/>
          </a:p>
        </p:txBody>
      </p:sp>
      <p:sp>
        <p:nvSpPr>
          <p:cNvPr id="4" name="文本占位符 3"/>
          <p:cNvSpPr>
            <a:spLocks noGrp="1"/>
          </p:cNvSpPr>
          <p:nvPr>
            <p:ph type="body" sz="half" idx="2"/>
          </p:nvPr>
        </p:nvSpPr>
        <p:spPr>
          <a:xfrm>
            <a:off x="2688743" y="19085112"/>
            <a:ext cx="8230553" cy="2861918"/>
          </a:xfrm>
        </p:spPr>
        <p:txBody>
          <a:bodyPr/>
          <a:lstStyle>
            <a:lvl1pPr marL="0" indent="0">
              <a:buNone/>
              <a:defRPr sz="3400"/>
            </a:lvl1pPr>
            <a:lvl2pPr marL="1088390" indent="0">
              <a:buNone/>
              <a:defRPr sz="2900"/>
            </a:lvl2pPr>
            <a:lvl3pPr marL="2176780" indent="0">
              <a:buNone/>
              <a:defRPr sz="2300"/>
            </a:lvl3pPr>
            <a:lvl4pPr marL="3265170" indent="0">
              <a:buNone/>
              <a:defRPr sz="2100"/>
            </a:lvl4pPr>
            <a:lvl5pPr marL="4353560" indent="0">
              <a:buNone/>
              <a:defRPr sz="2100"/>
            </a:lvl5pPr>
            <a:lvl6pPr marL="5442585" indent="0">
              <a:buNone/>
              <a:defRPr sz="2100"/>
            </a:lvl6pPr>
            <a:lvl7pPr marL="6530975" indent="0">
              <a:buNone/>
              <a:defRPr sz="2100"/>
            </a:lvl7pPr>
            <a:lvl8pPr marL="7619365" indent="0">
              <a:buNone/>
              <a:defRPr sz="2100"/>
            </a:lvl8pPr>
            <a:lvl9pPr marL="8707755" indent="0">
              <a:buNone/>
              <a:defRPr sz="2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720BB8-6878-4BAD-81A0-984B2CCD2FE4}" type="datetimeFigureOut">
              <a:rPr lang="zh-CN" altLang="en-US" smtClean="0"/>
              <a:t>2023/8/24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60613-F7E0-4D42-A2AC-D3EA3634029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79" y="976554"/>
            <a:ext cx="12345830" cy="4064265"/>
          </a:xfrm>
          <a:prstGeom prst="rect">
            <a:avLst/>
          </a:prstGeom>
        </p:spPr>
        <p:txBody>
          <a:bodyPr vert="horz" lIns="217692" tIns="108846" rIns="217692" bIns="108846" rtlCol="0" anchor="ctr">
            <a:normAutofit/>
          </a:bodyPr>
          <a:lstStyle/>
          <a:p>
            <a:r>
              <a:rPr lang="zh-CN" altLang="en-US"/>
              <a:t>单击此处编辑母版标题样式</a:t>
            </a:r>
          </a:p>
        </p:txBody>
      </p:sp>
      <p:sp>
        <p:nvSpPr>
          <p:cNvPr id="3" name="文本占位符 2"/>
          <p:cNvSpPr>
            <a:spLocks noGrp="1"/>
          </p:cNvSpPr>
          <p:nvPr>
            <p:ph type="body" idx="1"/>
          </p:nvPr>
        </p:nvSpPr>
        <p:spPr>
          <a:xfrm>
            <a:off x="685879" y="5689973"/>
            <a:ext cx="12345830" cy="16093361"/>
          </a:xfrm>
          <a:prstGeom prst="rect">
            <a:avLst/>
          </a:prstGeom>
        </p:spPr>
        <p:txBody>
          <a:bodyPr vert="horz" lIns="217692" tIns="108846" rIns="217692" bIns="10884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85881" y="22601830"/>
            <a:ext cx="3200770" cy="1298307"/>
          </a:xfrm>
          <a:prstGeom prst="rect">
            <a:avLst/>
          </a:prstGeom>
        </p:spPr>
        <p:txBody>
          <a:bodyPr vert="horz" lIns="217692" tIns="108846" rIns="217692" bIns="108846" rtlCol="0" anchor="ctr"/>
          <a:lstStyle>
            <a:lvl1pPr algn="l">
              <a:defRPr sz="2900">
                <a:solidFill>
                  <a:schemeClr val="tx1">
                    <a:tint val="75000"/>
                  </a:schemeClr>
                </a:solidFill>
              </a:defRPr>
            </a:lvl1pPr>
          </a:lstStyle>
          <a:p>
            <a:fld id="{B1720BB8-6878-4BAD-81A0-984B2CCD2FE4}" type="datetimeFigureOut">
              <a:rPr lang="zh-CN" altLang="en-US" smtClean="0"/>
              <a:t>2023/8/24</a:t>
            </a:fld>
            <a:endParaRPr lang="zh-CN" altLang="en-US"/>
          </a:p>
        </p:txBody>
      </p:sp>
      <p:sp>
        <p:nvSpPr>
          <p:cNvPr id="5" name="页脚占位符 4"/>
          <p:cNvSpPr>
            <a:spLocks noGrp="1"/>
          </p:cNvSpPr>
          <p:nvPr>
            <p:ph type="ftr" sz="quarter" idx="3"/>
          </p:nvPr>
        </p:nvSpPr>
        <p:spPr>
          <a:xfrm>
            <a:off x="4686843" y="22601830"/>
            <a:ext cx="4343903" cy="1298307"/>
          </a:xfrm>
          <a:prstGeom prst="rect">
            <a:avLst/>
          </a:prstGeom>
        </p:spPr>
        <p:txBody>
          <a:bodyPr vert="horz" lIns="217692" tIns="108846" rIns="217692" bIns="108846" rtlCol="0" anchor="ctr"/>
          <a:lstStyle>
            <a:lvl1pPr algn="ctr">
              <a:defRPr sz="2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830939" y="22601830"/>
            <a:ext cx="3200770" cy="1298307"/>
          </a:xfrm>
          <a:prstGeom prst="rect">
            <a:avLst/>
          </a:prstGeom>
        </p:spPr>
        <p:txBody>
          <a:bodyPr vert="horz" lIns="217692" tIns="108846" rIns="217692" bIns="108846" rtlCol="0" anchor="ctr"/>
          <a:lstStyle>
            <a:lvl1pPr algn="r">
              <a:defRPr sz="2900">
                <a:solidFill>
                  <a:schemeClr val="tx1">
                    <a:tint val="75000"/>
                  </a:schemeClr>
                </a:solidFill>
              </a:defRPr>
            </a:lvl1pPr>
          </a:lstStyle>
          <a:p>
            <a:fld id="{A0B60613-F7E0-4D42-A2AC-D3EA3634029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76780" rtl="0" eaLnBrk="1" latinLnBrk="0" hangingPunct="1">
        <a:spcBef>
          <a:spcPct val="0"/>
        </a:spcBef>
        <a:buNone/>
        <a:defRPr sz="10500" kern="1200">
          <a:solidFill>
            <a:schemeClr val="tx1"/>
          </a:solidFill>
          <a:latin typeface="+mj-lt"/>
          <a:ea typeface="+mj-ea"/>
          <a:cs typeface="+mj-cs"/>
        </a:defRPr>
      </a:lvl1pPr>
    </p:titleStyle>
    <p:bodyStyle>
      <a:lvl1pPr marL="816610" indent="-816610" algn="l" defTabSz="21767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1pPr>
      <a:lvl2pPr marL="1768475" indent="-680085" algn="l" defTabSz="2176780" rtl="0" eaLnBrk="1" latinLnBrk="0" hangingPunct="1">
        <a:spcBef>
          <a:spcPct val="20000"/>
        </a:spcBef>
        <a:buFont typeface="Arial" panose="020B0604020202020204" pitchFamily="34" charset="0"/>
        <a:buChar char="–"/>
        <a:defRPr sz="6600" kern="1200">
          <a:solidFill>
            <a:schemeClr val="tx1"/>
          </a:solidFill>
          <a:latin typeface="+mn-lt"/>
          <a:ea typeface="+mn-ea"/>
          <a:cs typeface="+mn-cs"/>
        </a:defRPr>
      </a:lvl2pPr>
      <a:lvl3pPr marL="2720975" indent="-544195" algn="l" defTabSz="2176780"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3pPr>
      <a:lvl4pPr marL="3809365" indent="-544195" algn="l" defTabSz="217678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4pPr>
      <a:lvl5pPr marL="4897755" indent="-544195" algn="l" defTabSz="217678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5pPr>
      <a:lvl6pPr marL="5986780" indent="-544195" algn="l" defTabSz="217678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6pPr>
      <a:lvl7pPr marL="7075170" indent="-544195" algn="l" defTabSz="217678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7pPr>
      <a:lvl8pPr marL="8163560" indent="-544195" algn="l" defTabSz="217678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8pPr>
      <a:lvl9pPr marL="9251950" indent="-544195" algn="l" defTabSz="2176780"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9pPr>
    </p:bodyStyle>
    <p:otherStyle>
      <a:defPPr>
        <a:defRPr lang="zh-CN"/>
      </a:defPPr>
      <a:lvl1pPr marL="0" algn="l" defTabSz="2176780" rtl="0" eaLnBrk="1" latinLnBrk="0" hangingPunct="1">
        <a:defRPr sz="4300" kern="1200">
          <a:solidFill>
            <a:schemeClr val="tx1"/>
          </a:solidFill>
          <a:latin typeface="+mn-lt"/>
          <a:ea typeface="+mn-ea"/>
          <a:cs typeface="+mn-cs"/>
        </a:defRPr>
      </a:lvl1pPr>
      <a:lvl2pPr marL="1088390" algn="l" defTabSz="2176780" rtl="0" eaLnBrk="1" latinLnBrk="0" hangingPunct="1">
        <a:defRPr sz="4300" kern="1200">
          <a:solidFill>
            <a:schemeClr val="tx1"/>
          </a:solidFill>
          <a:latin typeface="+mn-lt"/>
          <a:ea typeface="+mn-ea"/>
          <a:cs typeface="+mn-cs"/>
        </a:defRPr>
      </a:lvl2pPr>
      <a:lvl3pPr marL="2176780" algn="l" defTabSz="2176780" rtl="0" eaLnBrk="1" latinLnBrk="0" hangingPunct="1">
        <a:defRPr sz="4300" kern="1200">
          <a:solidFill>
            <a:schemeClr val="tx1"/>
          </a:solidFill>
          <a:latin typeface="+mn-lt"/>
          <a:ea typeface="+mn-ea"/>
          <a:cs typeface="+mn-cs"/>
        </a:defRPr>
      </a:lvl3pPr>
      <a:lvl4pPr marL="3265170" algn="l" defTabSz="2176780" rtl="0" eaLnBrk="1" latinLnBrk="0" hangingPunct="1">
        <a:defRPr sz="4300" kern="1200">
          <a:solidFill>
            <a:schemeClr val="tx1"/>
          </a:solidFill>
          <a:latin typeface="+mn-lt"/>
          <a:ea typeface="+mn-ea"/>
          <a:cs typeface="+mn-cs"/>
        </a:defRPr>
      </a:lvl4pPr>
      <a:lvl5pPr marL="4353560" algn="l" defTabSz="2176780" rtl="0" eaLnBrk="1" latinLnBrk="0" hangingPunct="1">
        <a:defRPr sz="4300" kern="1200">
          <a:solidFill>
            <a:schemeClr val="tx1"/>
          </a:solidFill>
          <a:latin typeface="+mn-lt"/>
          <a:ea typeface="+mn-ea"/>
          <a:cs typeface="+mn-cs"/>
        </a:defRPr>
      </a:lvl5pPr>
      <a:lvl6pPr marL="5442585" algn="l" defTabSz="2176780" rtl="0" eaLnBrk="1" latinLnBrk="0" hangingPunct="1">
        <a:defRPr sz="4300" kern="1200">
          <a:solidFill>
            <a:schemeClr val="tx1"/>
          </a:solidFill>
          <a:latin typeface="+mn-lt"/>
          <a:ea typeface="+mn-ea"/>
          <a:cs typeface="+mn-cs"/>
        </a:defRPr>
      </a:lvl6pPr>
      <a:lvl7pPr marL="6530975" algn="l" defTabSz="2176780" rtl="0" eaLnBrk="1" latinLnBrk="0" hangingPunct="1">
        <a:defRPr sz="4300" kern="1200">
          <a:solidFill>
            <a:schemeClr val="tx1"/>
          </a:solidFill>
          <a:latin typeface="+mn-lt"/>
          <a:ea typeface="+mn-ea"/>
          <a:cs typeface="+mn-cs"/>
        </a:defRPr>
      </a:lvl7pPr>
      <a:lvl8pPr marL="7619365" algn="l" defTabSz="2176780" rtl="0" eaLnBrk="1" latinLnBrk="0" hangingPunct="1">
        <a:defRPr sz="4300" kern="1200">
          <a:solidFill>
            <a:schemeClr val="tx1"/>
          </a:solidFill>
          <a:latin typeface="+mn-lt"/>
          <a:ea typeface="+mn-ea"/>
          <a:cs typeface="+mn-cs"/>
        </a:defRPr>
      </a:lvl8pPr>
      <a:lvl9pPr marL="8707755" algn="l" defTabSz="2176780"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genome.ucsc.edu/" TargetMode="External"/><Relationship Id="rId7" Type="http://schemas.openxmlformats.org/officeDocument/2006/relationships/image" Target="../media/image5.png"/><Relationship Id="rId2" Type="http://schemas.openxmlformats.org/officeDocument/2006/relationships/hyperlink" Target="https://www.ncbi.nlm.nih.gov/"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1">
            <a:extLst>
              <a:ext uri="{FF2B5EF4-FFF2-40B4-BE49-F238E27FC236}">
                <a16:creationId xmlns:a16="http://schemas.microsoft.com/office/drawing/2014/main" id="{740405CD-23C3-69AA-CDCE-9DB7425B157E}"/>
              </a:ext>
            </a:extLst>
          </p:cNvPr>
          <p:cNvSpPr txBox="1">
            <a:spLocks noChangeArrowheads="1"/>
          </p:cNvSpPr>
          <p:nvPr/>
        </p:nvSpPr>
        <p:spPr bwMode="auto">
          <a:xfrm>
            <a:off x="522090" y="13560946"/>
            <a:ext cx="6272803" cy="9460028"/>
          </a:xfrm>
          <a:prstGeom prst="rect">
            <a:avLst/>
          </a:prstGeom>
          <a:noFill/>
          <a:ln w="9525">
            <a:noFill/>
            <a:miter lim="800000"/>
          </a:ln>
        </p:spPr>
        <p:txBody>
          <a:bodyPr wrap="square" lIns="97793" tIns="48896" rIns="97793" bIns="48896">
            <a:spAutoFit/>
          </a:bodyPr>
          <a:lstStyle>
            <a:defPPr>
              <a:defRPr lang="zh-CN"/>
            </a:defPPr>
            <a:lvl1pPr marL="0" algn="l" defTabSz="2176780" rtl="0" eaLnBrk="1" latinLnBrk="0" hangingPunct="1">
              <a:defRPr sz="4300" kern="1200">
                <a:solidFill>
                  <a:schemeClr val="tx1"/>
                </a:solidFill>
                <a:latin typeface="+mn-lt"/>
                <a:ea typeface="+mn-ea"/>
                <a:cs typeface="+mn-cs"/>
              </a:defRPr>
            </a:lvl1pPr>
            <a:lvl2pPr marL="1088390" algn="l" defTabSz="2176780" rtl="0" eaLnBrk="1" latinLnBrk="0" hangingPunct="1">
              <a:defRPr sz="4300" kern="1200">
                <a:solidFill>
                  <a:schemeClr val="tx1"/>
                </a:solidFill>
                <a:latin typeface="+mn-lt"/>
                <a:ea typeface="+mn-ea"/>
                <a:cs typeface="+mn-cs"/>
              </a:defRPr>
            </a:lvl2pPr>
            <a:lvl3pPr marL="2176780" algn="l" defTabSz="2176780" rtl="0" eaLnBrk="1" latinLnBrk="0" hangingPunct="1">
              <a:defRPr sz="4300" kern="1200">
                <a:solidFill>
                  <a:schemeClr val="tx1"/>
                </a:solidFill>
                <a:latin typeface="+mn-lt"/>
                <a:ea typeface="+mn-ea"/>
                <a:cs typeface="+mn-cs"/>
              </a:defRPr>
            </a:lvl3pPr>
            <a:lvl4pPr marL="3265170" algn="l" defTabSz="2176780" rtl="0" eaLnBrk="1" latinLnBrk="0" hangingPunct="1">
              <a:defRPr sz="4300" kern="1200">
                <a:solidFill>
                  <a:schemeClr val="tx1"/>
                </a:solidFill>
                <a:latin typeface="+mn-lt"/>
                <a:ea typeface="+mn-ea"/>
                <a:cs typeface="+mn-cs"/>
              </a:defRPr>
            </a:lvl4pPr>
            <a:lvl5pPr marL="4353560" algn="l" defTabSz="2176780" rtl="0" eaLnBrk="1" latinLnBrk="0" hangingPunct="1">
              <a:defRPr sz="4300" kern="1200">
                <a:solidFill>
                  <a:schemeClr val="tx1"/>
                </a:solidFill>
                <a:latin typeface="+mn-lt"/>
                <a:ea typeface="+mn-ea"/>
                <a:cs typeface="+mn-cs"/>
              </a:defRPr>
            </a:lvl5pPr>
            <a:lvl6pPr marL="5442585" algn="l" defTabSz="2176780" rtl="0" eaLnBrk="1" latinLnBrk="0" hangingPunct="1">
              <a:defRPr sz="4300" kern="1200">
                <a:solidFill>
                  <a:schemeClr val="tx1"/>
                </a:solidFill>
                <a:latin typeface="+mn-lt"/>
                <a:ea typeface="+mn-ea"/>
                <a:cs typeface="+mn-cs"/>
              </a:defRPr>
            </a:lvl6pPr>
            <a:lvl7pPr marL="6530975" algn="l" defTabSz="2176780" rtl="0" eaLnBrk="1" latinLnBrk="0" hangingPunct="1">
              <a:defRPr sz="4300" kern="1200">
                <a:solidFill>
                  <a:schemeClr val="tx1"/>
                </a:solidFill>
                <a:latin typeface="+mn-lt"/>
                <a:ea typeface="+mn-ea"/>
                <a:cs typeface="+mn-cs"/>
              </a:defRPr>
            </a:lvl7pPr>
            <a:lvl8pPr marL="7619365" algn="l" defTabSz="2176780" rtl="0" eaLnBrk="1" latinLnBrk="0" hangingPunct="1">
              <a:defRPr sz="4300" kern="1200">
                <a:solidFill>
                  <a:schemeClr val="tx1"/>
                </a:solidFill>
                <a:latin typeface="+mn-lt"/>
                <a:ea typeface="+mn-ea"/>
                <a:cs typeface="+mn-cs"/>
              </a:defRPr>
            </a:lvl8pPr>
            <a:lvl9pPr marL="8707755" algn="l" defTabSz="2176780" rtl="0" eaLnBrk="1" latinLnBrk="0" hangingPunct="1">
              <a:defRPr sz="4300" kern="1200">
                <a:solidFill>
                  <a:schemeClr val="tx1"/>
                </a:solidFill>
                <a:latin typeface="+mn-lt"/>
                <a:ea typeface="+mn-ea"/>
                <a:cs typeface="+mn-cs"/>
              </a:defRPr>
            </a:lvl9pPr>
          </a:lstStyle>
          <a:p>
            <a:pPr indent="0" algn="just" fontAlgn="auto">
              <a:lnSpc>
                <a:spcPct val="150000"/>
              </a:lnSpc>
            </a:pPr>
            <a:r>
              <a:rPr lang="zh-CN" altLang="en-US" sz="1600" b="1" dirty="0"/>
              <a:t>研究结果</a:t>
            </a:r>
            <a:endParaRPr lang="en-US" altLang="zh-CN" sz="1600" b="1" dirty="0"/>
          </a:p>
          <a:p>
            <a:pPr indent="0" algn="just" fontAlgn="auto">
              <a:lnSpc>
                <a:spcPct val="150000"/>
              </a:lnSpc>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1.AN</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患者的瘦素基因的甲基化水平特点。</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indent="0" algn="just" fontAlgn="auto">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我们对入组的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患者和健康对照的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LEP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基因启动子区域平均甲基化进行测定，结果显示，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患者的瘦素基因启动子区域平均甲基化水平显著高于健康对照（</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P=0.019)</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。我们随后对</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患者的瘦素基因甲基化水平和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EDE-Q</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总分进行相关性分析，结果显示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患者的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EDE-Q</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总分与瘦素基因平均甲基化水平正相关（</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r=0.104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P=0.035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0" algn="just" fontAlgn="auto">
              <a:lnSpc>
                <a:spcPct val="150000"/>
              </a:lnSpc>
            </a:pPr>
            <a:endParaRPr lang="en-US" altLang="zh-CN" sz="1600" dirty="0">
              <a:latin typeface="宋体" panose="02010600030101010101" pitchFamily="2" charset="-122"/>
              <a:ea typeface="宋体" panose="02010600030101010101" pitchFamily="2" charset="-122"/>
            </a:endParaRPr>
          </a:p>
          <a:p>
            <a:pPr indent="0" algn="just" fontAlgn="auto">
              <a:lnSpc>
                <a:spcPct val="150000"/>
              </a:lnSpc>
            </a:pPr>
            <a:endParaRPr lang="en-US" altLang="zh-CN" sz="1600" dirty="0">
              <a:latin typeface="宋体" panose="02010600030101010101" pitchFamily="2" charset="-122"/>
              <a:ea typeface="宋体" panose="02010600030101010101" pitchFamily="2" charset="-122"/>
            </a:endParaRPr>
          </a:p>
          <a:p>
            <a:pPr indent="0" algn="just" fontAlgn="auto">
              <a:lnSpc>
                <a:spcPct val="150000"/>
              </a:lnSpc>
            </a:pPr>
            <a:endParaRPr lang="en-US" altLang="zh-CN" sz="1600" dirty="0">
              <a:latin typeface="宋体" panose="02010600030101010101" pitchFamily="2" charset="-122"/>
              <a:ea typeface="宋体" panose="02010600030101010101" pitchFamily="2" charset="-122"/>
            </a:endParaRPr>
          </a:p>
          <a:p>
            <a:pPr indent="0" algn="just" fontAlgn="auto">
              <a:lnSpc>
                <a:spcPct val="150000"/>
              </a:lnSpc>
            </a:pPr>
            <a:endParaRPr lang="en-US" altLang="zh-CN" sz="1600" dirty="0">
              <a:latin typeface="宋体" panose="02010600030101010101" pitchFamily="2" charset="-122"/>
              <a:ea typeface="宋体" panose="02010600030101010101" pitchFamily="2" charset="-122"/>
            </a:endParaRPr>
          </a:p>
          <a:p>
            <a:pPr indent="0" algn="just" fontAlgn="auto">
              <a:lnSpc>
                <a:spcPct val="150000"/>
              </a:lnSpc>
            </a:pPr>
            <a:endParaRPr lang="en-US" altLang="zh-CN" sz="1600" dirty="0">
              <a:latin typeface="宋体" panose="02010600030101010101" pitchFamily="2" charset="-122"/>
              <a:ea typeface="宋体" panose="02010600030101010101" pitchFamily="2" charset="-122"/>
            </a:endParaRPr>
          </a:p>
          <a:p>
            <a:pPr indent="0" algn="just" fontAlgn="auto">
              <a:lnSpc>
                <a:spcPct val="150000"/>
              </a:lnSpc>
            </a:pPr>
            <a:endParaRPr lang="en-US" altLang="zh-CN" sz="1600" dirty="0">
              <a:latin typeface="宋体" panose="02010600030101010101" pitchFamily="2" charset="-122"/>
              <a:ea typeface="宋体" panose="02010600030101010101" pitchFamily="2" charset="-122"/>
            </a:endParaRPr>
          </a:p>
          <a:p>
            <a:pPr indent="0" algn="just" fontAlgn="auto">
              <a:lnSpc>
                <a:spcPct val="150000"/>
              </a:lnSpc>
            </a:pPr>
            <a:endParaRPr lang="en-US" altLang="zh-CN" sz="1600" dirty="0">
              <a:latin typeface="宋体" panose="02010600030101010101" pitchFamily="2" charset="-122"/>
              <a:ea typeface="宋体" panose="02010600030101010101" pitchFamily="2" charset="-122"/>
            </a:endParaRPr>
          </a:p>
          <a:p>
            <a:pPr indent="0" algn="just" fontAlgn="auto">
              <a:lnSpc>
                <a:spcPct val="150000"/>
              </a:lnSpc>
            </a:pPr>
            <a:endParaRPr lang="en-US" altLang="zh-CN" sz="1600" dirty="0">
              <a:latin typeface="宋体" panose="02010600030101010101" pitchFamily="2" charset="-122"/>
              <a:ea typeface="宋体" panose="02010600030101010101" pitchFamily="2" charset="-122"/>
            </a:endParaRPr>
          </a:p>
          <a:p>
            <a:pPr indent="0" algn="just" fontAlgn="auto">
              <a:lnSpc>
                <a:spcPct val="150000"/>
              </a:lnSpc>
            </a:pPr>
            <a:endParaRPr lang="en-US" altLang="zh-CN" sz="1600" dirty="0">
              <a:latin typeface="宋体" panose="02010600030101010101" pitchFamily="2" charset="-122"/>
              <a:ea typeface="宋体" panose="02010600030101010101" pitchFamily="2" charset="-122"/>
            </a:endParaRPr>
          </a:p>
          <a:p>
            <a:pPr indent="0" algn="just" fontAlgn="auto">
              <a:lnSpc>
                <a:spcPct val="150000"/>
              </a:lnSpc>
            </a:pPr>
            <a:endParaRPr lang="en-US" altLang="zh-CN" sz="1600" dirty="0">
              <a:latin typeface="宋体" panose="02010600030101010101" pitchFamily="2" charset="-122"/>
              <a:ea typeface="宋体" panose="02010600030101010101" pitchFamily="2" charset="-122"/>
            </a:endParaRPr>
          </a:p>
          <a:p>
            <a:pPr indent="0" algn="just" fontAlgn="auto">
              <a:lnSpc>
                <a:spcPct val="150000"/>
              </a:lnSpc>
            </a:pPr>
            <a:r>
              <a:rPr lang="en-US" altLang="zh-CN" sz="1600" dirty="0">
                <a:latin typeface="宋体" panose="02010600030101010101" pitchFamily="2" charset="-122"/>
                <a:ea typeface="宋体" panose="02010600030101010101" pitchFamily="2" charset="-122"/>
              </a:rPr>
              <a:t>  </a:t>
            </a: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algn="just">
              <a:lnSpc>
                <a:spcPct val="120000"/>
              </a:lnSpc>
            </a:pPr>
            <a:endParaRPr lang="en-US" altLang="zh-CN" sz="1600" b="1" dirty="0"/>
          </a:p>
          <a:p>
            <a:pPr algn="just" eaLnBrk="1" hangingPunct="1">
              <a:lnSpc>
                <a:spcPct val="120000"/>
              </a:lnSpc>
            </a:pPr>
            <a:endParaRPr lang="zh-CN" altLang="en-US" sz="1600" dirty="0"/>
          </a:p>
        </p:txBody>
      </p:sp>
      <p:sp>
        <p:nvSpPr>
          <p:cNvPr id="13" name="矩形: 圆角 12">
            <a:extLst>
              <a:ext uri="{FF2B5EF4-FFF2-40B4-BE49-F238E27FC236}">
                <a16:creationId xmlns:a16="http://schemas.microsoft.com/office/drawing/2014/main" id="{C6D4258F-6E33-B540-88F3-8D7DBDB3D528}"/>
              </a:ext>
            </a:extLst>
          </p:cNvPr>
          <p:cNvSpPr/>
          <p:nvPr/>
        </p:nvSpPr>
        <p:spPr>
          <a:xfrm>
            <a:off x="567682" y="16585282"/>
            <a:ext cx="6235317" cy="3672408"/>
          </a:xfrm>
          <a:prstGeom prst="roundRect">
            <a:avLst>
              <a:gd name="adj" fmla="val 7528"/>
            </a:avLst>
          </a:prstGeom>
          <a:solidFill>
            <a:schemeClr val="bg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11">
            <a:extLst>
              <a:ext uri="{FF2B5EF4-FFF2-40B4-BE49-F238E27FC236}">
                <a16:creationId xmlns:a16="http://schemas.microsoft.com/office/drawing/2014/main" id="{3BDF2840-573D-1F47-B287-C3D51FD8B7C5}"/>
              </a:ext>
            </a:extLst>
          </p:cNvPr>
          <p:cNvSpPr txBox="1">
            <a:spLocks noChangeArrowheads="1"/>
          </p:cNvSpPr>
          <p:nvPr/>
        </p:nvSpPr>
        <p:spPr bwMode="auto">
          <a:xfrm>
            <a:off x="522091" y="5424042"/>
            <a:ext cx="6264695" cy="8204299"/>
          </a:xfrm>
          <a:prstGeom prst="rect">
            <a:avLst/>
          </a:prstGeom>
          <a:noFill/>
          <a:ln w="9525">
            <a:noFill/>
            <a:miter lim="800000"/>
          </a:ln>
        </p:spPr>
        <p:txBody>
          <a:bodyPr wrap="square" lIns="97793" tIns="48896" rIns="97793" bIns="48896">
            <a:spAutoFit/>
          </a:bodyPr>
          <a:lstStyle>
            <a:defPPr>
              <a:defRPr lang="zh-CN"/>
            </a:defPPr>
            <a:lvl1pPr marL="0" algn="l" defTabSz="2176780" rtl="0" eaLnBrk="1" latinLnBrk="0" hangingPunct="1">
              <a:defRPr sz="4300" kern="1200">
                <a:solidFill>
                  <a:schemeClr val="tx1"/>
                </a:solidFill>
                <a:latin typeface="+mn-lt"/>
                <a:ea typeface="+mn-ea"/>
                <a:cs typeface="+mn-cs"/>
              </a:defRPr>
            </a:lvl1pPr>
            <a:lvl2pPr marL="1088390" algn="l" defTabSz="2176780" rtl="0" eaLnBrk="1" latinLnBrk="0" hangingPunct="1">
              <a:defRPr sz="4300" kern="1200">
                <a:solidFill>
                  <a:schemeClr val="tx1"/>
                </a:solidFill>
                <a:latin typeface="+mn-lt"/>
                <a:ea typeface="+mn-ea"/>
                <a:cs typeface="+mn-cs"/>
              </a:defRPr>
            </a:lvl2pPr>
            <a:lvl3pPr marL="2176780" algn="l" defTabSz="2176780" rtl="0" eaLnBrk="1" latinLnBrk="0" hangingPunct="1">
              <a:defRPr sz="4300" kern="1200">
                <a:solidFill>
                  <a:schemeClr val="tx1"/>
                </a:solidFill>
                <a:latin typeface="+mn-lt"/>
                <a:ea typeface="+mn-ea"/>
                <a:cs typeface="+mn-cs"/>
              </a:defRPr>
            </a:lvl3pPr>
            <a:lvl4pPr marL="3265170" algn="l" defTabSz="2176780" rtl="0" eaLnBrk="1" latinLnBrk="0" hangingPunct="1">
              <a:defRPr sz="4300" kern="1200">
                <a:solidFill>
                  <a:schemeClr val="tx1"/>
                </a:solidFill>
                <a:latin typeface="+mn-lt"/>
                <a:ea typeface="+mn-ea"/>
                <a:cs typeface="+mn-cs"/>
              </a:defRPr>
            </a:lvl4pPr>
            <a:lvl5pPr marL="4353560" algn="l" defTabSz="2176780" rtl="0" eaLnBrk="1" latinLnBrk="0" hangingPunct="1">
              <a:defRPr sz="4300" kern="1200">
                <a:solidFill>
                  <a:schemeClr val="tx1"/>
                </a:solidFill>
                <a:latin typeface="+mn-lt"/>
                <a:ea typeface="+mn-ea"/>
                <a:cs typeface="+mn-cs"/>
              </a:defRPr>
            </a:lvl5pPr>
            <a:lvl6pPr marL="5442585" algn="l" defTabSz="2176780" rtl="0" eaLnBrk="1" latinLnBrk="0" hangingPunct="1">
              <a:defRPr sz="4300" kern="1200">
                <a:solidFill>
                  <a:schemeClr val="tx1"/>
                </a:solidFill>
                <a:latin typeface="+mn-lt"/>
                <a:ea typeface="+mn-ea"/>
                <a:cs typeface="+mn-cs"/>
              </a:defRPr>
            </a:lvl6pPr>
            <a:lvl7pPr marL="6530975" algn="l" defTabSz="2176780" rtl="0" eaLnBrk="1" latinLnBrk="0" hangingPunct="1">
              <a:defRPr sz="4300" kern="1200">
                <a:solidFill>
                  <a:schemeClr val="tx1"/>
                </a:solidFill>
                <a:latin typeface="+mn-lt"/>
                <a:ea typeface="+mn-ea"/>
                <a:cs typeface="+mn-cs"/>
              </a:defRPr>
            </a:lvl7pPr>
            <a:lvl8pPr marL="7619365" algn="l" defTabSz="2176780" rtl="0" eaLnBrk="1" latinLnBrk="0" hangingPunct="1">
              <a:defRPr sz="4300" kern="1200">
                <a:solidFill>
                  <a:schemeClr val="tx1"/>
                </a:solidFill>
                <a:latin typeface="+mn-lt"/>
                <a:ea typeface="+mn-ea"/>
                <a:cs typeface="+mn-cs"/>
              </a:defRPr>
            </a:lvl8pPr>
            <a:lvl9pPr marL="8707755" algn="l" defTabSz="2176780" rtl="0" eaLnBrk="1" latinLnBrk="0" hangingPunct="1">
              <a:defRPr sz="4300" kern="1200">
                <a:solidFill>
                  <a:schemeClr val="tx1"/>
                </a:solidFill>
                <a:latin typeface="+mn-lt"/>
                <a:ea typeface="+mn-ea"/>
                <a:cs typeface="+mn-cs"/>
              </a:defRPr>
            </a:lvl9pPr>
          </a:lstStyle>
          <a:p>
            <a:pPr indent="0" algn="just" fontAlgn="auto">
              <a:lnSpc>
                <a:spcPct val="150000"/>
              </a:lnSpc>
            </a:pPr>
            <a:r>
              <a:rPr lang="zh-CN" altLang="en-US" sz="1600" b="1" dirty="0"/>
              <a:t>研究背景</a:t>
            </a:r>
            <a:endParaRPr lang="en-US" altLang="zh-CN" sz="1600" b="1" dirty="0"/>
          </a:p>
          <a:p>
            <a:pPr indent="0" algn="just" fontAlgn="auto">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神经性厌食（</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anorexia nervosa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是以患者有意严格限制进食，使体重明显下降并低于正常水平所导致的身体功能受损为主要特征的一类进食障碍</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目前已有的研究结果</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表明，</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AN</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的起病因素复杂，如生物、心理及社会因素等</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。瘦素（</a:t>
            </a:r>
            <a:r>
              <a:rPr lang="en-US" altLang="zh-CN" sz="1600" kern="100" dirty="0">
                <a:effectLst/>
                <a:latin typeface="Times New Roman" panose="02020603050405020304" pitchFamily="18" charset="0"/>
                <a:cs typeface="Times New Roman" panose="02020603050405020304" pitchFamily="18" charset="0"/>
              </a:rPr>
              <a:t>Leptin</a:t>
            </a:r>
            <a:r>
              <a:rPr lang="zh-CN" altLang="en-US" sz="1600" kern="100" dirty="0">
                <a:effectLst/>
                <a:latin typeface="Times New Roman" panose="02020603050405020304" pitchFamily="18" charset="0"/>
                <a:cs typeface="Times New Roman" panose="02020603050405020304" pitchFamily="18" charset="0"/>
              </a:rPr>
              <a:t>，</a:t>
            </a:r>
            <a:r>
              <a:rPr lang="en-US" altLang="zh-CN" sz="1600" kern="100" dirty="0">
                <a:effectLst/>
                <a:latin typeface="Times New Roman" panose="02020603050405020304" pitchFamily="18" charset="0"/>
                <a:cs typeface="Times New Roman" panose="02020603050405020304" pitchFamily="18" charset="0"/>
              </a:rPr>
              <a:t>LEP</a:t>
            </a:r>
            <a:r>
              <a:rPr lang="zh-CN" altLang="en-US" sz="1600" kern="100" dirty="0">
                <a:effectLst/>
                <a:latin typeface="Times New Roman" panose="02020603050405020304" pitchFamily="18" charset="0"/>
                <a:cs typeface="Times New Roman" panose="02020603050405020304" pitchFamily="18" charset="0"/>
              </a:rPr>
              <a:t>）</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是由白色脂肪组织分泌的多肽类激素激素</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，调节食欲的平衡和代谢的稳定。既往研究发现，</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患者</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瘦素</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基因的甲基化水平下降，而随着体重的恢复，瘦素基因甲基化水平逐渐升高。本研究的目的是进一步探究</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患者甲基化水平的特点及影响因素，以探究</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患者发病的高危风险。</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indent="466725" algn="just">
              <a:lnSpc>
                <a:spcPct val="120000"/>
              </a:lnSpc>
            </a:pPr>
            <a:endParaRPr lang="en-US" altLang="zh-CN" sz="1600" dirty="0">
              <a:latin typeface="宋体" panose="02010600030101010101" pitchFamily="2" charset="-122"/>
              <a:ea typeface="宋体" panose="02010600030101010101" pitchFamily="2" charset="-122"/>
            </a:endParaRPr>
          </a:p>
          <a:p>
            <a:pPr algn="just">
              <a:lnSpc>
                <a:spcPct val="120000"/>
              </a:lnSpc>
            </a:pPr>
            <a:endParaRPr lang="en-US" altLang="zh-CN" sz="1600" b="1" dirty="0"/>
          </a:p>
          <a:p>
            <a:pPr algn="just" eaLnBrk="1" hangingPunct="1">
              <a:lnSpc>
                <a:spcPct val="120000"/>
              </a:lnSpc>
            </a:pPr>
            <a:endParaRPr lang="zh-CN" altLang="en-US" sz="1600" dirty="0"/>
          </a:p>
        </p:txBody>
      </p:sp>
      <p:sp>
        <p:nvSpPr>
          <p:cNvPr id="2" name="TextBox 11">
            <a:extLst>
              <a:ext uri="{FF2B5EF4-FFF2-40B4-BE49-F238E27FC236}">
                <a16:creationId xmlns:a16="http://schemas.microsoft.com/office/drawing/2014/main" id="{1834525C-37DC-2C6F-38C1-6B31F837B21B}"/>
              </a:ext>
            </a:extLst>
          </p:cNvPr>
          <p:cNvSpPr txBox="1">
            <a:spLocks noChangeArrowheads="1"/>
          </p:cNvSpPr>
          <p:nvPr/>
        </p:nvSpPr>
        <p:spPr bwMode="auto">
          <a:xfrm>
            <a:off x="513983" y="9076960"/>
            <a:ext cx="6272803" cy="4483986"/>
          </a:xfrm>
          <a:prstGeom prst="rect">
            <a:avLst/>
          </a:prstGeom>
          <a:noFill/>
          <a:ln w="9525">
            <a:noFill/>
            <a:miter lim="800000"/>
          </a:ln>
        </p:spPr>
        <p:txBody>
          <a:bodyPr wrap="square" lIns="97793" tIns="48896" rIns="97793" bIns="48896">
            <a:spAutoFit/>
          </a:bodyPr>
          <a:lstStyle>
            <a:defPPr>
              <a:defRPr lang="zh-CN"/>
            </a:defPPr>
            <a:lvl1pPr marL="0" algn="l" defTabSz="2176780" rtl="0" eaLnBrk="1" latinLnBrk="0" hangingPunct="1">
              <a:defRPr sz="4300" kern="1200">
                <a:solidFill>
                  <a:schemeClr val="tx1"/>
                </a:solidFill>
                <a:latin typeface="+mn-lt"/>
                <a:ea typeface="+mn-ea"/>
                <a:cs typeface="+mn-cs"/>
              </a:defRPr>
            </a:lvl1pPr>
            <a:lvl2pPr marL="1088390" algn="l" defTabSz="2176780" rtl="0" eaLnBrk="1" latinLnBrk="0" hangingPunct="1">
              <a:defRPr sz="4300" kern="1200">
                <a:solidFill>
                  <a:schemeClr val="tx1"/>
                </a:solidFill>
                <a:latin typeface="+mn-lt"/>
                <a:ea typeface="+mn-ea"/>
                <a:cs typeface="+mn-cs"/>
              </a:defRPr>
            </a:lvl2pPr>
            <a:lvl3pPr marL="2176780" algn="l" defTabSz="2176780" rtl="0" eaLnBrk="1" latinLnBrk="0" hangingPunct="1">
              <a:defRPr sz="4300" kern="1200">
                <a:solidFill>
                  <a:schemeClr val="tx1"/>
                </a:solidFill>
                <a:latin typeface="+mn-lt"/>
                <a:ea typeface="+mn-ea"/>
                <a:cs typeface="+mn-cs"/>
              </a:defRPr>
            </a:lvl3pPr>
            <a:lvl4pPr marL="3265170" algn="l" defTabSz="2176780" rtl="0" eaLnBrk="1" latinLnBrk="0" hangingPunct="1">
              <a:defRPr sz="4300" kern="1200">
                <a:solidFill>
                  <a:schemeClr val="tx1"/>
                </a:solidFill>
                <a:latin typeface="+mn-lt"/>
                <a:ea typeface="+mn-ea"/>
                <a:cs typeface="+mn-cs"/>
              </a:defRPr>
            </a:lvl4pPr>
            <a:lvl5pPr marL="4353560" algn="l" defTabSz="2176780" rtl="0" eaLnBrk="1" latinLnBrk="0" hangingPunct="1">
              <a:defRPr sz="4300" kern="1200">
                <a:solidFill>
                  <a:schemeClr val="tx1"/>
                </a:solidFill>
                <a:latin typeface="+mn-lt"/>
                <a:ea typeface="+mn-ea"/>
                <a:cs typeface="+mn-cs"/>
              </a:defRPr>
            </a:lvl5pPr>
            <a:lvl6pPr marL="5442585" algn="l" defTabSz="2176780" rtl="0" eaLnBrk="1" latinLnBrk="0" hangingPunct="1">
              <a:defRPr sz="4300" kern="1200">
                <a:solidFill>
                  <a:schemeClr val="tx1"/>
                </a:solidFill>
                <a:latin typeface="+mn-lt"/>
                <a:ea typeface="+mn-ea"/>
                <a:cs typeface="+mn-cs"/>
              </a:defRPr>
            </a:lvl6pPr>
            <a:lvl7pPr marL="6530975" algn="l" defTabSz="2176780" rtl="0" eaLnBrk="1" latinLnBrk="0" hangingPunct="1">
              <a:defRPr sz="4300" kern="1200">
                <a:solidFill>
                  <a:schemeClr val="tx1"/>
                </a:solidFill>
                <a:latin typeface="+mn-lt"/>
                <a:ea typeface="+mn-ea"/>
                <a:cs typeface="+mn-cs"/>
              </a:defRPr>
            </a:lvl7pPr>
            <a:lvl8pPr marL="7619365" algn="l" defTabSz="2176780" rtl="0" eaLnBrk="1" latinLnBrk="0" hangingPunct="1">
              <a:defRPr sz="4300" kern="1200">
                <a:solidFill>
                  <a:schemeClr val="tx1"/>
                </a:solidFill>
                <a:latin typeface="+mn-lt"/>
                <a:ea typeface="+mn-ea"/>
                <a:cs typeface="+mn-cs"/>
              </a:defRPr>
            </a:lvl8pPr>
            <a:lvl9pPr marL="8707755" algn="l" defTabSz="2176780" rtl="0" eaLnBrk="1" latinLnBrk="0" hangingPunct="1">
              <a:defRPr sz="4300" kern="1200">
                <a:solidFill>
                  <a:schemeClr val="tx1"/>
                </a:solidFill>
                <a:latin typeface="+mn-lt"/>
                <a:ea typeface="+mn-ea"/>
                <a:cs typeface="+mn-cs"/>
              </a:defRPr>
            </a:lvl9pPr>
          </a:lstStyle>
          <a:p>
            <a:pPr indent="0" algn="just" fontAlgn="auto">
              <a:lnSpc>
                <a:spcPct val="150000"/>
              </a:lnSpc>
            </a:pPr>
            <a:r>
              <a:rPr lang="zh-CN" altLang="en-US" sz="1600" b="1" dirty="0"/>
              <a:t>研究方法</a:t>
            </a:r>
            <a:endParaRPr lang="en-US" altLang="zh-CN" sz="1600" b="1" dirty="0"/>
          </a:p>
          <a:p>
            <a:pPr indent="466725" algn="just">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本研究纳入符合入排标准的未治疗的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女性患者</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94</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人，匹配的健康对照</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人。通过自制的人口学量表收集所有入组患者及健康对照的人口学信息，包括年龄、病程、受教育年限、</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BMI</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等信息，通过及</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EDE-Q</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量表对进食障碍相关临床症状严重程度进行评估，通过早年创伤问卷简表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(ETI-SF)</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、家庭环境量表中文版（</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FES-CV</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）对影响</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患者症状的家庭环境及创伤性经历等因素进行评估。所有入组的患者及健康对照抽血，通过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NCBI(</a:t>
            </a:r>
            <a:r>
              <a:rPr lang="en-US" altLang="zh-CN" sz="1600" dirty="0">
                <a:latin typeface="Times New Roman" panose="02020603050405020304" pitchFamily="18" charset="0"/>
                <a:ea typeface="宋体" panose="02010600030101010101" pitchFamily="2" charset="-122"/>
                <a:cs typeface="Times New Roman" panose="02020603050405020304" pitchFamily="18" charset="0"/>
                <a:hlinkClick r:id="rId2"/>
              </a:rPr>
              <a:t>https://www.ncbi.nlm.nih.gov/</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网站获取瘦素基因序列，并通过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UCSC</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hlinkClick r:id="rId3"/>
              </a:rPr>
              <a:t>http://genome.ucsc.edu/</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）网站预测转录起始位点上游的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2000bp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范围内的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CpG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岛作为测定序列，使用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Primer Premier 5</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软件设计测定序列的上下游引物，并使用亚硫酸氢盐扩增子测序对瘦素基因甲基化水平进行测定。</a:t>
            </a:r>
          </a:p>
        </p:txBody>
      </p:sp>
      <p:sp>
        <p:nvSpPr>
          <p:cNvPr id="4" name="TextBox 11">
            <a:extLst>
              <a:ext uri="{FF2B5EF4-FFF2-40B4-BE49-F238E27FC236}">
                <a16:creationId xmlns:a16="http://schemas.microsoft.com/office/drawing/2014/main" id="{645F3D6E-B7E8-0AC6-DA0B-C1C02D6E9F99}"/>
              </a:ext>
            </a:extLst>
          </p:cNvPr>
          <p:cNvSpPr txBox="1">
            <a:spLocks noChangeArrowheads="1"/>
          </p:cNvSpPr>
          <p:nvPr/>
        </p:nvSpPr>
        <p:spPr bwMode="auto">
          <a:xfrm>
            <a:off x="7091585" y="5496050"/>
            <a:ext cx="6303373" cy="4103690"/>
          </a:xfrm>
          <a:prstGeom prst="rect">
            <a:avLst/>
          </a:prstGeom>
          <a:noFill/>
          <a:ln w="9525">
            <a:noFill/>
            <a:miter lim="800000"/>
          </a:ln>
        </p:spPr>
        <p:txBody>
          <a:bodyPr wrap="square" lIns="97793" tIns="48896" rIns="97793" bIns="48896">
            <a:spAutoFit/>
          </a:bodyPr>
          <a:lstStyle>
            <a:defPPr>
              <a:defRPr lang="zh-CN"/>
            </a:defPPr>
            <a:lvl1pPr marL="0" algn="l" defTabSz="2176780" rtl="0" eaLnBrk="1" latinLnBrk="0" hangingPunct="1">
              <a:defRPr sz="4300" kern="1200">
                <a:solidFill>
                  <a:schemeClr val="tx1"/>
                </a:solidFill>
                <a:latin typeface="+mn-lt"/>
                <a:ea typeface="+mn-ea"/>
                <a:cs typeface="+mn-cs"/>
              </a:defRPr>
            </a:lvl1pPr>
            <a:lvl2pPr marL="1088390" algn="l" defTabSz="2176780" rtl="0" eaLnBrk="1" latinLnBrk="0" hangingPunct="1">
              <a:defRPr sz="4300" kern="1200">
                <a:solidFill>
                  <a:schemeClr val="tx1"/>
                </a:solidFill>
                <a:latin typeface="+mn-lt"/>
                <a:ea typeface="+mn-ea"/>
                <a:cs typeface="+mn-cs"/>
              </a:defRPr>
            </a:lvl2pPr>
            <a:lvl3pPr marL="2176780" algn="l" defTabSz="2176780" rtl="0" eaLnBrk="1" latinLnBrk="0" hangingPunct="1">
              <a:defRPr sz="4300" kern="1200">
                <a:solidFill>
                  <a:schemeClr val="tx1"/>
                </a:solidFill>
                <a:latin typeface="+mn-lt"/>
                <a:ea typeface="+mn-ea"/>
                <a:cs typeface="+mn-cs"/>
              </a:defRPr>
            </a:lvl3pPr>
            <a:lvl4pPr marL="3265170" algn="l" defTabSz="2176780" rtl="0" eaLnBrk="1" latinLnBrk="0" hangingPunct="1">
              <a:defRPr sz="4300" kern="1200">
                <a:solidFill>
                  <a:schemeClr val="tx1"/>
                </a:solidFill>
                <a:latin typeface="+mn-lt"/>
                <a:ea typeface="+mn-ea"/>
                <a:cs typeface="+mn-cs"/>
              </a:defRPr>
            </a:lvl4pPr>
            <a:lvl5pPr marL="4353560" algn="l" defTabSz="2176780" rtl="0" eaLnBrk="1" latinLnBrk="0" hangingPunct="1">
              <a:defRPr sz="4300" kern="1200">
                <a:solidFill>
                  <a:schemeClr val="tx1"/>
                </a:solidFill>
                <a:latin typeface="+mn-lt"/>
                <a:ea typeface="+mn-ea"/>
                <a:cs typeface="+mn-cs"/>
              </a:defRPr>
            </a:lvl5pPr>
            <a:lvl6pPr marL="5442585" algn="l" defTabSz="2176780" rtl="0" eaLnBrk="1" latinLnBrk="0" hangingPunct="1">
              <a:defRPr sz="4300" kern="1200">
                <a:solidFill>
                  <a:schemeClr val="tx1"/>
                </a:solidFill>
                <a:latin typeface="+mn-lt"/>
                <a:ea typeface="+mn-ea"/>
                <a:cs typeface="+mn-cs"/>
              </a:defRPr>
            </a:lvl6pPr>
            <a:lvl7pPr marL="6530975" algn="l" defTabSz="2176780" rtl="0" eaLnBrk="1" latinLnBrk="0" hangingPunct="1">
              <a:defRPr sz="4300" kern="1200">
                <a:solidFill>
                  <a:schemeClr val="tx1"/>
                </a:solidFill>
                <a:latin typeface="+mn-lt"/>
                <a:ea typeface="+mn-ea"/>
                <a:cs typeface="+mn-cs"/>
              </a:defRPr>
            </a:lvl7pPr>
            <a:lvl8pPr marL="7619365" algn="l" defTabSz="2176780" rtl="0" eaLnBrk="1" latinLnBrk="0" hangingPunct="1">
              <a:defRPr sz="4300" kern="1200">
                <a:solidFill>
                  <a:schemeClr val="tx1"/>
                </a:solidFill>
                <a:latin typeface="+mn-lt"/>
                <a:ea typeface="+mn-ea"/>
                <a:cs typeface="+mn-cs"/>
              </a:defRPr>
            </a:lvl8pPr>
            <a:lvl9pPr marL="8707755" algn="l" defTabSz="2176780" rtl="0" eaLnBrk="1" latinLnBrk="0" hangingPunct="1">
              <a:defRPr sz="4300" kern="1200">
                <a:solidFill>
                  <a:schemeClr val="tx1"/>
                </a:solidFill>
                <a:latin typeface="+mn-lt"/>
                <a:ea typeface="+mn-ea"/>
                <a:cs typeface="+mn-cs"/>
              </a:defRPr>
            </a:lvl9pPr>
          </a:lstStyle>
          <a:p>
            <a:pPr indent="0" algn="just" fontAlgn="auto">
              <a:lnSpc>
                <a:spcPct val="150000"/>
              </a:lnSpc>
            </a:pPr>
            <a:r>
              <a:rPr lang="en-US" altLang="zh-CN" sz="1600" b="1" dirty="0">
                <a:latin typeface="+mn-ea"/>
              </a:rPr>
              <a:t>2.</a:t>
            </a:r>
            <a:r>
              <a:rPr lang="zh-CN" altLang="en-US" sz="1600" b="1" dirty="0">
                <a:latin typeface="+mn-ea"/>
              </a:rPr>
              <a:t>影响</a:t>
            </a:r>
            <a:r>
              <a:rPr lang="en-US" altLang="zh-CN" sz="1600" b="1" dirty="0">
                <a:latin typeface="+mn-ea"/>
                <a:cs typeface="Open Sans" panose="020B0606030504020204" pitchFamily="34" charset="0"/>
              </a:rPr>
              <a:t>AN</a:t>
            </a:r>
            <a:r>
              <a:rPr lang="zh-CN" altLang="en-US" sz="1600" b="1" dirty="0">
                <a:latin typeface="+mn-ea"/>
                <a:cs typeface="Open Sans" panose="020B0606030504020204" pitchFamily="34" charset="0"/>
              </a:rPr>
              <a:t>患者瘦素基因甲基化水平的因素</a:t>
            </a:r>
            <a:endParaRPr lang="en-US" altLang="zh-CN" sz="1600" b="1" dirty="0">
              <a:latin typeface="+mn-ea"/>
              <a:cs typeface="Open Sans" panose="020B0606030504020204" pitchFamily="34" charset="0"/>
            </a:endParaRPr>
          </a:p>
          <a:p>
            <a:pPr indent="0" algn="just" fontAlgn="auto">
              <a:lnSpc>
                <a:spcPct val="150000"/>
              </a:lnSpc>
            </a:pPr>
            <a:r>
              <a:rPr lang="en-US" altLang="zh-CN" sz="1600" kern="100" dirty="0">
                <a:latin typeface="+mn-ea"/>
                <a:cs typeface="Times New Roman" panose="02020603050405020304" pitchFamily="18" charset="0"/>
              </a:rPr>
              <a:t>         </a:t>
            </a:r>
            <a:r>
              <a:rPr lang="zh-CN" altLang="en-US" sz="1600" kern="100" dirty="0">
                <a:latin typeface="+mn-ea"/>
                <a:cs typeface="Times New Roman" panose="02020603050405020304" pitchFamily="18" charset="0"/>
              </a:rPr>
              <a:t>为了探究影响</a:t>
            </a:r>
            <a:r>
              <a:rPr lang="en-US" altLang="zh-CN" sz="1600" kern="100" dirty="0">
                <a:latin typeface="+mn-ea"/>
                <a:cs typeface="Times New Roman" panose="02020603050405020304" pitchFamily="18" charset="0"/>
              </a:rPr>
              <a:t>AN</a:t>
            </a:r>
            <a:r>
              <a:rPr lang="zh-CN" altLang="en-US" sz="1600" kern="100" dirty="0">
                <a:latin typeface="+mn-ea"/>
                <a:cs typeface="Times New Roman" panose="02020603050405020304" pitchFamily="18" charset="0"/>
              </a:rPr>
              <a:t>患者瘦素基因甲基化水平的因素，我们对</a:t>
            </a:r>
            <a:r>
              <a:rPr lang="en-US" altLang="zh-CN" sz="1600" kern="100" dirty="0">
                <a:latin typeface="+mn-ea"/>
                <a:cs typeface="Times New Roman" panose="02020603050405020304" pitchFamily="18" charset="0"/>
              </a:rPr>
              <a:t>AN</a:t>
            </a:r>
            <a:r>
              <a:rPr lang="zh-CN" altLang="en-US" sz="1600" kern="100" dirty="0">
                <a:latin typeface="+mn-ea"/>
                <a:cs typeface="Times New Roman" panose="02020603050405020304" pitchFamily="18" charset="0"/>
              </a:rPr>
              <a:t>患者</a:t>
            </a:r>
            <a:r>
              <a:rPr lang="en-US" altLang="zh-CN" sz="1600" kern="100" dirty="0">
                <a:latin typeface="+mn-ea"/>
                <a:cs typeface="Times New Roman" panose="02020603050405020304" pitchFamily="18" charset="0"/>
              </a:rPr>
              <a:t>ETI-SF</a:t>
            </a:r>
            <a:r>
              <a:rPr lang="zh-CN" altLang="en-US" sz="1600" kern="100" dirty="0">
                <a:latin typeface="+mn-ea"/>
                <a:cs typeface="Times New Roman" panose="02020603050405020304" pitchFamily="18" charset="0"/>
              </a:rPr>
              <a:t>及</a:t>
            </a:r>
            <a:r>
              <a:rPr lang="en-US" altLang="zh-CN" sz="1600" kern="100" dirty="0">
                <a:latin typeface="+mn-ea"/>
                <a:cs typeface="Times New Roman" panose="02020603050405020304" pitchFamily="18" charset="0"/>
              </a:rPr>
              <a:t>FES-CV</a:t>
            </a:r>
            <a:r>
              <a:rPr lang="zh-CN" altLang="en-US" sz="1600" kern="100" dirty="0">
                <a:latin typeface="+mn-ea"/>
                <a:cs typeface="Times New Roman" panose="02020603050405020304" pitchFamily="18" charset="0"/>
              </a:rPr>
              <a:t>的得分与瘦素基因甲基化水平进行相关性分析，结果显示，瘦素基因甲基化水平与</a:t>
            </a:r>
            <a:r>
              <a:rPr lang="en-US" altLang="zh-CN" sz="1600" kern="100" dirty="0">
                <a:latin typeface="+mn-ea"/>
                <a:cs typeface="Times New Roman" panose="02020603050405020304" pitchFamily="18" charset="0"/>
              </a:rPr>
              <a:t>ETI</a:t>
            </a:r>
            <a:r>
              <a:rPr lang="zh-CN" altLang="en-US" sz="1600" kern="100" dirty="0">
                <a:latin typeface="+mn-ea"/>
                <a:cs typeface="Times New Roman" panose="02020603050405020304" pitchFamily="18" charset="0"/>
              </a:rPr>
              <a:t>量表情感虐待</a:t>
            </a:r>
            <a:r>
              <a:rPr lang="en-US" altLang="zh-CN" sz="1600" kern="100" dirty="0">
                <a:latin typeface="+mn-ea"/>
                <a:cs typeface="Times New Roman" panose="02020603050405020304" pitchFamily="18" charset="0"/>
              </a:rPr>
              <a:t>(r=0.405</a:t>
            </a:r>
            <a:r>
              <a:rPr lang="zh-CN" altLang="en-US" sz="1600" kern="100" dirty="0">
                <a:latin typeface="+mn-ea"/>
                <a:cs typeface="Times New Roman" panose="02020603050405020304" pitchFamily="18" charset="0"/>
              </a:rPr>
              <a:t>，</a:t>
            </a:r>
            <a:r>
              <a:rPr lang="en-US" altLang="zh-CN" sz="1600" kern="100" dirty="0">
                <a:latin typeface="+mn-ea"/>
                <a:cs typeface="Times New Roman" panose="02020603050405020304" pitchFamily="18" charset="0"/>
              </a:rPr>
              <a:t>P=0.009)</a:t>
            </a:r>
            <a:r>
              <a:rPr lang="zh-CN" altLang="en-US" sz="1600" kern="100" dirty="0">
                <a:latin typeface="+mn-ea"/>
                <a:cs typeface="Times New Roman" panose="02020603050405020304" pitchFamily="18" charset="0"/>
              </a:rPr>
              <a:t>得分正相关，与</a:t>
            </a:r>
            <a:r>
              <a:rPr lang="en-US" altLang="zh-CN" sz="1600" kern="100" dirty="0">
                <a:latin typeface="+mn-ea"/>
                <a:cs typeface="Times New Roman" panose="02020603050405020304" pitchFamily="18" charset="0"/>
              </a:rPr>
              <a:t>FES-CV</a:t>
            </a:r>
            <a:r>
              <a:rPr lang="zh-CN" altLang="en-US" sz="1600" kern="100" dirty="0">
                <a:latin typeface="+mn-ea"/>
                <a:cs typeface="Times New Roman" panose="02020603050405020304" pitchFamily="18" charset="0"/>
              </a:rPr>
              <a:t>量表亲密度（</a:t>
            </a:r>
            <a:r>
              <a:rPr lang="en-US" altLang="zh-CN" sz="1600" kern="100" dirty="0">
                <a:latin typeface="+mn-ea"/>
                <a:cs typeface="Times New Roman" panose="02020603050405020304" pitchFamily="18" charset="0"/>
              </a:rPr>
              <a:t>r=-0.274 </a:t>
            </a:r>
            <a:r>
              <a:rPr lang="zh-CN" altLang="en-US" sz="1600" kern="100" dirty="0">
                <a:latin typeface="+mn-ea"/>
                <a:cs typeface="Times New Roman" panose="02020603050405020304" pitchFamily="18" charset="0"/>
              </a:rPr>
              <a:t>，</a:t>
            </a:r>
            <a:r>
              <a:rPr lang="en-US" altLang="zh-CN" sz="1600" kern="100" dirty="0">
                <a:latin typeface="+mn-ea"/>
                <a:cs typeface="Times New Roman" panose="02020603050405020304" pitchFamily="18" charset="0"/>
              </a:rPr>
              <a:t>P=0.014</a:t>
            </a:r>
            <a:r>
              <a:rPr lang="zh-CN" altLang="en-US" sz="1600" kern="100" dirty="0">
                <a:latin typeface="+mn-ea"/>
                <a:cs typeface="Times New Roman" panose="02020603050405020304" pitchFamily="18" charset="0"/>
              </a:rPr>
              <a:t>）、情感表达（</a:t>
            </a:r>
            <a:r>
              <a:rPr lang="en-US" altLang="zh-CN" sz="1600" kern="100" dirty="0">
                <a:latin typeface="+mn-ea"/>
                <a:cs typeface="Times New Roman" panose="02020603050405020304" pitchFamily="18" charset="0"/>
              </a:rPr>
              <a:t>r=-0.249</a:t>
            </a:r>
            <a:r>
              <a:rPr lang="zh-CN" altLang="en-US" sz="1600" kern="100" dirty="0">
                <a:latin typeface="+mn-ea"/>
                <a:cs typeface="Times New Roman" panose="02020603050405020304" pitchFamily="18" charset="0"/>
              </a:rPr>
              <a:t>，</a:t>
            </a:r>
            <a:r>
              <a:rPr lang="en-US" altLang="zh-CN" sz="1600" kern="100" dirty="0">
                <a:latin typeface="+mn-ea"/>
                <a:cs typeface="Times New Roman" panose="02020603050405020304" pitchFamily="18" charset="0"/>
              </a:rPr>
              <a:t>P=0.027</a:t>
            </a:r>
            <a:r>
              <a:rPr lang="zh-CN" altLang="en-US" sz="1600" kern="100" dirty="0">
                <a:latin typeface="+mn-ea"/>
                <a:cs typeface="Times New Roman" panose="02020603050405020304" pitchFamily="18" charset="0"/>
              </a:rPr>
              <a:t>）得分负相关。</a:t>
            </a:r>
            <a:endParaRPr lang="en-US" altLang="zh-CN" sz="1600" kern="100" dirty="0">
              <a:latin typeface="+mn-ea"/>
              <a:cs typeface="Times New Roman" panose="02020603050405020304" pitchFamily="18" charset="0"/>
            </a:endParaRPr>
          </a:p>
          <a:p>
            <a:pPr indent="0" algn="just" fontAlgn="auto">
              <a:lnSpc>
                <a:spcPct val="150000"/>
              </a:lnSpc>
            </a:pPr>
            <a:endParaRPr lang="en-US" altLang="zh-CN" sz="1600" dirty="0">
              <a:latin typeface="+mn-ea"/>
            </a:endParaRPr>
          </a:p>
          <a:p>
            <a:pPr indent="0" algn="just" fontAlgn="auto">
              <a:lnSpc>
                <a:spcPct val="150000"/>
              </a:lnSpc>
            </a:pPr>
            <a:endParaRPr lang="en-US" altLang="zh-CN" sz="1600" dirty="0">
              <a:latin typeface="+mn-ea"/>
            </a:endParaRPr>
          </a:p>
          <a:p>
            <a:pPr indent="0" algn="just" fontAlgn="auto">
              <a:lnSpc>
                <a:spcPct val="150000"/>
              </a:lnSpc>
            </a:pPr>
            <a:endParaRPr lang="en-US" altLang="zh-CN" sz="1600" dirty="0">
              <a:latin typeface="+mn-ea"/>
            </a:endParaRPr>
          </a:p>
          <a:p>
            <a:pPr indent="0" algn="just" fontAlgn="auto">
              <a:lnSpc>
                <a:spcPct val="150000"/>
              </a:lnSpc>
            </a:pPr>
            <a:endParaRPr lang="en-US" altLang="zh-CN" sz="1600" dirty="0">
              <a:latin typeface="+mn-ea"/>
            </a:endParaRPr>
          </a:p>
          <a:p>
            <a:pPr indent="0" algn="just" fontAlgn="auto">
              <a:lnSpc>
                <a:spcPct val="150000"/>
              </a:lnSpc>
            </a:pPr>
            <a:endParaRPr lang="en-US" altLang="zh-CN" sz="1600" dirty="0">
              <a:latin typeface="+mn-ea"/>
            </a:endParaRPr>
          </a:p>
        </p:txBody>
      </p:sp>
      <p:sp>
        <p:nvSpPr>
          <p:cNvPr id="6" name="矩形: 圆角 5">
            <a:extLst>
              <a:ext uri="{FF2B5EF4-FFF2-40B4-BE49-F238E27FC236}">
                <a16:creationId xmlns:a16="http://schemas.microsoft.com/office/drawing/2014/main" id="{64F46F54-5199-3B6F-1004-86A498B1C0F4}"/>
              </a:ext>
            </a:extLst>
          </p:cNvPr>
          <p:cNvSpPr/>
          <p:nvPr/>
        </p:nvSpPr>
        <p:spPr>
          <a:xfrm>
            <a:off x="513984" y="2491990"/>
            <a:ext cx="12880975" cy="2469633"/>
          </a:xfrm>
          <a:prstGeom prst="roundRect">
            <a:avLst>
              <a:gd name="adj" fmla="val 6589"/>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108000" tIns="252000" rIns="108000" rtlCol="0" anchor="ctr"/>
          <a:lstStyle>
            <a:defPPr>
              <a:defRPr lang="zh-CN"/>
            </a:defPPr>
            <a:lvl1pPr marL="0" algn="l" defTabSz="2176780" rtl="0" eaLnBrk="1" latinLnBrk="0" hangingPunct="1">
              <a:defRPr sz="4300" kern="1200">
                <a:solidFill>
                  <a:schemeClr val="dk1"/>
                </a:solidFill>
                <a:latin typeface="+mn-lt"/>
                <a:ea typeface="+mn-ea"/>
                <a:cs typeface="+mn-cs"/>
              </a:defRPr>
            </a:lvl1pPr>
            <a:lvl2pPr marL="1088390" algn="l" defTabSz="2176780" rtl="0" eaLnBrk="1" latinLnBrk="0" hangingPunct="1">
              <a:defRPr sz="4300" kern="1200">
                <a:solidFill>
                  <a:schemeClr val="dk1"/>
                </a:solidFill>
                <a:latin typeface="+mn-lt"/>
                <a:ea typeface="+mn-ea"/>
                <a:cs typeface="+mn-cs"/>
              </a:defRPr>
            </a:lvl2pPr>
            <a:lvl3pPr marL="2176780" algn="l" defTabSz="2176780" rtl="0" eaLnBrk="1" latinLnBrk="0" hangingPunct="1">
              <a:defRPr sz="4300" kern="1200">
                <a:solidFill>
                  <a:schemeClr val="dk1"/>
                </a:solidFill>
                <a:latin typeface="+mn-lt"/>
                <a:ea typeface="+mn-ea"/>
                <a:cs typeface="+mn-cs"/>
              </a:defRPr>
            </a:lvl3pPr>
            <a:lvl4pPr marL="3265170" algn="l" defTabSz="2176780" rtl="0" eaLnBrk="1" latinLnBrk="0" hangingPunct="1">
              <a:defRPr sz="4300" kern="1200">
                <a:solidFill>
                  <a:schemeClr val="dk1"/>
                </a:solidFill>
                <a:latin typeface="+mn-lt"/>
                <a:ea typeface="+mn-ea"/>
                <a:cs typeface="+mn-cs"/>
              </a:defRPr>
            </a:lvl4pPr>
            <a:lvl5pPr marL="4353560" algn="l" defTabSz="2176780" rtl="0" eaLnBrk="1" latinLnBrk="0" hangingPunct="1">
              <a:defRPr sz="4300" kern="1200">
                <a:solidFill>
                  <a:schemeClr val="dk1"/>
                </a:solidFill>
                <a:latin typeface="+mn-lt"/>
                <a:ea typeface="+mn-ea"/>
                <a:cs typeface="+mn-cs"/>
              </a:defRPr>
            </a:lvl5pPr>
            <a:lvl6pPr marL="5442585" algn="l" defTabSz="2176780" rtl="0" eaLnBrk="1" latinLnBrk="0" hangingPunct="1">
              <a:defRPr sz="4300" kern="1200">
                <a:solidFill>
                  <a:schemeClr val="dk1"/>
                </a:solidFill>
                <a:latin typeface="+mn-lt"/>
                <a:ea typeface="+mn-ea"/>
                <a:cs typeface="+mn-cs"/>
              </a:defRPr>
            </a:lvl6pPr>
            <a:lvl7pPr marL="6530975" algn="l" defTabSz="2176780" rtl="0" eaLnBrk="1" latinLnBrk="0" hangingPunct="1">
              <a:defRPr sz="4300" kern="1200">
                <a:solidFill>
                  <a:schemeClr val="dk1"/>
                </a:solidFill>
                <a:latin typeface="+mn-lt"/>
                <a:ea typeface="+mn-ea"/>
                <a:cs typeface="+mn-cs"/>
              </a:defRPr>
            </a:lvl7pPr>
            <a:lvl8pPr marL="7619365" algn="l" defTabSz="2176780" rtl="0" eaLnBrk="1" latinLnBrk="0" hangingPunct="1">
              <a:defRPr sz="4300" kern="1200">
                <a:solidFill>
                  <a:schemeClr val="dk1"/>
                </a:solidFill>
                <a:latin typeface="+mn-lt"/>
                <a:ea typeface="+mn-ea"/>
                <a:cs typeface="+mn-cs"/>
              </a:defRPr>
            </a:lvl8pPr>
            <a:lvl9pPr marL="8707755" algn="l" defTabSz="2176780" rtl="0" eaLnBrk="1" latinLnBrk="0" hangingPunct="1">
              <a:defRPr sz="4300" kern="1200">
                <a:solidFill>
                  <a:schemeClr val="dk1"/>
                </a:solidFill>
                <a:latin typeface="+mn-lt"/>
                <a:ea typeface="+mn-ea"/>
                <a:cs typeface="+mn-cs"/>
              </a:defRPr>
            </a:lvl9pPr>
          </a:lstStyle>
          <a:p>
            <a:pPr algn="ctr">
              <a:lnSpc>
                <a:spcPct val="120000"/>
              </a:lnSpc>
            </a:pP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sym typeface="+mn-ea"/>
              </a:rPr>
              <a:t>神经性厌食患者的瘦素基因高甲基化及环境因素研究</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a:p>
            <a:pPr algn="ctr">
              <a:lnSpc>
                <a:spcPct val="120000"/>
              </a:lnSpc>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连成</a:t>
            </a:r>
            <a:r>
              <a:rPr lang="en-US" altLang="zh-CN" sz="1800" baseline="30000" dirty="0">
                <a:latin typeface="宋体" panose="02010600030101010101" pitchFamily="2" charset="-122"/>
                <a:ea typeface="宋体" panose="02010600030101010101" pitchFamily="2" charset="-122"/>
                <a:cs typeface="宋体" panose="02010600030101010101" pitchFamily="2" charset="-122"/>
                <a:sym typeface="+mn-ea"/>
              </a:rPr>
              <a:t>1,2</a:t>
            </a: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 陈珏</a:t>
            </a:r>
            <a:r>
              <a:rPr lang="en-US" altLang="zh-CN" sz="1800" baseline="30000" dirty="0">
                <a:latin typeface="宋体" panose="02010600030101010101" pitchFamily="2" charset="-122"/>
                <a:ea typeface="宋体" panose="02010600030101010101" pitchFamily="2" charset="-122"/>
                <a:cs typeface="宋体" panose="02010600030101010101" pitchFamily="2" charset="-122"/>
                <a:sym typeface="+mn-ea"/>
              </a:rPr>
              <a:t>1</a:t>
            </a:r>
          </a:p>
          <a:p>
            <a:pPr algn="ctr" fontAlgn="auto">
              <a:lnSpc>
                <a:spcPct val="150000"/>
              </a:lnSpc>
              <a:spcBef>
                <a:spcPts val="1500"/>
              </a:spcBef>
            </a:pPr>
            <a:r>
              <a:rPr sz="18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上海市精神卫生中心</a:t>
            </a:r>
            <a:r>
              <a:rPr sz="1800" dirty="0">
                <a:latin typeface="宋体" panose="02010600030101010101" pitchFamily="2" charset="-122"/>
                <a:ea typeface="宋体" panose="02010600030101010101" pitchFamily="2" charset="-122"/>
                <a:cs typeface="宋体" panose="02010600030101010101" pitchFamily="2" charset="-122"/>
                <a:sym typeface="+mn-ea"/>
              </a:rPr>
              <a:t>；2. </a:t>
            </a: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苏州大学附属独墅湖医院</a:t>
            </a:r>
            <a:endParaRPr lang="en-US" sz="1800" dirty="0">
              <a:latin typeface="宋体" panose="02010600030101010101" pitchFamily="2" charset="-122"/>
              <a:ea typeface="宋体" panose="02010600030101010101" pitchFamily="2" charset="-122"/>
              <a:cs typeface="宋体" panose="02010600030101010101" pitchFamily="2" charset="-122"/>
              <a:sym typeface="+mn-ea"/>
            </a:endParaRPr>
          </a:p>
          <a:p>
            <a:pPr algn="ctr" fontAlgn="auto">
              <a:lnSpc>
                <a:spcPct val="150000"/>
              </a:lnSpc>
              <a:spcAft>
                <a:spcPts val="1500"/>
              </a:spcAft>
            </a:pPr>
            <a:r>
              <a:rPr lang="zh-CN" altLang="en-US" sz="1600" dirty="0">
                <a:latin typeface="宋体" panose="02010600030101010101" pitchFamily="2" charset="-122"/>
                <a:cs typeface="宋体" panose="02010600030101010101" pitchFamily="2" charset="-122"/>
                <a:sym typeface="+mn-ea"/>
              </a:rPr>
              <a:t>通讯作者：</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陈珏，邮箱：</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chenjue2088@163.com</a:t>
            </a:r>
            <a:endParaRPr lang="zh-CN" altLang="en-US" sz="1800" dirty="0"/>
          </a:p>
        </p:txBody>
      </p:sp>
      <p:sp>
        <p:nvSpPr>
          <p:cNvPr id="16" name="TextBox 11">
            <a:extLst>
              <a:ext uri="{FF2B5EF4-FFF2-40B4-BE49-F238E27FC236}">
                <a16:creationId xmlns:a16="http://schemas.microsoft.com/office/drawing/2014/main" id="{5C811583-8185-1319-60DF-BA761FCA6A94}"/>
              </a:ext>
            </a:extLst>
          </p:cNvPr>
          <p:cNvSpPr txBox="1">
            <a:spLocks noChangeArrowheads="1"/>
          </p:cNvSpPr>
          <p:nvPr/>
        </p:nvSpPr>
        <p:spPr bwMode="auto">
          <a:xfrm>
            <a:off x="7127487" y="17145602"/>
            <a:ext cx="6303374" cy="1906165"/>
          </a:xfrm>
          <a:prstGeom prst="rect">
            <a:avLst/>
          </a:prstGeom>
          <a:noFill/>
          <a:ln w="9525">
            <a:noFill/>
            <a:miter lim="800000"/>
          </a:ln>
        </p:spPr>
        <p:txBody>
          <a:bodyPr wrap="square" lIns="97793" tIns="48896" rIns="97793" bIns="48896">
            <a:spAutoFit/>
          </a:bodyPr>
          <a:lstStyle>
            <a:defPPr>
              <a:defRPr lang="zh-CN"/>
            </a:defPPr>
            <a:lvl1pPr marL="0" algn="l" defTabSz="2176780" rtl="0" eaLnBrk="1" latinLnBrk="0" hangingPunct="1">
              <a:defRPr sz="4300" kern="1200">
                <a:solidFill>
                  <a:schemeClr val="tx1"/>
                </a:solidFill>
                <a:latin typeface="+mn-lt"/>
                <a:ea typeface="+mn-ea"/>
                <a:cs typeface="+mn-cs"/>
              </a:defRPr>
            </a:lvl1pPr>
            <a:lvl2pPr marL="1088390" algn="l" defTabSz="2176780" rtl="0" eaLnBrk="1" latinLnBrk="0" hangingPunct="1">
              <a:defRPr sz="4300" kern="1200">
                <a:solidFill>
                  <a:schemeClr val="tx1"/>
                </a:solidFill>
                <a:latin typeface="+mn-lt"/>
                <a:ea typeface="+mn-ea"/>
                <a:cs typeface="+mn-cs"/>
              </a:defRPr>
            </a:lvl2pPr>
            <a:lvl3pPr marL="2176780" algn="l" defTabSz="2176780" rtl="0" eaLnBrk="1" latinLnBrk="0" hangingPunct="1">
              <a:defRPr sz="4300" kern="1200">
                <a:solidFill>
                  <a:schemeClr val="tx1"/>
                </a:solidFill>
                <a:latin typeface="+mn-lt"/>
                <a:ea typeface="+mn-ea"/>
                <a:cs typeface="+mn-cs"/>
              </a:defRPr>
            </a:lvl3pPr>
            <a:lvl4pPr marL="3265170" algn="l" defTabSz="2176780" rtl="0" eaLnBrk="1" latinLnBrk="0" hangingPunct="1">
              <a:defRPr sz="4300" kern="1200">
                <a:solidFill>
                  <a:schemeClr val="tx1"/>
                </a:solidFill>
                <a:latin typeface="+mn-lt"/>
                <a:ea typeface="+mn-ea"/>
                <a:cs typeface="+mn-cs"/>
              </a:defRPr>
            </a:lvl4pPr>
            <a:lvl5pPr marL="4353560" algn="l" defTabSz="2176780" rtl="0" eaLnBrk="1" latinLnBrk="0" hangingPunct="1">
              <a:defRPr sz="4300" kern="1200">
                <a:solidFill>
                  <a:schemeClr val="tx1"/>
                </a:solidFill>
                <a:latin typeface="+mn-lt"/>
                <a:ea typeface="+mn-ea"/>
                <a:cs typeface="+mn-cs"/>
              </a:defRPr>
            </a:lvl5pPr>
            <a:lvl6pPr marL="5442585" algn="l" defTabSz="2176780" rtl="0" eaLnBrk="1" latinLnBrk="0" hangingPunct="1">
              <a:defRPr sz="4300" kern="1200">
                <a:solidFill>
                  <a:schemeClr val="tx1"/>
                </a:solidFill>
                <a:latin typeface="+mn-lt"/>
                <a:ea typeface="+mn-ea"/>
                <a:cs typeface="+mn-cs"/>
              </a:defRPr>
            </a:lvl6pPr>
            <a:lvl7pPr marL="6530975" algn="l" defTabSz="2176780" rtl="0" eaLnBrk="1" latinLnBrk="0" hangingPunct="1">
              <a:defRPr sz="4300" kern="1200">
                <a:solidFill>
                  <a:schemeClr val="tx1"/>
                </a:solidFill>
                <a:latin typeface="+mn-lt"/>
                <a:ea typeface="+mn-ea"/>
                <a:cs typeface="+mn-cs"/>
              </a:defRPr>
            </a:lvl7pPr>
            <a:lvl8pPr marL="7619365" algn="l" defTabSz="2176780" rtl="0" eaLnBrk="1" latinLnBrk="0" hangingPunct="1">
              <a:defRPr sz="4300" kern="1200">
                <a:solidFill>
                  <a:schemeClr val="tx1"/>
                </a:solidFill>
                <a:latin typeface="+mn-lt"/>
                <a:ea typeface="+mn-ea"/>
                <a:cs typeface="+mn-cs"/>
              </a:defRPr>
            </a:lvl8pPr>
            <a:lvl9pPr marL="8707755" algn="l" defTabSz="2176780" rtl="0" eaLnBrk="1" latinLnBrk="0" hangingPunct="1">
              <a:defRPr sz="4300" kern="1200">
                <a:solidFill>
                  <a:schemeClr val="tx1"/>
                </a:solidFill>
                <a:latin typeface="+mn-lt"/>
                <a:ea typeface="+mn-ea"/>
                <a:cs typeface="+mn-cs"/>
              </a:defRPr>
            </a:lvl9pPr>
          </a:lstStyle>
          <a:p>
            <a:pPr indent="0" algn="just" fontAlgn="auto">
              <a:lnSpc>
                <a:spcPct val="150000"/>
              </a:lnSpc>
            </a:pPr>
            <a:r>
              <a:rPr lang="zh-CN" altLang="en-US" sz="1600" b="1" dirty="0">
                <a:latin typeface="+mn-ea"/>
              </a:rPr>
              <a:t>研究结论：</a:t>
            </a:r>
            <a:endParaRPr lang="en-US" altLang="zh-CN" sz="1600" b="1" dirty="0">
              <a:latin typeface="+mn-ea"/>
            </a:endParaRPr>
          </a:p>
          <a:p>
            <a:pPr indent="466725" algn="just">
              <a:lnSpc>
                <a:spcPct val="120000"/>
              </a:lnSpc>
            </a:pPr>
            <a:r>
              <a:rPr lang="en-US" altLang="zh-CN" sz="1600" dirty="0">
                <a:effectLst/>
                <a:latin typeface="+mn-ea"/>
              </a:rPr>
              <a:t>AN</a:t>
            </a:r>
            <a:r>
              <a:rPr lang="zh-CN" altLang="zh-CN" sz="1600" dirty="0">
                <a:effectLst/>
                <a:latin typeface="+mn-ea"/>
                <a:cs typeface="Open Sans" panose="020B0606030504020204" pitchFamily="34" charset="0"/>
              </a:rPr>
              <a:t>患者的</a:t>
            </a:r>
            <a:r>
              <a:rPr lang="zh-CN" altLang="en-US" sz="1600" dirty="0">
                <a:latin typeface="+mn-ea"/>
                <a:cs typeface="Open Sans" panose="020B0606030504020204" pitchFamily="34" charset="0"/>
              </a:rPr>
              <a:t>瘦素</a:t>
            </a:r>
            <a:r>
              <a:rPr lang="zh-CN" altLang="zh-CN" sz="1600" dirty="0">
                <a:effectLst/>
                <a:latin typeface="+mn-ea"/>
                <a:cs typeface="Open Sans" panose="020B0606030504020204" pitchFamily="34" charset="0"/>
              </a:rPr>
              <a:t>基因启动子区域甲基化水平</a:t>
            </a:r>
            <a:r>
              <a:rPr lang="zh-CN" altLang="en-US" sz="1600" dirty="0">
                <a:effectLst/>
                <a:latin typeface="+mn-ea"/>
                <a:cs typeface="Open Sans" panose="020B0606030504020204" pitchFamily="34" charset="0"/>
              </a:rPr>
              <a:t>显著</a:t>
            </a:r>
            <a:r>
              <a:rPr lang="zh-CN" altLang="zh-CN" sz="1600" dirty="0">
                <a:effectLst/>
                <a:latin typeface="+mn-ea"/>
                <a:cs typeface="Open Sans" panose="020B0606030504020204" pitchFamily="34" charset="0"/>
              </a:rPr>
              <a:t>高于健康人群</a:t>
            </a:r>
            <a:r>
              <a:rPr lang="zh-CN" altLang="en-US" sz="1600" dirty="0">
                <a:latin typeface="+mn-ea"/>
                <a:cs typeface="Open Sans" panose="020B0606030504020204" pitchFamily="34" charset="0"/>
              </a:rPr>
              <a:t>，或许是导致</a:t>
            </a:r>
            <a:r>
              <a:rPr lang="en-US" altLang="zh-CN" sz="1600" dirty="0">
                <a:latin typeface="+mn-ea"/>
                <a:cs typeface="Open Sans" panose="020B0606030504020204" pitchFamily="34" charset="0"/>
              </a:rPr>
              <a:t>AN</a:t>
            </a:r>
            <a:r>
              <a:rPr lang="zh-CN" altLang="en-US" sz="1600" dirty="0">
                <a:latin typeface="+mn-ea"/>
                <a:cs typeface="Open Sans" panose="020B0606030504020204" pitchFamily="34" charset="0"/>
              </a:rPr>
              <a:t>患者血浆瘦素水平下降的原因</a:t>
            </a:r>
            <a:r>
              <a:rPr lang="zh-CN" altLang="zh-CN" sz="1600" dirty="0">
                <a:effectLst/>
                <a:latin typeface="+mn-ea"/>
                <a:cs typeface="Open Sans" panose="020B0606030504020204" pitchFamily="34" charset="0"/>
              </a:rPr>
              <a:t>；</a:t>
            </a:r>
            <a:r>
              <a:rPr lang="zh-CN" altLang="en-US" sz="1600" dirty="0">
                <a:effectLst/>
                <a:latin typeface="+mn-ea"/>
                <a:cs typeface="Open Sans" panose="020B0606030504020204" pitchFamily="34" charset="0"/>
              </a:rPr>
              <a:t>不良家庭环境及创伤性经历</a:t>
            </a:r>
            <a:r>
              <a:rPr lang="zh-CN" altLang="en-US" sz="1600" dirty="0">
                <a:latin typeface="+mn-ea"/>
                <a:cs typeface="Open Sans" panose="020B0606030504020204" pitchFamily="34" charset="0"/>
              </a:rPr>
              <a:t>会</a:t>
            </a:r>
            <a:r>
              <a:rPr lang="zh-CN" altLang="en-US" sz="1600" dirty="0">
                <a:effectLst/>
                <a:latin typeface="+mn-ea"/>
                <a:cs typeface="Open Sans" panose="020B0606030504020204" pitchFamily="34" charset="0"/>
              </a:rPr>
              <a:t>改变</a:t>
            </a:r>
            <a:r>
              <a:rPr lang="en-US" altLang="zh-CN" sz="1600" dirty="0">
                <a:effectLst/>
                <a:latin typeface="+mn-ea"/>
                <a:cs typeface="Open Sans" panose="020B0606030504020204" pitchFamily="34" charset="0"/>
              </a:rPr>
              <a:t>AN</a:t>
            </a:r>
            <a:r>
              <a:rPr lang="zh-CN" altLang="en-US" sz="1600" dirty="0">
                <a:effectLst/>
                <a:latin typeface="+mn-ea"/>
                <a:cs typeface="Open Sans" panose="020B0606030504020204" pitchFamily="34" charset="0"/>
              </a:rPr>
              <a:t>患者</a:t>
            </a:r>
            <a:r>
              <a:rPr lang="zh-CN" altLang="en-US" sz="1600" dirty="0">
                <a:latin typeface="+mn-ea"/>
                <a:cs typeface="Open Sans" panose="020B0606030504020204" pitchFamily="34" charset="0"/>
              </a:rPr>
              <a:t>瘦素</a:t>
            </a:r>
            <a:r>
              <a:rPr lang="zh-CN" altLang="en-US" sz="1600" dirty="0">
                <a:effectLst/>
                <a:latin typeface="+mn-ea"/>
                <a:cs typeface="Open Sans" panose="020B0606030504020204" pitchFamily="34" charset="0"/>
              </a:rPr>
              <a:t>基因甲基化水平，进而影响患者临床症状的严重程度，这为家庭治疗对</a:t>
            </a:r>
            <a:r>
              <a:rPr lang="en-US" altLang="zh-CN" sz="1600" dirty="0">
                <a:effectLst/>
                <a:latin typeface="+mn-ea"/>
                <a:cs typeface="Open Sans" panose="020B0606030504020204" pitchFamily="34" charset="0"/>
              </a:rPr>
              <a:t>AN</a:t>
            </a:r>
            <a:r>
              <a:rPr lang="zh-CN" altLang="en-US" sz="1600" dirty="0">
                <a:effectLst/>
                <a:latin typeface="+mn-ea"/>
                <a:cs typeface="Open Sans" panose="020B0606030504020204" pitchFamily="34" charset="0"/>
              </a:rPr>
              <a:t>患者的</a:t>
            </a:r>
            <a:r>
              <a:rPr lang="zh-CN" altLang="en-US" sz="1600" dirty="0">
                <a:latin typeface="+mn-ea"/>
                <a:cs typeface="Open Sans" panose="020B0606030504020204" pitchFamily="34" charset="0"/>
              </a:rPr>
              <a:t>成长</a:t>
            </a:r>
            <a:r>
              <a:rPr lang="zh-CN" altLang="en-US" sz="1600" dirty="0">
                <a:effectLst/>
                <a:latin typeface="+mn-ea"/>
                <a:cs typeface="Open Sans" panose="020B0606030504020204" pitchFamily="34" charset="0"/>
              </a:rPr>
              <a:t>环境进行早期干预的科学性提供理论基础。</a:t>
            </a:r>
            <a:endParaRPr lang="en-US" altLang="zh-CN" sz="1600" dirty="0">
              <a:latin typeface="+mn-ea"/>
            </a:endParaRPr>
          </a:p>
        </p:txBody>
      </p:sp>
      <p:pic>
        <p:nvPicPr>
          <p:cNvPr id="20" name="图片 19">
            <a:extLst>
              <a:ext uri="{FF2B5EF4-FFF2-40B4-BE49-F238E27FC236}">
                <a16:creationId xmlns:a16="http://schemas.microsoft.com/office/drawing/2014/main" id="{A2CCEDF2-9338-F641-AFB7-A1ED848D78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106" y="16873314"/>
            <a:ext cx="3027299" cy="2611962"/>
          </a:xfrm>
          <a:prstGeom prst="rect">
            <a:avLst/>
          </a:prstGeom>
        </p:spPr>
      </p:pic>
      <p:sp>
        <p:nvSpPr>
          <p:cNvPr id="11" name="矩形 10">
            <a:extLst>
              <a:ext uri="{FF2B5EF4-FFF2-40B4-BE49-F238E27FC236}">
                <a16:creationId xmlns:a16="http://schemas.microsoft.com/office/drawing/2014/main" id="{80525B24-45AE-7BF1-15C1-39B6ABC93591}"/>
              </a:ext>
            </a:extLst>
          </p:cNvPr>
          <p:cNvSpPr/>
          <p:nvPr/>
        </p:nvSpPr>
        <p:spPr>
          <a:xfrm>
            <a:off x="559575" y="16657290"/>
            <a:ext cx="303288" cy="338554"/>
          </a:xfrm>
          <a:prstGeom prst="rect">
            <a:avLst/>
          </a:prstGeom>
          <a:noFill/>
        </p:spPr>
        <p:txBody>
          <a:bodyPr wrap="none" lIns="91440" tIns="45720" rIns="91440" bIns="45720">
            <a:spAutoFit/>
          </a:bodyPr>
          <a:lstStyle/>
          <a:p>
            <a:pPr algn="ctr"/>
            <a:r>
              <a:rPr lang="en-US" altLang="zh-CN" sz="1600" b="0" cap="none" spc="0" dirty="0">
                <a:ln w="0"/>
                <a:solidFill>
                  <a:schemeClr val="tx1"/>
                </a:solidFill>
                <a:effectLst>
                  <a:outerShdw blurRad="38100" dist="19050" dir="2700000" algn="tl" rotWithShape="0">
                    <a:schemeClr val="dk1">
                      <a:alpha val="40000"/>
                    </a:schemeClr>
                  </a:outerShdw>
                </a:effectLst>
              </a:rPr>
              <a:t>A</a:t>
            </a:r>
            <a:endParaRPr lang="zh-CN" altLang="en-US" sz="16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8885E086-44ED-421A-E009-758A72B24083}"/>
              </a:ext>
            </a:extLst>
          </p:cNvPr>
          <p:cNvSpPr/>
          <p:nvPr/>
        </p:nvSpPr>
        <p:spPr>
          <a:xfrm>
            <a:off x="3821346" y="16620093"/>
            <a:ext cx="296876" cy="338554"/>
          </a:xfrm>
          <a:prstGeom prst="rect">
            <a:avLst/>
          </a:prstGeom>
          <a:noFill/>
        </p:spPr>
        <p:txBody>
          <a:bodyPr wrap="non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rPr>
              <a:t>B</a:t>
            </a:r>
            <a:endParaRPr lang="zh-CN" altLang="en-US" sz="1600" b="0" cap="none" spc="0" dirty="0">
              <a:ln w="0"/>
              <a:solidFill>
                <a:schemeClr val="tx1"/>
              </a:solidFill>
              <a:effectLst>
                <a:outerShdw blurRad="38100" dist="19050" dir="2700000" algn="tl" rotWithShape="0">
                  <a:schemeClr val="dk1">
                    <a:alpha val="40000"/>
                  </a:schemeClr>
                </a:outerShdw>
              </a:effectLst>
            </a:endParaRPr>
          </a:p>
        </p:txBody>
      </p:sp>
      <p:sp>
        <p:nvSpPr>
          <p:cNvPr id="5" name="TextBox 11">
            <a:extLst>
              <a:ext uri="{FF2B5EF4-FFF2-40B4-BE49-F238E27FC236}">
                <a16:creationId xmlns:a16="http://schemas.microsoft.com/office/drawing/2014/main" id="{14B7C900-CAA3-38F0-70E2-31B918B66B37}"/>
              </a:ext>
            </a:extLst>
          </p:cNvPr>
          <p:cNvSpPr txBox="1">
            <a:spLocks noChangeArrowheads="1"/>
          </p:cNvSpPr>
          <p:nvPr/>
        </p:nvSpPr>
        <p:spPr bwMode="auto">
          <a:xfrm>
            <a:off x="7091584" y="11706878"/>
            <a:ext cx="6303373" cy="4149856"/>
          </a:xfrm>
          <a:prstGeom prst="rect">
            <a:avLst/>
          </a:prstGeom>
          <a:noFill/>
          <a:ln w="9525">
            <a:noFill/>
            <a:miter lim="800000"/>
          </a:ln>
        </p:spPr>
        <p:txBody>
          <a:bodyPr wrap="square" lIns="97793" tIns="48896" rIns="97793" bIns="48896">
            <a:spAutoFit/>
          </a:bodyPr>
          <a:lstStyle>
            <a:defPPr>
              <a:defRPr lang="zh-CN"/>
            </a:defPPr>
            <a:lvl1pPr marL="0" algn="l" defTabSz="2176780" rtl="0" eaLnBrk="1" latinLnBrk="0" hangingPunct="1">
              <a:defRPr sz="4300" kern="1200">
                <a:solidFill>
                  <a:schemeClr val="tx1"/>
                </a:solidFill>
                <a:latin typeface="+mn-lt"/>
                <a:ea typeface="+mn-ea"/>
                <a:cs typeface="+mn-cs"/>
              </a:defRPr>
            </a:lvl1pPr>
            <a:lvl2pPr marL="1088390" algn="l" defTabSz="2176780" rtl="0" eaLnBrk="1" latinLnBrk="0" hangingPunct="1">
              <a:defRPr sz="4300" kern="1200">
                <a:solidFill>
                  <a:schemeClr val="tx1"/>
                </a:solidFill>
                <a:latin typeface="+mn-lt"/>
                <a:ea typeface="+mn-ea"/>
                <a:cs typeface="+mn-cs"/>
              </a:defRPr>
            </a:lvl2pPr>
            <a:lvl3pPr marL="2176780" algn="l" defTabSz="2176780" rtl="0" eaLnBrk="1" latinLnBrk="0" hangingPunct="1">
              <a:defRPr sz="4300" kern="1200">
                <a:solidFill>
                  <a:schemeClr val="tx1"/>
                </a:solidFill>
                <a:latin typeface="+mn-lt"/>
                <a:ea typeface="+mn-ea"/>
                <a:cs typeface="+mn-cs"/>
              </a:defRPr>
            </a:lvl3pPr>
            <a:lvl4pPr marL="3265170" algn="l" defTabSz="2176780" rtl="0" eaLnBrk="1" latinLnBrk="0" hangingPunct="1">
              <a:defRPr sz="4300" kern="1200">
                <a:solidFill>
                  <a:schemeClr val="tx1"/>
                </a:solidFill>
                <a:latin typeface="+mn-lt"/>
                <a:ea typeface="+mn-ea"/>
                <a:cs typeface="+mn-cs"/>
              </a:defRPr>
            </a:lvl4pPr>
            <a:lvl5pPr marL="4353560" algn="l" defTabSz="2176780" rtl="0" eaLnBrk="1" latinLnBrk="0" hangingPunct="1">
              <a:defRPr sz="4300" kern="1200">
                <a:solidFill>
                  <a:schemeClr val="tx1"/>
                </a:solidFill>
                <a:latin typeface="+mn-lt"/>
                <a:ea typeface="+mn-ea"/>
                <a:cs typeface="+mn-cs"/>
              </a:defRPr>
            </a:lvl5pPr>
            <a:lvl6pPr marL="5442585" algn="l" defTabSz="2176780" rtl="0" eaLnBrk="1" latinLnBrk="0" hangingPunct="1">
              <a:defRPr sz="4300" kern="1200">
                <a:solidFill>
                  <a:schemeClr val="tx1"/>
                </a:solidFill>
                <a:latin typeface="+mn-lt"/>
                <a:ea typeface="+mn-ea"/>
                <a:cs typeface="+mn-cs"/>
              </a:defRPr>
            </a:lvl6pPr>
            <a:lvl7pPr marL="6530975" algn="l" defTabSz="2176780" rtl="0" eaLnBrk="1" latinLnBrk="0" hangingPunct="1">
              <a:defRPr sz="4300" kern="1200">
                <a:solidFill>
                  <a:schemeClr val="tx1"/>
                </a:solidFill>
                <a:latin typeface="+mn-lt"/>
                <a:ea typeface="+mn-ea"/>
                <a:cs typeface="+mn-cs"/>
              </a:defRPr>
            </a:lvl7pPr>
            <a:lvl8pPr marL="7619365" algn="l" defTabSz="2176780" rtl="0" eaLnBrk="1" latinLnBrk="0" hangingPunct="1">
              <a:defRPr sz="4300" kern="1200">
                <a:solidFill>
                  <a:schemeClr val="tx1"/>
                </a:solidFill>
                <a:latin typeface="+mn-lt"/>
                <a:ea typeface="+mn-ea"/>
                <a:cs typeface="+mn-cs"/>
              </a:defRPr>
            </a:lvl8pPr>
            <a:lvl9pPr marL="8707755" algn="l" defTabSz="2176780" rtl="0" eaLnBrk="1" latinLnBrk="0" hangingPunct="1">
              <a:defRPr sz="4300" kern="1200">
                <a:solidFill>
                  <a:schemeClr val="tx1"/>
                </a:solidFill>
                <a:latin typeface="+mn-lt"/>
                <a:ea typeface="+mn-ea"/>
                <a:cs typeface="+mn-cs"/>
              </a:defRPr>
            </a:lvl9pPr>
          </a:lstStyle>
          <a:p>
            <a:pPr indent="0" algn="just" fontAlgn="auto">
              <a:lnSpc>
                <a:spcPct val="150000"/>
              </a:lnSpc>
            </a:pPr>
            <a:r>
              <a:rPr lang="en-US" altLang="zh-CN" sz="1600" b="1" dirty="0">
                <a:latin typeface="Times New Roman" panose="02020603050405020304" pitchFamily="18" charset="0"/>
                <a:ea typeface="等线" panose="02010600030101010101" pitchFamily="2" charset="-122"/>
                <a:cs typeface="Times New Roman" panose="02020603050405020304" pitchFamily="18" charset="0"/>
              </a:rPr>
              <a:t>3.</a:t>
            </a:r>
            <a:r>
              <a:rPr lang="zh-CN" altLang="en-US" sz="1600" b="1" dirty="0">
                <a:latin typeface="Times New Roman" panose="02020603050405020304" pitchFamily="18" charset="0"/>
                <a:ea typeface="等线" panose="02010600030101010101" pitchFamily="2" charset="-122"/>
                <a:cs typeface="Times New Roman" panose="02020603050405020304" pitchFamily="18" charset="0"/>
              </a:rPr>
              <a:t>创伤性经历和家庭环境对</a:t>
            </a:r>
            <a:r>
              <a:rPr lang="en-US" altLang="zh-CN" sz="1600" b="1" dirty="0">
                <a:latin typeface="Times New Roman" panose="02020603050405020304" pitchFamily="18" charset="0"/>
                <a:ea typeface="等线" panose="02010600030101010101" pitchFamily="2" charset="-122"/>
                <a:cs typeface="Times New Roman" panose="02020603050405020304" pitchFamily="18" charset="0"/>
              </a:rPr>
              <a:t>AN</a:t>
            </a:r>
            <a:r>
              <a:rPr lang="zh-CN" altLang="en-US" sz="1600" b="1" dirty="0">
                <a:latin typeface="Times New Roman" panose="02020603050405020304" pitchFamily="18" charset="0"/>
                <a:ea typeface="等线" panose="02010600030101010101" pitchFamily="2" charset="-122"/>
                <a:cs typeface="Times New Roman" panose="02020603050405020304" pitchFamily="18" charset="0"/>
              </a:rPr>
              <a:t>患者临床症状的影响</a:t>
            </a:r>
            <a:endParaRPr lang="en-US" altLang="zh-CN" sz="1600" b="1" dirty="0">
              <a:latin typeface="Times New Roman" panose="02020603050405020304" pitchFamily="18" charset="0"/>
              <a:ea typeface="等线" panose="02010600030101010101" pitchFamily="2" charset="-122"/>
              <a:cs typeface="Times New Roman" panose="02020603050405020304" pitchFamily="18" charset="0"/>
            </a:endParaRPr>
          </a:p>
          <a:p>
            <a:pPr indent="0" algn="just" fontAlgn="auto">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为了进一步研究创伤性经历和家庭环境因素对影响</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患者临床症状的机制，我们构建了瘦素基因甲基化水平位为中介效应、</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EDE-Q</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总分为结局的中介效应模型，分别对情感虐待、亲密度、情感表达对</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EDE-Q</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总分的直接效应和中介效应进行分析，结果显示瘦素基因甲基化的中介效应分别为情感虐待（</a:t>
            </a:r>
            <a:r>
              <a:rPr lang="en-US" altLang="zh-CN" sz="1600" dirty="0">
                <a:latin typeface="Times New Roman" panose="02020603050405020304" pitchFamily="18" charset="0"/>
                <a:cs typeface="Times New Roman" panose="02020603050405020304" pitchFamily="18" charset="0"/>
              </a:rPr>
              <a:t>0.03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）、亲密度（</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）、情感表达（</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0" algn="just" fontAlgn="auto">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0" algn="just" fontAlgn="auto">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0" algn="just" fontAlgn="auto">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0" algn="just" fontAlgn="auto">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6" name="组合 25">
            <a:extLst>
              <a:ext uri="{FF2B5EF4-FFF2-40B4-BE49-F238E27FC236}">
                <a16:creationId xmlns:a16="http://schemas.microsoft.com/office/drawing/2014/main" id="{FE390A47-95B2-C138-8CC2-9FDD1AA9FCC4}"/>
              </a:ext>
            </a:extLst>
          </p:cNvPr>
          <p:cNvGrpSpPr/>
          <p:nvPr/>
        </p:nvGrpSpPr>
        <p:grpSpPr>
          <a:xfrm>
            <a:off x="6997790" y="8232354"/>
            <a:ext cx="6719798" cy="2262546"/>
            <a:chOff x="4982083" y="8874832"/>
            <a:chExt cx="9172575" cy="3665432"/>
          </a:xfrm>
        </p:grpSpPr>
        <p:pic>
          <p:nvPicPr>
            <p:cNvPr id="23" name="图片 22">
              <a:extLst>
                <a:ext uri="{FF2B5EF4-FFF2-40B4-BE49-F238E27FC236}">
                  <a16:creationId xmlns:a16="http://schemas.microsoft.com/office/drawing/2014/main" id="{9FADD851-5F49-48D9-E504-7D7B79DF07C9}"/>
                </a:ext>
              </a:extLst>
            </p:cNvPr>
            <p:cNvPicPr>
              <a:picLocks noChangeAspect="1"/>
            </p:cNvPicPr>
            <p:nvPr/>
          </p:nvPicPr>
          <p:blipFill>
            <a:blip r:embed="rId5"/>
            <a:stretch>
              <a:fillRect/>
            </a:stretch>
          </p:blipFill>
          <p:spPr>
            <a:xfrm>
              <a:off x="8039608" y="8878748"/>
              <a:ext cx="3057525" cy="3657600"/>
            </a:xfrm>
            <a:prstGeom prst="rect">
              <a:avLst/>
            </a:prstGeom>
          </p:spPr>
        </p:pic>
        <p:pic>
          <p:nvPicPr>
            <p:cNvPr id="24" name="图片 23">
              <a:extLst>
                <a:ext uri="{FF2B5EF4-FFF2-40B4-BE49-F238E27FC236}">
                  <a16:creationId xmlns:a16="http://schemas.microsoft.com/office/drawing/2014/main" id="{F8BCE765-93ED-B660-9B6B-EA5482074A1A}"/>
                </a:ext>
              </a:extLst>
            </p:cNvPr>
            <p:cNvPicPr>
              <a:picLocks noChangeAspect="1"/>
            </p:cNvPicPr>
            <p:nvPr/>
          </p:nvPicPr>
          <p:blipFill>
            <a:blip r:embed="rId6"/>
            <a:stretch>
              <a:fillRect/>
            </a:stretch>
          </p:blipFill>
          <p:spPr>
            <a:xfrm>
              <a:off x="4982083" y="8882664"/>
              <a:ext cx="3057525" cy="3657600"/>
            </a:xfrm>
            <a:prstGeom prst="rect">
              <a:avLst/>
            </a:prstGeom>
          </p:spPr>
        </p:pic>
        <p:pic>
          <p:nvPicPr>
            <p:cNvPr id="25" name="图片 24">
              <a:extLst>
                <a:ext uri="{FF2B5EF4-FFF2-40B4-BE49-F238E27FC236}">
                  <a16:creationId xmlns:a16="http://schemas.microsoft.com/office/drawing/2014/main" id="{1CC594D5-AF00-CE0C-A70D-7BCB1B0ACC6C}"/>
                </a:ext>
              </a:extLst>
            </p:cNvPr>
            <p:cNvPicPr>
              <a:picLocks noChangeAspect="1"/>
            </p:cNvPicPr>
            <p:nvPr/>
          </p:nvPicPr>
          <p:blipFill>
            <a:blip r:embed="rId7"/>
            <a:stretch>
              <a:fillRect/>
            </a:stretch>
          </p:blipFill>
          <p:spPr>
            <a:xfrm>
              <a:off x="11097133" y="8874832"/>
              <a:ext cx="3057525" cy="3657600"/>
            </a:xfrm>
            <a:prstGeom prst="rect">
              <a:avLst/>
            </a:prstGeom>
          </p:spPr>
        </p:pic>
      </p:grpSp>
      <p:pic>
        <p:nvPicPr>
          <p:cNvPr id="31" name="图片 30">
            <a:extLst>
              <a:ext uri="{FF2B5EF4-FFF2-40B4-BE49-F238E27FC236}">
                <a16:creationId xmlns:a16="http://schemas.microsoft.com/office/drawing/2014/main" id="{C6874F74-D8C3-82BB-B037-F7B7A215CB5A}"/>
              </a:ext>
            </a:extLst>
          </p:cNvPr>
          <p:cNvPicPr>
            <a:picLocks noChangeAspect="1"/>
          </p:cNvPicPr>
          <p:nvPr/>
        </p:nvPicPr>
        <p:blipFill>
          <a:blip r:embed="rId8"/>
          <a:stretch>
            <a:fillRect/>
          </a:stretch>
        </p:blipFill>
        <p:spPr>
          <a:xfrm>
            <a:off x="3658491" y="16873314"/>
            <a:ext cx="3083554" cy="2819250"/>
          </a:xfrm>
          <a:prstGeom prst="rect">
            <a:avLst/>
          </a:prstGeom>
        </p:spPr>
      </p:pic>
      <p:sp>
        <p:nvSpPr>
          <p:cNvPr id="14" name="文本框 13">
            <a:extLst>
              <a:ext uri="{FF2B5EF4-FFF2-40B4-BE49-F238E27FC236}">
                <a16:creationId xmlns:a16="http://schemas.microsoft.com/office/drawing/2014/main" id="{A6668CFE-BDDA-6D8A-89D7-08B0472F9D08}"/>
              </a:ext>
            </a:extLst>
          </p:cNvPr>
          <p:cNvSpPr txBox="1"/>
          <p:nvPr/>
        </p:nvSpPr>
        <p:spPr>
          <a:xfrm>
            <a:off x="4410522" y="17047907"/>
            <a:ext cx="1263864" cy="400110"/>
          </a:xfrm>
          <a:prstGeom prst="rect">
            <a:avLst/>
          </a:prstGeom>
          <a:noFill/>
        </p:spPr>
        <p:txBody>
          <a:bodyPr wrap="square">
            <a:spAutoFit/>
          </a:bodyPr>
          <a:lstStyle/>
          <a:p>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r=0.104 </a:t>
            </a:r>
          </a:p>
          <a:p>
            <a:r>
              <a:rPr lang="en-US" altLang="zh-CN" sz="1000"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1000" dirty="0">
                <a:latin typeface="Times New Roman" panose="02020603050405020304" pitchFamily="18" charset="0"/>
                <a:ea typeface="宋体" panose="02010600030101010101" pitchFamily="2" charset="-122"/>
                <a:cs typeface="Times New Roman" panose="02020603050405020304" pitchFamily="18" charset="0"/>
              </a:rPr>
              <a:t>=0.035*</a:t>
            </a:r>
            <a:endParaRPr lang="zh-CN" altLang="en-US" sz="1000" dirty="0"/>
          </a:p>
        </p:txBody>
      </p:sp>
      <p:sp>
        <p:nvSpPr>
          <p:cNvPr id="17" name="文本框 16">
            <a:extLst>
              <a:ext uri="{FF2B5EF4-FFF2-40B4-BE49-F238E27FC236}">
                <a16:creationId xmlns:a16="http://schemas.microsoft.com/office/drawing/2014/main" id="{EDDDF9C0-BAB2-A2B4-5062-2EC7661562FD}"/>
              </a:ext>
            </a:extLst>
          </p:cNvPr>
          <p:cNvSpPr txBox="1"/>
          <p:nvPr/>
        </p:nvSpPr>
        <p:spPr>
          <a:xfrm>
            <a:off x="865204" y="19522690"/>
            <a:ext cx="6858000" cy="560474"/>
          </a:xfrm>
          <a:prstGeom prst="rect">
            <a:avLst/>
          </a:prstGeom>
          <a:noFill/>
        </p:spPr>
        <p:txBody>
          <a:bodyPr wrap="square">
            <a:spAutoFit/>
          </a:bodyPr>
          <a:lstStyle/>
          <a:p>
            <a:pPr indent="0" algn="just" fontAlgn="auto">
              <a:lnSpc>
                <a:spcPct val="150000"/>
              </a:lnSpc>
            </a:pPr>
            <a:r>
              <a:rPr lang="zh-CN" altLang="en-US" sz="1100" b="1" dirty="0">
                <a:latin typeface="宋体" panose="02010600030101010101" pitchFamily="2" charset="-122"/>
                <a:ea typeface="宋体" panose="02010600030101010101" pitchFamily="2" charset="-122"/>
              </a:rPr>
              <a:t>图</a:t>
            </a:r>
            <a:r>
              <a:rPr lang="en-US" altLang="zh-CN" sz="1100" b="1" dirty="0">
                <a:latin typeface="宋体" panose="02010600030101010101" pitchFamily="2" charset="-122"/>
                <a:ea typeface="宋体" panose="02010600030101010101" pitchFamily="2" charset="-122"/>
              </a:rPr>
              <a:t>1</a:t>
            </a:r>
            <a:r>
              <a:rPr lang="zh-CN" altLang="en-US" sz="1100" b="1" dirty="0">
                <a:latin typeface="宋体" panose="02010600030101010101" pitchFamily="2" charset="-122"/>
                <a:ea typeface="宋体" panose="02010600030101010101" pitchFamily="2" charset="-122"/>
              </a:rPr>
              <a:t>：</a:t>
            </a:r>
            <a:r>
              <a:rPr lang="en-US" altLang="zh-CN" sz="1100" b="1" dirty="0">
                <a:latin typeface="宋体" panose="02010600030101010101" pitchFamily="2" charset="-122"/>
                <a:ea typeface="宋体" panose="02010600030101010101" pitchFamily="2" charset="-122"/>
              </a:rPr>
              <a:t>A AN</a:t>
            </a:r>
            <a:r>
              <a:rPr lang="zh-CN" altLang="en-US" sz="1100" b="1" dirty="0">
                <a:latin typeface="宋体" panose="02010600030101010101" pitchFamily="2" charset="-122"/>
                <a:ea typeface="宋体" panose="02010600030101010101" pitchFamily="2" charset="-122"/>
              </a:rPr>
              <a:t>患者与健康对照（</a:t>
            </a:r>
            <a:r>
              <a:rPr lang="en-US" altLang="zh-CN" sz="1100" b="1" dirty="0">
                <a:latin typeface="宋体" panose="02010600030101010101" pitchFamily="2" charset="-122"/>
                <a:ea typeface="宋体" panose="02010600030101010101" pitchFamily="2" charset="-122"/>
              </a:rPr>
              <a:t>HC</a:t>
            </a:r>
            <a:r>
              <a:rPr lang="zh-CN" altLang="en-US" sz="1100" b="1" dirty="0">
                <a:latin typeface="宋体" panose="02010600030101010101" pitchFamily="2" charset="-122"/>
                <a:ea typeface="宋体" panose="02010600030101010101" pitchFamily="2" charset="-122"/>
              </a:rPr>
              <a:t>）瘦素基因甲基化水平差异。    </a:t>
            </a:r>
            <a:endParaRPr lang="en-US" altLang="zh-CN" sz="1100" b="1" dirty="0">
              <a:latin typeface="宋体" panose="02010600030101010101" pitchFamily="2" charset="-122"/>
              <a:ea typeface="宋体" panose="02010600030101010101" pitchFamily="2" charset="-122"/>
            </a:endParaRPr>
          </a:p>
          <a:p>
            <a:pPr indent="0" algn="just" fontAlgn="auto">
              <a:lnSpc>
                <a:spcPct val="150000"/>
              </a:lnSpc>
            </a:pPr>
            <a:r>
              <a:rPr lang="zh-CN" altLang="en-US" sz="1100" b="1" dirty="0">
                <a:latin typeface="宋体" panose="02010600030101010101" pitchFamily="2" charset="-122"/>
                <a:ea typeface="宋体" panose="02010600030101010101" pitchFamily="2" charset="-122"/>
              </a:rPr>
              <a:t>     </a:t>
            </a:r>
            <a:r>
              <a:rPr lang="en-US" altLang="zh-CN" sz="1100" b="1" dirty="0">
                <a:latin typeface="宋体" panose="02010600030101010101" pitchFamily="2" charset="-122"/>
                <a:ea typeface="宋体" panose="02010600030101010101" pitchFamily="2" charset="-122"/>
              </a:rPr>
              <a:t>B AN</a:t>
            </a:r>
            <a:r>
              <a:rPr lang="zh-CN" altLang="en-US" sz="1100" b="1" dirty="0">
                <a:latin typeface="宋体" panose="02010600030101010101" pitchFamily="2" charset="-122"/>
                <a:ea typeface="宋体" panose="02010600030101010101" pitchFamily="2" charset="-122"/>
              </a:rPr>
              <a:t>患者</a:t>
            </a:r>
            <a:r>
              <a:rPr lang="en-US" altLang="zh-CN" sz="1100" b="1" dirty="0">
                <a:latin typeface="宋体" panose="02010600030101010101" pitchFamily="2" charset="-122"/>
                <a:ea typeface="宋体" panose="02010600030101010101" pitchFamily="2" charset="-122"/>
              </a:rPr>
              <a:t>EDE-Q</a:t>
            </a:r>
            <a:r>
              <a:rPr lang="zh-CN" altLang="en-US" sz="1100" b="1" dirty="0">
                <a:latin typeface="宋体" panose="02010600030101010101" pitchFamily="2" charset="-122"/>
                <a:ea typeface="宋体" panose="02010600030101010101" pitchFamily="2" charset="-122"/>
              </a:rPr>
              <a:t>得分与瘦素基因甲基化水平的相关性分析。</a:t>
            </a:r>
            <a:endParaRPr lang="en-US" altLang="zh-CN" sz="1100" b="1" dirty="0">
              <a:latin typeface="宋体" panose="02010600030101010101" pitchFamily="2" charset="-122"/>
              <a:ea typeface="宋体" panose="02010600030101010101" pitchFamily="2" charset="-122"/>
            </a:endParaRPr>
          </a:p>
        </p:txBody>
      </p:sp>
      <p:sp>
        <p:nvSpPr>
          <p:cNvPr id="32" name="文本框 31">
            <a:extLst>
              <a:ext uri="{FF2B5EF4-FFF2-40B4-BE49-F238E27FC236}">
                <a16:creationId xmlns:a16="http://schemas.microsoft.com/office/drawing/2014/main" id="{49D3575E-ACF4-B9E5-33B5-251258C25483}"/>
              </a:ext>
            </a:extLst>
          </p:cNvPr>
          <p:cNvSpPr txBox="1"/>
          <p:nvPr/>
        </p:nvSpPr>
        <p:spPr>
          <a:xfrm>
            <a:off x="8154938" y="11184682"/>
            <a:ext cx="4248472" cy="306559"/>
          </a:xfrm>
          <a:prstGeom prst="rect">
            <a:avLst/>
          </a:prstGeom>
          <a:noFill/>
        </p:spPr>
        <p:txBody>
          <a:bodyPr wrap="square">
            <a:spAutoFit/>
          </a:bodyPr>
          <a:lstStyle/>
          <a:p>
            <a:pPr indent="0" algn="just" fontAlgn="auto">
              <a:lnSpc>
                <a:spcPct val="150000"/>
              </a:lnSpc>
            </a:pPr>
            <a:r>
              <a:rPr lang="zh-CN" altLang="en-US" sz="1100" b="1" dirty="0">
                <a:latin typeface="宋体" panose="02010600030101010101" pitchFamily="2" charset="-122"/>
                <a:ea typeface="宋体" panose="02010600030101010101" pitchFamily="2" charset="-122"/>
              </a:rPr>
              <a:t>图</a:t>
            </a:r>
            <a:r>
              <a:rPr lang="en-US" altLang="zh-CN" sz="1100" b="1" dirty="0">
                <a:latin typeface="宋体" panose="02010600030101010101" pitchFamily="2" charset="-122"/>
                <a:ea typeface="宋体" panose="02010600030101010101" pitchFamily="2" charset="-122"/>
              </a:rPr>
              <a:t>2 </a:t>
            </a:r>
            <a:r>
              <a:rPr lang="zh-CN" altLang="en-US" sz="1100" b="1" dirty="0">
                <a:latin typeface="宋体" panose="02010600030101010101" pitchFamily="2" charset="-122"/>
                <a:ea typeface="宋体" panose="02010600030101010101" pitchFamily="2" charset="-122"/>
              </a:rPr>
              <a:t>情感虐待、亲密度、情感表达与瘦素基因甲基化水平的相关性</a:t>
            </a:r>
            <a:endParaRPr lang="en-US" altLang="zh-CN" sz="1100" b="1" dirty="0">
              <a:latin typeface="宋体" panose="02010600030101010101" pitchFamily="2" charset="-122"/>
              <a:ea typeface="宋体" panose="02010600030101010101" pitchFamily="2" charset="-122"/>
            </a:endParaRPr>
          </a:p>
        </p:txBody>
      </p:sp>
      <p:grpSp>
        <p:nvGrpSpPr>
          <p:cNvPr id="41" name="组合 40">
            <a:extLst>
              <a:ext uri="{FF2B5EF4-FFF2-40B4-BE49-F238E27FC236}">
                <a16:creationId xmlns:a16="http://schemas.microsoft.com/office/drawing/2014/main" id="{AB22A972-FE55-7767-1EE0-449EE86AFD43}"/>
              </a:ext>
            </a:extLst>
          </p:cNvPr>
          <p:cNvGrpSpPr/>
          <p:nvPr/>
        </p:nvGrpSpPr>
        <p:grpSpPr>
          <a:xfrm>
            <a:off x="7820642" y="14222832"/>
            <a:ext cx="5789840" cy="2853524"/>
            <a:chOff x="7617490" y="14130114"/>
            <a:chExt cx="5789840" cy="2853524"/>
          </a:xfrm>
        </p:grpSpPr>
        <p:grpSp>
          <p:nvGrpSpPr>
            <p:cNvPr id="38" name="组合 37">
              <a:extLst>
                <a:ext uri="{FF2B5EF4-FFF2-40B4-BE49-F238E27FC236}">
                  <a16:creationId xmlns:a16="http://schemas.microsoft.com/office/drawing/2014/main" id="{2C65434A-341B-7946-871E-A8764CB81FEF}"/>
                </a:ext>
              </a:extLst>
            </p:cNvPr>
            <p:cNvGrpSpPr/>
            <p:nvPr/>
          </p:nvGrpSpPr>
          <p:grpSpPr>
            <a:xfrm>
              <a:off x="7682406" y="14130114"/>
              <a:ext cx="5724924" cy="2743200"/>
              <a:chOff x="7957270" y="13746470"/>
              <a:chExt cx="5724924" cy="2743200"/>
            </a:xfrm>
          </p:grpSpPr>
          <p:graphicFrame>
            <p:nvGraphicFramePr>
              <p:cNvPr id="33" name="图表 32">
                <a:extLst>
                  <a:ext uri="{FF2B5EF4-FFF2-40B4-BE49-F238E27FC236}">
                    <a16:creationId xmlns:a16="http://schemas.microsoft.com/office/drawing/2014/main" id="{4517C5AD-304B-8049-A7AC-3F9D4B6FC639}"/>
                  </a:ext>
                </a:extLst>
              </p:cNvPr>
              <p:cNvGraphicFramePr>
                <a:graphicFrameLocks/>
              </p:cNvGraphicFramePr>
              <p:nvPr>
                <p:extLst>
                  <p:ext uri="{D42A27DB-BD31-4B8C-83A1-F6EECF244321}">
                    <p14:modId xmlns:p14="http://schemas.microsoft.com/office/powerpoint/2010/main" val="1516464611"/>
                  </p:ext>
                </p:extLst>
              </p:nvPr>
            </p:nvGraphicFramePr>
            <p:xfrm>
              <a:off x="7957270" y="13746470"/>
              <a:ext cx="4572000" cy="2743200"/>
            </p:xfrm>
            <a:graphic>
              <a:graphicData uri="http://schemas.openxmlformats.org/drawingml/2006/chart">
                <c:chart xmlns:c="http://schemas.openxmlformats.org/drawingml/2006/chart" xmlns:r="http://schemas.openxmlformats.org/officeDocument/2006/relationships" r:id="rId9"/>
              </a:graphicData>
            </a:graphic>
          </p:graphicFrame>
          <p:sp>
            <p:nvSpPr>
              <p:cNvPr id="35" name="文本框 34">
                <a:extLst>
                  <a:ext uri="{FF2B5EF4-FFF2-40B4-BE49-F238E27FC236}">
                    <a16:creationId xmlns:a16="http://schemas.microsoft.com/office/drawing/2014/main" id="{D2A86A0C-811A-BAC0-620F-463D1CCDCE0E}"/>
                  </a:ext>
                </a:extLst>
              </p:cNvPr>
              <p:cNvSpPr txBox="1"/>
              <p:nvPr/>
            </p:nvSpPr>
            <p:spPr>
              <a:xfrm>
                <a:off x="10171162" y="14093716"/>
                <a:ext cx="1440160" cy="276999"/>
              </a:xfrm>
              <a:prstGeom prst="rect">
                <a:avLst/>
              </a:prstGeom>
              <a:noFill/>
            </p:spPr>
            <p:txBody>
              <a:bodyPr wrap="square">
                <a:spAutoFit/>
              </a:bodyPr>
              <a:lstStyle/>
              <a:p>
                <a:r>
                  <a:rPr lang="zh-CN" altLang="en-US" sz="1200" dirty="0"/>
                  <a:t>0.24</a:t>
                </a:r>
                <a:r>
                  <a:rPr lang="en-US" altLang="zh-CN" sz="1200" dirty="0"/>
                  <a:t>/0.03</a:t>
                </a:r>
                <a:endParaRPr lang="zh-CN" altLang="en-US" sz="1200" dirty="0"/>
              </a:p>
            </p:txBody>
          </p:sp>
          <p:sp>
            <p:nvSpPr>
              <p:cNvPr id="36" name="文本框 35">
                <a:extLst>
                  <a:ext uri="{FF2B5EF4-FFF2-40B4-BE49-F238E27FC236}">
                    <a16:creationId xmlns:a16="http://schemas.microsoft.com/office/drawing/2014/main" id="{570F777B-243F-5B2C-A71B-E48D540F20D0}"/>
                  </a:ext>
                </a:extLst>
              </p:cNvPr>
              <p:cNvSpPr txBox="1"/>
              <p:nvPr/>
            </p:nvSpPr>
            <p:spPr>
              <a:xfrm>
                <a:off x="12242034" y="15465316"/>
                <a:ext cx="1440160" cy="276999"/>
              </a:xfrm>
              <a:prstGeom prst="rect">
                <a:avLst/>
              </a:prstGeom>
              <a:noFill/>
            </p:spPr>
            <p:txBody>
              <a:bodyPr wrap="square">
                <a:spAutoFit/>
              </a:bodyPr>
              <a:lstStyle/>
              <a:p>
                <a:r>
                  <a:rPr lang="en-US" altLang="zh-CN" sz="1200" dirty="0"/>
                  <a:t>0.08/0.02</a:t>
                </a:r>
                <a:endParaRPr lang="zh-CN" altLang="en-US" sz="1200" dirty="0"/>
              </a:p>
            </p:txBody>
          </p:sp>
          <p:sp>
            <p:nvSpPr>
              <p:cNvPr id="37" name="文本框 36">
                <a:extLst>
                  <a:ext uri="{FF2B5EF4-FFF2-40B4-BE49-F238E27FC236}">
                    <a16:creationId xmlns:a16="http://schemas.microsoft.com/office/drawing/2014/main" id="{616B2D6C-FE58-D5BD-A47E-A2727F43D5C0}"/>
                  </a:ext>
                </a:extLst>
              </p:cNvPr>
              <p:cNvSpPr txBox="1"/>
              <p:nvPr/>
            </p:nvSpPr>
            <p:spPr>
              <a:xfrm>
                <a:off x="9595098" y="14779516"/>
                <a:ext cx="1440160" cy="276999"/>
              </a:xfrm>
              <a:prstGeom prst="rect">
                <a:avLst/>
              </a:prstGeom>
              <a:noFill/>
            </p:spPr>
            <p:txBody>
              <a:bodyPr wrap="square">
                <a:spAutoFit/>
              </a:bodyPr>
              <a:lstStyle/>
              <a:p>
                <a:r>
                  <a:rPr lang="en-US" altLang="zh-CN" sz="1200" dirty="0"/>
                  <a:t>0.04/0.02</a:t>
                </a:r>
                <a:endParaRPr lang="zh-CN" altLang="en-US" sz="1200" dirty="0"/>
              </a:p>
            </p:txBody>
          </p:sp>
        </p:grpSp>
        <p:sp>
          <p:nvSpPr>
            <p:cNvPr id="40" name="文本框 39">
              <a:extLst>
                <a:ext uri="{FF2B5EF4-FFF2-40B4-BE49-F238E27FC236}">
                  <a16:creationId xmlns:a16="http://schemas.microsoft.com/office/drawing/2014/main" id="{2C3B1D6A-1322-0C57-CE03-5CA1E90BC4D5}"/>
                </a:ext>
              </a:extLst>
            </p:cNvPr>
            <p:cNvSpPr txBox="1"/>
            <p:nvPr/>
          </p:nvSpPr>
          <p:spPr>
            <a:xfrm>
              <a:off x="7617490" y="16677079"/>
              <a:ext cx="5374856" cy="306559"/>
            </a:xfrm>
            <a:prstGeom prst="rect">
              <a:avLst/>
            </a:prstGeom>
            <a:noFill/>
          </p:spPr>
          <p:txBody>
            <a:bodyPr wrap="square">
              <a:spAutoFit/>
            </a:bodyPr>
            <a:lstStyle/>
            <a:p>
              <a:pPr indent="0" algn="just" fontAlgn="auto">
                <a:lnSpc>
                  <a:spcPct val="150000"/>
                </a:lnSpc>
              </a:pPr>
              <a:r>
                <a:rPr lang="zh-CN" altLang="en-US" sz="1100" b="1" dirty="0">
                  <a:latin typeface="宋体" panose="02010600030101010101" pitchFamily="2" charset="-122"/>
                  <a:ea typeface="宋体" panose="02010600030101010101" pitchFamily="2" charset="-122"/>
                </a:rPr>
                <a:t>图</a:t>
              </a:r>
              <a:r>
                <a:rPr lang="en-US" altLang="zh-CN" sz="1100" b="1" dirty="0">
                  <a:latin typeface="宋体" panose="02010600030101010101" pitchFamily="2" charset="-122"/>
                  <a:ea typeface="宋体" panose="02010600030101010101" pitchFamily="2" charset="-122"/>
                </a:rPr>
                <a:t>3 </a:t>
              </a:r>
              <a:r>
                <a:rPr lang="zh-CN" altLang="en-US" sz="1100" b="1" dirty="0">
                  <a:latin typeface="宋体" panose="02010600030101010101" pitchFamily="2" charset="-122"/>
                  <a:ea typeface="宋体" panose="02010600030101010101" pitchFamily="2" charset="-122"/>
                </a:rPr>
                <a:t>情感虐待、亲密度、情感表达对</a:t>
              </a:r>
              <a:r>
                <a:rPr lang="en-US" altLang="zh-CN" sz="1100" b="1" dirty="0">
                  <a:latin typeface="宋体" panose="02010600030101010101" pitchFamily="2" charset="-122"/>
                  <a:ea typeface="宋体" panose="02010600030101010101" pitchFamily="2" charset="-122"/>
                </a:rPr>
                <a:t>AN</a:t>
              </a:r>
              <a:r>
                <a:rPr lang="zh-CN" altLang="en-US" sz="1100" b="1" dirty="0">
                  <a:latin typeface="宋体" panose="02010600030101010101" pitchFamily="2" charset="-122"/>
                  <a:ea typeface="宋体" panose="02010600030101010101" pitchFamily="2" charset="-122"/>
                </a:rPr>
                <a:t>患者临床症状严重程度的直接效应和中介效应</a:t>
              </a:r>
              <a:endParaRPr lang="en-US" altLang="zh-CN" sz="1100" b="1"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13871792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874</Words>
  <Application>Microsoft Office PowerPoint</Application>
  <PresentationFormat>自定义</PresentationFormat>
  <Paragraphs>63</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宋体</vt:lpstr>
      <vt:lpstr>微软雅黑</vt:lpstr>
      <vt:lpstr>Arial</vt:lpstr>
      <vt:lpstr>Calibri</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1</dc:creator>
  <cp:lastModifiedBy>cheng</cp:lastModifiedBy>
  <cp:revision>285</cp:revision>
  <dcterms:created xsi:type="dcterms:W3CDTF">2018-08-07T09:00:00Z</dcterms:created>
  <dcterms:modified xsi:type="dcterms:W3CDTF">2023-08-24T03:04:31Z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