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7" r:id="rId2"/>
    <p:sldId id="349" r:id="rId3"/>
    <p:sldId id="353" r:id="rId4"/>
    <p:sldId id="355" r:id="rId5"/>
    <p:sldId id="3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0ABF-3961-DA48-8FDA-9F28EBD2E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DB3AB-CBE4-A94B-B4E0-9FAACE9EF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8C1F-E5BB-B54F-8BD5-A0E5EAFA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2DD5-0FCB-D449-862E-5F0DB701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F099-7BE9-2F49-9FF2-CE3F4499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9DA9-F338-5A4F-BDA9-0FF9FD84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ED51-47B4-794B-9C89-20EE6985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7402-6397-1149-A1EB-85CB1EBB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DC1B-45B0-574A-9A12-EE31A2B0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50B-60E4-2741-86A2-554A0678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8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ECE9E-79F6-5F43-9DEB-D1B741E6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7945D-02B8-B345-918B-64FAE936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95EFE-D65E-AE40-A7B1-8304AF98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EAFE-DBB3-1E44-8F56-4FB2ED5F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A2EA-1A54-314F-B8B7-19B718A4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9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7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58633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6866-929A-2847-B4D7-195C29C2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90D2-84D7-A140-86AF-BDD44961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1650-B639-5645-B1D2-C666850E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C882-5C4E-CD42-B974-0B0A0424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BD56-6B69-434A-8193-4936CDB8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DFC5-D195-304F-A882-157CB1A6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B5D5C-45B3-304A-A8A1-BABF494E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D025-BC0A-5943-A8A8-F15BC22E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195A1-2D6D-784A-AE0C-183CCCD5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B8B1-E5E2-B147-B965-832D8FCE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9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ABD7-8E47-694C-9960-D052F51C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3C37-C7FB-5045-B063-215987DC5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DA86F-5B48-ED48-A304-07FAD017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94DD8-3D91-AF48-9021-AF505E4F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A4505-D1BB-104A-8CB2-F577B224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D5C1-17EB-FF40-9BA5-ED85AA7D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6E1D-692F-584B-9EC7-6D88CB44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5F072-3F77-8948-B44C-83A99A17E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8E73D-3977-B54C-9D16-B9B56A6E0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212E1-7AB0-FA44-B248-AE49A2D0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0FAC6-0D9D-7648-AF8D-2A11796CB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D2344-0F43-2940-B146-0B120F41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AA837-8B22-7341-A46C-B6EAFE0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D8D99-DA9F-6F47-971B-4AD41B97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772F-338A-BD4F-A4BD-E137D35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C3AD9-4EB0-C949-A47E-D56BA82A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644F-1BC2-074F-AF5B-F61FF5CB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B388D-25D6-8647-8918-84122BC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593FC-6CC1-7B46-9247-5049E1F4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60DD3-4321-8446-9949-6BB2197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C1B0E-9297-974E-9F73-C52DCE3C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DD2-3F77-954B-8F6F-9BACA1BA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EEBB-8C21-9848-9CD5-0EE5B8BD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5B20-D5C5-8643-B115-5C98EE8A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CCD9F-5013-EA43-9579-C38DF56D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E744-DE99-A24C-A2B5-DC418FF6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8FEB0-3DE8-2047-A8A2-AE1FBC96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227B-6361-2E42-8978-50068B4F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DB3EB-ACA8-514F-BE86-B04DC8F15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BCE5-74FF-6C4F-80B9-77576443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DC15F-8F96-9D43-B992-0D34CD9C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BE7A-C93D-F047-A09B-AB5B649B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3B47B-4FEB-2E48-8540-4768AD6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2753F-7B99-6743-B484-6CE448DC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4CC64-D4FA-0B46-A695-41041816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1DAF-7966-1A4C-B529-EFABBA0EB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A4F4-2CDE-144D-92B4-B5505527AAF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29A7-ACC8-6843-88AB-268E912F9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3AC01-784B-AC43-AD74-BCE89BA8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CD2E-B9C1-7F44-9235-E797523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83097" y="2668249"/>
            <a:ext cx="4101532" cy="193898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Brief Description of </a:t>
            </a:r>
          </a:p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Facebook </a:t>
            </a:r>
            <a:r>
              <a:rPr kumimoji="1" lang="en-US" sz="4000" b="1" dirty="0">
                <a:solidFill>
                  <a:sysClr val="windowText" lastClr="000000"/>
                </a:solidFill>
              </a:rPr>
              <a:t>Stock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1491" y="5934674"/>
            <a:ext cx="10780346" cy="9233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Junling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Gao | 001839851           Wenqing Liang | 001873144     Ashish Kumar | 001497334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Tripti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Santani</a:t>
            </a:r>
            <a:r>
              <a:rPr lang="en-US" altLang="zh-CN" dirty="0">
                <a:solidFill>
                  <a:schemeClr val="bg1"/>
                </a:solidFill>
              </a:rPr>
              <a:t>  | 001497382       Dipti </a:t>
            </a:r>
            <a:r>
              <a:rPr lang="en-US" altLang="zh-CN" dirty="0" err="1">
                <a:solidFill>
                  <a:schemeClr val="bg1"/>
                </a:solidFill>
              </a:rPr>
              <a:t>Bhattad</a:t>
            </a:r>
            <a:r>
              <a:rPr lang="en-US" altLang="zh-CN" dirty="0">
                <a:solidFill>
                  <a:schemeClr val="bg1"/>
                </a:solidFill>
              </a:rPr>
              <a:t>  | 001831210.      </a:t>
            </a:r>
            <a:r>
              <a:rPr lang="en-US" altLang="zh-CN" dirty="0" err="1">
                <a:solidFill>
                  <a:schemeClr val="bg1"/>
                </a:solidFill>
              </a:rPr>
              <a:t>Ameya</a:t>
            </a:r>
            <a:r>
              <a:rPr lang="en-US" altLang="zh-CN" dirty="0">
                <a:solidFill>
                  <a:schemeClr val="bg1"/>
                </a:solidFill>
              </a:rPr>
              <a:t> Deshmukh | 001401980            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03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50" y="493304"/>
            <a:ext cx="3289360" cy="4191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Background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852813" y="3910463"/>
            <a:ext cx="1165575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37C7C4"/>
                </a:solidFill>
              </a:rPr>
              <a:t>Before 2018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2718" y="4323362"/>
            <a:ext cx="1546298" cy="10061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Facebook’s share price is growing steadily and rapidly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17975" y="3910463"/>
            <a:ext cx="71122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7C7C4"/>
                </a:solidFill>
              </a:rPr>
              <a:t>Event I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22810" y="4277414"/>
            <a:ext cx="1546298" cy="10061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Zuckerberg says that users spent less time on the platform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07544" y="3794268"/>
            <a:ext cx="145745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7C7C4"/>
                </a:solidFill>
              </a:rPr>
              <a:t>Cambridge Analytica </a:t>
            </a:r>
          </a:p>
          <a:p>
            <a:pPr algn="ctr"/>
            <a:r>
              <a:rPr lang="en-US" altLang="zh-CN" sz="1600" b="1" dirty="0">
                <a:solidFill>
                  <a:srgbClr val="37C7C4"/>
                </a:solidFill>
              </a:rPr>
              <a:t>Scandal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68816" y="4574740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 million accounts revealed to have been compromised by Cambridge Analytica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158839" y="4001928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4785" y="4001928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60674" y="4001928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文本框 17">
            <a:extLst>
              <a:ext uri="{FF2B5EF4-FFF2-40B4-BE49-F238E27FC236}">
                <a16:creationId xmlns:a16="http://schemas.microsoft.com/office/drawing/2014/main" id="{1430AF59-24CE-5E4C-839E-CDA009DEA3CA}"/>
              </a:ext>
            </a:extLst>
          </p:cNvPr>
          <p:cNvSpPr txBox="1"/>
          <p:nvPr/>
        </p:nvSpPr>
        <p:spPr>
          <a:xfrm>
            <a:off x="9258334" y="3794267"/>
            <a:ext cx="145745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7C7C4"/>
                </a:solidFill>
              </a:rPr>
              <a:t>Facebook reports Q2 earnings 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37" name="文本框 18">
            <a:extLst>
              <a:ext uri="{FF2B5EF4-FFF2-40B4-BE49-F238E27FC236}">
                <a16:creationId xmlns:a16="http://schemas.microsoft.com/office/drawing/2014/main" id="{C0204046-026C-3E42-90EF-623420FBE41F}"/>
              </a:ext>
            </a:extLst>
          </p:cNvPr>
          <p:cNvSpPr txBox="1"/>
          <p:nvPr/>
        </p:nvSpPr>
        <p:spPr>
          <a:xfrm>
            <a:off x="9387216" y="4540402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revenue-growth rates will continue to decelerate in the second half of 2018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898C08-D063-1941-ADE6-D571CCC9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6" y="1105836"/>
            <a:ext cx="11738421" cy="2570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B8F7EE-A308-CF49-9E90-F4E325AA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5" y="1159983"/>
            <a:ext cx="1805448" cy="1351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9C1082-2F35-1443-9717-E490E979E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313" y="1159917"/>
            <a:ext cx="1777694" cy="13517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342847-5ADA-224A-8D38-E5F2A3DA7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318" y="2616816"/>
            <a:ext cx="3560637" cy="8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49" y="473160"/>
            <a:ext cx="5976637" cy="537650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Stock Price -- Closing</a:t>
            </a:r>
            <a:endParaRPr lang="zh-CN" alt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AD59E1-4BD0-C44A-9389-C8ECDAB8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1131709"/>
            <a:ext cx="6649743" cy="2798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21F55-86C7-734C-BC3F-FAEDC53B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78" y="1131709"/>
            <a:ext cx="4874660" cy="27985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E09B40-1D53-8B47-9BB2-84F5E4A9F6BA}"/>
              </a:ext>
            </a:extLst>
          </p:cNvPr>
          <p:cNvSpPr txBox="1"/>
          <p:nvPr/>
        </p:nvSpPr>
        <p:spPr>
          <a:xfrm>
            <a:off x="798652" y="1319514"/>
            <a:ext cx="30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Mean with </a:t>
            </a:r>
            <a:r>
              <a:rPr lang="en-US" dirty="0" err="1"/>
              <a:t>Std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4BD72-30F5-3F4C-BCB7-D192B431D96B}"/>
              </a:ext>
            </a:extLst>
          </p:cNvPr>
          <p:cNvSpPr txBox="1"/>
          <p:nvPr/>
        </p:nvSpPr>
        <p:spPr>
          <a:xfrm>
            <a:off x="7731887" y="1319514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Plot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076A28-1A37-0047-B749-112D7BA9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39" y="4051139"/>
            <a:ext cx="3771137" cy="24155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092C8ED-9263-A141-89D7-A3A74A337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367" y="4051139"/>
            <a:ext cx="3790022" cy="2438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B5A1A41-25C4-BE4A-A073-974E6C166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080" y="4051140"/>
            <a:ext cx="3777058" cy="243829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3D5ECE-7A15-B34B-BE5E-F7C261CF5B1E}"/>
              </a:ext>
            </a:extLst>
          </p:cNvPr>
          <p:cNvSpPr txBox="1"/>
          <p:nvPr/>
        </p:nvSpPr>
        <p:spPr>
          <a:xfrm>
            <a:off x="2151420" y="4347555"/>
            <a:ext cx="14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Q1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7DA3DB-9C40-0649-B9D9-16E3BE7491FD}"/>
              </a:ext>
            </a:extLst>
          </p:cNvPr>
          <p:cNvSpPr txBox="1"/>
          <p:nvPr/>
        </p:nvSpPr>
        <p:spPr>
          <a:xfrm>
            <a:off x="5980167" y="4370708"/>
            <a:ext cx="1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Q1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20A591-25B9-E741-8592-5E7E0E01EC96}"/>
              </a:ext>
            </a:extLst>
          </p:cNvPr>
          <p:cNvSpPr txBox="1"/>
          <p:nvPr/>
        </p:nvSpPr>
        <p:spPr>
          <a:xfrm>
            <a:off x="10400989" y="4347555"/>
            <a:ext cx="115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Q1</a:t>
            </a:r>
          </a:p>
        </p:txBody>
      </p:sp>
    </p:spTree>
    <p:extLst>
      <p:ext uri="{BB962C8B-B14F-4D97-AF65-F5344CB8AC3E}">
        <p14:creationId xmlns:p14="http://schemas.microsoft.com/office/powerpoint/2010/main" val="42800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48" y="546078"/>
            <a:ext cx="5107587" cy="3663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 Volume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49AFB9-7769-D145-B848-631EC4E0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738" y="1040866"/>
            <a:ext cx="4240435" cy="28357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9C66A3-9301-E44C-9B83-4624CBFDD821}"/>
              </a:ext>
            </a:extLst>
          </p:cNvPr>
          <p:cNvSpPr txBox="1"/>
          <p:nvPr/>
        </p:nvSpPr>
        <p:spPr>
          <a:xfrm>
            <a:off x="1296365" y="1192192"/>
            <a:ext cx="28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Mean with </a:t>
            </a:r>
            <a:r>
              <a:rPr lang="en-US" dirty="0" err="1"/>
              <a:t>Std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F1435C-9EBD-8E40-8CC6-95BC7A2500FC}"/>
              </a:ext>
            </a:extLst>
          </p:cNvPr>
          <p:cNvSpPr txBox="1"/>
          <p:nvPr/>
        </p:nvSpPr>
        <p:spPr>
          <a:xfrm>
            <a:off x="10150996" y="1376858"/>
            <a:ext cx="98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Plot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331BAC2-35A2-3F4D-A265-F285D362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7" y="1052297"/>
            <a:ext cx="7322056" cy="28357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29D5C8-B89F-C546-97E8-31CA2C282FE5}"/>
              </a:ext>
            </a:extLst>
          </p:cNvPr>
          <p:cNvSpPr txBox="1"/>
          <p:nvPr/>
        </p:nvSpPr>
        <p:spPr>
          <a:xfrm>
            <a:off x="848306" y="1376858"/>
            <a:ext cx="30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Mean with </a:t>
            </a:r>
            <a:r>
              <a:rPr lang="en-US" dirty="0" err="1"/>
              <a:t>Std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BA34D8F-F5D5-2349-9FB0-BACF53E36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284" y="4035954"/>
            <a:ext cx="3761889" cy="24124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8F3840-FD6F-E643-A141-5F910BE80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013" y="4027990"/>
            <a:ext cx="3985582" cy="244278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C90E781-8EE6-B340-9E99-40432BB43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57" y="4039189"/>
            <a:ext cx="3740879" cy="242038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D7A50E1-9F89-354D-BAB7-23B10B607A53}"/>
              </a:ext>
            </a:extLst>
          </p:cNvPr>
          <p:cNvSpPr txBox="1"/>
          <p:nvPr/>
        </p:nvSpPr>
        <p:spPr>
          <a:xfrm>
            <a:off x="2500156" y="4480236"/>
            <a:ext cx="14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Q1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D522A9-CD3A-624E-9D95-327BB5A0F8F9}"/>
              </a:ext>
            </a:extLst>
          </p:cNvPr>
          <p:cNvSpPr txBox="1"/>
          <p:nvPr/>
        </p:nvSpPr>
        <p:spPr>
          <a:xfrm>
            <a:off x="6389545" y="4480236"/>
            <a:ext cx="1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Q1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ECA5BA-092B-FD4B-99E9-165E9AC78995}"/>
              </a:ext>
            </a:extLst>
          </p:cNvPr>
          <p:cNvSpPr txBox="1"/>
          <p:nvPr/>
        </p:nvSpPr>
        <p:spPr>
          <a:xfrm>
            <a:off x="10557993" y="4480236"/>
            <a:ext cx="115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Q1</a:t>
            </a:r>
          </a:p>
        </p:txBody>
      </p:sp>
    </p:spTree>
    <p:extLst>
      <p:ext uri="{BB962C8B-B14F-4D97-AF65-F5344CB8AC3E}">
        <p14:creationId xmlns:p14="http://schemas.microsoft.com/office/powerpoint/2010/main" val="28397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49" y="493304"/>
            <a:ext cx="11733240" cy="4191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Market Capitalization: Closing Price x Volume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84DE5F0-A27C-2D4E-BF7E-0708C0F0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8" y="1023918"/>
            <a:ext cx="11017886" cy="303841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DD1FA39-E4F4-8C48-B4E7-5764EB06D066}"/>
              </a:ext>
            </a:extLst>
          </p:cNvPr>
          <p:cNvSpPr txBox="1"/>
          <p:nvPr/>
        </p:nvSpPr>
        <p:spPr>
          <a:xfrm>
            <a:off x="798652" y="1319514"/>
            <a:ext cx="30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Mean with </a:t>
            </a:r>
            <a:r>
              <a:rPr lang="en-US" dirty="0" err="1"/>
              <a:t>Std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D4300E-1047-5348-B34B-A178198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91" y="4177438"/>
            <a:ext cx="3735649" cy="25364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B2B5B7-E6DA-D14D-9F5A-277EF838CB63}"/>
              </a:ext>
            </a:extLst>
          </p:cNvPr>
          <p:cNvSpPr txBox="1"/>
          <p:nvPr/>
        </p:nvSpPr>
        <p:spPr>
          <a:xfrm>
            <a:off x="6065741" y="4525701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Plot</a:t>
            </a:r>
          </a:p>
        </p:txBody>
      </p:sp>
    </p:spTree>
    <p:extLst>
      <p:ext uri="{BB962C8B-B14F-4D97-AF65-F5344CB8AC3E}">
        <p14:creationId xmlns:p14="http://schemas.microsoft.com/office/powerpoint/2010/main" val="334951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132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Junling Gao</dc:creator>
  <cp:lastModifiedBy>Wenqing Liang</cp:lastModifiedBy>
  <cp:revision>58</cp:revision>
  <dcterms:created xsi:type="dcterms:W3CDTF">2018-12-03T18:15:15Z</dcterms:created>
  <dcterms:modified xsi:type="dcterms:W3CDTF">2019-01-26T16:40:11Z</dcterms:modified>
</cp:coreProperties>
</file>