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8" r:id="rId3"/>
    <p:sldId id="257" r:id="rId4"/>
    <p:sldId id="262" r:id="rId5"/>
    <p:sldId id="263" r:id="rId6"/>
    <p:sldId id="264" r:id="rId7"/>
    <p:sldId id="265" r:id="rId8"/>
    <p:sldId id="266" r:id="rId9"/>
    <p:sldId id="259" r:id="rId10"/>
    <p:sldId id="260" r:id="rId11"/>
    <p:sldId id="261" r:id="rId12"/>
  </p:sldIdLst>
  <p:sldSz cx="9144000" cy="5143500" type="screen16x9"/>
  <p:notesSz cx="6858000" cy="9144000"/>
  <p:embeddedFontLst>
    <p:embeddedFont>
      <p:font typeface="Roboto" panose="02000000000000000000" pitchFamily="2" charset="0"/>
      <p:regular r:id="rId14"/>
      <p:bold r:id="rId15"/>
      <p:italic r:id="rId16"/>
      <p:boldItalic r:id="rId17"/>
    </p:embeddedFont>
    <p:embeddedFont>
      <p:font typeface="Roboto Slab" pitchFamily="2"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06"/>
  </p:normalViewPr>
  <p:slideViewPr>
    <p:cSldViewPr snapToGrid="0" snapToObjects="1">
      <p:cViewPr varScale="1">
        <p:scale>
          <a:sx n="149" d="100"/>
          <a:sy n="149" d="100"/>
        </p:scale>
        <p:origin x="5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4f6df0afa3_0_3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4f6df0afa3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4f6df0afa3_0_4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4f6df0afa3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4f6b87b489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4f6b87b489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4edb6f989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4edb6f989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4f6df0afa3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4f6df0afa3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4f6df0afa3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4f6df0afa3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0" y="944200"/>
            <a:ext cx="5783400" cy="1842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n" sz="4800" b="1"/>
              <a:t>FaceBook </a:t>
            </a:r>
            <a:endParaRPr sz="4800" b="1"/>
          </a:p>
          <a:p>
            <a:pPr marL="0" lvl="0" indent="0" algn="ctr" rtl="0">
              <a:spcBef>
                <a:spcPts val="0"/>
              </a:spcBef>
              <a:spcAft>
                <a:spcPts val="0"/>
              </a:spcAft>
              <a:buClr>
                <a:srgbClr val="000000"/>
              </a:buClr>
              <a:buSzPts val="1100"/>
              <a:buFont typeface="Arial"/>
              <a:buNone/>
            </a:pPr>
            <a:r>
              <a:rPr lang="en" sz="4800" b="1"/>
              <a:t>Stock Analysis </a:t>
            </a:r>
            <a:endParaRPr sz="4800" b="1"/>
          </a:p>
          <a:p>
            <a:pPr marL="0" lvl="0" indent="0" algn="ctr" rtl="0">
              <a:spcBef>
                <a:spcPts val="0"/>
              </a:spcBef>
              <a:spcAft>
                <a:spcPts val="0"/>
              </a:spcAft>
              <a:buNone/>
            </a:pPr>
            <a:r>
              <a:rPr lang="en" sz="2400" b="1"/>
              <a:t>PART II</a:t>
            </a:r>
            <a:endParaRPr sz="2400" b="1"/>
          </a:p>
        </p:txBody>
      </p:sp>
      <p:sp>
        <p:nvSpPr>
          <p:cNvPr id="64" name="Google Shape;64;p13"/>
          <p:cNvSpPr txBox="1">
            <a:spLocks noGrp="1"/>
          </p:cNvSpPr>
          <p:nvPr>
            <p:ph type="subTitle" idx="1"/>
          </p:nvPr>
        </p:nvSpPr>
        <p:spPr>
          <a:xfrm>
            <a:off x="3481850" y="2941200"/>
            <a:ext cx="2326200" cy="1399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Arial"/>
                <a:ea typeface="Arial"/>
                <a:cs typeface="Arial"/>
                <a:sym typeface="Arial"/>
              </a:rPr>
              <a:t>Junling Gao          001839851              </a:t>
            </a: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None/>
            </a:pPr>
            <a:r>
              <a:rPr lang="en" sz="1200">
                <a:solidFill>
                  <a:schemeClr val="dk1"/>
                </a:solidFill>
                <a:latin typeface="Arial"/>
                <a:ea typeface="Arial"/>
                <a:cs typeface="Arial"/>
                <a:sym typeface="Arial"/>
              </a:rPr>
              <a:t>Wenqing Liang     001873144 Ashish Kumar       001497334             </a:t>
            </a: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None/>
            </a:pPr>
            <a:r>
              <a:rPr lang="en" sz="1200">
                <a:solidFill>
                  <a:schemeClr val="dk1"/>
                </a:solidFill>
                <a:latin typeface="Arial"/>
                <a:ea typeface="Arial"/>
                <a:cs typeface="Arial"/>
                <a:sym typeface="Arial"/>
              </a:rPr>
              <a:t>Tripti Santani        001497382   </a:t>
            </a: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None/>
            </a:pPr>
            <a:r>
              <a:rPr lang="en" sz="1200">
                <a:solidFill>
                  <a:schemeClr val="dk1"/>
                </a:solidFill>
                <a:latin typeface="Arial"/>
                <a:ea typeface="Arial"/>
                <a:cs typeface="Arial"/>
                <a:sym typeface="Arial"/>
              </a:rPr>
              <a:t>Dipti Bhattad         001831210  	</a:t>
            </a:r>
            <a:endParaRPr sz="12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4" name="Picture 3">
            <a:extLst>
              <a:ext uri="{FF2B5EF4-FFF2-40B4-BE49-F238E27FC236}">
                <a16:creationId xmlns:a16="http://schemas.microsoft.com/office/drawing/2014/main" id="{FBABBEA3-6944-B24A-973F-595F0498220D}"/>
              </a:ext>
            </a:extLst>
          </p:cNvPr>
          <p:cNvPicPr>
            <a:picLocks noChangeAspect="1"/>
          </p:cNvPicPr>
          <p:nvPr/>
        </p:nvPicPr>
        <p:blipFill>
          <a:blip r:embed="rId3"/>
          <a:stretch>
            <a:fillRect/>
          </a:stretch>
        </p:blipFill>
        <p:spPr>
          <a:xfrm>
            <a:off x="0" y="1281159"/>
            <a:ext cx="9144000" cy="3072809"/>
          </a:xfrm>
          <a:prstGeom prst="rect">
            <a:avLst/>
          </a:prstGeom>
        </p:spPr>
      </p:pic>
      <p:sp>
        <p:nvSpPr>
          <p:cNvPr id="88" name="Google Shape;88;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n" sz="3600" b="1"/>
              <a:t>GARCH (1,1) - Daily Return</a:t>
            </a:r>
            <a:endParaRPr sz="3600" b="1"/>
          </a:p>
        </p:txBody>
      </p:sp>
      <p:sp>
        <p:nvSpPr>
          <p:cNvPr id="90" name="Google Shape;90;p17"/>
          <p:cNvSpPr txBox="1"/>
          <p:nvPr/>
        </p:nvSpPr>
        <p:spPr>
          <a:xfrm>
            <a:off x="2547450" y="3162249"/>
            <a:ext cx="4049100" cy="4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Mu=0.1, Omega=2.5, Alpha=0.2, Beta=0.3</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b="1"/>
              <a:t>GARCH-t (1,1) - Daily Return</a:t>
            </a:r>
            <a:endParaRPr sz="3600" b="1"/>
          </a:p>
        </p:txBody>
      </p:sp>
      <p:pic>
        <p:nvPicPr>
          <p:cNvPr id="3" name="Picture 2">
            <a:extLst>
              <a:ext uri="{FF2B5EF4-FFF2-40B4-BE49-F238E27FC236}">
                <a16:creationId xmlns:a16="http://schemas.microsoft.com/office/drawing/2014/main" id="{28D9A8B2-8C89-944E-843B-A4477443FE01}"/>
              </a:ext>
            </a:extLst>
          </p:cNvPr>
          <p:cNvPicPr>
            <a:picLocks noChangeAspect="1"/>
          </p:cNvPicPr>
          <p:nvPr/>
        </p:nvPicPr>
        <p:blipFill>
          <a:blip r:embed="rId3"/>
          <a:stretch>
            <a:fillRect/>
          </a:stretch>
        </p:blipFill>
        <p:spPr>
          <a:xfrm>
            <a:off x="0" y="1296319"/>
            <a:ext cx="9144000" cy="3072809"/>
          </a:xfrm>
          <a:prstGeom prst="rect">
            <a:avLst/>
          </a:prstGeom>
        </p:spPr>
      </p:pic>
      <p:sp>
        <p:nvSpPr>
          <p:cNvPr id="97" name="Google Shape;97;p18"/>
          <p:cNvSpPr txBox="1"/>
          <p:nvPr/>
        </p:nvSpPr>
        <p:spPr>
          <a:xfrm>
            <a:off x="2582808" y="3171567"/>
            <a:ext cx="4149300" cy="4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Mu=0.1, Omega=2.5, Alpha=0.2, Beta=0.3, DF=5</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87900" y="448900"/>
            <a:ext cx="8368200" cy="68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b="1"/>
              <a:t>Original Time Series </a:t>
            </a:r>
            <a:endParaRPr sz="3600" b="1"/>
          </a:p>
        </p:txBody>
      </p:sp>
      <p:pic>
        <p:nvPicPr>
          <p:cNvPr id="77" name="Google Shape;77;p15"/>
          <p:cNvPicPr preferRelativeResize="0"/>
          <p:nvPr/>
        </p:nvPicPr>
        <p:blipFill>
          <a:blip r:embed="rId3">
            <a:alphaModFix/>
          </a:blip>
          <a:stretch>
            <a:fillRect/>
          </a:stretch>
        </p:blipFill>
        <p:spPr>
          <a:xfrm>
            <a:off x="0" y="1262700"/>
            <a:ext cx="9064977" cy="3618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49450" y="458025"/>
            <a:ext cx="8368200" cy="68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b="1"/>
              <a:t>Basics of Kalman Filter</a:t>
            </a:r>
            <a:endParaRPr sz="3600" b="1"/>
          </a:p>
        </p:txBody>
      </p:sp>
      <p:sp>
        <p:nvSpPr>
          <p:cNvPr id="70" name="Google Shape;70;p14"/>
          <p:cNvSpPr txBox="1">
            <a:spLocks noGrp="1"/>
          </p:cNvSpPr>
          <p:nvPr>
            <p:ph type="body" idx="4294967295"/>
          </p:nvPr>
        </p:nvSpPr>
        <p:spPr>
          <a:xfrm>
            <a:off x="223750" y="1144125"/>
            <a:ext cx="8619600" cy="388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recursive algorithm that uses a series of observations containing statistical noise and optimally predicts the next state of the system in the presence of the noise. </a:t>
            </a:r>
            <a:endParaRPr/>
          </a:p>
          <a:p>
            <a:pPr marL="0" lvl="0" indent="0" algn="l" rtl="0">
              <a:spcBef>
                <a:spcPts val="1600"/>
              </a:spcBef>
              <a:spcAft>
                <a:spcPts val="0"/>
              </a:spcAft>
              <a:buNone/>
            </a:pPr>
            <a:r>
              <a:rPr lang="en" b="1" u="sng"/>
              <a:t>Features</a:t>
            </a:r>
            <a:r>
              <a:rPr lang="en"/>
              <a:t>: designed to work with noisy data, incomplete data, on dynamic systems</a:t>
            </a:r>
            <a:endParaRPr/>
          </a:p>
          <a:p>
            <a:pPr marL="0" lvl="0" indent="0" algn="l" rtl="0">
              <a:spcBef>
                <a:spcPts val="1600"/>
              </a:spcBef>
              <a:spcAft>
                <a:spcPts val="0"/>
              </a:spcAft>
              <a:buNone/>
            </a:pPr>
            <a:r>
              <a:rPr lang="en" b="1" u="sng"/>
              <a:t>Process Workflow:</a:t>
            </a:r>
            <a:r>
              <a:rPr lang="en"/>
              <a:t>: It works in a two-step process- </a:t>
            </a:r>
            <a:r>
              <a:rPr lang="en" b="1"/>
              <a:t>Extrapolation </a:t>
            </a:r>
            <a:r>
              <a:rPr lang="en"/>
              <a:t>(Prediction) &amp; </a:t>
            </a:r>
            <a:r>
              <a:rPr lang="en" b="1"/>
              <a:t>Update </a:t>
            </a:r>
            <a:r>
              <a:rPr lang="en"/>
              <a:t>(Correction)</a:t>
            </a:r>
            <a:endParaRPr/>
          </a:p>
          <a:p>
            <a:pPr marL="0" lvl="0" indent="0" algn="l" rtl="0">
              <a:spcBef>
                <a:spcPts val="1600"/>
              </a:spcBef>
              <a:spcAft>
                <a:spcPts val="0"/>
              </a:spcAft>
              <a:buNone/>
            </a:pPr>
            <a:r>
              <a:rPr lang="en" b="1" u="sng"/>
              <a:t>Uniqueness</a:t>
            </a:r>
            <a:r>
              <a:rPr lang="en"/>
              <a:t>: Predicts the error variance as well</a:t>
            </a:r>
            <a:endParaRPr/>
          </a:p>
          <a:p>
            <a:pPr marL="0" lvl="0" indent="0" algn="l" rtl="0">
              <a:spcBef>
                <a:spcPts val="1600"/>
              </a:spcBef>
              <a:spcAft>
                <a:spcPts val="0"/>
              </a:spcAft>
              <a:buNone/>
            </a:pPr>
            <a:r>
              <a:rPr lang="en" b="1" u="sng"/>
              <a:t>Advantages</a:t>
            </a:r>
            <a:r>
              <a:rPr lang="en"/>
              <a:t>: Predictive, adaptive and really fast</a:t>
            </a:r>
            <a:endParaRPr/>
          </a:p>
          <a:p>
            <a:pPr marL="0" lvl="0" indent="0" algn="l" rtl="0">
              <a:spcBef>
                <a:spcPts val="1600"/>
              </a:spcBef>
              <a:spcAft>
                <a:spcPts val="0"/>
              </a:spcAft>
              <a:buClr>
                <a:srgbClr val="000000"/>
              </a:buClr>
              <a:buSzPts val="1100"/>
              <a:buFont typeface="Arial"/>
              <a:buNone/>
            </a:pPr>
            <a:endParaRPr/>
          </a:p>
          <a:p>
            <a:pPr marL="0" lvl="0" indent="0" algn="l" rtl="0">
              <a:spcBef>
                <a:spcPts val="1600"/>
              </a:spcBef>
              <a:spcAft>
                <a:spcPts val="1600"/>
              </a:spcAft>
              <a:buNone/>
            </a:pPr>
            <a:endParaRPr/>
          </a:p>
        </p:txBody>
      </p:sp>
      <p:pic>
        <p:nvPicPr>
          <p:cNvPr id="71" name="Google Shape;71;p14"/>
          <p:cNvPicPr preferRelativeResize="0"/>
          <p:nvPr/>
        </p:nvPicPr>
        <p:blipFill>
          <a:blip r:embed="rId3">
            <a:alphaModFix/>
          </a:blip>
          <a:stretch>
            <a:fillRect/>
          </a:stretch>
        </p:blipFill>
        <p:spPr>
          <a:xfrm>
            <a:off x="5678075" y="2953350"/>
            <a:ext cx="3078026" cy="1868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FE3E8-A7B6-3A41-9B8C-8FCD3C67B56D}"/>
              </a:ext>
            </a:extLst>
          </p:cNvPr>
          <p:cNvSpPr>
            <a:spLocks noGrp="1"/>
          </p:cNvSpPr>
          <p:nvPr>
            <p:ph type="title"/>
          </p:nvPr>
        </p:nvSpPr>
        <p:spPr/>
        <p:txBody>
          <a:bodyPr/>
          <a:lstStyle/>
          <a:p>
            <a:endParaRPr lang="en-US"/>
          </a:p>
        </p:txBody>
      </p:sp>
      <p:sp>
        <p:nvSpPr>
          <p:cNvPr id="4" name="TextBox 3">
            <a:extLst>
              <a:ext uri="{FF2B5EF4-FFF2-40B4-BE49-F238E27FC236}">
                <a16:creationId xmlns:a16="http://schemas.microsoft.com/office/drawing/2014/main" id="{0791C26B-8ADD-C546-95FE-17C883889B51}"/>
              </a:ext>
            </a:extLst>
          </p:cNvPr>
          <p:cNvSpPr txBox="1"/>
          <p:nvPr/>
        </p:nvSpPr>
        <p:spPr>
          <a:xfrm>
            <a:off x="6130456" y="1448261"/>
            <a:ext cx="2277501" cy="3539430"/>
          </a:xfrm>
          <a:prstGeom prst="rect">
            <a:avLst/>
          </a:prstGeom>
          <a:noFill/>
        </p:spPr>
        <p:txBody>
          <a:bodyPr wrap="square" rtlCol="0">
            <a:spAutoFit/>
          </a:bodyPr>
          <a:lstStyle/>
          <a:p>
            <a:r>
              <a:rPr lang="en-US" dirty="0">
                <a:solidFill>
                  <a:schemeClr val="tx1"/>
                </a:solidFill>
              </a:rPr>
              <a:t>Z: is the noiseless connection between the state vector and the measurement; Assuming stationary</a:t>
            </a:r>
          </a:p>
          <a:p>
            <a:endParaRPr lang="en-US" dirty="0">
              <a:solidFill>
                <a:schemeClr val="tx1"/>
              </a:solidFill>
            </a:endParaRPr>
          </a:p>
          <a:p>
            <a:r>
              <a:rPr lang="en-US" dirty="0">
                <a:solidFill>
                  <a:schemeClr val="tx1"/>
                </a:solidFill>
              </a:rPr>
              <a:t>T: is the state transition matrix of the process from the state at k to the state at k+1</a:t>
            </a:r>
          </a:p>
          <a:p>
            <a:endParaRPr lang="en-US" dirty="0">
              <a:solidFill>
                <a:schemeClr val="tx1"/>
              </a:solidFill>
            </a:endParaRPr>
          </a:p>
          <a:p>
            <a:r>
              <a:rPr lang="en-US" dirty="0">
                <a:solidFill>
                  <a:schemeClr val="tx1"/>
                </a:solidFill>
              </a:rPr>
              <a:t>Q &amp; R are the covariances of the two noise models and both of them are assumed stationary over time</a:t>
            </a:r>
          </a:p>
        </p:txBody>
      </p:sp>
      <p:pic>
        <p:nvPicPr>
          <p:cNvPr id="5" name="Picture 4">
            <a:extLst>
              <a:ext uri="{FF2B5EF4-FFF2-40B4-BE49-F238E27FC236}">
                <a16:creationId xmlns:a16="http://schemas.microsoft.com/office/drawing/2014/main" id="{7406DD22-81AB-BB47-8AEF-D3478F6F37E1}"/>
              </a:ext>
            </a:extLst>
          </p:cNvPr>
          <p:cNvPicPr>
            <a:picLocks noChangeAspect="1"/>
          </p:cNvPicPr>
          <p:nvPr/>
        </p:nvPicPr>
        <p:blipFill>
          <a:blip r:embed="rId2"/>
          <a:stretch>
            <a:fillRect/>
          </a:stretch>
        </p:blipFill>
        <p:spPr>
          <a:xfrm>
            <a:off x="0" y="0"/>
            <a:ext cx="6057292" cy="3539430"/>
          </a:xfrm>
          <a:prstGeom prst="rect">
            <a:avLst/>
          </a:prstGeom>
        </p:spPr>
      </p:pic>
    </p:spTree>
    <p:extLst>
      <p:ext uri="{BB962C8B-B14F-4D97-AF65-F5344CB8AC3E}">
        <p14:creationId xmlns:p14="http://schemas.microsoft.com/office/powerpoint/2010/main" val="3766265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49ACB-0176-DA4C-9DB3-C5872E8972C4}"/>
              </a:ext>
            </a:extLst>
          </p:cNvPr>
          <p:cNvSpPr>
            <a:spLocks noGrp="1"/>
          </p:cNvSpPr>
          <p:nvPr>
            <p:ph type="title"/>
          </p:nvPr>
        </p:nvSpPr>
        <p:spPr/>
        <p:txBody>
          <a:bodyPr/>
          <a:lstStyle/>
          <a:p>
            <a:r>
              <a:rPr lang="en-US" dirty="0"/>
              <a:t> Z &amp; T remain the same and the value = 0.9</a:t>
            </a:r>
          </a:p>
        </p:txBody>
      </p:sp>
      <p:sp>
        <p:nvSpPr>
          <p:cNvPr id="3" name="TextBox 2">
            <a:extLst>
              <a:ext uri="{FF2B5EF4-FFF2-40B4-BE49-F238E27FC236}">
                <a16:creationId xmlns:a16="http://schemas.microsoft.com/office/drawing/2014/main" id="{A5224C81-E48E-D247-A6F2-0C67F23E8F00}"/>
              </a:ext>
            </a:extLst>
          </p:cNvPr>
          <p:cNvSpPr txBox="1"/>
          <p:nvPr/>
        </p:nvSpPr>
        <p:spPr>
          <a:xfrm>
            <a:off x="198783" y="1343770"/>
            <a:ext cx="1725433" cy="523220"/>
          </a:xfrm>
          <a:prstGeom prst="rect">
            <a:avLst/>
          </a:prstGeom>
          <a:noFill/>
        </p:spPr>
        <p:txBody>
          <a:bodyPr wrap="square" rtlCol="0">
            <a:spAutoFit/>
          </a:bodyPr>
          <a:lstStyle/>
          <a:p>
            <a:r>
              <a:rPr lang="en-US" dirty="0">
                <a:solidFill>
                  <a:schemeClr val="tx1"/>
                </a:solidFill>
              </a:rPr>
              <a:t>Q = 0.0001 &amp; R = 0.0001</a:t>
            </a:r>
          </a:p>
        </p:txBody>
      </p:sp>
      <p:pic>
        <p:nvPicPr>
          <p:cNvPr id="4" name="Picture 3">
            <a:extLst>
              <a:ext uri="{FF2B5EF4-FFF2-40B4-BE49-F238E27FC236}">
                <a16:creationId xmlns:a16="http://schemas.microsoft.com/office/drawing/2014/main" id="{48AB74CC-BD7B-5840-A582-F072579836C1}"/>
              </a:ext>
            </a:extLst>
          </p:cNvPr>
          <p:cNvPicPr>
            <a:picLocks noChangeAspect="1"/>
          </p:cNvPicPr>
          <p:nvPr/>
        </p:nvPicPr>
        <p:blipFill>
          <a:blip r:embed="rId2"/>
          <a:stretch>
            <a:fillRect/>
          </a:stretch>
        </p:blipFill>
        <p:spPr>
          <a:xfrm>
            <a:off x="121919" y="1866990"/>
            <a:ext cx="3185824" cy="2455316"/>
          </a:xfrm>
          <a:prstGeom prst="rect">
            <a:avLst/>
          </a:prstGeom>
        </p:spPr>
      </p:pic>
      <p:sp>
        <p:nvSpPr>
          <p:cNvPr id="6" name="TextBox 5">
            <a:extLst>
              <a:ext uri="{FF2B5EF4-FFF2-40B4-BE49-F238E27FC236}">
                <a16:creationId xmlns:a16="http://schemas.microsoft.com/office/drawing/2014/main" id="{A3EEECAD-3CBB-7C49-AA3A-05889AD8451D}"/>
              </a:ext>
            </a:extLst>
          </p:cNvPr>
          <p:cNvSpPr txBox="1"/>
          <p:nvPr/>
        </p:nvSpPr>
        <p:spPr>
          <a:xfrm>
            <a:off x="5295569" y="1415332"/>
            <a:ext cx="2798859" cy="307777"/>
          </a:xfrm>
          <a:prstGeom prst="rect">
            <a:avLst/>
          </a:prstGeom>
          <a:noFill/>
        </p:spPr>
        <p:txBody>
          <a:bodyPr wrap="square" rtlCol="0">
            <a:spAutoFit/>
          </a:bodyPr>
          <a:lstStyle/>
          <a:p>
            <a:r>
              <a:rPr lang="en-US" dirty="0">
                <a:solidFill>
                  <a:schemeClr val="tx1"/>
                </a:solidFill>
              </a:rPr>
              <a:t>Q = 1*10-6 &amp; R = 1*10-6</a:t>
            </a:r>
          </a:p>
        </p:txBody>
      </p:sp>
      <p:pic>
        <p:nvPicPr>
          <p:cNvPr id="7" name="Picture 6">
            <a:extLst>
              <a:ext uri="{FF2B5EF4-FFF2-40B4-BE49-F238E27FC236}">
                <a16:creationId xmlns:a16="http://schemas.microsoft.com/office/drawing/2014/main" id="{2B339028-7E75-1440-9377-155D1EABD4AB}"/>
              </a:ext>
            </a:extLst>
          </p:cNvPr>
          <p:cNvPicPr>
            <a:picLocks noChangeAspect="1"/>
          </p:cNvPicPr>
          <p:nvPr/>
        </p:nvPicPr>
        <p:blipFill>
          <a:blip r:embed="rId3"/>
          <a:stretch>
            <a:fillRect/>
          </a:stretch>
        </p:blipFill>
        <p:spPr>
          <a:xfrm>
            <a:off x="4858247" y="1866991"/>
            <a:ext cx="3538330" cy="2449810"/>
          </a:xfrm>
          <a:prstGeom prst="rect">
            <a:avLst/>
          </a:prstGeom>
        </p:spPr>
      </p:pic>
      <p:sp>
        <p:nvSpPr>
          <p:cNvPr id="8" name="TextBox 7">
            <a:extLst>
              <a:ext uri="{FF2B5EF4-FFF2-40B4-BE49-F238E27FC236}">
                <a16:creationId xmlns:a16="http://schemas.microsoft.com/office/drawing/2014/main" id="{31D63588-A616-C144-AD9B-140093C31A96}"/>
              </a:ext>
            </a:extLst>
          </p:cNvPr>
          <p:cNvSpPr txBox="1"/>
          <p:nvPr/>
        </p:nvSpPr>
        <p:spPr>
          <a:xfrm>
            <a:off x="2870421" y="4564049"/>
            <a:ext cx="2560320" cy="523220"/>
          </a:xfrm>
          <a:prstGeom prst="rect">
            <a:avLst/>
          </a:prstGeom>
          <a:noFill/>
        </p:spPr>
        <p:txBody>
          <a:bodyPr wrap="square" rtlCol="0">
            <a:spAutoFit/>
          </a:bodyPr>
          <a:lstStyle/>
          <a:p>
            <a:r>
              <a:rPr lang="en-US" dirty="0">
                <a:solidFill>
                  <a:schemeClr val="tx1"/>
                </a:solidFill>
              </a:rPr>
              <a:t>Red: </a:t>
            </a:r>
            <a:r>
              <a:rPr lang="en-US" dirty="0" err="1">
                <a:solidFill>
                  <a:schemeClr val="tx1"/>
                </a:solidFill>
              </a:rPr>
              <a:t>u_update</a:t>
            </a:r>
            <a:endParaRPr lang="en-US" dirty="0">
              <a:solidFill>
                <a:schemeClr val="tx1"/>
              </a:solidFill>
            </a:endParaRPr>
          </a:p>
          <a:p>
            <a:r>
              <a:rPr lang="en-US" dirty="0">
                <a:solidFill>
                  <a:schemeClr val="tx1"/>
                </a:solidFill>
              </a:rPr>
              <a:t>Blue dash line: actual value</a:t>
            </a:r>
          </a:p>
        </p:txBody>
      </p:sp>
    </p:spTree>
    <p:extLst>
      <p:ext uri="{BB962C8B-B14F-4D97-AF65-F5344CB8AC3E}">
        <p14:creationId xmlns:p14="http://schemas.microsoft.com/office/powerpoint/2010/main" val="679558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2D887-9F96-FC4D-98EA-BE56B34E1B96}"/>
              </a:ext>
            </a:extLst>
          </p:cNvPr>
          <p:cNvSpPr>
            <a:spLocks noGrp="1"/>
          </p:cNvSpPr>
          <p:nvPr>
            <p:ph type="title"/>
          </p:nvPr>
        </p:nvSpPr>
        <p:spPr/>
        <p:txBody>
          <a:bodyPr/>
          <a:lstStyle/>
          <a:p>
            <a:endParaRPr lang="en-US"/>
          </a:p>
        </p:txBody>
      </p:sp>
      <p:pic>
        <p:nvPicPr>
          <p:cNvPr id="4" name="Picture 3" descr="A screenshot of a social media post&#13;&#10;&#13;&#10;Description automatically generated">
            <a:extLst>
              <a:ext uri="{FF2B5EF4-FFF2-40B4-BE49-F238E27FC236}">
                <a16:creationId xmlns:a16="http://schemas.microsoft.com/office/drawing/2014/main" id="{36A903CF-71C0-C74A-9EFE-3DA3F6EF6DB7}"/>
              </a:ext>
            </a:extLst>
          </p:cNvPr>
          <p:cNvPicPr>
            <a:picLocks noChangeAspect="1"/>
          </p:cNvPicPr>
          <p:nvPr/>
        </p:nvPicPr>
        <p:blipFill>
          <a:blip r:embed="rId2"/>
          <a:stretch>
            <a:fillRect/>
          </a:stretch>
        </p:blipFill>
        <p:spPr>
          <a:xfrm>
            <a:off x="0" y="-12476"/>
            <a:ext cx="5971330" cy="4244965"/>
          </a:xfrm>
          <a:prstGeom prst="rect">
            <a:avLst/>
          </a:prstGeom>
        </p:spPr>
      </p:pic>
      <p:sp>
        <p:nvSpPr>
          <p:cNvPr id="5" name="TextBox 4">
            <a:extLst>
              <a:ext uri="{FF2B5EF4-FFF2-40B4-BE49-F238E27FC236}">
                <a16:creationId xmlns:a16="http://schemas.microsoft.com/office/drawing/2014/main" id="{20651E88-6234-DE48-87D4-535DC119B2C6}"/>
              </a:ext>
            </a:extLst>
          </p:cNvPr>
          <p:cNvSpPr txBox="1"/>
          <p:nvPr/>
        </p:nvSpPr>
        <p:spPr>
          <a:xfrm>
            <a:off x="6368995" y="1622066"/>
            <a:ext cx="1693628" cy="307777"/>
          </a:xfrm>
          <a:prstGeom prst="rect">
            <a:avLst/>
          </a:prstGeom>
          <a:noFill/>
        </p:spPr>
        <p:txBody>
          <a:bodyPr wrap="square" rtlCol="0">
            <a:spAutoFit/>
          </a:bodyPr>
          <a:lstStyle/>
          <a:p>
            <a:r>
              <a:rPr lang="en-US" dirty="0" err="1">
                <a:solidFill>
                  <a:schemeClr val="tx1"/>
                </a:solidFill>
              </a:rPr>
              <a:t>U_update</a:t>
            </a:r>
            <a:r>
              <a:rPr lang="en-US" dirty="0">
                <a:solidFill>
                  <a:schemeClr val="tx1"/>
                </a:solidFill>
              </a:rPr>
              <a:t>[0] = 75</a:t>
            </a:r>
          </a:p>
        </p:txBody>
      </p:sp>
    </p:spTree>
    <p:extLst>
      <p:ext uri="{BB962C8B-B14F-4D97-AF65-F5344CB8AC3E}">
        <p14:creationId xmlns:p14="http://schemas.microsoft.com/office/powerpoint/2010/main" val="1244248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EC70B-4556-AA42-8BF6-64633D1615BF}"/>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54F4D3BB-14CB-4F46-B06C-6E8F918D8B32}"/>
              </a:ext>
            </a:extLst>
          </p:cNvPr>
          <p:cNvPicPr>
            <a:picLocks noChangeAspect="1"/>
          </p:cNvPicPr>
          <p:nvPr/>
        </p:nvPicPr>
        <p:blipFill>
          <a:blip r:embed="rId2"/>
          <a:stretch>
            <a:fillRect/>
          </a:stretch>
        </p:blipFill>
        <p:spPr>
          <a:xfrm>
            <a:off x="0" y="0"/>
            <a:ext cx="6027089" cy="4273428"/>
          </a:xfrm>
          <a:prstGeom prst="rect">
            <a:avLst/>
          </a:prstGeom>
        </p:spPr>
      </p:pic>
      <p:sp>
        <p:nvSpPr>
          <p:cNvPr id="6" name="TextBox 5">
            <a:extLst>
              <a:ext uri="{FF2B5EF4-FFF2-40B4-BE49-F238E27FC236}">
                <a16:creationId xmlns:a16="http://schemas.microsoft.com/office/drawing/2014/main" id="{A9C3AE55-564E-BD4F-A989-6F01A81DF7F5}"/>
              </a:ext>
            </a:extLst>
          </p:cNvPr>
          <p:cNvSpPr txBox="1"/>
          <p:nvPr/>
        </p:nvSpPr>
        <p:spPr>
          <a:xfrm>
            <a:off x="6289482" y="1375576"/>
            <a:ext cx="2466618" cy="523220"/>
          </a:xfrm>
          <a:prstGeom prst="rect">
            <a:avLst/>
          </a:prstGeom>
          <a:noFill/>
        </p:spPr>
        <p:txBody>
          <a:bodyPr wrap="square" rtlCol="0">
            <a:spAutoFit/>
          </a:bodyPr>
          <a:lstStyle/>
          <a:p>
            <a:r>
              <a:rPr lang="en-US" dirty="0">
                <a:solidFill>
                  <a:schemeClr val="tx1"/>
                </a:solidFill>
              </a:rPr>
              <a:t>First: We also need to run Kalman Filter in the function</a:t>
            </a:r>
          </a:p>
        </p:txBody>
      </p:sp>
      <p:sp>
        <p:nvSpPr>
          <p:cNvPr id="7" name="TextBox 6">
            <a:extLst>
              <a:ext uri="{FF2B5EF4-FFF2-40B4-BE49-F238E27FC236}">
                <a16:creationId xmlns:a16="http://schemas.microsoft.com/office/drawing/2014/main" id="{4EACBC2A-A041-514E-80B2-D419D7684C56}"/>
              </a:ext>
            </a:extLst>
          </p:cNvPr>
          <p:cNvSpPr txBox="1"/>
          <p:nvPr/>
        </p:nvSpPr>
        <p:spPr>
          <a:xfrm>
            <a:off x="6297433" y="2282024"/>
            <a:ext cx="2385391" cy="523220"/>
          </a:xfrm>
          <a:prstGeom prst="rect">
            <a:avLst/>
          </a:prstGeom>
          <a:noFill/>
        </p:spPr>
        <p:txBody>
          <a:bodyPr wrap="square" rtlCol="0">
            <a:spAutoFit/>
          </a:bodyPr>
          <a:lstStyle/>
          <a:p>
            <a:r>
              <a:rPr lang="en-US" dirty="0">
                <a:solidFill>
                  <a:schemeClr val="tx1"/>
                </a:solidFill>
              </a:rPr>
              <a:t>Second: we do the backward thing.</a:t>
            </a:r>
          </a:p>
        </p:txBody>
      </p:sp>
      <p:pic>
        <p:nvPicPr>
          <p:cNvPr id="8" name="Picture 7">
            <a:extLst>
              <a:ext uri="{FF2B5EF4-FFF2-40B4-BE49-F238E27FC236}">
                <a16:creationId xmlns:a16="http://schemas.microsoft.com/office/drawing/2014/main" id="{91DEEDB7-CB62-7345-B60E-CF0BD680CB39}"/>
              </a:ext>
            </a:extLst>
          </p:cNvPr>
          <p:cNvPicPr>
            <a:picLocks noChangeAspect="1"/>
          </p:cNvPicPr>
          <p:nvPr/>
        </p:nvPicPr>
        <p:blipFill>
          <a:blip r:embed="rId3"/>
          <a:stretch>
            <a:fillRect/>
          </a:stretch>
        </p:blipFill>
        <p:spPr>
          <a:xfrm>
            <a:off x="6094483" y="2852750"/>
            <a:ext cx="2993858" cy="1420678"/>
          </a:xfrm>
          <a:prstGeom prst="rect">
            <a:avLst/>
          </a:prstGeom>
        </p:spPr>
      </p:pic>
    </p:spTree>
    <p:extLst>
      <p:ext uri="{BB962C8B-B14F-4D97-AF65-F5344CB8AC3E}">
        <p14:creationId xmlns:p14="http://schemas.microsoft.com/office/powerpoint/2010/main" val="1248538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A734A-2FCD-4C4E-AB02-4170EAA067E4}"/>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73F96B7E-64FE-A848-A139-F9D4EB777B1F}"/>
              </a:ext>
            </a:extLst>
          </p:cNvPr>
          <p:cNvPicPr>
            <a:picLocks noChangeAspect="1"/>
          </p:cNvPicPr>
          <p:nvPr/>
        </p:nvPicPr>
        <p:blipFill>
          <a:blip r:embed="rId2"/>
          <a:stretch>
            <a:fillRect/>
          </a:stretch>
        </p:blipFill>
        <p:spPr>
          <a:xfrm>
            <a:off x="0" y="0"/>
            <a:ext cx="5188944" cy="4071068"/>
          </a:xfrm>
          <a:prstGeom prst="rect">
            <a:avLst/>
          </a:prstGeom>
        </p:spPr>
      </p:pic>
      <p:pic>
        <p:nvPicPr>
          <p:cNvPr id="5" name="Picture 4">
            <a:extLst>
              <a:ext uri="{FF2B5EF4-FFF2-40B4-BE49-F238E27FC236}">
                <a16:creationId xmlns:a16="http://schemas.microsoft.com/office/drawing/2014/main" id="{A34FC163-908C-CC49-B4DA-3F1BA942627D}"/>
              </a:ext>
            </a:extLst>
          </p:cNvPr>
          <p:cNvPicPr>
            <a:picLocks noChangeAspect="1"/>
          </p:cNvPicPr>
          <p:nvPr/>
        </p:nvPicPr>
        <p:blipFill>
          <a:blip r:embed="rId3"/>
          <a:stretch>
            <a:fillRect/>
          </a:stretch>
        </p:blipFill>
        <p:spPr>
          <a:xfrm>
            <a:off x="453445" y="4266375"/>
            <a:ext cx="3911600" cy="419100"/>
          </a:xfrm>
          <a:prstGeom prst="rect">
            <a:avLst/>
          </a:prstGeom>
        </p:spPr>
      </p:pic>
      <p:sp>
        <p:nvSpPr>
          <p:cNvPr id="6" name="TextBox 5">
            <a:extLst>
              <a:ext uri="{FF2B5EF4-FFF2-40B4-BE49-F238E27FC236}">
                <a16:creationId xmlns:a16="http://schemas.microsoft.com/office/drawing/2014/main" id="{014795D5-F758-B340-872B-B3A567547AFE}"/>
              </a:ext>
            </a:extLst>
          </p:cNvPr>
          <p:cNvSpPr txBox="1"/>
          <p:nvPr/>
        </p:nvSpPr>
        <p:spPr>
          <a:xfrm>
            <a:off x="5780598" y="1351722"/>
            <a:ext cx="2838616" cy="954107"/>
          </a:xfrm>
          <a:prstGeom prst="rect">
            <a:avLst/>
          </a:prstGeom>
          <a:noFill/>
        </p:spPr>
        <p:txBody>
          <a:bodyPr wrap="square" rtlCol="0">
            <a:spAutoFit/>
          </a:bodyPr>
          <a:lstStyle/>
          <a:p>
            <a:r>
              <a:rPr lang="en-US" dirty="0">
                <a:solidFill>
                  <a:schemeClr val="tx1"/>
                </a:solidFill>
              </a:rPr>
              <a:t>After several time of trials</a:t>
            </a:r>
          </a:p>
          <a:p>
            <a:r>
              <a:rPr lang="en-US" dirty="0">
                <a:solidFill>
                  <a:schemeClr val="tx1"/>
                </a:solidFill>
              </a:rPr>
              <a:t>Conclusion:</a:t>
            </a:r>
          </a:p>
          <a:p>
            <a:r>
              <a:rPr lang="en-US" dirty="0">
                <a:solidFill>
                  <a:schemeClr val="tx1"/>
                </a:solidFill>
              </a:rPr>
              <a:t>For the T and Z have trend that converge to value of 1</a:t>
            </a:r>
          </a:p>
        </p:txBody>
      </p:sp>
      <p:sp>
        <p:nvSpPr>
          <p:cNvPr id="7" name="TextBox 6">
            <a:extLst>
              <a:ext uri="{FF2B5EF4-FFF2-40B4-BE49-F238E27FC236}">
                <a16:creationId xmlns:a16="http://schemas.microsoft.com/office/drawing/2014/main" id="{57EEAB02-9B52-E945-B28E-8B3AB196B1E2}"/>
              </a:ext>
            </a:extLst>
          </p:cNvPr>
          <p:cNvSpPr txBox="1"/>
          <p:nvPr/>
        </p:nvSpPr>
        <p:spPr>
          <a:xfrm>
            <a:off x="4639586" y="4214315"/>
            <a:ext cx="2560320" cy="523220"/>
          </a:xfrm>
          <a:prstGeom prst="rect">
            <a:avLst/>
          </a:prstGeom>
          <a:noFill/>
        </p:spPr>
        <p:txBody>
          <a:bodyPr wrap="square" rtlCol="0">
            <a:spAutoFit/>
          </a:bodyPr>
          <a:lstStyle/>
          <a:p>
            <a:r>
              <a:rPr lang="en-US" dirty="0">
                <a:solidFill>
                  <a:schemeClr val="tx1"/>
                </a:solidFill>
              </a:rPr>
              <a:t>Red: </a:t>
            </a:r>
            <a:r>
              <a:rPr lang="en-US" dirty="0" err="1">
                <a:solidFill>
                  <a:schemeClr val="tx1"/>
                </a:solidFill>
              </a:rPr>
              <a:t>u_update</a:t>
            </a:r>
            <a:endParaRPr lang="en-US" dirty="0">
              <a:solidFill>
                <a:schemeClr val="tx1"/>
              </a:solidFill>
            </a:endParaRPr>
          </a:p>
          <a:p>
            <a:r>
              <a:rPr lang="en-US" dirty="0">
                <a:solidFill>
                  <a:schemeClr val="tx1"/>
                </a:solidFill>
              </a:rPr>
              <a:t>Blue dash line: actual value</a:t>
            </a:r>
          </a:p>
        </p:txBody>
      </p:sp>
    </p:spTree>
    <p:extLst>
      <p:ext uri="{BB962C8B-B14F-4D97-AF65-F5344CB8AC3E}">
        <p14:creationId xmlns:p14="http://schemas.microsoft.com/office/powerpoint/2010/main" val="474597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87900" y="100825"/>
            <a:ext cx="8368200" cy="648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endParaRPr sz="3600" b="1"/>
          </a:p>
          <a:p>
            <a:pPr marL="0" lvl="0" indent="0" algn="ctr" rtl="0">
              <a:spcBef>
                <a:spcPts val="0"/>
              </a:spcBef>
              <a:spcAft>
                <a:spcPts val="0"/>
              </a:spcAft>
              <a:buNone/>
            </a:pPr>
            <a:r>
              <a:rPr lang="en" b="1"/>
              <a:t>Basics of GARCH model</a:t>
            </a:r>
            <a:endParaRPr b="1"/>
          </a:p>
        </p:txBody>
      </p:sp>
      <p:sp>
        <p:nvSpPr>
          <p:cNvPr id="83" name="Google Shape;83;p16"/>
          <p:cNvSpPr txBox="1">
            <a:spLocks noGrp="1"/>
          </p:cNvSpPr>
          <p:nvPr>
            <p:ph type="body" idx="1"/>
          </p:nvPr>
        </p:nvSpPr>
        <p:spPr>
          <a:xfrm>
            <a:off x="387900" y="1012250"/>
            <a:ext cx="8368200" cy="355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generalized autoregressive conditional heteroskedasticity (GARCH) is an approach to describe volatility in financial markets. </a:t>
            </a:r>
            <a:endParaRPr/>
          </a:p>
          <a:p>
            <a:pPr marL="0" lvl="0" indent="0" algn="l" rtl="0">
              <a:spcBef>
                <a:spcPts val="1600"/>
              </a:spcBef>
              <a:spcAft>
                <a:spcPts val="0"/>
              </a:spcAft>
              <a:buNone/>
            </a:pPr>
            <a:r>
              <a:rPr lang="en"/>
              <a:t>GARCH aims to minimize errors in forecasting by accounting for errors in prior forecasting, thereby enhancing the accuracy of ongoing predictions. This is the main reason for the wide use of GARCH model in finance.</a:t>
            </a:r>
            <a:endParaRPr/>
          </a:p>
          <a:p>
            <a:pPr marL="0" lvl="0" indent="0" algn="l" rtl="0">
              <a:spcBef>
                <a:spcPts val="1600"/>
              </a:spcBef>
              <a:spcAft>
                <a:spcPts val="0"/>
              </a:spcAft>
              <a:buNone/>
            </a:pPr>
            <a:r>
              <a:rPr lang="en"/>
              <a:t>In GARCH(p,q) model,</a:t>
            </a:r>
            <a:endParaRPr/>
          </a:p>
          <a:p>
            <a:pPr marL="0" lvl="0" indent="0" algn="l" rtl="0">
              <a:spcBef>
                <a:spcPts val="1600"/>
              </a:spcBef>
              <a:spcAft>
                <a:spcPts val="0"/>
              </a:spcAft>
              <a:buNone/>
            </a:pPr>
            <a:r>
              <a:rPr lang="en"/>
              <a:t>p refers to the number of autoregressive lags and </a:t>
            </a:r>
            <a:endParaRPr/>
          </a:p>
          <a:p>
            <a:pPr marL="0" lvl="0" indent="0" algn="l" rtl="0">
              <a:spcBef>
                <a:spcPts val="1600"/>
              </a:spcBef>
              <a:spcAft>
                <a:spcPts val="0"/>
              </a:spcAft>
              <a:buNone/>
            </a:pPr>
            <a:r>
              <a:rPr lang="en"/>
              <a:t>Q refers to how many moving average lags are specified.</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395</Words>
  <Application>Microsoft Macintosh PowerPoint</Application>
  <PresentationFormat>On-screen Show (16:9)</PresentationFormat>
  <Paragraphs>43</Paragraphs>
  <Slides>11</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Roboto</vt:lpstr>
      <vt:lpstr>Roboto Slab</vt:lpstr>
      <vt:lpstr>Marina</vt:lpstr>
      <vt:lpstr>FaceBook  Stock Analysis  PART II</vt:lpstr>
      <vt:lpstr>Original Time Series </vt:lpstr>
      <vt:lpstr>Basics of Kalman Filter</vt:lpstr>
      <vt:lpstr>PowerPoint Presentation</vt:lpstr>
      <vt:lpstr> Z &amp; T remain the same and the value = 0.9</vt:lpstr>
      <vt:lpstr>PowerPoint Presentation</vt:lpstr>
      <vt:lpstr>PowerPoint Presentation</vt:lpstr>
      <vt:lpstr>PowerPoint Presentation</vt:lpstr>
      <vt:lpstr> Basics of GARCH model</vt:lpstr>
      <vt:lpstr>GARCH (1,1) - Daily Return</vt:lpstr>
      <vt:lpstr>GARCH-t (1,1) - Daily Return</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FaceBook  Stock Analysis  PART II</dc:title>
  <cp:lastModifiedBy>Wenqing Liang</cp:lastModifiedBy>
  <cp:revision>9</cp:revision>
  <dcterms:modified xsi:type="dcterms:W3CDTF">2019-02-26T14:29:30Z</dcterms:modified>
</cp:coreProperties>
</file>