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97" r:id="rId4"/>
    <p:sldId id="266" r:id="rId5"/>
    <p:sldId id="298" r:id="rId7"/>
    <p:sldId id="299" r:id="rId8"/>
    <p:sldId id="300" r:id="rId9"/>
    <p:sldId id="279" r:id="rId10"/>
    <p:sldId id="305" r:id="rId11"/>
    <p:sldId id="275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1778000" y="0"/>
            <a:ext cx="10414000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408113"/>
            <a:ext cx="12192000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408113"/>
            <a:ext cx="1778000" cy="4603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4" name="KSO_BT1"/>
          <p:cNvSpPr>
            <a:spLocks noGrp="1"/>
          </p:cNvSpPr>
          <p:nvPr>
            <p:ph type="ctrTitle"/>
          </p:nvPr>
        </p:nvSpPr>
        <p:spPr>
          <a:xfrm>
            <a:off x="2120900" y="2387600"/>
            <a:ext cx="88646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>
              <a:defRPr kern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3317" name="KSO_BC1"/>
          <p:cNvSpPr>
            <a:spLocks noGrp="1"/>
          </p:cNvSpPr>
          <p:nvPr>
            <p:ph type="subTitle" idx="1"/>
          </p:nvPr>
        </p:nvSpPr>
        <p:spPr>
          <a:xfrm>
            <a:off x="2133600" y="3895725"/>
            <a:ext cx="8877300" cy="6572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l">
              <a:buNone/>
              <a:defRPr sz="2000" kern="1200">
                <a:solidFill>
                  <a:schemeClr val="bg1"/>
                </a:solidFill>
              </a:defRPr>
            </a:lvl1pPr>
            <a:lvl2pPr marL="0" lvl="1" indent="0" algn="ctr">
              <a:buNone/>
              <a:defRPr sz="2000" kern="1200">
                <a:solidFill>
                  <a:schemeClr val="bg1"/>
                </a:solidFill>
              </a:defRPr>
            </a:lvl2pPr>
            <a:lvl3pPr marL="514350" lvl="2" indent="-514350" algn="ctr">
              <a:buNone/>
              <a:defRPr sz="2000" kern="1200">
                <a:solidFill>
                  <a:schemeClr val="bg1"/>
                </a:solidFill>
              </a:defRPr>
            </a:lvl3pPr>
            <a:lvl4pPr marL="771525" lvl="3" indent="-771525" algn="ctr">
              <a:buNone/>
              <a:defRPr sz="2000" kern="1200">
                <a:solidFill>
                  <a:schemeClr val="bg1"/>
                </a:solidFill>
              </a:defRPr>
            </a:lvl4pPr>
            <a:lvl5pPr marL="1028700" lvl="4" indent="-1028700" algn="ctr">
              <a:buNone/>
              <a:defRPr sz="2000" kern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5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315961" y="1"/>
            <a:ext cx="9312101" cy="6966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961" y="1419906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315961" y="2243818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48375" y="141990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648375" y="2243818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306287" y="1055308"/>
            <a:ext cx="10595428" cy="5193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KSO_BT1"/>
          <p:cNvSpPr>
            <a:spLocks noGrp="1"/>
          </p:cNvSpPr>
          <p:nvPr>
            <p:ph type="title"/>
          </p:nvPr>
        </p:nvSpPr>
        <p:spPr>
          <a:xfrm>
            <a:off x="1229784" y="104775"/>
            <a:ext cx="10526183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1229784" y="1339850"/>
            <a:ext cx="10526183" cy="4997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-28575"/>
            <a:ext cx="980017" cy="68865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866775"/>
            <a:ext cx="12192000" cy="384175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866775"/>
            <a:ext cx="980017" cy="38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514350" rtl="0" eaLnBrk="1" latinLnBrk="0" hangingPunct="1">
        <a:lnSpc>
          <a:spcPct val="110000"/>
        </a:lnSpc>
        <a:spcBef>
          <a:spcPts val="1015"/>
        </a:spcBef>
        <a:spcAft>
          <a:spcPts val="0"/>
        </a:spcAft>
        <a:buClr>
          <a:schemeClr val="accent1"/>
        </a:buClr>
        <a:buSzPct val="80000"/>
        <a:buFont typeface="Wingdings 2" panose="05020102010507070707" pitchFamily="18" charset="2"/>
        <a:buChar char=""/>
        <a:defRPr sz="24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361950" indent="-361950" algn="just" defTabSz="514350" rtl="0" eaLnBrk="1" latinLnBrk="0" hangingPunct="1">
        <a:lnSpc>
          <a:spcPct val="150000"/>
        </a:lnSpc>
        <a:spcBef>
          <a:spcPts val="0"/>
        </a:spcBef>
        <a:spcAft>
          <a:spcPts val="34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tabLst>
          <a:tab pos="361950" algn="l"/>
        </a:tabLst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5810" y="786765"/>
            <a:ext cx="8864600" cy="641985"/>
          </a:xfrm>
        </p:spPr>
        <p:txBody>
          <a:bodyPr/>
          <a:p>
            <a:r>
              <a:rPr lang="en-US" altLang="zh-CN" b="1">
                <a:latin typeface="微软雅黑" charset="0"/>
                <a:ea typeface="微软雅黑" charset="0"/>
              </a:rPr>
              <a:t>Angularjs </a:t>
            </a:r>
            <a:r>
              <a:rPr lang="zh-CN" altLang="en-US" b="1">
                <a:latin typeface="微软雅黑" charset="0"/>
                <a:ea typeface="微软雅黑" charset="0"/>
              </a:rPr>
              <a:t>中的作用域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5345" y="2274570"/>
            <a:ext cx="8877300" cy="3750945"/>
          </a:xfrm>
        </p:spPr>
        <p:txBody>
          <a:bodyPr>
            <a:normAutofit/>
          </a:bodyPr>
          <a:p>
            <a:pPr marL="457200" indent="-457200">
              <a:buClrTx/>
              <a:buFont typeface="+mj-lt"/>
              <a:buAutoNum type="arabicPeriod"/>
            </a:pPr>
            <a:r>
              <a:rPr lang="en-US" sz="2800">
                <a:sym typeface="+mn-ea"/>
              </a:rPr>
              <a:t>js</a:t>
            </a:r>
            <a:r>
              <a:rPr lang="zh-CN" altLang="en-US" sz="2800">
                <a:sym typeface="+mn-ea"/>
              </a:rPr>
              <a:t>作用域，原型继承</a:t>
            </a:r>
            <a:endParaRPr lang="zh-CN" altLang="en-US" sz="2800">
              <a:sym typeface="+mn-ea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800"/>
              <a:t>ng</a:t>
            </a:r>
            <a:r>
              <a:rPr lang="zh-CN" altLang="en-US" sz="2800"/>
              <a:t>作用域</a:t>
            </a:r>
            <a:endParaRPr lang="zh-CN" altLang="en-US" sz="280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CN" sz="2800"/>
              <a:t>$scope</a:t>
            </a:r>
            <a:endParaRPr lang="en-US" altLang="zh-CN" sz="280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CN" sz="2800"/>
              <a:t>$digest</a:t>
            </a:r>
            <a:r>
              <a:rPr lang="zh-CN" altLang="en-US" sz="2800"/>
              <a:t>、</a:t>
            </a:r>
            <a:r>
              <a:rPr lang="en-US" altLang="zh-CN" sz="2800"/>
              <a:t>$watch</a:t>
            </a:r>
            <a:r>
              <a:rPr lang="zh-CN" altLang="en-US" sz="2800"/>
              <a:t>、</a:t>
            </a:r>
            <a:r>
              <a:rPr lang="en-US" altLang="zh-CN" sz="2800"/>
              <a:t>$apply</a:t>
            </a:r>
            <a:endParaRPr lang="en-US" altLang="zh-CN" sz="280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CN" sz="2800"/>
              <a:t>$emit</a:t>
            </a:r>
            <a:r>
              <a:rPr lang="zh-CN" altLang="en-US" sz="2800"/>
              <a:t>、</a:t>
            </a:r>
            <a:r>
              <a:rPr lang="en-US" altLang="zh-CN" sz="2800"/>
              <a:t>$broadcast</a:t>
            </a:r>
            <a:r>
              <a:rPr lang="zh-CN" altLang="en-US" sz="2800"/>
              <a:t>、</a:t>
            </a:r>
            <a:r>
              <a:rPr lang="en-US" altLang="zh-CN" sz="2800"/>
              <a:t>$on</a:t>
            </a:r>
            <a:endParaRPr lang="en-US" altLang="zh-CN" sz="2800"/>
          </a:p>
          <a:p>
            <a:pPr marL="457200" indent="-457200">
              <a:buClrTx/>
              <a:buFont typeface="+mj-lt"/>
              <a:buAutoNum type="arabicPeriod"/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>
                <a:sym typeface="+mn-ea"/>
              </a:rPr>
              <a:t>http://my.oschina.net/blogshi/blog/316745</a:t>
            </a:r>
            <a:endParaRPr>
              <a:sym typeface="+mn-ea"/>
            </a:endParaRPr>
          </a:p>
          <a:p>
            <a:pPr algn="l"/>
            <a:r>
              <a:rPr>
                <a:sym typeface="+mn-ea"/>
              </a:rPr>
              <a:t>http://www.angularjs.cn/A09C#%2FA09C%23ngView</a:t>
            </a:r>
            <a:endParaRPr>
              <a:sym typeface="+mn-ea"/>
            </a:endParaRPr>
          </a:p>
          <a:p>
            <a:pPr algn="l"/>
            <a:r>
              <a:rPr>
                <a:sym typeface="+mn-ea"/>
              </a:rPr>
              <a:t>https://segmentfault.com/a/1190000002773689</a:t>
            </a:r>
            <a:endParaRPr>
              <a:sym typeface="+mn-ea"/>
            </a:endParaRPr>
          </a:p>
          <a:p>
            <a:pPr algn="l"/>
            <a:r>
              <a:rPr>
                <a:sym typeface="+mn-ea"/>
              </a:rPr>
              <a:t>http://www.cnphp6.com/archives/64167</a:t>
            </a:r>
            <a:endParaRPr>
              <a:sym typeface="+mn-ea"/>
            </a:endParaRPr>
          </a:p>
          <a:p>
            <a:pPr algn="l"/>
            <a:r>
              <a:rPr lang="zh-CN" altLang="en-US"/>
              <a:t>http://www.ruanyifeng.com/blog/2011/06/designing_ideas_of_inheritance_mechanism_in_javascript.html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的作用域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全局作用域、函数级作用域、块级作用域（</a:t>
            </a:r>
            <a:r>
              <a:rPr lang="en-US" altLang="zh-CN">
                <a:sym typeface="+mn-ea"/>
              </a:rPr>
              <a:t>es6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嵌套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构造函数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原型继承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对象作用域的查找、父子关系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单例模式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$scope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6929" y="1356995"/>
            <a:ext cx="10526183" cy="4997450"/>
          </a:xfrm>
        </p:spPr>
        <p:txBody>
          <a:bodyPr/>
          <a:p>
            <a:pPr algn="l"/>
            <a:r>
              <a:rPr lang="zh-CN" altLang="en-US" sz="2200">
                <a:sym typeface="+mn-ea"/>
              </a:rPr>
              <a:t>一个</a:t>
            </a:r>
            <a:r>
              <a:rPr lang="en-US" altLang="zh-CN" sz="2200">
                <a:sym typeface="+mn-ea"/>
              </a:rPr>
              <a:t>js</a:t>
            </a:r>
            <a:r>
              <a:rPr lang="zh-CN" altLang="en-US" sz="2200">
                <a:sym typeface="+mn-ea"/>
              </a:rPr>
              <a:t>对象，遵循</a:t>
            </a:r>
            <a:r>
              <a:rPr lang="en-US" altLang="zh-CN" sz="2200">
                <a:sym typeface="+mn-ea"/>
              </a:rPr>
              <a:t>js</a:t>
            </a:r>
            <a:r>
              <a:rPr lang="zh-CN" altLang="en-US" sz="2200">
                <a:sym typeface="+mn-ea"/>
              </a:rPr>
              <a:t>的原型继承</a:t>
            </a:r>
            <a:endParaRPr lang="zh-CN" altLang="en-US" sz="2200">
              <a:sym typeface="+mn-ea"/>
            </a:endParaRPr>
          </a:p>
          <a:p>
            <a:pPr algn="l"/>
            <a:r>
              <a:rPr lang="zh-CN" altLang="en-US" sz="2200">
                <a:sym typeface="+mn-ea"/>
              </a:rPr>
              <a:t>数据载体</a:t>
            </a:r>
            <a:endParaRPr lang="zh-CN" altLang="en-US" sz="2200">
              <a:sym typeface="+mn-ea"/>
            </a:endParaRPr>
          </a:p>
          <a:p>
            <a:pPr algn="l"/>
            <a:r>
              <a:rPr lang="zh-CN" altLang="en-US" sz="2200">
                <a:sym typeface="+mn-ea"/>
              </a:rPr>
              <a:t>脏检查的目标</a:t>
            </a:r>
            <a:endParaRPr lang="zh-CN" altLang="en-US" sz="2200">
              <a:sym typeface="+mn-ea"/>
            </a:endParaRPr>
          </a:p>
          <a:p>
            <a:pPr algn="l"/>
            <a:r>
              <a:rPr lang="zh-CN" altLang="en-US" sz="2200">
                <a:sym typeface="+mn-ea"/>
              </a:rPr>
              <a:t>提供模板中表达式的上下文环境，把</a:t>
            </a:r>
            <a:r>
              <a:rPr lang="en-US" altLang="zh-CN" sz="2200">
                <a:sym typeface="+mn-ea"/>
              </a:rPr>
              <a:t>view</a:t>
            </a:r>
            <a:r>
              <a:rPr lang="zh-CN" altLang="en-US" sz="2200">
                <a:sym typeface="+mn-ea"/>
              </a:rPr>
              <a:t>连接到</a:t>
            </a:r>
            <a:r>
              <a:rPr lang="en-US" altLang="zh-CN" sz="2200">
                <a:sym typeface="+mn-ea"/>
              </a:rPr>
              <a:t>controller</a:t>
            </a:r>
            <a:endParaRPr lang="zh-CN" altLang="en-US" sz="2200">
              <a:sym typeface="+mn-ea"/>
            </a:endParaRPr>
          </a:p>
          <a:p>
            <a:pPr algn="l"/>
            <a:r>
              <a:rPr lang="en-US" altLang="zh-CN" sz="2200">
                <a:sym typeface="+mn-ea"/>
              </a:rPr>
              <a:t>$rootScope</a:t>
            </a:r>
            <a:r>
              <a:rPr lang="zh-CN" altLang="en-US" sz="2200">
                <a:sym typeface="+mn-ea"/>
              </a:rPr>
              <a:t>顶层作用域，类似</a:t>
            </a:r>
            <a:r>
              <a:rPr lang="en-US" altLang="zh-CN" sz="2200">
                <a:sym typeface="+mn-ea"/>
              </a:rPr>
              <a:t>js</a:t>
            </a:r>
            <a:r>
              <a:rPr lang="zh-CN" altLang="en-US" sz="2200">
                <a:sym typeface="+mn-ea"/>
              </a:rPr>
              <a:t>中的全局作用域；</a:t>
            </a:r>
            <a:br>
              <a:rPr lang="zh-CN" altLang="en-US" sz="2200">
                <a:sym typeface="+mn-ea"/>
              </a:rPr>
            </a:br>
            <a:r>
              <a:rPr lang="en-US" altLang="zh-CN" sz="2200">
                <a:sym typeface="+mn-ea"/>
              </a:rPr>
              <a:t>$scope</a:t>
            </a:r>
            <a:r>
              <a:rPr lang="zh-CN" altLang="en-US" sz="2200">
                <a:sym typeface="+mn-ea"/>
              </a:rPr>
              <a:t>子作用域，继承自</a:t>
            </a:r>
            <a:r>
              <a:rPr lang="en-US" altLang="zh-CN" sz="2200">
                <a:sym typeface="+mn-ea"/>
              </a:rPr>
              <a:t>$rootScope</a:t>
            </a:r>
            <a:endParaRPr lang="en-US" altLang="zh-CN" sz="2200">
              <a:sym typeface="+mn-ea"/>
            </a:endParaRPr>
          </a:p>
          <a:p>
            <a:pPr algn="l"/>
            <a:r>
              <a:rPr lang="en-US" altLang="zh-CN" sz="2200">
                <a:sym typeface="+mn-ea"/>
              </a:rPr>
              <a:t>$rootScope</a:t>
            </a:r>
            <a:r>
              <a:rPr lang="zh-CN" altLang="en-US" sz="2200">
                <a:sym typeface="+mn-ea"/>
              </a:rPr>
              <a:t>由</a:t>
            </a:r>
            <a:r>
              <a:rPr lang="en-US" altLang="zh-CN" sz="2200">
                <a:sym typeface="+mn-ea"/>
              </a:rPr>
              <a:t>ng-app</a:t>
            </a:r>
            <a:r>
              <a:rPr lang="zh-CN" altLang="en-US" sz="2200">
                <a:sym typeface="+mn-ea"/>
              </a:rPr>
              <a:t>指令创建，一个</a:t>
            </a:r>
            <a:r>
              <a:rPr lang="en-US" altLang="zh-CN" sz="2200">
                <a:sym typeface="+mn-ea"/>
              </a:rPr>
              <a:t>ng-app</a:t>
            </a:r>
            <a:r>
              <a:rPr lang="zh-CN" altLang="en-US" sz="2200">
                <a:sym typeface="+mn-ea"/>
              </a:rPr>
              <a:t>拥有一个</a:t>
            </a:r>
            <a:r>
              <a:rPr lang="en-US" altLang="zh-CN" sz="2200">
                <a:sym typeface="+mn-ea"/>
              </a:rPr>
              <a:t>r$ootscope</a:t>
            </a:r>
            <a:r>
              <a:rPr lang="zh-CN" altLang="en-US" sz="2200">
                <a:sym typeface="+mn-ea"/>
              </a:rPr>
              <a:t>；</a:t>
            </a:r>
            <a:br>
              <a:rPr lang="en-US" altLang="zh-CN" sz="2200">
                <a:sym typeface="+mn-ea"/>
              </a:rPr>
            </a:br>
            <a:r>
              <a:rPr lang="en-US" altLang="zh-CN" sz="2200">
                <a:sym typeface="+mn-ea"/>
              </a:rPr>
              <a:t>$scope</a:t>
            </a:r>
            <a:r>
              <a:rPr lang="zh-CN" altLang="en-US" sz="2200">
                <a:sym typeface="+mn-ea"/>
              </a:rPr>
              <a:t>由</a:t>
            </a:r>
            <a:r>
              <a:rPr lang="en-US" altLang="zh-CN" sz="2200">
                <a:sym typeface="+mn-ea"/>
              </a:rPr>
              <a:t>ng-controller</a:t>
            </a:r>
            <a:r>
              <a:rPr lang="zh-CN" altLang="en-US" sz="2200">
                <a:sym typeface="+mn-ea"/>
              </a:rPr>
              <a:t>指令创建</a:t>
            </a:r>
            <a:endParaRPr lang="zh-CN" altLang="en-US" sz="2200">
              <a:sym typeface="+mn-ea"/>
            </a:endParaRPr>
          </a:p>
          <a:p>
            <a:pPr algn="l"/>
            <a:r>
              <a:rPr lang="en-US" altLang="zh-CN" sz="2200">
                <a:sym typeface="+mn-ea"/>
              </a:rPr>
              <a:t>angular</a:t>
            </a:r>
            <a:r>
              <a:rPr lang="zh-CN" altLang="en-US" sz="2200">
                <a:sym typeface="+mn-ea"/>
              </a:rPr>
              <a:t>许多指令会自动创建子作用域</a:t>
            </a:r>
            <a:endParaRPr lang="zh-CN" altLang="en-US" sz="2200">
              <a:sym typeface="+mn-ea"/>
            </a:endParaRPr>
          </a:p>
          <a:p>
            <a:pPr algn="l"/>
            <a:r>
              <a:rPr lang="zh-CN" altLang="en-US" sz="2200">
                <a:sym typeface="+mn-ea"/>
              </a:rPr>
              <a:t>单例对象</a:t>
            </a:r>
            <a:endParaRPr lang="zh-CN" altLang="en-US" sz="2200">
              <a:sym typeface="+mn-ea"/>
            </a:endParaRPr>
          </a:p>
          <a:p>
            <a:pPr algn="l"/>
            <a:endParaRPr lang="zh-CN" altLang="en-US" sz="2200">
              <a:sym typeface="+mn-ea"/>
            </a:endParaRPr>
          </a:p>
          <a:p>
            <a:pPr algn="l"/>
            <a:endParaRPr lang="en-US" sz="2200">
              <a:sym typeface="+mn-ea"/>
            </a:endParaRPr>
          </a:p>
          <a:p>
            <a:endParaRPr lang="zh-CN" altLang="en-US" sz="2200">
              <a:sym typeface="+mn-ea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73195" y="1882140"/>
            <a:ext cx="5104130" cy="3793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3025" y="1398270"/>
            <a:ext cx="7474585" cy="50476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07840" y="2863850"/>
            <a:ext cx="1167130" cy="481330"/>
          </a:xfrm>
          <a:prstGeom prst="rect">
            <a:avLst/>
          </a:prstGeom>
          <a:noFill/>
          <a:ln w="5397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生命周期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/>
              <a:t>编译 </a:t>
            </a:r>
            <a:r>
              <a:rPr lang="en-US" altLang="zh-CN"/>
              <a:t>$compile</a:t>
            </a:r>
            <a:endParaRPr lang="en-US" altLang="zh-CN"/>
          </a:p>
          <a:p>
            <a:pPr algn="l"/>
            <a:r>
              <a:rPr lang="zh-CN" altLang="en-US"/>
              <a:t>建立，</a:t>
            </a:r>
            <a:r>
              <a:rPr lang="en-US" altLang="zh-CN"/>
              <a:t>$injector</a:t>
            </a:r>
            <a:endParaRPr lang="zh-CN" altLang="en-US"/>
          </a:p>
          <a:p>
            <a:pPr algn="l"/>
            <a:r>
              <a:rPr lang="zh-CN" altLang="en-US"/>
              <a:t>监听变化，</a:t>
            </a:r>
            <a:r>
              <a:rPr lang="en-US" altLang="zh-CN"/>
              <a:t>$watch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$apply</a:t>
            </a:r>
            <a:r>
              <a:rPr lang="zh-CN" altLang="en-US">
                <a:sym typeface="+mn-ea"/>
              </a:rPr>
              <a:t>通知</a:t>
            </a:r>
            <a:r>
              <a:rPr lang="en-US" altLang="zh-CN">
                <a:sym typeface="+mn-ea"/>
              </a:rPr>
              <a:t>$digest</a:t>
            </a:r>
            <a:endParaRPr lang="en-US" altLang="zh-CN">
              <a:sym typeface="+mn-ea"/>
            </a:endParaRPr>
          </a:p>
          <a:p>
            <a:pPr algn="l"/>
            <a:r>
              <a:rPr lang="zh-CN" altLang="en-US"/>
              <a:t>触发脏值检查循环</a:t>
            </a:r>
            <a:endParaRPr lang="zh-CN" altLang="en-US"/>
          </a:p>
          <a:p>
            <a:pPr algn="l"/>
            <a:r>
              <a:rPr lang="zh-CN" altLang="en-US"/>
              <a:t>更新</a:t>
            </a:r>
            <a:r>
              <a:rPr lang="en-US" altLang="zh-CN"/>
              <a:t>model</a:t>
            </a:r>
            <a:endParaRPr lang="en-US" altLang="zh-CN"/>
          </a:p>
          <a:p>
            <a:pPr algn="l"/>
            <a:r>
              <a:rPr lang="zh-CN" altLang="en-US"/>
              <a:t>更新</a:t>
            </a:r>
            <a:r>
              <a:rPr lang="en-US" altLang="zh-CN"/>
              <a:t>view</a:t>
            </a:r>
            <a:endParaRPr lang="en-US" altLang="zh-CN"/>
          </a:p>
          <a:p>
            <a:pPr algn="l"/>
            <a:r>
              <a:rPr lang="zh-CN" altLang="en-US"/>
              <a:t>销毁，</a:t>
            </a:r>
            <a:r>
              <a:rPr lang="en-US" altLang="zh-CN"/>
              <a:t>ng </a:t>
            </a:r>
            <a:r>
              <a:rPr lang="zh-CN" altLang="en-US"/>
              <a:t>自动，</a:t>
            </a:r>
            <a:r>
              <a:rPr lang="en-US" altLang="zh-CN"/>
              <a:t>$destory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 b="1"/>
              <a:t>$digest</a:t>
            </a:r>
            <a:r>
              <a:rPr lang="en-US" altLang="zh-CN"/>
              <a:t> </a:t>
            </a:r>
            <a:r>
              <a:rPr lang="zh-CN" altLang="en-US"/>
              <a:t>执行脏检测循环，更新 </a:t>
            </a:r>
            <a:r>
              <a:rPr lang="en-US" altLang="zh-CN"/>
              <a:t>view</a:t>
            </a:r>
            <a:r>
              <a:rPr lang="zh-CN" altLang="en-US"/>
              <a:t>；</a:t>
            </a:r>
            <a:endParaRPr lang="zh-CN" altLang="en-US"/>
          </a:p>
          <a:p>
            <a:pPr algn="l"/>
            <a:r>
              <a:rPr lang="en-US" altLang="zh-CN" b="1"/>
              <a:t>$apply</a:t>
            </a:r>
            <a:r>
              <a:rPr lang="en-US" altLang="zh-CN"/>
              <a:t> </a:t>
            </a:r>
            <a:r>
              <a:rPr lang="zh-CN" altLang="en-US"/>
              <a:t>执行未封装 </a:t>
            </a:r>
            <a:r>
              <a:rPr lang="en-US" altLang="zh-CN"/>
              <a:t>$digest </a:t>
            </a:r>
            <a:r>
              <a:rPr lang="zh-CN" altLang="en-US"/>
              <a:t>的代码，并通知 </a:t>
            </a:r>
            <a:r>
              <a:rPr lang="en-US" altLang="zh-CN"/>
              <a:t>$digest </a:t>
            </a:r>
            <a:r>
              <a:rPr lang="zh-CN" altLang="en-US"/>
              <a:t>执行脏检测。</a:t>
            </a:r>
            <a:br>
              <a:rPr lang="zh-CN" altLang="en-US"/>
            </a:br>
            <a:r>
              <a:rPr lang="zh-CN" altLang="en-US">
                <a:sym typeface="+mn-ea"/>
              </a:rPr>
              <a:t>ng-click、ng-model、$timeout、$http等</a:t>
            </a:r>
            <a:r>
              <a:rPr lang="en-US" altLang="zh-CN">
                <a:sym typeface="+mn-ea"/>
              </a:rPr>
              <a:t>ng</a:t>
            </a:r>
            <a:r>
              <a:rPr lang="zh-CN" altLang="en-US">
                <a:sym typeface="+mn-ea"/>
              </a:rPr>
              <a:t>内置服务、指令都有封装</a:t>
            </a:r>
            <a:r>
              <a:rPr lang="en-US" altLang="zh-CN">
                <a:sym typeface="+mn-ea"/>
              </a:rPr>
              <a:t>$apply</a:t>
            </a:r>
            <a:r>
              <a:rPr lang="zh-CN" altLang="en-US">
                <a:sym typeface="+mn-ea"/>
              </a:rPr>
              <a:t>，所以会自动触发脏检查；</a:t>
            </a:r>
            <a:endParaRPr lang="zh-CN" altLang="en-US"/>
          </a:p>
          <a:p>
            <a:r>
              <a:rPr lang="en-US" altLang="zh-CN" b="1"/>
              <a:t>$watch</a:t>
            </a:r>
            <a:r>
              <a:rPr lang="en-US" altLang="zh-CN"/>
              <a:t> </a:t>
            </a:r>
            <a:r>
              <a:rPr lang="zh-CN" altLang="en-US"/>
              <a:t>对指定 </a:t>
            </a:r>
            <a:r>
              <a:rPr lang="en-US" altLang="zh-CN"/>
              <a:t>model </a:t>
            </a:r>
            <a:r>
              <a:rPr lang="zh-CN" altLang="en-US"/>
              <a:t>添加</a:t>
            </a:r>
            <a:r>
              <a:rPr lang="zh-CN" altLang="en-US">
                <a:sym typeface="+mn-ea"/>
              </a:rPr>
              <a:t>监听事件</a:t>
            </a:r>
            <a:r>
              <a:rPr lang="zh-CN" altLang="en-US"/>
              <a:t>，当 </a:t>
            </a:r>
            <a:r>
              <a:rPr lang="en-US" altLang="zh-CN"/>
              <a:t>model </a:t>
            </a:r>
            <a:r>
              <a:rPr lang="zh-CN" altLang="en-US"/>
              <a:t>发生变化则执行回调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$emit </a:t>
            </a:r>
            <a:r>
              <a:rPr lang="zh-CN" altLang="en-US"/>
              <a:t>向父作用域注册事件</a:t>
            </a:r>
            <a:r>
              <a:rPr lang="zh-CN" altLang="en-US">
                <a:sym typeface="+mn-ea"/>
              </a:rPr>
              <a:t>、发送数据</a:t>
            </a:r>
            <a:endParaRPr lang="zh-CN" altLang="en-US"/>
          </a:p>
          <a:p>
            <a:r>
              <a:rPr lang="en-US" altLang="zh-CN"/>
              <a:t>$broadcast </a:t>
            </a:r>
            <a:r>
              <a:rPr lang="zh-CN" altLang="en-US"/>
              <a:t>向子作用域注册事件、发送数据</a:t>
            </a:r>
            <a:endParaRPr lang="zh-CN" altLang="en-US"/>
          </a:p>
          <a:p>
            <a:r>
              <a:rPr lang="en-US" altLang="zh-CN"/>
              <a:t>$on </a:t>
            </a:r>
            <a:r>
              <a:rPr lang="zh-CN" altLang="en-US"/>
              <a:t>监听当下作用域注册的事件，接收发送到该作用域的数据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676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2">
      <a:majorFont>
        <a:latin typeface="Baskerville Old Face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WPS 演示</Application>
  <PresentationFormat>宽屏</PresentationFormat>
  <Paragraphs>64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A000120140530A99PPBG</vt:lpstr>
      <vt:lpstr>Angularjs 中的作用域</vt:lpstr>
      <vt:lpstr>js的作用域</vt:lpstr>
      <vt:lpstr>$scope</vt:lpstr>
      <vt:lpstr>PowerPoint 演示文稿</vt:lpstr>
      <vt:lpstr>PowerPoint 演示文稿</vt:lpstr>
      <vt:lpstr>生命周期</vt:lpstr>
      <vt:lpstr>PowerPoint 演示文稿</vt:lpstr>
      <vt:lpstr>PowerPoint 演示文稿</vt:lpstr>
      <vt:lpstr>演示</vt:lpstr>
      <vt:lpstr>REFs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Warren</dc:creator>
  <cp:lastModifiedBy>Warren</cp:lastModifiedBy>
  <cp:revision>331</cp:revision>
  <dcterms:created xsi:type="dcterms:W3CDTF">2016-01-04T02:15:00Z</dcterms:created>
  <dcterms:modified xsi:type="dcterms:W3CDTF">2016-03-28T06:22:06Z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