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80" r:id="rId6"/>
    <p:sldId id="300" r:id="rId7"/>
    <p:sldId id="290" r:id="rId8"/>
    <p:sldId id="279" r:id="rId9"/>
    <p:sldId id="261" r:id="rId10"/>
    <p:sldId id="259" r:id="rId11"/>
    <p:sldId id="278" r:id="rId12"/>
    <p:sldId id="275" r:id="rId13"/>
    <p:sldId id="276" r:id="rId14"/>
    <p:sldId id="277" r:id="rId15"/>
    <p:sldId id="265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20900" y="2387600"/>
            <a:ext cx="8864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33600" y="3895725"/>
            <a:ext cx="8877300" cy="657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20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0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20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20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20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7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29784" y="104775"/>
            <a:ext cx="1052618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29784" y="1339850"/>
            <a:ext cx="10526183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80017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80017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tabLst>
          <a:tab pos="361950" algn="l"/>
        </a:tabLst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786765"/>
            <a:ext cx="8864600" cy="641985"/>
          </a:xfrm>
        </p:spPr>
        <p:txBody>
          <a:bodyPr/>
          <a:p>
            <a:r>
              <a:rPr lang="en-US" altLang="zh-CN" b="1">
                <a:latin typeface="微软雅黑" charset="0"/>
                <a:ea typeface="微软雅黑" charset="0"/>
              </a:rPr>
              <a:t>Angularjs </a:t>
            </a:r>
            <a:r>
              <a:rPr lang="zh-CN" altLang="en-US" b="1">
                <a:latin typeface="微软雅黑" charset="0"/>
                <a:ea typeface="微软雅黑" charset="0"/>
              </a:rPr>
              <a:t>（</a:t>
            </a:r>
            <a:r>
              <a:rPr lang="en-US" altLang="zh-CN" b="1">
                <a:latin typeface="微软雅黑" charset="0"/>
                <a:ea typeface="微软雅黑" charset="0"/>
              </a:rPr>
              <a:t>ng</a:t>
            </a:r>
            <a:r>
              <a:rPr lang="zh-CN" altLang="en-US" b="1">
                <a:latin typeface="微软雅黑" charset="0"/>
                <a:ea typeface="微软雅黑" charset="0"/>
              </a:rPr>
              <a:t>）入门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345" y="2274570"/>
            <a:ext cx="8877300" cy="3750945"/>
          </a:xfrm>
        </p:spPr>
        <p:txBody>
          <a:bodyPr>
            <a:normAutofit/>
          </a:bodyPr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angularJS</a:t>
            </a:r>
            <a:r>
              <a:rPr lang="zh-CN" altLang="en-US" sz="2800">
                <a:sym typeface="+mn-ea"/>
              </a:rPr>
              <a:t>是一个框架</a:t>
            </a:r>
            <a:endParaRPr lang="zh-CN" altLang="en-US" sz="2800">
              <a:sym typeface="+mn-ea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MVC</a:t>
            </a:r>
            <a:r>
              <a:rPr lang="zh-CN" altLang="en-US" sz="2800"/>
              <a:t>？</a:t>
            </a:r>
            <a:r>
              <a:rPr lang="en-US" altLang="zh-CN" sz="2800"/>
              <a:t>mvvm</a:t>
            </a:r>
            <a:r>
              <a:rPr lang="zh-CN" altLang="en-US" sz="2800"/>
              <a:t>？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zh-CN" altLang="en-US" sz="2800"/>
              <a:t>双向数据绑定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hello world</a:t>
            </a:r>
            <a:br>
              <a:rPr lang="en-US" altLang="zh-CN"/>
            </a:br>
            <a:r>
              <a:rPr lang="en-US" altLang="zh-CN"/>
              <a:t>jquery &amp; angular</a:t>
            </a:r>
            <a:endParaRPr lang="en-US" altLang="zh-CN"/>
          </a:p>
          <a:p>
            <a:pPr algn="l"/>
            <a:r>
              <a:rPr lang="zh-CN" altLang="en-US"/>
              <a:t>演示双向数据绑定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sz="2000"/>
              <a:t>正常情况下优势是明确的</a:t>
            </a:r>
            <a:br>
              <a:rPr lang="zh-CN" altLang="en-US" sz="2000"/>
            </a:br>
            <a:r>
              <a:rPr lang="zh-CN" altLang="en-US" sz="2000"/>
              <a:t>减少开发编码量，更专注数据处理、视图设计，无需繁杂的</a:t>
            </a:r>
            <a:r>
              <a:rPr lang="en-US" altLang="zh-CN" sz="2000"/>
              <a:t>dom</a:t>
            </a:r>
            <a:r>
              <a:rPr lang="zh-CN" altLang="en-US" sz="2000"/>
              <a:t>操作</a:t>
            </a:r>
            <a:br>
              <a:rPr lang="zh-CN" altLang="en-US" sz="2000"/>
            </a:br>
            <a:r>
              <a:rPr lang="zh-CN" altLang="en-US" sz="2000"/>
              <a:t>模块化，一定程度的统一编码风格</a:t>
            </a:r>
            <a:endParaRPr lang="zh-CN" altLang="en-US" sz="2000"/>
          </a:p>
          <a:p>
            <a:pPr algn="l"/>
            <a:r>
              <a:rPr lang="zh-CN" altLang="en-US" sz="2000" b="1"/>
              <a:t>缺点</a:t>
            </a:r>
            <a:br>
              <a:rPr lang="zh-CN" altLang="en-US" sz="2000"/>
            </a:br>
            <a:r>
              <a:rPr lang="zh-CN" altLang="en-US" sz="2000">
                <a:sym typeface="+mn-ea"/>
              </a:rPr>
              <a:t>优点也是缺点，限制了</a:t>
            </a:r>
            <a:r>
              <a:rPr lang="en-US" altLang="zh-CN" sz="2000">
                <a:sym typeface="+mn-ea"/>
              </a:rPr>
              <a:t>js</a:t>
            </a:r>
            <a:r>
              <a:rPr lang="zh-CN" altLang="en-US" sz="2000">
                <a:sym typeface="+mn-ea"/>
              </a:rPr>
              <a:t>的高度自由性</a:t>
            </a:r>
            <a:br>
              <a:rPr lang="zh-CN" altLang="en-US" sz="2000">
                <a:sym typeface="+mn-ea"/>
              </a:rPr>
            </a:br>
            <a:r>
              <a:rPr lang="zh-CN" altLang="en-US" sz="2000"/>
              <a:t>在</a:t>
            </a:r>
            <a:r>
              <a:rPr lang="en-US" altLang="zh-CN" sz="2000"/>
              <a:t>view</a:t>
            </a:r>
            <a:r>
              <a:rPr lang="zh-CN" altLang="en-US" sz="2000"/>
              <a:t>层需要</a:t>
            </a:r>
            <a:r>
              <a:rPr lang="en-US" altLang="zh-CN" sz="2000"/>
              <a:t>ui</a:t>
            </a:r>
            <a:r>
              <a:rPr lang="zh-CN" altLang="en-US" sz="2000"/>
              <a:t>组件的支持，否则仍然需要手写指令（Directive）来与</a:t>
            </a:r>
            <a:r>
              <a:rPr lang="en-US" altLang="zh-CN" sz="2000"/>
              <a:t>ui</a:t>
            </a:r>
            <a:r>
              <a:rPr lang="zh-CN" altLang="en-US" sz="2000"/>
              <a:t>框架交互，比如</a:t>
            </a:r>
            <a:r>
              <a:rPr lang="en-US" altLang="zh-CN" sz="2000"/>
              <a:t>semantic-ui</a:t>
            </a:r>
            <a:r>
              <a:rPr lang="zh-CN" altLang="en-US" sz="2000"/>
              <a:t>、</a:t>
            </a:r>
            <a:r>
              <a:rPr lang="en-US" altLang="zh-CN" sz="2000"/>
              <a:t>bootstrap……</a:t>
            </a:r>
            <a:br>
              <a:rPr lang="en-US" altLang="zh-CN" sz="2000"/>
            </a:br>
            <a:r>
              <a:rPr lang="zh-CN" altLang="en-US" sz="2000">
                <a:sym typeface="+mn-ea"/>
              </a:rPr>
              <a:t>入门容易，上手难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用别人的东西，追着别人跑，只能寄望</a:t>
            </a:r>
            <a:r>
              <a:rPr lang="en-US" altLang="zh-CN" sz="2000">
                <a:sym typeface="+mn-ea"/>
              </a:rPr>
              <a:t>google</a:t>
            </a:r>
            <a:r>
              <a:rPr lang="zh-CN" altLang="en-US" sz="2000">
                <a:sym typeface="+mn-ea"/>
              </a:rPr>
              <a:t>不要犯错</a:t>
            </a:r>
            <a:br>
              <a:rPr lang="zh-CN" altLang="en-US" sz="2000">
                <a:sym typeface="+mn-ea"/>
              </a:rPr>
            </a:br>
            <a:r>
              <a:rPr lang="zh-CN" altLang="en-US" sz="2000" strike="sngStrike">
                <a:solidFill>
                  <a:schemeClr val="accent1"/>
                </a:solidFill>
                <a:uFillTx/>
                <a:latin typeface="+中文标题" charset="0"/>
                <a:sym typeface="+mn-ea"/>
              </a:rPr>
              <a:t>兼容性</a:t>
            </a:r>
            <a:r>
              <a:rPr lang="zh-CN" altLang="en-US" sz="2000">
                <a:sym typeface="+mn-ea"/>
              </a:rPr>
              <a:t>，性能瓶颈</a:t>
            </a:r>
            <a:br>
              <a:rPr lang="zh-CN" altLang="en-US" sz="2000">
                <a:sym typeface="+mn-ea"/>
              </a:rPr>
            </a:br>
            <a:r>
              <a:rPr lang="zh-CN" altLang="en-US" sz="2000" strike="sngStrike">
                <a:solidFill>
                  <a:schemeClr val="accent1"/>
                </a:solidFill>
                <a:uFillTx/>
                <a:latin typeface="+中文标题" charset="0"/>
                <a:sym typeface="+mn-ea"/>
              </a:rPr>
              <a:t>当前小版本间变化多，坑</a:t>
            </a:r>
            <a:br>
              <a:rPr lang="zh-CN" altLang="en-US" sz="2000">
                <a:solidFill>
                  <a:schemeClr val="accent1"/>
                </a:solidFill>
                <a:uFillTx/>
                <a:latin typeface="+中文标题" charset="0"/>
                <a:sym typeface="+mn-ea"/>
              </a:rPr>
            </a:br>
            <a:r>
              <a:rPr lang="zh-CN" altLang="en-US" sz="2000">
                <a:solidFill>
                  <a:schemeClr val="accent1"/>
                </a:solidFill>
                <a:uFillTx/>
                <a:latin typeface="+中文标题" charset="0"/>
                <a:sym typeface="+mn-ea"/>
              </a:rPr>
              <a:t>不同框架间的</a:t>
            </a:r>
            <a:r>
              <a:rPr lang="zh-CN" altLang="en-US" sz="2000">
                <a:sym typeface="+mn-ea"/>
              </a:rPr>
              <a:t>移植困难</a:t>
            </a:r>
            <a:endParaRPr lang="en-US" altLang="zh-CN" sz="2000" u="sng" strike="sngStrike">
              <a:solidFill>
                <a:schemeClr val="accent1"/>
              </a:solidFill>
              <a:uFillTx/>
              <a:latin typeface="+中文标题" charset="0"/>
              <a:sym typeface="+mn-ea"/>
            </a:endParaRPr>
          </a:p>
          <a:p>
            <a:pPr algn="l"/>
            <a:r>
              <a:rPr lang="zh-CN" altLang="en-US" sz="2000"/>
              <a:t>幸好，</a:t>
            </a:r>
            <a:r>
              <a:rPr lang="en-US" altLang="zh-CN" sz="2000"/>
              <a:t>sui</a:t>
            </a:r>
            <a:r>
              <a:rPr lang="zh-CN" altLang="en-US" sz="2000"/>
              <a:t>、</a:t>
            </a:r>
            <a:r>
              <a:rPr lang="en-US" altLang="zh-CN" sz="2000"/>
              <a:t>bstp</a:t>
            </a:r>
            <a:r>
              <a:rPr lang="zh-CN" altLang="en-US" sz="2000"/>
              <a:t>都有针对</a:t>
            </a:r>
            <a:r>
              <a:rPr lang="en-US" altLang="zh-CN" sz="2000"/>
              <a:t>ng</a:t>
            </a:r>
            <a:r>
              <a:rPr lang="zh-CN" altLang="en-US" sz="2000"/>
              <a:t>的插件（指令集）</a:t>
            </a:r>
            <a:endParaRPr lang="zh-CN" altLang="en-US" sz="2000"/>
          </a:p>
          <a:p>
            <a:pPr algn="l"/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/>
              <a:t>各种前端</a:t>
            </a:r>
            <a:r>
              <a:rPr lang="en-US" altLang="zh-CN"/>
              <a:t>mvc</a:t>
            </a:r>
            <a:r>
              <a:rPr lang="zh-CN" altLang="en-US"/>
              <a:t>库、框架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emberjs--</a:t>
            </a:r>
            <a:r>
              <a:rPr lang="zh-CN" altLang="en-US">
                <a:sym typeface="+mn-ea"/>
              </a:rPr>
              <a:t>苹果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backbone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react--facebook</a:t>
            </a:r>
            <a:r>
              <a:rPr lang="zh-CN" altLang="en-US"/>
              <a:t>，优秀，</a:t>
            </a:r>
            <a:r>
              <a:rPr lang="en-US" altLang="zh-CN"/>
              <a:t>JSX</a:t>
            </a:r>
            <a:endParaRPr lang="en-US" altLang="zh-CN"/>
          </a:p>
          <a:p>
            <a:pPr algn="l"/>
            <a:r>
              <a:rPr lang="en-US" altLang="zh-CN"/>
              <a:t>knockoutjs--</a:t>
            </a:r>
            <a:r>
              <a:rPr lang="zh-CN" altLang="en-US"/>
              <a:t>微软支持，据说是最早公开的前端</a:t>
            </a:r>
            <a:r>
              <a:rPr lang="en-US" altLang="zh-CN"/>
              <a:t>mvvm</a:t>
            </a:r>
            <a:r>
              <a:rPr lang="zh-CN" altLang="en-US"/>
              <a:t>项目，库，</a:t>
            </a:r>
            <a:r>
              <a:rPr lang="en-US" altLang="zh-CN"/>
              <a:t>ie6+</a:t>
            </a:r>
            <a:endParaRPr lang="en-US" altLang="zh-CN"/>
          </a:p>
          <a:p>
            <a:pPr algn="l"/>
            <a:r>
              <a:rPr lang="en-US" altLang="zh-CN"/>
              <a:t>winjs--</a:t>
            </a:r>
            <a:r>
              <a:rPr lang="zh-CN" altLang="en-US"/>
              <a:t>微软，构建符合</a:t>
            </a:r>
            <a:r>
              <a:rPr lang="en-US" altLang="zh-CN"/>
              <a:t>win10</a:t>
            </a:r>
            <a:r>
              <a:rPr lang="zh-CN" altLang="en-US"/>
              <a:t>的</a:t>
            </a:r>
            <a:r>
              <a:rPr lang="en-US" altLang="zh-CN"/>
              <a:t>UX</a:t>
            </a:r>
            <a:r>
              <a:rPr lang="zh-CN" altLang="en-US"/>
              <a:t>的框架</a:t>
            </a:r>
            <a:endParaRPr lang="zh-CN" altLang="en-US"/>
          </a:p>
          <a:p>
            <a:pPr algn="l"/>
            <a:r>
              <a:rPr lang="zh-CN" altLang="en-US"/>
              <a:t>regular</a:t>
            </a:r>
            <a:r>
              <a:rPr lang="en-US" altLang="zh-CN"/>
              <a:t>--网易</a:t>
            </a:r>
            <a:r>
              <a:rPr lang="zh-CN" altLang="en-US"/>
              <a:t>，号称</a:t>
            </a:r>
            <a:r>
              <a:rPr lang="en-US" altLang="zh-CN"/>
              <a:t>react+angular</a:t>
            </a:r>
            <a:endParaRPr lang="en-US" altLang="zh-CN"/>
          </a:p>
          <a:p>
            <a:pPr algn="l"/>
            <a:r>
              <a:rPr lang="en-US" altLang="zh-CN"/>
              <a:t>avalon--</a:t>
            </a:r>
            <a:r>
              <a:rPr lang="zh-CN" altLang="en-US"/>
              <a:t>司徒正美，积极的推广着，</a:t>
            </a:r>
            <a:r>
              <a:rPr lang="en-US" altLang="zh-CN"/>
              <a:t>ie6+</a:t>
            </a:r>
            <a:endParaRPr lang="en-US" altLang="zh-CN"/>
          </a:p>
          <a:p>
            <a:pPr algn="l"/>
            <a:r>
              <a:rPr lang="en-US" altLang="zh-CN"/>
              <a:t>……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angular中的MVVM模式</a:t>
            </a:r>
            <a:r>
              <a:rPr lang="zh-CN" altLang="en-US">
                <a:sym typeface="+mn-ea"/>
              </a:rPr>
              <a:t>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http://www.cnblogs.com/whitewolf/archive/2015/06/16/4581254.html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http://www.learn-angular.org/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sz="4400">
              <a:sym typeface="+mn-ea"/>
            </a:endParaRPr>
          </a:p>
          <a:p>
            <a:pPr marL="0" indent="0" algn="ctr">
              <a:buNone/>
            </a:pPr>
            <a:r>
              <a:rPr sz="4400">
                <a:sym typeface="+mn-ea"/>
              </a:rPr>
              <a:t>轻如鸿毛</a:t>
            </a:r>
            <a:br>
              <a:rPr sz="4400">
                <a:sym typeface="+mn-ea"/>
              </a:rPr>
            </a:br>
            <a:r>
              <a:rPr sz="4400">
                <a:sym typeface="+mn-ea"/>
              </a:rPr>
              <a:t>重如泰山</a:t>
            </a:r>
            <a:endParaRPr sz="4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angularJS </a:t>
            </a:r>
            <a:r>
              <a:rPr lang="zh-CN" altLang="en-US"/>
              <a:t>是一个框架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200">
                <a:sym typeface="+mn-ea"/>
              </a:rPr>
              <a:t>jQuery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underscore/lodash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knockout……</a:t>
            </a:r>
            <a:r>
              <a:rPr lang="zh-CN" altLang="en-US" sz="2200">
                <a:sym typeface="+mn-ea"/>
              </a:rPr>
              <a:t>都是库、函数库、类库、功能库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ng</a:t>
            </a:r>
            <a:r>
              <a:rPr lang="zh-CN" altLang="en-US" sz="2200">
                <a:sym typeface="+mn-ea"/>
              </a:rPr>
              <a:t>实现了一个完整的、前端的</a:t>
            </a:r>
            <a:r>
              <a:rPr lang="en-US" altLang="zh-CN" sz="2200">
                <a:sym typeface="+mn-ea"/>
              </a:rPr>
              <a:t>mvc</a:t>
            </a:r>
            <a:r>
              <a:rPr lang="zh-CN" altLang="en-US" sz="2200">
                <a:sym typeface="+mn-ea"/>
              </a:rPr>
              <a:t>框架，有特定的开发模式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ng</a:t>
            </a:r>
            <a:r>
              <a:rPr lang="zh-CN" altLang="en-US" sz="2200">
                <a:sym typeface="+mn-ea"/>
              </a:rPr>
              <a:t>作为一个框架包含了很多的功能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异步请求（</a:t>
            </a:r>
            <a:r>
              <a:rPr lang="en-US" altLang="zh-CN" sz="2200">
                <a:sym typeface="+mn-ea"/>
              </a:rPr>
              <a:t>$http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$resoruce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路由（</a:t>
            </a:r>
            <a:r>
              <a:rPr lang="en-US" altLang="zh-CN" sz="2200">
                <a:sym typeface="+mn-ea"/>
              </a:rPr>
              <a:t>ng-route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表单验证（</a:t>
            </a:r>
            <a:r>
              <a:rPr lang="en-US" altLang="zh-CN" sz="2200">
                <a:sym typeface="+mn-ea"/>
              </a:rPr>
              <a:t>ng-trim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ng-minlength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required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样式动态变更（</a:t>
            </a:r>
            <a:r>
              <a:rPr lang="en-US" altLang="zh-CN" sz="2200">
                <a:sym typeface="+mn-ea"/>
              </a:rPr>
              <a:t>ng-style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模板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数据绑定（</a:t>
            </a:r>
            <a:r>
              <a:rPr lang="en-US" altLang="zh-CN" sz="2200">
                <a:sym typeface="+mn-ea"/>
              </a:rPr>
              <a:t>ng-model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ng-bind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数据过滤（</a:t>
            </a:r>
            <a:r>
              <a:rPr lang="en-US" altLang="zh-CN" sz="2200">
                <a:sym typeface="+mn-ea"/>
              </a:rPr>
              <a:t>filter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循环、分支语句（</a:t>
            </a:r>
            <a:r>
              <a:rPr lang="en-US" altLang="zh-CN" sz="2200">
                <a:sym typeface="+mn-ea"/>
              </a:rPr>
              <a:t>ng-repeat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ng-options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ng-if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ng-show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ng-disabled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事件绑定（</a:t>
            </a:r>
            <a:r>
              <a:rPr lang="en-US" altLang="zh-CN" sz="2200">
                <a:sym typeface="+mn-ea"/>
              </a:rPr>
              <a:t>ng-click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ng-dbclick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en-US" altLang="zh-CN" sz="2200">
                <a:sym typeface="+mn-ea"/>
              </a:rPr>
              <a:t>……</a:t>
            </a:r>
            <a:endParaRPr lang="en-US" altLang="zh-CN" sz="2200">
              <a:sym typeface="+mn-ea"/>
            </a:endParaRPr>
          </a:p>
          <a:p>
            <a:pPr algn="l"/>
            <a:endParaRPr lang="en-US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uFillTx/>
                <a:latin typeface="+中文标题" charset="0"/>
              </a:rPr>
              <a:t>MVC</a:t>
            </a:r>
            <a:r>
              <a:rPr lang="zh-CN" altLang="en-US"/>
              <a:t>？</a:t>
            </a:r>
            <a:r>
              <a:rPr lang="en-US" altLang="zh-CN" u="sng"/>
              <a:t>MVVM</a:t>
            </a:r>
            <a:r>
              <a:rPr lang="zh-CN" altLang="en-US"/>
              <a:t>？</a:t>
            </a:r>
            <a:r>
              <a:rPr lang="en-US" altLang="zh-CN"/>
              <a:t>MVW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265" y="1404620"/>
            <a:ext cx="10526395" cy="5109210"/>
          </a:xfrm>
        </p:spPr>
        <p:txBody>
          <a:bodyPr/>
          <a:p>
            <a:pPr marL="0" indent="0" algn="l">
              <a:buNone/>
            </a:pPr>
            <a:r>
              <a:rPr lang="zh-CN" altLang="en-US" sz="2000" u="sng"/>
              <a:t>前端</a:t>
            </a:r>
            <a:r>
              <a:rPr lang="zh-CN" altLang="en-US" sz="2000"/>
              <a:t>的</a:t>
            </a:r>
            <a:r>
              <a:rPr lang="en-US" altLang="zh-CN" sz="2000"/>
              <a:t>mvc/mvvm/mvw       </a:t>
            </a:r>
            <a:r>
              <a:rPr lang="en-US" altLang="zh-CN" sz="2000" b="1">
                <a:sym typeface="+mn-ea"/>
              </a:rPr>
              <a:t>M</a:t>
            </a:r>
            <a:r>
              <a:rPr lang="en-US" altLang="zh-CN" sz="2000">
                <a:sym typeface="+mn-ea"/>
              </a:rPr>
              <a:t>odel-</a:t>
            </a:r>
            <a:r>
              <a:rPr lang="en-US" altLang="zh-CN" sz="2000" b="1">
                <a:sym typeface="+mn-ea"/>
              </a:rPr>
              <a:t>V</a:t>
            </a:r>
            <a:r>
              <a:rPr lang="en-US" altLang="zh-CN" sz="2000">
                <a:sym typeface="+mn-ea"/>
              </a:rPr>
              <a:t>iew-</a:t>
            </a:r>
            <a:r>
              <a:rPr lang="en-US" altLang="zh-CN" sz="2000" b="1">
                <a:sym typeface="+mn-ea"/>
              </a:rPr>
              <a:t>C</a:t>
            </a:r>
            <a:r>
              <a:rPr lang="en-US" altLang="zh-CN" sz="2000">
                <a:sym typeface="+mn-ea"/>
              </a:rPr>
              <a:t>ontroller</a:t>
            </a:r>
            <a:br>
              <a:rPr lang="en-US" altLang="zh-CN" sz="2000"/>
            </a:br>
            <a:r>
              <a:rPr lang="en-US" altLang="zh-CN" sz="2000"/>
              <a:t>                                            </a:t>
            </a:r>
            <a:r>
              <a:rPr lang="en-US" altLang="zh-CN" sz="2000" b="1"/>
              <a:t>M</a:t>
            </a:r>
            <a:r>
              <a:rPr lang="en-US" altLang="zh-CN" sz="2000"/>
              <a:t>odel-</a:t>
            </a:r>
            <a:r>
              <a:rPr lang="en-US" altLang="zh-CN" sz="2000" b="1"/>
              <a:t>V</a:t>
            </a:r>
            <a:r>
              <a:rPr lang="en-US" altLang="zh-CN" sz="2000"/>
              <a:t>iew-</a:t>
            </a:r>
            <a:r>
              <a:rPr lang="en-US" altLang="zh-CN" sz="2000" b="1"/>
              <a:t>V</a:t>
            </a:r>
            <a:r>
              <a:rPr lang="en-US" altLang="zh-CN" sz="2000"/>
              <a:t>iew</a:t>
            </a:r>
            <a:r>
              <a:rPr lang="en-US" altLang="zh-CN" sz="2000" b="1"/>
              <a:t>M</a:t>
            </a:r>
            <a:r>
              <a:rPr lang="en-US" altLang="zh-CN" sz="2000"/>
              <a:t>ode</a:t>
            </a:r>
            <a:br>
              <a:rPr lang="en-US" altLang="zh-CN" sz="2000"/>
            </a:br>
            <a:r>
              <a:rPr lang="en-US" altLang="zh-CN" sz="2000"/>
              <a:t>                                            </a:t>
            </a:r>
            <a:r>
              <a:rPr lang="en-US" altLang="zh-CN" sz="2000" b="1">
                <a:sym typeface="+mn-ea"/>
              </a:rPr>
              <a:t>M</a:t>
            </a:r>
            <a:r>
              <a:rPr lang="en-US" altLang="zh-CN" sz="2000">
                <a:sym typeface="+mn-ea"/>
              </a:rPr>
              <a:t>odel-</a:t>
            </a:r>
            <a:r>
              <a:rPr lang="en-US" altLang="zh-CN" sz="2000" b="1">
                <a:sym typeface="+mn-ea"/>
              </a:rPr>
              <a:t>V</a:t>
            </a:r>
            <a:r>
              <a:rPr lang="en-US" altLang="zh-CN" sz="2000">
                <a:sym typeface="+mn-ea"/>
              </a:rPr>
              <a:t>iew-</a:t>
            </a:r>
            <a:r>
              <a:rPr lang="en-US" altLang="zh-CN" sz="2000" b="1">
                <a:sym typeface="+mn-ea"/>
              </a:rPr>
              <a:t>W</a:t>
            </a:r>
            <a:r>
              <a:rPr lang="en-US" altLang="zh-CN" sz="2000">
                <a:sym typeface="+mn-ea"/>
              </a:rPr>
              <a:t>hatever</a:t>
            </a:r>
            <a:endParaRPr lang="en-US" altLang="zh-CN" sz="2000">
              <a:sym typeface="+mn-ea"/>
            </a:endParaRPr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关注点分离，业务层与表现层解耦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传统</a:t>
            </a:r>
            <a:r>
              <a:rPr lang="en-US" altLang="zh-CN">
                <a:sym typeface="+mn-ea"/>
              </a:rPr>
              <a:t>MVC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实例化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负责</a:t>
            </a:r>
            <a:r>
              <a:rPr lang="en-US" altLang="zh-CN">
                <a:sym typeface="+mn-ea"/>
              </a:rPr>
              <a:t>M&amp;C</a:t>
            </a:r>
            <a:r>
              <a:rPr lang="zh-CN" altLang="en-US">
                <a:sym typeface="+mn-ea"/>
              </a:rPr>
              <a:t>之间的通讯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中对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做了扩展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界面交互被扩展到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层，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实现数据的双向绑定，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控制</a:t>
            </a:r>
            <a:r>
              <a:rPr lang="en-US" altLang="zh-CN">
                <a:sym typeface="+mn-ea"/>
              </a:rPr>
              <a:t>M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胖模型、轻控制</a:t>
            </a:r>
            <a:r>
              <a:rPr lang="en-US" altLang="zh-CN">
                <a:sym typeface="+mn-ea"/>
              </a:rPr>
              <a:t>”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ym typeface="+mn-ea"/>
              </a:rPr>
              <a:t>so, what?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algn="l"/>
            <a:endParaRPr lang="en-US" altLang="zh-CN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</a:t>
            </a:r>
            <a:r>
              <a:rPr lang="zh-CN" altLang="en-US"/>
              <a:t>的</a:t>
            </a:r>
            <a:r>
              <a:rPr lang="en-US" altLang="zh-CN"/>
              <a:t>MVC</a:t>
            </a:r>
            <a:r>
              <a:rPr lang="zh-CN" altLang="en-US"/>
              <a:t>（</a:t>
            </a:r>
            <a:r>
              <a:rPr lang="en-US" altLang="zh-CN"/>
              <a:t>MVVM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 b="1" u="sng">
                <a:sym typeface="+mn-ea"/>
              </a:rPr>
              <a:t>Model</a:t>
            </a:r>
            <a:r>
              <a:rPr lang="zh-CN" altLang="en-US">
                <a:sym typeface="+mn-ea"/>
              </a:rPr>
              <a:t>：作用域对象中任何一个可取的属性（</a:t>
            </a:r>
            <a:r>
              <a:rPr lang="en-US" altLang="zh-CN" u="sng">
                <a:sym typeface="+mn-ea"/>
              </a:rPr>
              <a:t>$scope</a:t>
            </a:r>
            <a:r>
              <a:rPr lang="en-US" altLang="zh-CN">
                <a:sym typeface="+mn-ea"/>
              </a:rPr>
              <a:t>.somthing</a:t>
            </a:r>
            <a:r>
              <a:rPr lang="zh-CN" altLang="en-US">
                <a:sym typeface="+mn-ea"/>
              </a:rPr>
              <a:t>）。值可以是任意的Javascript对象（字符串、数组、数字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）。</a:t>
            </a:r>
            <a:r>
              <a:rPr lang="zh-CN" altLang="en-US" u="sng">
                <a:sym typeface="+mn-ea"/>
              </a:rPr>
              <a:t>数据载体</a:t>
            </a:r>
            <a:endParaRPr lang="zh-CN" altLang="en-US" u="sng"/>
          </a:p>
          <a:p>
            <a:pPr algn="l"/>
            <a:r>
              <a:rPr lang="en-US" altLang="zh-CN" b="1" u="sng">
                <a:sym typeface="+mn-ea"/>
              </a:rPr>
              <a:t>View</a:t>
            </a:r>
            <a:r>
              <a:rPr lang="zh-CN" altLang="en-US">
                <a:sym typeface="+mn-ea"/>
              </a:rPr>
              <a:t>：声明式的</a:t>
            </a:r>
            <a:r>
              <a:rPr lang="zh-CN" altLang="en-US" u="sng">
                <a:sym typeface="+mn-ea"/>
              </a:rPr>
              <a:t>视图模板</a:t>
            </a:r>
            <a:r>
              <a:rPr lang="zh-CN" altLang="en-US">
                <a:sym typeface="+mn-ea"/>
              </a:rPr>
              <a:t>，浏览器将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渲染为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，视图呈现。</a:t>
            </a:r>
            <a:endParaRPr lang="zh-CN" altLang="en-US"/>
          </a:p>
          <a:p>
            <a:pPr algn="l"/>
            <a:r>
              <a:rPr lang="en-US" altLang="zh-CN" b="1" u="sng">
                <a:sym typeface="+mn-ea"/>
              </a:rPr>
              <a:t>ViewModel</a:t>
            </a:r>
            <a:r>
              <a:rPr lang="zh-CN" altLang="en-US">
                <a:sym typeface="+mn-ea"/>
              </a:rPr>
              <a:t>：通过 </a:t>
            </a:r>
            <a:r>
              <a:rPr lang="en-US" altLang="zh-CN">
                <a:sym typeface="+mn-ea"/>
              </a:rPr>
              <a:t>$scope </a:t>
            </a:r>
            <a:r>
              <a:rPr lang="zh-CN" altLang="en-US">
                <a:sym typeface="+mn-ea"/>
              </a:rPr>
              <a:t>串联起 </a:t>
            </a:r>
            <a:r>
              <a:rPr lang="en-US" altLang="zh-CN">
                <a:sym typeface="+mn-ea"/>
              </a:rPr>
              <a:t>model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，形成</a:t>
            </a:r>
            <a:r>
              <a:rPr lang="zh-CN" altLang="en-US" u="sng">
                <a:sym typeface="+mn-ea"/>
              </a:rPr>
              <a:t>双向数据绑定</a:t>
            </a:r>
            <a:r>
              <a:rPr lang="zh-CN" altLang="en-US">
                <a:sym typeface="+mn-ea"/>
              </a:rPr>
              <a:t>，是</a:t>
            </a:r>
            <a:r>
              <a:rPr lang="en-US" altLang="zh-CN">
                <a:sym typeface="+mn-ea"/>
              </a:rPr>
              <a:t>mode &amp; view </a:t>
            </a:r>
            <a:r>
              <a:rPr lang="zh-CN" altLang="en-US">
                <a:sym typeface="+mn-ea"/>
              </a:rPr>
              <a:t>的粘合剂（过滤器、模板、表达式、指令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 algn="l"/>
            <a:r>
              <a:rPr lang="en-US" b="1" u="sng">
                <a:sym typeface="+mn-ea"/>
              </a:rPr>
              <a:t>controller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控制器，</a:t>
            </a:r>
            <a:r>
              <a:rPr lang="en-US" altLang="zh-CN">
                <a:sym typeface="+mn-ea"/>
              </a:rPr>
              <a:t>VM</a:t>
            </a:r>
            <a:r>
              <a:rPr lang="zh-CN" altLang="en-US">
                <a:sym typeface="+mn-ea"/>
              </a:rPr>
              <a:t>的一部分，加载、加工、操作作用域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的函数，负责</a:t>
            </a:r>
            <a:r>
              <a:rPr lang="zh-CN" altLang="en-US" u="sng">
                <a:sym typeface="+mn-ea"/>
              </a:rPr>
              <a:t>ViewModel的初始化</a:t>
            </a:r>
            <a:r>
              <a:rPr lang="zh-CN" altLang="en-US">
                <a:sym typeface="+mn-ea"/>
              </a:rPr>
              <a:t>，大量的业务编程发生在这里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VM, controller etc... So, </a:t>
            </a:r>
            <a:r>
              <a:rPr lang="en-US" altLang="zh-CN" b="1">
                <a:sym typeface="+mn-ea"/>
              </a:rPr>
              <a:t>whatever</a:t>
            </a:r>
            <a:r>
              <a:rPr lang="en-US" altLang="zh-CN">
                <a:sym typeface="+mn-ea"/>
              </a:rPr>
              <a:t>!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6020" y="1409065"/>
            <a:ext cx="555307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MVVM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650" y="1526540"/>
            <a:ext cx="8616950" cy="481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</a:t>
            </a:r>
            <a:r>
              <a:rPr lang="zh-CN" altLang="en-US"/>
              <a:t>双向绑定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$scope</a:t>
            </a:r>
            <a:r>
              <a:rPr lang="zh-CN" altLang="en-US"/>
              <a:t>脏检查机制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的分离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实时将更新的数据体现在视图（</a:t>
            </a:r>
            <a:r>
              <a:rPr lang="en-US" altLang="zh-CN">
                <a:sym typeface="+mn-ea"/>
              </a:rPr>
              <a:t>jQlite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操作）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think</a:t>
            </a:r>
            <a:r>
              <a:rPr lang="zh-CN" altLang="en-US">
                <a:sym typeface="+mn-ea"/>
              </a:rPr>
              <a:t>：在开发时（</a:t>
            </a:r>
            <a:r>
              <a:rPr lang="en-US" altLang="zh-CN">
                <a:sym typeface="+mn-ea"/>
              </a:rPr>
              <a:t>jq &amp; ng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……</a:t>
            </a:r>
            <a:br>
              <a:rPr lang="en-US" altLang="zh-CN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 获取数据 </a:t>
            </a:r>
            <a:r>
              <a:rPr lang="en-US" altLang="zh-CN">
                <a:sym typeface="+mn-ea"/>
              </a:rPr>
              <a:t>&lt;----------------------------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|                                                   |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-----&gt;</a:t>
            </a:r>
            <a:r>
              <a:rPr lang="zh-CN" altLang="en-US">
                <a:sym typeface="+mn-ea"/>
              </a:rPr>
              <a:t> 处理数据对象 </a:t>
            </a:r>
            <a:r>
              <a:rPr lang="en-US" altLang="zh-CN">
                <a:sym typeface="+mn-ea"/>
              </a:rPr>
              <a:t>&lt;---------------------- angularJS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|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--&gt; </a:t>
            </a:r>
            <a:r>
              <a:rPr lang="zh-CN" altLang="en-US">
                <a:sym typeface="+mn-ea"/>
              </a:rPr>
              <a:t>更新数据到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中呈现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8875" y="1457325"/>
            <a:ext cx="10066655" cy="491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于是，开发模式上我们可以这样：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先考虑需要什么样的</a:t>
            </a:r>
            <a:r>
              <a:rPr lang="zh-CN" altLang="en-US" b="1" u="sng"/>
              <a:t>数据</a:t>
            </a:r>
            <a:r>
              <a:rPr lang="zh-CN" altLang="en-US"/>
              <a:t>（</a:t>
            </a:r>
            <a:r>
              <a:rPr lang="en-US" altLang="zh-CN"/>
              <a:t>model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zh-CN" altLang="en-US"/>
              <a:t>                     </a:t>
            </a:r>
            <a:r>
              <a:rPr lang="en-US" altLang="zh-CN"/>
              <a:t>|</a:t>
            </a:r>
            <a:br>
              <a:rPr lang="zh-CN" altLang="en-US"/>
            </a:br>
            <a:r>
              <a:rPr lang="zh-CN" altLang="en-US"/>
              <a:t>尽量少的考虑如何将数据呈现到视图（</a:t>
            </a:r>
            <a:r>
              <a:rPr lang="en-US" altLang="zh-CN"/>
              <a:t>view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？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默默的工作着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更专注业务需求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组件化，Web components，directive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演示</Application>
  <PresentationFormat>宽屏</PresentationFormat>
  <Paragraphs>90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A000120140530A99PPBG</vt:lpstr>
      <vt:lpstr>Angularjs （ng）入门</vt:lpstr>
      <vt:lpstr>angularJS 是一个框架</vt:lpstr>
      <vt:lpstr>MVC？MVVM？MVW</vt:lpstr>
      <vt:lpstr>ng的MVC（MVVM）</vt:lpstr>
      <vt:lpstr>MVC</vt:lpstr>
      <vt:lpstr>MVVM</vt:lpstr>
      <vt:lpstr>数据双向绑定?</vt:lpstr>
      <vt:lpstr>PowerPoint 演示文稿</vt:lpstr>
      <vt:lpstr>开发思路</vt:lpstr>
      <vt:lpstr>演示</vt:lpstr>
      <vt:lpstr>优劣</vt:lpstr>
      <vt:lpstr>扩展</vt:lpstr>
      <vt:lpstr>REFs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</dc:creator>
  <cp:lastModifiedBy>Warren</cp:lastModifiedBy>
  <cp:revision>269</cp:revision>
  <dcterms:created xsi:type="dcterms:W3CDTF">2016-01-04T02:15:00Z</dcterms:created>
  <dcterms:modified xsi:type="dcterms:W3CDTF">2016-04-15T02:46:16Z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