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3"/>
    <p:sldId id="266" r:id="rId4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1778000" y="0"/>
            <a:ext cx="10414000" cy="6858000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408113"/>
            <a:ext cx="12192000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1408113"/>
            <a:ext cx="1778000" cy="460375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4" name="KSO_BT1"/>
          <p:cNvSpPr>
            <a:spLocks noGrp="1"/>
          </p:cNvSpPr>
          <p:nvPr>
            <p:ph type="ctrTitle"/>
          </p:nvPr>
        </p:nvSpPr>
        <p:spPr>
          <a:xfrm>
            <a:off x="2120900" y="2387600"/>
            <a:ext cx="88646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3317" name="KSO_BC1"/>
          <p:cNvSpPr>
            <a:spLocks noGrp="1"/>
          </p:cNvSpPr>
          <p:nvPr>
            <p:ph type="subTitle" idx="1"/>
          </p:nvPr>
        </p:nvSpPr>
        <p:spPr>
          <a:xfrm>
            <a:off x="2133600" y="3895725"/>
            <a:ext cx="8877300" cy="6572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l">
              <a:buNone/>
              <a:defRPr sz="2000" kern="1200">
                <a:solidFill>
                  <a:schemeClr val="bg1"/>
                </a:solidFill>
              </a:defRPr>
            </a:lvl1pPr>
            <a:lvl2pPr marL="0" lvl="1" indent="0" algn="ctr">
              <a:buNone/>
              <a:defRPr sz="2000" kern="1200">
                <a:solidFill>
                  <a:schemeClr val="bg1"/>
                </a:solidFill>
              </a:defRPr>
            </a:lvl2pPr>
            <a:lvl3pPr marL="514350" lvl="2" indent="-514350" algn="ctr">
              <a:buNone/>
              <a:defRPr sz="2000" kern="1200">
                <a:solidFill>
                  <a:schemeClr val="bg1"/>
                </a:solidFill>
              </a:defRPr>
            </a:lvl3pPr>
            <a:lvl4pPr marL="771525" lvl="3" indent="-771525" algn="ctr">
              <a:buNone/>
              <a:defRPr sz="2000" kern="1200">
                <a:solidFill>
                  <a:schemeClr val="bg1"/>
                </a:solidFill>
              </a:defRPr>
            </a:lvl4pPr>
            <a:lvl5pPr marL="1028700" lvl="4" indent="-1028700" algn="ctr">
              <a:buNone/>
              <a:defRPr sz="2000" kern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5" y="1244603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315961" y="1"/>
            <a:ext cx="9312101" cy="69668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5961" y="1419906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315961" y="2243818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48375" y="1419906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648375" y="2243818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306287" y="1055308"/>
            <a:ext cx="10595428" cy="51932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KSO_BT1"/>
          <p:cNvSpPr>
            <a:spLocks noGrp="1"/>
          </p:cNvSpPr>
          <p:nvPr>
            <p:ph type="title"/>
          </p:nvPr>
        </p:nvSpPr>
        <p:spPr>
          <a:xfrm>
            <a:off x="1229784" y="104775"/>
            <a:ext cx="10526183" cy="7000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29" name="KSO_BC1"/>
          <p:cNvSpPr>
            <a:spLocks noGrp="1"/>
          </p:cNvSpPr>
          <p:nvPr>
            <p:ph type="body" idx="1"/>
          </p:nvPr>
        </p:nvSpPr>
        <p:spPr>
          <a:xfrm>
            <a:off x="1229784" y="1339850"/>
            <a:ext cx="10526183" cy="4997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0" y="-28575"/>
            <a:ext cx="980017" cy="6886575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866775"/>
            <a:ext cx="12192000" cy="384175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866775"/>
            <a:ext cx="980017" cy="384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10287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514350" rtl="0" eaLnBrk="1" latinLnBrk="0" hangingPunct="1">
        <a:lnSpc>
          <a:spcPct val="110000"/>
        </a:lnSpc>
        <a:spcBef>
          <a:spcPts val="1015"/>
        </a:spcBef>
        <a:spcAft>
          <a:spcPts val="0"/>
        </a:spcAft>
        <a:buClr>
          <a:schemeClr val="accent1"/>
        </a:buClr>
        <a:buSzPct val="80000"/>
        <a:buFont typeface="Wingdings 2" panose="05020102010507070707" pitchFamily="18" charset="2"/>
        <a:buChar char=""/>
        <a:defRPr sz="2400" kern="1200" baseline="0">
          <a:solidFill>
            <a:schemeClr val="accent1"/>
          </a:solidFill>
          <a:latin typeface="+mj-ea"/>
          <a:ea typeface="+mj-ea"/>
          <a:cs typeface="+mn-cs"/>
        </a:defRPr>
      </a:lvl1pPr>
      <a:lvl2pPr marL="361950" indent="-361950" algn="just" defTabSz="514350" rtl="0" eaLnBrk="1" latinLnBrk="0" hangingPunct="1">
        <a:lnSpc>
          <a:spcPct val="150000"/>
        </a:lnSpc>
        <a:spcBef>
          <a:spcPts val="0"/>
        </a:spcBef>
        <a:spcAft>
          <a:spcPts val="34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tabLst>
          <a:tab pos="361950" algn="l"/>
        </a:tabLst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3255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35810" y="786765"/>
            <a:ext cx="8864600" cy="641985"/>
          </a:xfrm>
        </p:spPr>
        <p:txBody>
          <a:bodyPr/>
          <a:p>
            <a:r>
              <a:rPr lang="en-US" altLang="zh-CN" b="1">
                <a:latin typeface="微软雅黑" charset="0"/>
                <a:ea typeface="微软雅黑" charset="0"/>
              </a:rPr>
              <a:t>Angularjs route</a:t>
            </a:r>
            <a:r>
              <a:rPr lang="zh-CN" altLang="en-US" b="1">
                <a:latin typeface="微软雅黑" charset="0"/>
                <a:ea typeface="微软雅黑" charset="0"/>
              </a:rPr>
              <a:t>（路由）</a:t>
            </a:r>
            <a:r>
              <a:rPr lang="en-US" altLang="zh-CN" b="1">
                <a:latin typeface="微软雅黑" charset="0"/>
                <a:ea typeface="微软雅黑" charset="0"/>
              </a:rPr>
              <a:t> </a:t>
            </a:r>
            <a:r>
              <a:rPr lang="zh-CN" altLang="en-US" b="1">
                <a:latin typeface="微软雅黑" charset="0"/>
                <a:ea typeface="微软雅黑" charset="0"/>
              </a:rPr>
              <a:t>讲解</a:t>
            </a:r>
            <a:endParaRPr lang="en-US" altLang="zh-CN" b="1">
              <a:latin typeface="微软雅黑" charset="0"/>
              <a:ea typeface="微软雅黑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25345" y="2274570"/>
            <a:ext cx="8877300" cy="3750945"/>
          </a:xfrm>
        </p:spPr>
        <p:txBody>
          <a:bodyPr>
            <a:normAutofit/>
          </a:bodyPr>
          <a:p>
            <a:pPr marL="457200" indent="-457200">
              <a:buClrTx/>
              <a:buFont typeface="+mj-lt"/>
              <a:buAutoNum type="arabicPeriod"/>
            </a:pPr>
            <a:r>
              <a:rPr lang="zh-CN" altLang="en-US"/>
              <a:t>单页面无刷新路由的实现</a:t>
            </a:r>
            <a:endParaRPr lang="zh-CN" altLang="en-US"/>
          </a:p>
          <a:p>
            <a:pPr marL="457200" indent="-457200">
              <a:buClrTx/>
              <a:buFont typeface="+mj-lt"/>
              <a:buAutoNum type="arabicPeriod"/>
            </a:pPr>
            <a:r>
              <a:rPr lang="en-US" altLang="zh-CN"/>
              <a:t>lvkeWeb </a:t>
            </a:r>
            <a:r>
              <a:rPr lang="zh-CN" altLang="en-US"/>
              <a:t>路由的实现</a:t>
            </a:r>
            <a:endParaRPr lang="zh-CN" altLang="en-US"/>
          </a:p>
          <a:p>
            <a:pPr marL="457200" indent="-457200">
              <a:buClrTx/>
              <a:buFont typeface="+mj-lt"/>
              <a:buAutoNum type="arabicPeriod"/>
            </a:pPr>
            <a:r>
              <a:rPr lang="en-US" altLang="zh-CN"/>
              <a:t>Kibana</a:t>
            </a:r>
            <a:r>
              <a:rPr lang="zh-CN" altLang="en-US"/>
              <a:t>路由的实现</a:t>
            </a:r>
            <a:endParaRPr lang="zh-CN" altLang="en-US"/>
          </a:p>
          <a:p>
            <a:pPr marL="457200" indent="-457200">
              <a:buClrTx/>
              <a:buFont typeface="+mj-lt"/>
              <a:buAutoNum type="arabicPeriod"/>
            </a:pPr>
            <a:r>
              <a:rPr lang="zh-CN" altLang="en-US"/>
              <a:t>简单</a:t>
            </a:r>
            <a:r>
              <a:rPr lang="en-US" altLang="zh-CN"/>
              <a:t>DEMO</a:t>
            </a:r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2035810" y="786765"/>
            <a:ext cx="8864600" cy="6419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 anchorCtr="0"/>
          <a:lstStyle>
            <a:lvl1pPr lvl="0"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b="1">
                <a:latin typeface="微软雅黑" charset="0"/>
                <a:ea typeface="微软雅黑" charset="0"/>
              </a:rPr>
              <a:t>单页面应用（</a:t>
            </a:r>
            <a:r>
              <a:rPr lang="en-US" altLang="zh-CN" b="1">
                <a:latin typeface="微软雅黑" charset="0"/>
                <a:ea typeface="微软雅黑" charset="0"/>
              </a:rPr>
              <a:t>SPA</a:t>
            </a:r>
            <a:r>
              <a:rPr lang="zh-CN" altLang="en-US" b="1">
                <a:latin typeface="微软雅黑" charset="0"/>
                <a:ea typeface="微软雅黑" charset="0"/>
              </a:rPr>
              <a:t>）</a:t>
            </a:r>
            <a:endParaRPr lang="zh-CN" altLang="en-US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单页面应用</a:t>
            </a:r>
            <a:r>
              <a:rPr lang="zh-CN" altLang="en-US"/>
              <a:t>历史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为提升用户体验、减少硬件</a:t>
            </a:r>
            <a:r>
              <a:rPr lang="zh-CN" altLang="en-US"/>
              <a:t>资源消耗</a:t>
            </a:r>
            <a:r>
              <a:rPr lang="zh-CN" altLang="en-US"/>
              <a:t>而生的内容加载模式</a:t>
            </a:r>
            <a:endParaRPr lang="zh-CN" altLang="en-US"/>
          </a:p>
          <a:p>
            <a:r>
              <a:rPr lang="zh-CN" altLang="en-US"/>
              <a:t>跳转（单页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iframe</a:t>
            </a:r>
            <a:endParaRPr lang="en-US" altLang="zh-CN"/>
          </a:p>
          <a:p>
            <a:r>
              <a:rPr lang="en-US" altLang="zh-CN"/>
              <a:t>ajax</a:t>
            </a:r>
            <a:endParaRPr lang="en-US" altLang="zh-CN"/>
          </a:p>
          <a:p>
            <a:pPr algn="l"/>
            <a:r>
              <a:rPr lang="en-US" altLang="zh-CN"/>
              <a:t>history </a:t>
            </a:r>
            <a:r>
              <a:rPr lang="en-US" altLang="zh-CN"/>
              <a:t>hash+ajax</a:t>
            </a:r>
            <a:r>
              <a:rPr lang="zh-CN" altLang="en-US"/>
              <a:t>（</a:t>
            </a:r>
            <a:r>
              <a:rPr lang="en-US" altLang="zh-CN"/>
              <a:t>#</a:t>
            </a:r>
            <a:r>
              <a:rPr lang="zh-CN" altLang="en-US"/>
              <a:t>）</a:t>
            </a:r>
            <a:br>
              <a:rPr lang="zh-CN" altLang="en-US"/>
            </a:br>
            <a:r>
              <a:rPr lang="en-US" altLang="zh-CN"/>
              <a:t>“</a:t>
            </a:r>
            <a:r>
              <a:rPr lang="zh-CN" altLang="en-US"/>
              <a:t>#是用来指导浏览器动作的，对服务器端完全无用，所以，HTTP请求中不包括#</a:t>
            </a:r>
            <a:r>
              <a:rPr lang="en-US" altLang="zh-CN"/>
              <a:t>”</a:t>
            </a:r>
            <a:r>
              <a:rPr lang="zh-CN" altLang="en-US"/>
              <a:t>？</a:t>
            </a:r>
            <a:endParaRPr lang="zh-CN" altLang="en-US"/>
          </a:p>
          <a:p>
            <a:r>
              <a:rPr lang="en-US" altLang="zh-CN"/>
              <a:t>history state+ajax</a:t>
            </a:r>
            <a:r>
              <a:rPr lang="zh-CN" altLang="en-US"/>
              <a:t>（</a:t>
            </a:r>
            <a:r>
              <a:rPr lang="en-US" altLang="zh-CN"/>
              <a:t>pjax</a:t>
            </a:r>
            <a:r>
              <a:rPr lang="zh-CN" altLang="en-US"/>
              <a:t>，</a:t>
            </a:r>
            <a:r>
              <a:rPr lang="zh-CN" altLang="en-US"/>
              <a:t>没有</a:t>
            </a:r>
            <a:r>
              <a:rPr lang="en-US" altLang="zh-CN"/>
              <a:t>#</a:t>
            </a:r>
            <a:r>
              <a:rPr lang="zh-CN" altLang="en-US"/>
              <a:t>）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单页面无刷新的</a:t>
            </a:r>
            <a:r>
              <a:rPr lang="zh-CN" altLang="en-US"/>
              <a:t>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1265" y="1340485"/>
            <a:ext cx="10526395" cy="5224145"/>
          </a:xfrm>
        </p:spPr>
        <p:txBody>
          <a:bodyPr/>
          <a:p>
            <a:pPr algn="l"/>
            <a:r>
              <a:rPr lang="zh-CN" altLang="en-US" sz="2200" b="1"/>
              <a:t>原理</a:t>
            </a:r>
            <a:r>
              <a:rPr lang="zh-CN" altLang="en-US" sz="2200"/>
              <a:t>：侦测</a:t>
            </a:r>
            <a:r>
              <a:rPr lang="en-US" altLang="zh-CN" sz="2200"/>
              <a:t>url</a:t>
            </a:r>
            <a:r>
              <a:rPr lang="zh-CN" altLang="en-US" sz="2200"/>
              <a:t>的变更，请求不同的数据，并动态填充到对应区块，局部刷新，实现无跳转；</a:t>
            </a:r>
            <a:r>
              <a:rPr lang="en-US" altLang="zh-CN" sz="2200"/>
              <a:t>(</a:t>
            </a:r>
            <a:r>
              <a:rPr lang="zh-CN" altLang="en-US" sz="2200"/>
              <a:t>案例</a:t>
            </a:r>
            <a:r>
              <a:rPr lang="zh-CN" altLang="en-US" sz="2200"/>
              <a:t>演示</a:t>
            </a:r>
            <a:r>
              <a:rPr lang="en-US" altLang="zh-CN" sz="2200"/>
              <a:t>)</a:t>
            </a:r>
            <a:endParaRPr lang="en-US" altLang="zh-CN" sz="2200"/>
          </a:p>
          <a:p>
            <a:pPr algn="l"/>
            <a:endParaRPr lang="zh-CN" altLang="en-US" sz="2200"/>
          </a:p>
          <a:p>
            <a:pPr algn="l"/>
            <a:endParaRPr lang="zh-CN" altLang="en-US" sz="2200"/>
          </a:p>
          <a:p>
            <a:pPr algn="l"/>
            <a:endParaRPr lang="en-US" altLang="zh-CN" sz="2200"/>
          </a:p>
          <a:p>
            <a:pPr algn="l"/>
            <a:r>
              <a:rPr lang="zh-CN" altLang="en-US" sz="2200" b="1"/>
              <a:t>好处</a:t>
            </a:r>
            <a:r>
              <a:rPr lang="zh-CN" altLang="en-US" sz="2200"/>
              <a:t>：用户体验，资源开销少；</a:t>
            </a:r>
            <a:endParaRPr lang="zh-CN" altLang="en-US" sz="2200"/>
          </a:p>
          <a:p>
            <a:pPr algn="l"/>
            <a:r>
              <a:rPr lang="zh-CN" altLang="en-US" sz="2200" b="1"/>
              <a:t>坏处</a:t>
            </a:r>
            <a:r>
              <a:rPr lang="zh-CN" altLang="en-US" sz="2200"/>
              <a:t>：</a:t>
            </a:r>
            <a:r>
              <a:rPr lang="en-US" altLang="zh-CN" sz="2200"/>
              <a:t>SEO</a:t>
            </a:r>
            <a:r>
              <a:rPr lang="zh-CN" altLang="en-US" sz="2200"/>
              <a:t>，兼容问题</a:t>
            </a:r>
            <a:r>
              <a:rPr lang="zh-CN" altLang="en-US" sz="2200"/>
              <a:t>；</a:t>
            </a:r>
            <a:endParaRPr lang="zh-CN" altLang="en-US" sz="2200"/>
          </a:p>
          <a:p>
            <a:pPr algn="l"/>
            <a:r>
              <a:rPr lang="zh-CN" altLang="en-US" sz="2200" b="1"/>
              <a:t>问题</a:t>
            </a:r>
            <a:r>
              <a:rPr lang="zh-CN" altLang="en-US" sz="2200"/>
              <a:t>：前进回退的问题，直接输入将引发跳转刷新；</a:t>
            </a:r>
            <a:endParaRPr lang="zh-CN" altLang="en-US" sz="2200"/>
          </a:p>
          <a:p>
            <a:pPr algn="l"/>
            <a:endParaRPr lang="en-US" altLang="zh-CN" sz="22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34185" y="2249170"/>
            <a:ext cx="5704840" cy="1085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前进回退？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0630" y="1339850"/>
            <a:ext cx="10526395" cy="5133340"/>
          </a:xfrm>
        </p:spPr>
        <p:txBody>
          <a:bodyPr/>
          <a:p>
            <a:pPr algn="l"/>
            <a:r>
              <a:rPr lang="en-US" altLang="zh-CN">
                <a:sym typeface="+mn-ea"/>
              </a:rPr>
              <a:t>url --&gt; </a:t>
            </a:r>
            <a:r>
              <a:rPr lang="en-US" altLang="zh-CN" b="1" u="sng">
                <a:sym typeface="+mn-ea"/>
              </a:rPr>
              <a:t>router</a:t>
            </a:r>
            <a:r>
              <a:rPr lang="en-US" altLang="zh-CN" b="1">
                <a:sym typeface="+mn-ea"/>
              </a:rPr>
              <a:t> </a:t>
            </a:r>
            <a:r>
              <a:rPr lang="en-US" altLang="zh-CN">
                <a:sym typeface="+mn-ea"/>
              </a:rPr>
              <a:t>--&gt; load --&gt; render --&gt; complete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                 |               |               |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                 |         request       view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                 |        response     buffer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                 |           errors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       </a:t>
            </a:r>
            <a:r>
              <a:rPr lang="en-US" altLang="zh-CN" b="1">
                <a:sym typeface="+mn-ea"/>
              </a:rPr>
              <a:t>onhashchange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  </a:t>
            </a:r>
            <a:r>
              <a:rPr lang="en-US" altLang="zh-CN" b="1">
                <a:sym typeface="+mn-ea"/>
              </a:rPr>
              <a:t>pushstate on</a:t>
            </a:r>
            <a:r>
              <a:rPr lang="en-US" altLang="zh-CN" b="1">
                <a:sym typeface="+mn-ea"/>
              </a:rPr>
              <a:t>popstate</a:t>
            </a:r>
            <a:br>
              <a:rPr lang="en-US" altLang="zh-CN" b="1">
                <a:sym typeface="+mn-ea"/>
              </a:rPr>
            </a:br>
            <a:endParaRPr lang="en-US" altLang="zh-CN" b="1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location.hash</a:t>
            </a:r>
            <a:br>
              <a:rPr lang="zh-CN" altLang="en-US"/>
            </a:br>
            <a:r>
              <a:rPr lang="zh-CN" altLang="en-US">
                <a:sym typeface="+mn-ea"/>
              </a:rPr>
              <a:t>兼容问题，</a:t>
            </a:r>
            <a:r>
              <a:rPr lang="en-US" altLang="zh-CN">
                <a:sym typeface="+mn-ea"/>
              </a:rPr>
              <a:t>onhashchange </a:t>
            </a:r>
            <a:r>
              <a:rPr lang="zh-CN" altLang="en-US">
                <a:sym typeface="+mn-ea"/>
              </a:rPr>
              <a:t>事件</a:t>
            </a:r>
            <a:r>
              <a:rPr lang="zh-CN" altLang="en-US"/>
              <a:t>不支持</a:t>
            </a:r>
            <a:r>
              <a:rPr lang="en-US" altLang="zh-CN"/>
              <a:t>ie8</a:t>
            </a:r>
            <a:r>
              <a:rPr lang="zh-CN" altLang="en-US"/>
              <a:t>以下</a:t>
            </a:r>
            <a:r>
              <a:rPr lang="en-US" altLang="zh-CN"/>
              <a:t> </a:t>
            </a:r>
            <a:endParaRPr lang="zh-CN" altLang="en-US"/>
          </a:p>
          <a:p>
            <a:pPr algn="l"/>
            <a:r>
              <a:rPr lang="en-US" altLang="zh-CN"/>
              <a:t>history.state </a:t>
            </a:r>
            <a:br>
              <a:rPr lang="en-US" altLang="zh-CN"/>
            </a:br>
            <a:r>
              <a:rPr lang="en-US" altLang="zh-CN"/>
              <a:t>HTML5</a:t>
            </a:r>
            <a:r>
              <a:rPr lang="zh-CN" altLang="en-US"/>
              <a:t>，</a:t>
            </a:r>
            <a:r>
              <a:rPr lang="en-US" altLang="zh-CN">
                <a:sym typeface="+mn-ea"/>
              </a:rPr>
              <a:t>onpopstate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lvkeWeb</a:t>
            </a:r>
            <a:r>
              <a:rPr lang="zh-CN" altLang="en-US"/>
              <a:t>的路由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altLang="zh-CN"/>
              <a:t>ajax+</a:t>
            </a:r>
            <a:r>
              <a:rPr lang="en-US" altLang="zh-CN">
                <a:sym typeface="+mn-ea"/>
              </a:rPr>
              <a:t>cookie</a:t>
            </a:r>
            <a:br>
              <a:rPr lang="en-US" altLang="zh-CN"/>
            </a:br>
            <a:r>
              <a:rPr lang="en-US" altLang="zh-CN"/>
              <a:t>url</a:t>
            </a:r>
            <a:r>
              <a:rPr lang="zh-CN" altLang="en-US"/>
              <a:t>、</a:t>
            </a:r>
            <a:r>
              <a:rPr lang="en-US" altLang="zh-CN"/>
              <a:t>params </a:t>
            </a:r>
            <a:r>
              <a:rPr lang="zh-CN" altLang="en-US"/>
              <a:t>以 </a:t>
            </a:r>
            <a:r>
              <a:rPr lang="en-US" altLang="zh-CN"/>
              <a:t>cookie </a:t>
            </a:r>
            <a:r>
              <a:rPr lang="zh-CN" altLang="en-US"/>
              <a:t>方式记录，</a:t>
            </a:r>
            <a:br>
              <a:rPr lang="zh-CN" altLang="en-US"/>
            </a:br>
            <a:r>
              <a:rPr lang="zh-CN" altLang="en-US"/>
              <a:t>当用户行为触发后获取 </a:t>
            </a:r>
            <a:r>
              <a:rPr lang="en-US" altLang="zh-CN"/>
              <a:t>cookie </a:t>
            </a:r>
            <a:r>
              <a:rPr lang="zh-CN" altLang="en-US"/>
              <a:t>值用 </a:t>
            </a:r>
            <a:r>
              <a:rPr lang="en-US" altLang="zh-CN"/>
              <a:t>ajax </a:t>
            </a:r>
            <a:r>
              <a:rPr lang="zh-CN" altLang="en-US"/>
              <a:t>载入内容填充渲染 </a:t>
            </a:r>
            <a:r>
              <a:rPr lang="en-US" altLang="zh-CN"/>
              <a:t>html</a:t>
            </a:r>
            <a:r>
              <a:rPr lang="zh-CN" altLang="en-US"/>
              <a:t>，并初始化 </a:t>
            </a:r>
            <a:r>
              <a:rPr lang="en-US" altLang="zh-CN"/>
              <a:t>angular </a:t>
            </a:r>
            <a:r>
              <a:rPr lang="zh-CN" altLang="en-US"/>
              <a:t>模板。</a:t>
            </a:r>
            <a:br>
              <a:rPr lang="zh-CN" altLang="en-US"/>
            </a:br>
            <a:r>
              <a:rPr lang="zh-CN" altLang="en-US"/>
              <a:t>当手动刷新时获取 </a:t>
            </a:r>
            <a:r>
              <a:rPr lang="en-US" altLang="zh-CN"/>
              <a:t>cookie </a:t>
            </a:r>
            <a:r>
              <a:rPr lang="zh-CN" altLang="en-US"/>
              <a:t>存储的值来指向上次访问的页面；</a:t>
            </a:r>
            <a:endParaRPr lang="zh-CN" altLang="en-US"/>
          </a:p>
          <a:p>
            <a:pPr algn="l"/>
            <a:r>
              <a:rPr lang="zh-CN" altLang="en-US"/>
              <a:t>缺点：没有前进回退功能，没有完整的实现单页面路由功能，需要一个</a:t>
            </a:r>
            <a:r>
              <a:rPr lang="en-US" altLang="zh-CN"/>
              <a:t>ngI</a:t>
            </a:r>
            <a:r>
              <a:rPr lang="en-US" altLang="zh-CN"/>
              <a:t>nit</a:t>
            </a:r>
            <a:r>
              <a:rPr lang="zh-CN" altLang="en-US"/>
              <a:t>（</a:t>
            </a:r>
            <a:r>
              <a:rPr lang="en-US" altLang="zh-CN"/>
              <a:t>ngbootstrap</a:t>
            </a:r>
            <a:r>
              <a:rPr lang="zh-CN" altLang="en-US"/>
              <a:t>）来手动激活</a:t>
            </a:r>
            <a:r>
              <a:rPr lang="en-US" altLang="zh-CN"/>
              <a:t>ng</a:t>
            </a:r>
            <a:r>
              <a:rPr lang="zh-CN" altLang="en-US"/>
              <a:t>模块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kibana4.0.2</a:t>
            </a:r>
            <a:r>
              <a:rPr lang="zh-CN" altLang="en-US"/>
              <a:t>路由的实现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 </a:t>
            </a:r>
            <a:r>
              <a:rPr lang="en-US" altLang="zh-CN"/>
              <a:t>angularjs ng-route </a:t>
            </a:r>
            <a:r>
              <a:rPr lang="zh-CN" altLang="en-US"/>
              <a:t>模块；</a:t>
            </a:r>
            <a:endParaRPr lang="zh-CN" altLang="en-US"/>
          </a:p>
          <a:p>
            <a:r>
              <a:rPr lang="en-US" altLang="zh-CN"/>
              <a:t>src/public/index.js</a:t>
            </a:r>
            <a:endParaRPr lang="en-US" altLang="zh-CN"/>
          </a:p>
          <a:p>
            <a:pPr algn="l"/>
            <a:r>
              <a:rPr lang="zh-CN" altLang="en-US"/>
              <a:t>$locationProvider.html5Mode(</a:t>
            </a:r>
            <a:r>
              <a:rPr lang="en-US" altLang="zh-CN"/>
              <a:t>boolean</a:t>
            </a:r>
            <a:r>
              <a:rPr lang="zh-CN" altLang="en-US"/>
              <a:t>);</a:t>
            </a:r>
            <a:br>
              <a:rPr lang="zh-CN" altLang="en-US"/>
            </a:br>
            <a:r>
              <a:rPr lang="en-US" altLang="zh-CN"/>
              <a:t>kibana</a:t>
            </a:r>
            <a:r>
              <a:rPr lang="zh-CN" altLang="en-US"/>
              <a:t>中该项设为false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演示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hashchange</a:t>
            </a:r>
            <a:endParaRPr lang="en-US" altLang="zh-CN"/>
          </a:p>
          <a:p>
            <a:r>
              <a:rPr lang="en-US" altLang="zh-CN"/>
              <a:t>lvkeWeb common.js</a:t>
            </a:r>
            <a:endParaRPr lang="en-US" altLang="zh-CN"/>
          </a:p>
          <a:p>
            <a:r>
              <a:rPr lang="en-US" altLang="zh-CN"/>
              <a:t>kibana src/public/index.js</a:t>
            </a:r>
            <a:endParaRPr lang="en-US" altLang="zh-CN"/>
          </a:p>
          <a:p>
            <a:pPr algn="l"/>
            <a:r>
              <a:rPr lang="zh-CN" altLang="en-US"/>
              <a:t>设计一个简单的 </a:t>
            </a:r>
            <a:r>
              <a:rPr lang="en-US" altLang="zh-CN"/>
              <a:t>SPA </a:t>
            </a:r>
            <a:r>
              <a:rPr lang="zh-CN" altLang="en-US"/>
              <a:t>演示</a:t>
            </a:r>
            <a:r>
              <a:rPr lang="en-US" altLang="zh-CN"/>
              <a:t>ng-route</a:t>
            </a:r>
            <a:br>
              <a:rPr lang="en-US" altLang="zh-CN"/>
            </a:br>
            <a:r>
              <a:rPr lang="zh-CN" altLang="en-US"/>
              <a:t>引入模块</a:t>
            </a:r>
            <a:br>
              <a:rPr lang="zh-CN" altLang="en-US"/>
            </a:br>
            <a:r>
              <a:rPr lang="zh-CN" altLang="en-US"/>
              <a:t>路由参数配置</a:t>
            </a:r>
            <a:br>
              <a:rPr lang="zh-CN" altLang="en-US"/>
            </a:br>
            <a:r>
              <a:rPr lang="en-US" altLang="zh-CN"/>
              <a:t>params</a:t>
            </a:r>
            <a:r>
              <a:rPr lang="zh-CN" altLang="en-US"/>
              <a:t>获取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扩展（</a:t>
            </a:r>
            <a:r>
              <a:rPr lang="en-US" altLang="zh-CN"/>
              <a:t>ui-router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altLang="zh-CN"/>
              <a:t>ui-router</a:t>
            </a:r>
            <a:br>
              <a:rPr lang="en-US" altLang="zh-CN"/>
            </a:br>
            <a:r>
              <a:rPr lang="en-US" altLang="zh-CN"/>
              <a:t>angularjs-ui </a:t>
            </a:r>
            <a:r>
              <a:rPr lang="zh-CN" altLang="en-US"/>
              <a:t>下的一个组件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与 </a:t>
            </a:r>
            <a:r>
              <a:rPr lang="en-US" altLang="zh-CN">
                <a:sym typeface="+mn-ea"/>
              </a:rPr>
              <a:t>ng-route </a:t>
            </a:r>
            <a:r>
              <a:rPr lang="zh-CN" altLang="en-US"/>
              <a:t>区别：</a:t>
            </a:r>
            <a:br>
              <a:rPr lang="zh-CN" altLang="en-US"/>
            </a:br>
            <a:r>
              <a:rPr lang="en-US" altLang="zh-CN"/>
              <a:t>ui-view="" / ng-view</a:t>
            </a:r>
            <a:br>
              <a:rPr lang="en-US" altLang="zh-CN"/>
            </a:br>
            <a:r>
              <a:rPr lang="en-US" altLang="zh-CN"/>
              <a:t>$stateProvider / $routeProvider</a:t>
            </a:r>
            <a:endParaRPr lang="en-US" altLang="zh-CN"/>
          </a:p>
          <a:p>
            <a:pPr algn="l"/>
            <a:r>
              <a:rPr lang="zh-CN" altLang="en-US"/>
              <a:t>与 </a:t>
            </a:r>
            <a:r>
              <a:rPr lang="en-US" altLang="zh-CN"/>
              <a:t>ng-route </a:t>
            </a:r>
            <a:r>
              <a:rPr lang="zh-CN" altLang="en-US"/>
              <a:t>相比优势：</a:t>
            </a:r>
            <a:br>
              <a:rPr lang="zh-CN" altLang="en-US"/>
            </a:br>
            <a:r>
              <a:rPr lang="zh-CN" altLang="en-US"/>
              <a:t>一个 </a:t>
            </a:r>
            <a:r>
              <a:rPr lang="en-US" altLang="zh-CN"/>
              <a:t>url </a:t>
            </a:r>
            <a:r>
              <a:rPr lang="zh-CN" altLang="en-US"/>
              <a:t>多个</a:t>
            </a:r>
            <a:r>
              <a:rPr lang="zh-CN" altLang="en-US"/>
              <a:t>视图加载的功能；</a:t>
            </a:r>
            <a:br>
              <a:rPr lang="zh-CN" altLang="en-US"/>
            </a:br>
            <a:r>
              <a:rPr lang="zh-CN" altLang="en-US"/>
              <a:t>视图可以嵌套；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altLang="zh-CN"/>
              <a:t>state</a:t>
            </a:r>
            <a:br>
              <a:rPr lang="zh-CN" altLang="en-US"/>
            </a:br>
            <a:r>
              <a:rPr lang="zh-CN" altLang="en-US"/>
              <a:t>http://www.zhangxinxu.com/wordpress/2013/06/html5-history-api-pushstate-replacestate-ajax/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676">
      <a:dk1>
        <a:srgbClr val="5F5F5F"/>
      </a:dk1>
      <a:lt1>
        <a:srgbClr val="FFFFFF"/>
      </a:lt1>
      <a:dk2>
        <a:srgbClr val="FFFFFF"/>
      </a:dk2>
      <a:lt2>
        <a:srgbClr val="5F5F5F"/>
      </a:lt2>
      <a:accent1>
        <a:srgbClr val="EA5B58"/>
      </a:accent1>
      <a:accent2>
        <a:srgbClr val="D15E95"/>
      </a:accent2>
      <a:accent3>
        <a:srgbClr val="FA6090"/>
      </a:accent3>
      <a:accent4>
        <a:srgbClr val="F9A317"/>
      </a:accent4>
      <a:accent5>
        <a:srgbClr val="F97F46"/>
      </a:accent5>
      <a:accent6>
        <a:srgbClr val="00B050"/>
      </a:accent6>
      <a:hlink>
        <a:srgbClr val="C00000"/>
      </a:hlink>
      <a:folHlink>
        <a:srgbClr val="FFA6A6"/>
      </a:folHlink>
    </a:clrScheme>
    <a:fontScheme name="自定义 2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1323</Words>
  <Application>Kingsoft Office WPP</Application>
  <PresentationFormat>宽屏</PresentationFormat>
  <Paragraphs>66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A000120140530A99PPBG</vt:lpstr>
      <vt:lpstr>Angularjs route（路由） 讲解 </vt:lpstr>
      <vt:lpstr>PowerPoint 演示文稿</vt:lpstr>
      <vt:lpstr>单页面无刷新路由实现</vt:lpstr>
      <vt:lpstr>如何解决前进回退？</vt:lpstr>
      <vt:lpstr>lvkeWeb的路由</vt:lpstr>
      <vt:lpstr>kibana4.0.2路由的实现</vt:lpstr>
      <vt:lpstr>演示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Warren</dc:creator>
  <cp:lastModifiedBy>Warren</cp:lastModifiedBy>
  <cp:revision>53</cp:revision>
  <dcterms:created xsi:type="dcterms:W3CDTF">2016-01-04T02:15:00Z</dcterms:created>
  <dcterms:modified xsi:type="dcterms:W3CDTF">2016-01-07T02:51:32Z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