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66" r:id="rId4"/>
    <p:sldId id="280" r:id="rId6"/>
    <p:sldId id="290" r:id="rId7"/>
    <p:sldId id="279" r:id="rId8"/>
    <p:sldId id="261" r:id="rId9"/>
    <p:sldId id="259" r:id="rId10"/>
    <p:sldId id="278" r:id="rId11"/>
    <p:sldId id="275" r:id="rId12"/>
    <p:sldId id="276" r:id="rId13"/>
    <p:sldId id="277" r:id="rId14"/>
    <p:sldId id="265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20900" y="2387600"/>
            <a:ext cx="88646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33600" y="3895725"/>
            <a:ext cx="8877300" cy="6572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l">
              <a:buNone/>
              <a:defRPr sz="20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2000" kern="1200">
                <a:solidFill>
                  <a:schemeClr val="bg1"/>
                </a:solidFill>
              </a:defRPr>
            </a:lvl2pPr>
            <a:lvl3pPr marL="514350" lvl="2" indent="-514350" algn="ctr">
              <a:buNone/>
              <a:defRPr sz="2000" kern="1200">
                <a:solidFill>
                  <a:schemeClr val="bg1"/>
                </a:solidFill>
              </a:defRPr>
            </a:lvl3pPr>
            <a:lvl4pPr marL="771525" lvl="3" indent="-771525" algn="ctr">
              <a:buNone/>
              <a:defRPr sz="2000" kern="1200">
                <a:solidFill>
                  <a:schemeClr val="bg1"/>
                </a:solidFill>
              </a:defRPr>
            </a:lvl4pPr>
            <a:lvl5pPr marL="1028700" lvl="4" indent="-1028700" algn="ctr">
              <a:buNone/>
              <a:defRPr sz="20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7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29784" y="104775"/>
            <a:ext cx="1052618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29784" y="1339850"/>
            <a:ext cx="10526183" cy="4997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80017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80017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514350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80000"/>
        <a:buFont typeface="Wingdings 2" panose="05020102010507070707" pitchFamily="18" charset="2"/>
        <a:buChar char="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514350" rtl="0" eaLnBrk="1" latinLnBrk="0" hangingPunct="1">
        <a:lnSpc>
          <a:spcPct val="15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tabLst>
          <a:tab pos="361950" algn="l"/>
        </a:tabLst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786765"/>
            <a:ext cx="8864600" cy="641985"/>
          </a:xfrm>
        </p:spPr>
        <p:txBody>
          <a:bodyPr/>
          <a:p>
            <a:r>
              <a:rPr lang="en-US" altLang="zh-CN" b="1">
                <a:latin typeface="微软雅黑" charset="0"/>
                <a:ea typeface="微软雅黑" charset="0"/>
              </a:rPr>
              <a:t>Angularjs </a:t>
            </a:r>
            <a:r>
              <a:rPr lang="zh-CN" altLang="en-US" b="1">
                <a:latin typeface="微软雅黑" charset="0"/>
                <a:ea typeface="微软雅黑" charset="0"/>
              </a:rPr>
              <a:t>（</a:t>
            </a:r>
            <a:r>
              <a:rPr lang="en-US" altLang="zh-CN" b="1">
                <a:latin typeface="微软雅黑" charset="0"/>
                <a:ea typeface="微软雅黑" charset="0"/>
              </a:rPr>
              <a:t>ng</a:t>
            </a:r>
            <a:r>
              <a:rPr lang="zh-CN" altLang="en-US" b="1">
                <a:latin typeface="微软雅黑" charset="0"/>
                <a:ea typeface="微软雅黑" charset="0"/>
              </a:rPr>
              <a:t>）入门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5345" y="2274570"/>
            <a:ext cx="8877300" cy="3750945"/>
          </a:xfrm>
        </p:spPr>
        <p:txBody>
          <a:bodyPr>
            <a:normAutofit/>
          </a:bodyPr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>
                <a:sym typeface="+mn-ea"/>
              </a:rPr>
              <a:t>angularJS</a:t>
            </a:r>
            <a:r>
              <a:rPr lang="zh-CN" altLang="en-US" sz="2800">
                <a:sym typeface="+mn-ea"/>
              </a:rPr>
              <a:t>是一个框架</a:t>
            </a:r>
            <a:endParaRPr lang="zh-CN" altLang="en-US" sz="2800">
              <a:sym typeface="+mn-ea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/>
              <a:t>MVC</a:t>
            </a:r>
            <a:r>
              <a:rPr lang="zh-CN" altLang="en-US" sz="2800"/>
              <a:t>？</a:t>
            </a:r>
            <a:r>
              <a:rPr lang="en-US" altLang="zh-CN" sz="2800"/>
              <a:t>mvvm</a:t>
            </a:r>
            <a:r>
              <a:rPr lang="zh-CN" altLang="en-US" sz="2800"/>
              <a:t>？</a:t>
            </a:r>
            <a:endParaRPr lang="zh-CN" altLang="en-US" sz="2800"/>
          </a:p>
          <a:p>
            <a:pPr marL="457200" indent="-457200">
              <a:buClrTx/>
              <a:buFont typeface="+mj-lt"/>
              <a:buAutoNum type="arabicPeriod"/>
            </a:pPr>
            <a:r>
              <a:rPr lang="zh-CN" altLang="en-US" sz="2800"/>
              <a:t>双向数据绑定</a:t>
            </a:r>
            <a:endParaRPr lang="zh-CN" altLang="en-US" sz="2800"/>
          </a:p>
          <a:p>
            <a:pPr marL="457200" indent="-457200">
              <a:buClrTx/>
              <a:buFont typeface="+mj-lt"/>
              <a:buAutoNum type="arabicPeriod"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/>
              <a:t>正常情况下优势是明确的</a:t>
            </a:r>
            <a:br>
              <a:rPr lang="zh-CN" altLang="en-US"/>
            </a:br>
            <a:r>
              <a:rPr lang="zh-CN" altLang="en-US"/>
              <a:t>减少编码量，更专注数据处理，无需繁杂的</a:t>
            </a:r>
            <a:r>
              <a:rPr lang="en-US" altLang="zh-CN"/>
              <a:t>dom</a:t>
            </a:r>
            <a:r>
              <a:rPr lang="zh-CN" altLang="en-US"/>
              <a:t>操作，模块化，一定程度的统一编码风格</a:t>
            </a:r>
            <a:endParaRPr lang="zh-CN" altLang="en-US"/>
          </a:p>
          <a:p>
            <a:pPr algn="l"/>
            <a:r>
              <a:rPr lang="zh-CN" altLang="en-US"/>
              <a:t>缺点</a:t>
            </a:r>
            <a:br>
              <a:rPr lang="zh-CN" altLang="en-US"/>
            </a:br>
            <a:r>
              <a:rPr lang="zh-CN" altLang="en-US"/>
              <a:t>然而在</a:t>
            </a:r>
            <a:r>
              <a:rPr lang="en-US" altLang="zh-CN"/>
              <a:t>view</a:t>
            </a:r>
            <a:r>
              <a:rPr lang="zh-CN" altLang="en-US"/>
              <a:t>层需要</a:t>
            </a:r>
            <a:r>
              <a:rPr lang="en-US" altLang="zh-CN"/>
              <a:t>ui</a:t>
            </a:r>
            <a:r>
              <a:rPr lang="zh-CN" altLang="en-US"/>
              <a:t>组件的支持，否则仍然需要手写指令（Directive）来与</a:t>
            </a:r>
            <a:r>
              <a:rPr lang="en-US" altLang="zh-CN"/>
              <a:t>ui</a:t>
            </a:r>
            <a:r>
              <a:rPr lang="zh-CN" altLang="en-US"/>
              <a:t>框架交互，比如</a:t>
            </a:r>
            <a:r>
              <a:rPr lang="en-US" altLang="zh-CN"/>
              <a:t>semantic-ui</a:t>
            </a:r>
            <a:r>
              <a:rPr lang="zh-CN" altLang="en-US"/>
              <a:t>、</a:t>
            </a:r>
            <a:r>
              <a:rPr lang="en-US" altLang="zh-CN"/>
              <a:t>bootstrap……</a:t>
            </a:r>
            <a:br>
              <a:rPr lang="en-US" altLang="zh-CN"/>
            </a:br>
            <a:r>
              <a:rPr lang="zh-CN" altLang="en-US">
                <a:sym typeface="+mn-ea"/>
              </a:rPr>
              <a:t>入门容易，上手难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兼容性，性能瓶颈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当前小版本间变化多，坑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幸好，</a:t>
            </a:r>
            <a:r>
              <a:rPr lang="en-US" altLang="zh-CN"/>
              <a:t>sui</a:t>
            </a:r>
            <a:r>
              <a:rPr lang="zh-CN" altLang="en-US"/>
              <a:t>、</a:t>
            </a:r>
            <a:r>
              <a:rPr lang="en-US" altLang="zh-CN"/>
              <a:t>bstp</a:t>
            </a:r>
            <a:r>
              <a:rPr lang="zh-CN" altLang="en-US"/>
              <a:t>都有</a:t>
            </a:r>
            <a:r>
              <a:rPr lang="en-US" altLang="zh-CN"/>
              <a:t>ng</a:t>
            </a:r>
            <a:r>
              <a:rPr lang="zh-CN" altLang="en-US"/>
              <a:t>扩展</a:t>
            </a:r>
            <a:endParaRPr lang="zh-CN" altLang="en-US"/>
          </a:p>
          <a:p>
            <a:pPr algn="l"/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zh-CN" altLang="en-US"/>
              <a:t>各种前端</a:t>
            </a:r>
            <a:r>
              <a:rPr lang="en-US" altLang="zh-CN"/>
              <a:t>mvvm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emberjs--</a:t>
            </a:r>
            <a:r>
              <a:rPr lang="zh-CN" altLang="en-US">
                <a:sym typeface="+mn-ea"/>
              </a:rPr>
              <a:t>苹果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react--facebook</a:t>
            </a:r>
            <a:r>
              <a:rPr lang="zh-CN" altLang="en-US"/>
              <a:t>，优秀，</a:t>
            </a:r>
            <a:r>
              <a:rPr lang="en-US" altLang="zh-CN"/>
              <a:t>JSX</a:t>
            </a:r>
            <a:endParaRPr lang="en-US" altLang="zh-CN"/>
          </a:p>
          <a:p>
            <a:pPr algn="l"/>
            <a:r>
              <a:rPr lang="en-US" altLang="zh-CN"/>
              <a:t>knockoutjs--</a:t>
            </a:r>
            <a:r>
              <a:rPr lang="zh-CN" altLang="en-US"/>
              <a:t>微软支持，据说是最早公开的前端</a:t>
            </a:r>
            <a:r>
              <a:rPr lang="en-US" altLang="zh-CN"/>
              <a:t>mvvm</a:t>
            </a:r>
            <a:r>
              <a:rPr lang="zh-CN" altLang="en-US"/>
              <a:t>项目，库，</a:t>
            </a:r>
            <a:r>
              <a:rPr lang="en-US" altLang="zh-CN"/>
              <a:t>ie6+</a:t>
            </a:r>
            <a:endParaRPr lang="en-US" altLang="zh-CN"/>
          </a:p>
          <a:p>
            <a:pPr algn="l"/>
            <a:r>
              <a:rPr lang="en-US" altLang="zh-CN"/>
              <a:t>winjs--</a:t>
            </a:r>
            <a:r>
              <a:rPr lang="zh-CN" altLang="en-US"/>
              <a:t>微软，构建符合</a:t>
            </a:r>
            <a:r>
              <a:rPr lang="en-US" altLang="zh-CN"/>
              <a:t>win10</a:t>
            </a:r>
            <a:r>
              <a:rPr lang="zh-CN" altLang="en-US"/>
              <a:t>的</a:t>
            </a:r>
            <a:r>
              <a:rPr lang="en-US" altLang="zh-CN"/>
              <a:t>UX</a:t>
            </a:r>
            <a:r>
              <a:rPr lang="zh-CN" altLang="en-US"/>
              <a:t>的框架</a:t>
            </a:r>
            <a:endParaRPr lang="zh-CN" altLang="en-US"/>
          </a:p>
          <a:p>
            <a:pPr algn="l"/>
            <a:r>
              <a:rPr lang="zh-CN" altLang="en-US"/>
              <a:t>regular</a:t>
            </a:r>
            <a:r>
              <a:rPr lang="en-US" altLang="zh-CN"/>
              <a:t>--网易</a:t>
            </a:r>
            <a:r>
              <a:rPr lang="zh-CN" altLang="en-US"/>
              <a:t>，号称</a:t>
            </a:r>
            <a:r>
              <a:rPr lang="en-US" altLang="zh-CN"/>
              <a:t>react+angular</a:t>
            </a:r>
            <a:endParaRPr lang="en-US" altLang="zh-CN"/>
          </a:p>
          <a:p>
            <a:pPr algn="l"/>
            <a:r>
              <a:rPr lang="en-US" altLang="zh-CN"/>
              <a:t>avalon--</a:t>
            </a:r>
            <a:r>
              <a:rPr lang="zh-CN" altLang="en-US"/>
              <a:t>司徒正美，积极的推广着，</a:t>
            </a:r>
            <a:r>
              <a:rPr lang="en-US" altLang="zh-CN"/>
              <a:t>ie6+</a:t>
            </a:r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angular中的MVVM模式</a:t>
            </a:r>
            <a:r>
              <a:rPr lang="zh-CN" altLang="en-US">
                <a:sym typeface="+mn-ea"/>
              </a:rPr>
              <a:t>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http://www.cnblogs.com/whitewolf/archive/2015/06/16/4581254.html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http://www.learn-angular.org/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sz="4400">
              <a:sym typeface="+mn-ea"/>
            </a:endParaRPr>
          </a:p>
          <a:p>
            <a:pPr marL="0" indent="0" algn="ctr">
              <a:buNone/>
            </a:pPr>
            <a:r>
              <a:rPr sz="4400">
                <a:sym typeface="+mn-ea"/>
              </a:rPr>
              <a:t>轻如鸿毛</a:t>
            </a:r>
            <a:endParaRPr sz="4400">
              <a:sym typeface="+mn-ea"/>
            </a:endParaRPr>
          </a:p>
          <a:p>
            <a:pPr marL="0" indent="0" algn="ctr">
              <a:buNone/>
            </a:pPr>
            <a:r>
              <a:rPr sz="4400">
                <a:sym typeface="+mn-ea"/>
              </a:rPr>
              <a:t>重如泰山</a:t>
            </a:r>
            <a:endParaRPr sz="4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angularJS </a:t>
            </a:r>
            <a:r>
              <a:rPr lang="zh-CN" altLang="en-US"/>
              <a:t>是一个框架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200">
                <a:sym typeface="+mn-ea"/>
              </a:rPr>
              <a:t>jQuery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underscore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knockout……</a:t>
            </a:r>
            <a:r>
              <a:rPr lang="zh-CN" altLang="en-US" sz="2200">
                <a:sym typeface="+mn-ea"/>
              </a:rPr>
              <a:t>都是库、函数库、类库、功能库</a:t>
            </a:r>
            <a:endParaRPr lang="zh-CN" altLang="en-US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ng</a:t>
            </a:r>
            <a:r>
              <a:rPr lang="zh-CN" altLang="en-US" sz="2200">
                <a:sym typeface="+mn-ea"/>
              </a:rPr>
              <a:t>是一个完整的前端</a:t>
            </a:r>
            <a:r>
              <a:rPr lang="en-US" altLang="zh-CN" sz="2200">
                <a:sym typeface="+mn-ea"/>
              </a:rPr>
              <a:t>mvc</a:t>
            </a:r>
            <a:r>
              <a:rPr lang="zh-CN" altLang="en-US" sz="2200">
                <a:sym typeface="+mn-ea"/>
              </a:rPr>
              <a:t>框架，有特定的开发模式</a:t>
            </a:r>
            <a:endParaRPr lang="zh-CN" altLang="en-US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ng</a:t>
            </a:r>
            <a:r>
              <a:rPr lang="zh-CN" altLang="en-US" sz="2200">
                <a:sym typeface="+mn-ea"/>
              </a:rPr>
              <a:t>作为一个框架包含了很多的功能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异步请求（</a:t>
            </a:r>
            <a:r>
              <a:rPr lang="en-US" altLang="zh-CN" sz="2200">
                <a:sym typeface="+mn-ea"/>
              </a:rPr>
              <a:t>$http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路由（</a:t>
            </a:r>
            <a:r>
              <a:rPr lang="en-US" altLang="zh-CN" sz="2200">
                <a:sym typeface="+mn-ea"/>
              </a:rPr>
              <a:t>ng-route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表单验证（</a:t>
            </a:r>
            <a:r>
              <a:rPr lang="en-US" altLang="zh-CN" sz="2200">
                <a:sym typeface="+mn-ea"/>
              </a:rPr>
              <a:t>ng-trim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ng-minlength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required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样式动态变更（</a:t>
            </a:r>
            <a:r>
              <a:rPr lang="en-US" altLang="zh-CN" sz="2200">
                <a:sym typeface="+mn-ea"/>
              </a:rPr>
              <a:t>ng-style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模板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数据绑定（</a:t>
            </a:r>
            <a:r>
              <a:rPr lang="en-US" altLang="zh-CN" sz="2200">
                <a:sym typeface="+mn-ea"/>
              </a:rPr>
              <a:t>ng-model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ng-bind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数据过滤（</a:t>
            </a:r>
            <a:r>
              <a:rPr lang="en-US" altLang="zh-CN" sz="2200">
                <a:sym typeface="+mn-ea"/>
              </a:rPr>
              <a:t>filter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循环、分支语句（</a:t>
            </a:r>
            <a:r>
              <a:rPr lang="en-US" altLang="zh-CN" sz="2200">
                <a:sym typeface="+mn-ea"/>
              </a:rPr>
              <a:t>ng-repeat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ng-if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ng-show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ng-disabled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事件绑定（</a:t>
            </a:r>
            <a:r>
              <a:rPr lang="en-US" altLang="zh-CN" sz="2200">
                <a:sym typeface="+mn-ea"/>
              </a:rPr>
              <a:t>ng-click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ng-dbclick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en-US" altLang="zh-CN" sz="2200">
                <a:sym typeface="+mn-ea"/>
              </a:rPr>
              <a:t>……</a:t>
            </a:r>
            <a:endParaRPr lang="en-US" altLang="zh-CN" sz="2200">
              <a:sym typeface="+mn-ea"/>
            </a:endParaRPr>
          </a:p>
          <a:p>
            <a:pPr algn="l"/>
            <a:endParaRPr lang="en-US" sz="2200">
              <a:sym typeface="+mn-ea"/>
            </a:endParaRPr>
          </a:p>
          <a:p>
            <a:endParaRPr lang="zh-CN" altLang="en-US" sz="2200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uFillTx/>
                <a:latin typeface="+中文标题" charset="0"/>
              </a:rPr>
              <a:t>MVC</a:t>
            </a:r>
            <a:r>
              <a:rPr lang="zh-CN" altLang="en-US"/>
              <a:t>？</a:t>
            </a:r>
            <a:r>
              <a:rPr lang="en-US" altLang="zh-CN"/>
              <a:t>MVVM</a:t>
            </a:r>
            <a:r>
              <a:rPr lang="zh-CN" altLang="en-US"/>
              <a:t>？</a:t>
            </a:r>
            <a:r>
              <a:rPr lang="en-US" altLang="zh-CN" u="sng"/>
              <a:t>MVW</a:t>
            </a:r>
            <a:endParaRPr lang="en-US" altLang="zh-CN" u="sn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1265" y="1404620"/>
            <a:ext cx="10526395" cy="5109210"/>
          </a:xfrm>
        </p:spPr>
        <p:txBody>
          <a:bodyPr/>
          <a:p>
            <a:pPr marL="0" indent="0" algn="l">
              <a:buNone/>
            </a:pPr>
            <a:r>
              <a:rPr lang="zh-CN" altLang="en-US" u="sng"/>
              <a:t>前端</a:t>
            </a:r>
            <a:r>
              <a:rPr lang="zh-CN" altLang="en-US"/>
              <a:t>的</a:t>
            </a:r>
            <a:r>
              <a:rPr lang="en-US" altLang="zh-CN"/>
              <a:t>mvc/mvvm/mvw       </a:t>
            </a:r>
            <a:r>
              <a:rPr lang="en-US" altLang="zh-CN" b="1">
                <a:sym typeface="+mn-ea"/>
              </a:rPr>
              <a:t>M</a:t>
            </a:r>
            <a:r>
              <a:rPr lang="en-US" altLang="zh-CN">
                <a:sym typeface="+mn-ea"/>
              </a:rPr>
              <a:t>odel-</a:t>
            </a:r>
            <a:r>
              <a:rPr lang="en-US" altLang="zh-CN" b="1">
                <a:sym typeface="+mn-ea"/>
              </a:rPr>
              <a:t>V</a:t>
            </a:r>
            <a:r>
              <a:rPr lang="en-US" altLang="zh-CN">
                <a:sym typeface="+mn-ea"/>
              </a:rPr>
              <a:t>iew-</a:t>
            </a:r>
            <a:r>
              <a:rPr lang="en-US" altLang="zh-CN" b="1">
                <a:sym typeface="+mn-ea"/>
              </a:rPr>
              <a:t>C</a:t>
            </a:r>
            <a:r>
              <a:rPr lang="en-US" altLang="zh-CN">
                <a:sym typeface="+mn-ea"/>
              </a:rPr>
              <a:t>ontroller</a:t>
            </a:r>
            <a:br>
              <a:rPr lang="en-US" altLang="zh-CN"/>
            </a:br>
            <a:r>
              <a:rPr lang="en-US" altLang="zh-CN"/>
              <a:t>                                            </a:t>
            </a:r>
            <a:r>
              <a:rPr lang="en-US" altLang="zh-CN" b="1"/>
              <a:t>M</a:t>
            </a:r>
            <a:r>
              <a:rPr lang="en-US" altLang="zh-CN"/>
              <a:t>odel-</a:t>
            </a:r>
            <a:r>
              <a:rPr lang="en-US" altLang="zh-CN" b="1"/>
              <a:t>V</a:t>
            </a:r>
            <a:r>
              <a:rPr lang="en-US" altLang="zh-CN"/>
              <a:t>iew-</a:t>
            </a:r>
            <a:r>
              <a:rPr lang="en-US" altLang="zh-CN" b="1"/>
              <a:t>V</a:t>
            </a:r>
            <a:r>
              <a:rPr lang="en-US" altLang="zh-CN"/>
              <a:t>iewMode</a:t>
            </a:r>
            <a:br>
              <a:rPr lang="en-US" altLang="zh-CN"/>
            </a:br>
            <a:r>
              <a:rPr lang="en-US" altLang="zh-CN"/>
              <a:t>                                            </a:t>
            </a:r>
            <a:r>
              <a:rPr lang="en-US" altLang="zh-CN" b="1">
                <a:sym typeface="+mn-ea"/>
              </a:rPr>
              <a:t>M</a:t>
            </a:r>
            <a:r>
              <a:rPr lang="en-US" altLang="zh-CN">
                <a:sym typeface="+mn-ea"/>
              </a:rPr>
              <a:t>odel-</a:t>
            </a:r>
            <a:r>
              <a:rPr lang="en-US" altLang="zh-CN" b="1">
                <a:sym typeface="+mn-ea"/>
              </a:rPr>
              <a:t>V</a:t>
            </a:r>
            <a:r>
              <a:rPr lang="en-US" altLang="zh-CN">
                <a:sym typeface="+mn-ea"/>
              </a:rPr>
              <a:t>iew-</a:t>
            </a:r>
            <a:r>
              <a:rPr lang="en-US" altLang="zh-CN" b="1">
                <a:sym typeface="+mn-ea"/>
              </a:rPr>
              <a:t>W</a:t>
            </a:r>
            <a:r>
              <a:rPr lang="en-US" altLang="zh-CN">
                <a:sym typeface="+mn-ea"/>
              </a:rPr>
              <a:t>hatever</a:t>
            </a:r>
            <a:endParaRPr lang="en-US" altLang="zh-CN"/>
          </a:p>
          <a:p>
            <a:pPr algn="l"/>
            <a:r>
              <a:rPr lang="en-US" altLang="zh-CN" sz="2200" b="1" u="sng"/>
              <a:t>Model</a:t>
            </a:r>
            <a:r>
              <a:rPr lang="zh-CN" altLang="en-US" sz="2200"/>
              <a:t>：</a:t>
            </a:r>
            <a:r>
              <a:rPr lang="zh-CN" altLang="en-US" sz="2200">
                <a:sym typeface="+mn-ea"/>
              </a:rPr>
              <a:t>作用域</a:t>
            </a:r>
            <a:r>
              <a:rPr lang="zh-CN" altLang="en-US" sz="2200"/>
              <a:t>对象中任何一个可取的属性（</a:t>
            </a:r>
            <a:r>
              <a:rPr lang="en-US" altLang="zh-CN" sz="2200" u="sng"/>
              <a:t>$scope</a:t>
            </a:r>
            <a:r>
              <a:rPr lang="en-US" altLang="zh-CN" sz="2200"/>
              <a:t>.somthing</a:t>
            </a:r>
            <a:r>
              <a:rPr lang="zh-CN" altLang="en-US" sz="2200"/>
              <a:t>）。值可以是任意的Javascript对象（字符串、数组、数字</a:t>
            </a:r>
            <a:r>
              <a:rPr lang="en-US" altLang="zh-CN" sz="2200"/>
              <a:t>...</a:t>
            </a:r>
            <a:r>
              <a:rPr lang="zh-CN" altLang="en-US" sz="2200"/>
              <a:t>）。数据载体</a:t>
            </a:r>
            <a:endParaRPr lang="zh-CN" altLang="en-US" sz="2200"/>
          </a:p>
          <a:p>
            <a:pPr algn="l"/>
            <a:r>
              <a:rPr lang="en-US" altLang="zh-CN" sz="2200" b="1" u="sng"/>
              <a:t>View</a:t>
            </a:r>
            <a:r>
              <a:rPr lang="zh-CN" altLang="en-US" sz="2200"/>
              <a:t>：声明式Directive的视图模板，浏览器将</a:t>
            </a:r>
            <a:r>
              <a:rPr lang="en-US" altLang="zh-CN" sz="2200"/>
              <a:t>model</a:t>
            </a:r>
            <a:r>
              <a:rPr lang="zh-CN" altLang="en-US" sz="2200"/>
              <a:t>渲染为</a:t>
            </a:r>
            <a:r>
              <a:rPr lang="en-US" altLang="zh-CN" sz="2200"/>
              <a:t>DOM</a:t>
            </a:r>
            <a:r>
              <a:rPr lang="zh-CN" altLang="en-US" sz="2200"/>
              <a:t>，</a:t>
            </a:r>
            <a:r>
              <a:rPr lang="zh-CN" altLang="en-US" sz="2200">
                <a:sym typeface="+mn-ea"/>
              </a:rPr>
              <a:t>视图呈现</a:t>
            </a:r>
            <a:r>
              <a:rPr lang="zh-CN" altLang="en-US" sz="2200"/>
              <a:t>。</a:t>
            </a:r>
            <a:endParaRPr lang="zh-CN" altLang="en-US" sz="2200"/>
          </a:p>
          <a:p>
            <a:pPr algn="l"/>
            <a:r>
              <a:rPr lang="en-US" altLang="zh-CN" sz="2200" b="1" u="sng"/>
              <a:t>ViewModel</a:t>
            </a:r>
            <a:r>
              <a:rPr lang="zh-CN" altLang="en-US" sz="2200"/>
              <a:t>：通过 </a:t>
            </a:r>
            <a:r>
              <a:rPr lang="en-US" altLang="zh-CN" sz="2200">
                <a:sym typeface="+mn-ea"/>
              </a:rPr>
              <a:t>$scope </a:t>
            </a:r>
            <a:r>
              <a:rPr lang="zh-CN" altLang="en-US" sz="2200">
                <a:sym typeface="+mn-ea"/>
              </a:rPr>
              <a:t>串联起 </a:t>
            </a:r>
            <a:r>
              <a:rPr lang="en-US" altLang="zh-CN" sz="2200">
                <a:sym typeface="+mn-ea"/>
              </a:rPr>
              <a:t>model </a:t>
            </a:r>
            <a:r>
              <a:rPr lang="zh-CN" altLang="en-US" sz="2200">
                <a:sym typeface="+mn-ea"/>
              </a:rPr>
              <a:t>与 </a:t>
            </a:r>
            <a:r>
              <a:rPr lang="en-US" altLang="zh-CN" sz="2200">
                <a:sym typeface="+mn-ea"/>
              </a:rPr>
              <a:t>view</a:t>
            </a:r>
            <a:r>
              <a:rPr lang="zh-CN" altLang="en-US" sz="2200">
                <a:sym typeface="+mn-ea"/>
              </a:rPr>
              <a:t>，形成</a:t>
            </a:r>
            <a:r>
              <a:rPr lang="zh-CN" altLang="en-US" sz="2200" u="sng">
                <a:sym typeface="+mn-ea"/>
              </a:rPr>
              <a:t>双向数据绑定</a:t>
            </a:r>
            <a:r>
              <a:rPr lang="zh-CN" altLang="en-US" sz="2200">
                <a:sym typeface="+mn-ea"/>
              </a:rPr>
              <a:t>，是</a:t>
            </a:r>
            <a:r>
              <a:rPr lang="en-US" altLang="zh-CN" sz="2200">
                <a:sym typeface="+mn-ea"/>
              </a:rPr>
              <a:t>mv</a:t>
            </a:r>
            <a:r>
              <a:rPr lang="zh-CN" altLang="en-US" sz="2200">
                <a:sym typeface="+mn-ea"/>
              </a:rPr>
              <a:t>的</a:t>
            </a:r>
            <a:r>
              <a:rPr lang="zh-CN" altLang="en-US" sz="2200">
                <a:sym typeface="+mn-ea"/>
              </a:rPr>
              <a:t>粘合剂（过滤器、模板、表达式、指令</a:t>
            </a:r>
            <a:r>
              <a:rPr lang="en-US" altLang="zh-CN" sz="2200">
                <a:sym typeface="+mn-ea"/>
              </a:rPr>
              <a:t>...</a:t>
            </a:r>
            <a:r>
              <a:rPr lang="zh-CN" altLang="en-US" sz="2200">
                <a:sym typeface="+mn-ea"/>
              </a:rPr>
              <a:t>）</a:t>
            </a:r>
            <a:endParaRPr lang="zh-CN" altLang="en-US" sz="2200">
              <a:sym typeface="+mn-ea"/>
            </a:endParaRPr>
          </a:p>
          <a:p>
            <a:pPr algn="l"/>
            <a:r>
              <a:rPr lang="en-US" sz="2200" b="1"/>
              <a:t>controller</a:t>
            </a:r>
            <a:r>
              <a:rPr lang="en-US" altLang="zh-CN" sz="2200"/>
              <a:t> </a:t>
            </a:r>
            <a:r>
              <a:rPr lang="zh-CN" altLang="en-US" sz="2200">
                <a:sym typeface="+mn-ea"/>
              </a:rPr>
              <a:t>控制器</a:t>
            </a:r>
            <a:r>
              <a:rPr lang="en-US" altLang="zh-CN" sz="2200">
                <a:sym typeface="+mn-ea"/>
              </a:rPr>
              <a:t> </a:t>
            </a:r>
            <a:r>
              <a:rPr lang="zh-CN" altLang="en-US" sz="2200"/>
              <a:t>加载、操作、加工作用域</a:t>
            </a:r>
            <a:r>
              <a:rPr lang="en-US" altLang="zh-CN" sz="2200"/>
              <a:t>model</a:t>
            </a:r>
            <a:r>
              <a:rPr lang="zh-CN" altLang="en-US" sz="2200"/>
              <a:t>的函数，负责ViewModel的初始化，大量的业务编程发生在这里</a:t>
            </a:r>
            <a:endParaRPr lang="zh-CN" altLang="en-US" sz="2200"/>
          </a:p>
          <a:p>
            <a:pPr algn="l"/>
            <a:r>
              <a:rPr lang="en-US" altLang="zh-CN" sz="2200">
                <a:sym typeface="+mn-ea"/>
              </a:rPr>
              <a:t>VM, controller etc... So, </a:t>
            </a:r>
            <a:r>
              <a:rPr lang="en-US" altLang="zh-CN" sz="2200" b="1">
                <a:sym typeface="+mn-ea"/>
              </a:rPr>
              <a:t>whatever</a:t>
            </a:r>
            <a:r>
              <a:rPr lang="en-US" altLang="zh-CN" sz="2200">
                <a:sym typeface="+mn-ea"/>
              </a:rPr>
              <a:t>!</a:t>
            </a:r>
            <a:endParaRPr lang="en-US" altLang="zh-CN" sz="2200">
              <a:sym typeface="+mn-ea"/>
            </a:endParaRPr>
          </a:p>
          <a:p>
            <a:endParaRPr lang="zh-CN" altLang="en-US" sz="2200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6020" y="1409065"/>
            <a:ext cx="555307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MVVM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9440" y="1526540"/>
            <a:ext cx="8616950" cy="481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</a:t>
            </a:r>
            <a:r>
              <a:rPr lang="zh-CN" altLang="en-US"/>
              <a:t>双向绑定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/>
              <a:t>$scope</a:t>
            </a:r>
            <a:r>
              <a:rPr lang="zh-CN" altLang="en-US"/>
              <a:t>脏检查机制，Object.observe()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的分离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实时将更新的数据体现在视图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think</a:t>
            </a:r>
            <a:r>
              <a:rPr lang="zh-CN" altLang="en-US">
                <a:sym typeface="+mn-ea"/>
              </a:rPr>
              <a:t>：在开发时</a:t>
            </a:r>
            <a:r>
              <a:rPr lang="en-US" altLang="zh-CN">
                <a:sym typeface="+mn-ea"/>
              </a:rPr>
              <a:t>……</a:t>
            </a:r>
            <a:br>
              <a:rPr lang="en-US" altLang="zh-CN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jQuery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---&gt;</a:t>
            </a:r>
            <a:r>
              <a:rPr lang="zh-CN" altLang="en-US">
                <a:sym typeface="+mn-ea"/>
              </a:rPr>
              <a:t> 获取数据 </a:t>
            </a:r>
            <a:r>
              <a:rPr lang="en-US" altLang="zh-CN">
                <a:sym typeface="+mn-ea"/>
              </a:rPr>
              <a:t>&lt;----------------------------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                    </a:t>
            </a:r>
            <a:r>
              <a:rPr lang="en-US" altLang="zh-CN">
                <a:sym typeface="+mn-ea"/>
              </a:rPr>
              <a:t>|                                                   |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-----&gt;</a:t>
            </a:r>
            <a:r>
              <a:rPr lang="zh-CN" altLang="en-US">
                <a:sym typeface="+mn-ea"/>
              </a:rPr>
              <a:t> 处理数据对象 </a:t>
            </a:r>
            <a:r>
              <a:rPr lang="en-US" altLang="zh-CN">
                <a:sym typeface="+mn-ea"/>
              </a:rPr>
              <a:t>&lt;---------------------- angularJS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                    </a:t>
            </a:r>
            <a:r>
              <a:rPr lang="en-US" altLang="zh-CN">
                <a:sym typeface="+mn-ea"/>
              </a:rPr>
              <a:t>|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--&gt; </a:t>
            </a:r>
            <a:r>
              <a:rPr lang="zh-CN" altLang="en-US">
                <a:sym typeface="+mn-ea"/>
              </a:rPr>
              <a:t>更新数据到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中呈现</a:t>
            </a:r>
            <a:endParaRPr lang="zh-CN" altLang="en-US">
              <a:sym typeface="+mn-ea"/>
            </a:endParaRPr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8875" y="1457325"/>
            <a:ext cx="10066655" cy="491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/>
              <a:t>于是，开发模式上我们可以这样：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先考虑需要什么样的</a:t>
            </a:r>
            <a:r>
              <a:rPr lang="zh-CN" altLang="en-US" b="1" u="sng"/>
              <a:t>数据</a:t>
            </a:r>
            <a:r>
              <a:rPr lang="zh-CN" altLang="en-US"/>
              <a:t>（</a:t>
            </a:r>
            <a:r>
              <a:rPr lang="en-US" altLang="zh-CN"/>
              <a:t>model</a:t>
            </a:r>
            <a:r>
              <a:rPr lang="zh-CN" altLang="en-US"/>
              <a:t>）</a:t>
            </a:r>
            <a:br>
              <a:rPr lang="zh-CN" altLang="en-US"/>
            </a:br>
            <a:r>
              <a:rPr lang="zh-CN" altLang="en-US"/>
              <a:t>                     </a:t>
            </a:r>
            <a:r>
              <a:rPr lang="en-US" altLang="zh-CN"/>
              <a:t>|</a:t>
            </a:r>
            <a:br>
              <a:rPr lang="zh-CN" altLang="en-US"/>
            </a:br>
            <a:r>
              <a:rPr lang="zh-CN" altLang="en-US"/>
              <a:t>尽量少的考虑如何将数据呈现到视图（</a:t>
            </a:r>
            <a:r>
              <a:rPr lang="en-US" altLang="zh-CN"/>
              <a:t>view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？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ng</a:t>
            </a:r>
            <a:r>
              <a:rPr lang="zh-CN" altLang="en-US">
                <a:sym typeface="+mn-ea"/>
              </a:rPr>
              <a:t>默默的工作着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组件化，Web components，directive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/>
              <a:t>hello world</a:t>
            </a:r>
            <a:br>
              <a:rPr lang="en-US" altLang="zh-CN"/>
            </a:br>
            <a:r>
              <a:rPr lang="en-US" altLang="zh-CN"/>
              <a:t>jquery &amp; angular</a:t>
            </a:r>
            <a:endParaRPr lang="en-US" altLang="zh-CN"/>
          </a:p>
          <a:p>
            <a:pPr algn="l"/>
            <a:r>
              <a:rPr lang="zh-CN" altLang="en-US"/>
              <a:t>演示双向数据绑定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1752</Words>
  <Application>Kingsoft Office WPP</Application>
  <PresentationFormat>宽屏</PresentationFormat>
  <Paragraphs>76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A000120140530A99PPBG</vt:lpstr>
      <vt:lpstr>Angularjs （ng）入门</vt:lpstr>
      <vt:lpstr>angularJS 是一个框架</vt:lpstr>
      <vt:lpstr>MVC？MVVM？MVW</vt:lpstr>
      <vt:lpstr>PowerPoint 演示文稿</vt:lpstr>
      <vt:lpstr>双向数据绑定</vt:lpstr>
      <vt:lpstr>数据双向绑定?</vt:lpstr>
      <vt:lpstr>PowerPoint 演示文稿</vt:lpstr>
      <vt:lpstr>开发思路</vt:lpstr>
      <vt:lpstr>演示</vt:lpstr>
      <vt:lpstr>优劣</vt:lpstr>
      <vt:lpstr>扩展</vt:lpstr>
      <vt:lpstr>REFs</vt:lpstr>
      <vt:lpstr>REFs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Warren</dc:creator>
  <cp:lastModifiedBy>Warren</cp:lastModifiedBy>
  <cp:revision>215</cp:revision>
  <dcterms:created xsi:type="dcterms:W3CDTF">2016-01-04T02:15:00Z</dcterms:created>
  <dcterms:modified xsi:type="dcterms:W3CDTF">2016-01-31T06:53:27Z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